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2.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36.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trictFirstAndLastChars="0" saveSubsetFonts="1">
  <p:sldMasterIdLst>
    <p:sldMasterId id="2147483649" r:id="rId1"/>
  </p:sldMasterIdLst>
  <p:notesMasterIdLst>
    <p:notesMasterId r:id="rId96"/>
  </p:notesMasterIdLst>
  <p:handoutMasterIdLst>
    <p:handoutMasterId r:id="rId97"/>
  </p:handoutMasterIdLst>
  <p:sldIdLst>
    <p:sldId id="256" r:id="rId2"/>
    <p:sldId id="3193" r:id="rId3"/>
    <p:sldId id="689" r:id="rId4"/>
    <p:sldId id="591" r:id="rId5"/>
    <p:sldId id="739" r:id="rId6"/>
    <p:sldId id="3191" r:id="rId7"/>
    <p:sldId id="3192" r:id="rId8"/>
    <p:sldId id="3162" r:id="rId9"/>
    <p:sldId id="737" r:id="rId10"/>
    <p:sldId id="735" r:id="rId11"/>
    <p:sldId id="736" r:id="rId12"/>
    <p:sldId id="637" r:id="rId13"/>
    <p:sldId id="692" r:id="rId14"/>
    <p:sldId id="634" r:id="rId15"/>
    <p:sldId id="670" r:id="rId16"/>
    <p:sldId id="641" r:id="rId17"/>
    <p:sldId id="671" r:id="rId18"/>
    <p:sldId id="642" r:id="rId19"/>
    <p:sldId id="672" r:id="rId20"/>
    <p:sldId id="643" r:id="rId21"/>
    <p:sldId id="673" r:id="rId22"/>
    <p:sldId id="644" r:id="rId23"/>
    <p:sldId id="674" r:id="rId24"/>
    <p:sldId id="731" r:id="rId25"/>
    <p:sldId id="732" r:id="rId26"/>
    <p:sldId id="733" r:id="rId27"/>
    <p:sldId id="734" r:id="rId28"/>
    <p:sldId id="694" r:id="rId29"/>
    <p:sldId id="645" r:id="rId30"/>
    <p:sldId id="675" r:id="rId31"/>
    <p:sldId id="646" r:id="rId32"/>
    <p:sldId id="676" r:id="rId33"/>
    <p:sldId id="647" r:id="rId34"/>
    <p:sldId id="677" r:id="rId35"/>
    <p:sldId id="696" r:id="rId36"/>
    <p:sldId id="687" r:id="rId37"/>
    <p:sldId id="688" r:id="rId38"/>
    <p:sldId id="749" r:id="rId39"/>
    <p:sldId id="3165" r:id="rId40"/>
    <p:sldId id="750" r:id="rId41"/>
    <p:sldId id="751" r:id="rId42"/>
    <p:sldId id="752" r:id="rId43"/>
    <p:sldId id="3166" r:id="rId44"/>
    <p:sldId id="753" r:id="rId45"/>
    <p:sldId id="3167" r:id="rId46"/>
    <p:sldId id="754" r:id="rId47"/>
    <p:sldId id="3190" r:id="rId48"/>
    <p:sldId id="755" r:id="rId49"/>
    <p:sldId id="756" r:id="rId50"/>
    <p:sldId id="3168" r:id="rId51"/>
    <p:sldId id="757" r:id="rId52"/>
    <p:sldId id="758" r:id="rId53"/>
    <p:sldId id="3169" r:id="rId54"/>
    <p:sldId id="759" r:id="rId55"/>
    <p:sldId id="3173" r:id="rId56"/>
    <p:sldId id="760" r:id="rId57"/>
    <p:sldId id="3170" r:id="rId58"/>
    <p:sldId id="3171" r:id="rId59"/>
    <p:sldId id="3172" r:id="rId60"/>
    <p:sldId id="761" r:id="rId61"/>
    <p:sldId id="762" r:id="rId62"/>
    <p:sldId id="3174" r:id="rId63"/>
    <p:sldId id="3175" r:id="rId64"/>
    <p:sldId id="763" r:id="rId65"/>
    <p:sldId id="764" r:id="rId66"/>
    <p:sldId id="765" r:id="rId67"/>
    <p:sldId id="3176" r:id="rId68"/>
    <p:sldId id="3177" r:id="rId69"/>
    <p:sldId id="3178" r:id="rId70"/>
    <p:sldId id="766" r:id="rId71"/>
    <p:sldId id="767" r:id="rId72"/>
    <p:sldId id="3179" r:id="rId73"/>
    <p:sldId id="3180" r:id="rId74"/>
    <p:sldId id="3181" r:id="rId75"/>
    <p:sldId id="3182" r:id="rId76"/>
    <p:sldId id="3183" r:id="rId77"/>
    <p:sldId id="3184" r:id="rId78"/>
    <p:sldId id="768" r:id="rId79"/>
    <p:sldId id="769" r:id="rId80"/>
    <p:sldId id="3185" r:id="rId81"/>
    <p:sldId id="3186" r:id="rId82"/>
    <p:sldId id="3187" r:id="rId83"/>
    <p:sldId id="3188" r:id="rId84"/>
    <p:sldId id="3189" r:id="rId85"/>
    <p:sldId id="770" r:id="rId86"/>
    <p:sldId id="3194" r:id="rId87"/>
    <p:sldId id="3196" r:id="rId88"/>
    <p:sldId id="3197" r:id="rId89"/>
    <p:sldId id="3198" r:id="rId90"/>
    <p:sldId id="3195" r:id="rId91"/>
    <p:sldId id="3199" r:id="rId92"/>
    <p:sldId id="3164" r:id="rId93"/>
    <p:sldId id="741" r:id="rId94"/>
    <p:sldId id="3163" r:id="rId95"/>
  </p:sldIdLst>
  <p:sldSz cx="9144000" cy="6858000" type="screen4x3"/>
  <p:notesSz cx="6807200" cy="9939338"/>
  <p:kinsoku lang="ja-JP" invalStChars="、。，．・：；？！゛゜ヽヾゝゞ々ー’”）〕］｝〉》」』】°‰′″℃￠％ぁぃぅぇぉっゃゅょゎァィゥェォッャュョヮヵヶ!%),.:;?]}｡｣､･ｧｨｩｪｫｬｭｮｯｰﾞﾟ" invalEndChars="‘“（〔［｛〈《「『【￥＄$([\{｢￡"/>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0">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F98BD"/>
    <a:srgbClr val="FFFFFF"/>
    <a:srgbClr val="DAE4EE"/>
    <a:srgbClr val="355573"/>
    <a:srgbClr val="FF9379"/>
    <a:srgbClr val="1DFFFF"/>
    <a:srgbClr val="00EE00"/>
    <a:srgbClr val="E2F2E9"/>
    <a:srgbClr val="DAEEE9"/>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114" autoAdjust="0"/>
    <p:restoredTop sz="86422" autoAdjust="0"/>
  </p:normalViewPr>
  <p:slideViewPr>
    <p:cSldViewPr snapToGrid="0">
      <p:cViewPr varScale="1">
        <p:scale>
          <a:sx n="128" d="100"/>
          <a:sy n="128" d="100"/>
        </p:scale>
        <p:origin x="138" y="636"/>
      </p:cViewPr>
      <p:guideLst>
        <p:guide orient="horz" pos="2160"/>
        <p:guide pos="2880"/>
      </p:guideLst>
    </p:cSldViewPr>
  </p:slideViewPr>
  <p:outlineViewPr>
    <p:cViewPr>
      <p:scale>
        <a:sx n="33" d="100"/>
        <a:sy n="33" d="100"/>
      </p:scale>
      <p:origin x="0" y="-4404"/>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97" d="100"/>
          <a:sy n="97" d="100"/>
        </p:scale>
        <p:origin x="3204" y="78"/>
      </p:cViewPr>
      <p:guideLst>
        <p:guide orient="horz" pos="3130"/>
        <p:guide pos="2145"/>
      </p:guideLst>
    </p:cSldViewPr>
  </p:notes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customXml" Target="../customXml/item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customXml" Target="../customXml/item2.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handoutMaster" Target="handoutMasters/handoutMaster1.xml"/><Relationship Id="rId104" Type="http://schemas.openxmlformats.org/officeDocument/2006/relationships/customXml" Target="../customXml/item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presProps" Target="presProps.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7" y="0"/>
            <a:ext cx="2951851" cy="496888"/>
          </a:xfrm>
          <a:prstGeom prst="rect">
            <a:avLst/>
          </a:prstGeom>
          <a:noFill/>
          <a:ln w="9525">
            <a:noFill/>
            <a:miter lim="800000"/>
            <a:headEnd/>
            <a:tailEnd/>
          </a:ln>
        </p:spPr>
        <p:txBody>
          <a:bodyPr vert="horz" wrap="square" lIns="92221" tIns="46113" rIns="92221" bIns="46113" numCol="1" anchor="t" anchorCtr="0" compatLnSpc="1">
            <a:prstTxWarp prst="textNoShape">
              <a:avLst/>
            </a:prstTxWarp>
          </a:bodyPr>
          <a:lstStyle>
            <a:lvl1pPr defTabSz="921888">
              <a:defRPr sz="1200">
                <a:latin typeface="Arial" charset="0"/>
                <a:ea typeface="ＭＳ Ｐゴシック" charset="-128"/>
              </a:defRPr>
            </a:lvl1pPr>
          </a:lstStyle>
          <a:p>
            <a:endParaRPr lang="en-US" altLang="ja-JP" dirty="0"/>
          </a:p>
        </p:txBody>
      </p:sp>
      <p:sp>
        <p:nvSpPr>
          <p:cNvPr id="36867" name="Rectangle 3"/>
          <p:cNvSpPr>
            <a:spLocks noGrp="1" noChangeArrowheads="1"/>
          </p:cNvSpPr>
          <p:nvPr>
            <p:ph type="dt" sz="quarter" idx="1"/>
          </p:nvPr>
        </p:nvSpPr>
        <p:spPr bwMode="auto">
          <a:xfrm>
            <a:off x="3853765" y="0"/>
            <a:ext cx="2951850" cy="496888"/>
          </a:xfrm>
          <a:prstGeom prst="rect">
            <a:avLst/>
          </a:prstGeom>
          <a:noFill/>
          <a:ln w="9525">
            <a:noFill/>
            <a:miter lim="800000"/>
            <a:headEnd/>
            <a:tailEnd/>
          </a:ln>
        </p:spPr>
        <p:txBody>
          <a:bodyPr vert="horz" wrap="square" lIns="92221" tIns="46113" rIns="92221" bIns="46113" numCol="1" anchor="t" anchorCtr="0" compatLnSpc="1">
            <a:prstTxWarp prst="textNoShape">
              <a:avLst/>
            </a:prstTxWarp>
          </a:bodyPr>
          <a:lstStyle>
            <a:lvl1pPr algn="r" defTabSz="921888">
              <a:defRPr sz="1200">
                <a:latin typeface="Arial" charset="0"/>
                <a:ea typeface="ＭＳ Ｐゴシック" charset="-128"/>
              </a:defRPr>
            </a:lvl1pPr>
          </a:lstStyle>
          <a:p>
            <a:endParaRPr lang="en-US" altLang="ja-JP" dirty="0"/>
          </a:p>
        </p:txBody>
      </p:sp>
      <p:sp>
        <p:nvSpPr>
          <p:cNvPr id="36868" name="Rectangle 4"/>
          <p:cNvSpPr>
            <a:spLocks noGrp="1" noChangeArrowheads="1"/>
          </p:cNvSpPr>
          <p:nvPr>
            <p:ph type="ftr" sz="quarter" idx="2"/>
          </p:nvPr>
        </p:nvSpPr>
        <p:spPr bwMode="auto">
          <a:xfrm>
            <a:off x="7" y="9440867"/>
            <a:ext cx="2951851" cy="496887"/>
          </a:xfrm>
          <a:prstGeom prst="rect">
            <a:avLst/>
          </a:prstGeom>
          <a:noFill/>
          <a:ln w="9525">
            <a:noFill/>
            <a:miter lim="800000"/>
            <a:headEnd/>
            <a:tailEnd/>
          </a:ln>
        </p:spPr>
        <p:txBody>
          <a:bodyPr vert="horz" wrap="square" lIns="92221" tIns="46113" rIns="92221" bIns="46113" numCol="1" anchor="b" anchorCtr="0" compatLnSpc="1">
            <a:prstTxWarp prst="textNoShape">
              <a:avLst/>
            </a:prstTxWarp>
          </a:bodyPr>
          <a:lstStyle>
            <a:lvl1pPr defTabSz="921888">
              <a:defRPr sz="1200">
                <a:latin typeface="Arial" charset="0"/>
                <a:ea typeface="ＭＳ Ｐゴシック" charset="-128"/>
              </a:defRPr>
            </a:lvl1pPr>
          </a:lstStyle>
          <a:p>
            <a:endParaRPr lang="en-US" altLang="ja-JP" dirty="0"/>
          </a:p>
        </p:txBody>
      </p:sp>
      <p:sp>
        <p:nvSpPr>
          <p:cNvPr id="36869" name="Rectangle 5"/>
          <p:cNvSpPr>
            <a:spLocks noGrp="1" noChangeArrowheads="1"/>
          </p:cNvSpPr>
          <p:nvPr>
            <p:ph type="sldNum" sz="quarter" idx="3"/>
          </p:nvPr>
        </p:nvSpPr>
        <p:spPr bwMode="auto">
          <a:xfrm>
            <a:off x="3853765" y="9440867"/>
            <a:ext cx="2951850" cy="496887"/>
          </a:xfrm>
          <a:prstGeom prst="rect">
            <a:avLst/>
          </a:prstGeom>
          <a:noFill/>
          <a:ln w="9525">
            <a:noFill/>
            <a:miter lim="800000"/>
            <a:headEnd/>
            <a:tailEnd/>
          </a:ln>
        </p:spPr>
        <p:txBody>
          <a:bodyPr vert="horz" wrap="square" lIns="92221" tIns="46113" rIns="92221" bIns="46113" numCol="1" anchor="b" anchorCtr="0" compatLnSpc="1">
            <a:prstTxWarp prst="textNoShape">
              <a:avLst/>
            </a:prstTxWarp>
          </a:bodyPr>
          <a:lstStyle>
            <a:lvl1pPr algn="r" defTabSz="921888">
              <a:defRPr sz="1200">
                <a:latin typeface="Arial" charset="0"/>
                <a:ea typeface="ＭＳ Ｐゴシック" charset="-128"/>
              </a:defRPr>
            </a:lvl1pPr>
          </a:lstStyle>
          <a:p>
            <a:fld id="{0B607845-202C-458A-96EF-F78B7A1CCE8D}" type="slidenum">
              <a:rPr lang="en-US" altLang="ja-JP"/>
              <a:pPr/>
              <a:t>‹#›</a:t>
            </a:fld>
            <a:endParaRPr lang="en-US" altLang="ja-JP" dirty="0"/>
          </a:p>
        </p:txBody>
      </p:sp>
    </p:spTree>
    <p:extLst>
      <p:ext uri="{BB962C8B-B14F-4D97-AF65-F5344CB8AC3E}">
        <p14:creationId xmlns:p14="http://schemas.microsoft.com/office/powerpoint/2010/main" val="40988900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7" y="0"/>
            <a:ext cx="2951851" cy="496888"/>
          </a:xfrm>
          <a:prstGeom prst="rect">
            <a:avLst/>
          </a:prstGeom>
          <a:noFill/>
          <a:ln w="9525">
            <a:noFill/>
            <a:miter lim="800000"/>
            <a:headEnd/>
            <a:tailEnd/>
          </a:ln>
        </p:spPr>
        <p:txBody>
          <a:bodyPr vert="horz" wrap="square" lIns="92221" tIns="46113" rIns="92221" bIns="46113" numCol="1" anchor="t" anchorCtr="0" compatLnSpc="1">
            <a:prstTxWarp prst="textNoShape">
              <a:avLst/>
            </a:prstTxWarp>
          </a:bodyPr>
          <a:lstStyle>
            <a:lvl1pPr defTabSz="921888">
              <a:defRPr sz="1200">
                <a:latin typeface="Arial" charset="0"/>
                <a:ea typeface="ＭＳ Ｐゴシック" charset="-128"/>
              </a:defRPr>
            </a:lvl1pPr>
          </a:lstStyle>
          <a:p>
            <a:endParaRPr lang="en-US" altLang="ja-JP" dirty="0"/>
          </a:p>
        </p:txBody>
      </p:sp>
      <p:sp>
        <p:nvSpPr>
          <p:cNvPr id="34819" name="Rectangle 3"/>
          <p:cNvSpPr>
            <a:spLocks noGrp="1" noChangeArrowheads="1"/>
          </p:cNvSpPr>
          <p:nvPr>
            <p:ph type="dt" idx="1"/>
          </p:nvPr>
        </p:nvSpPr>
        <p:spPr bwMode="auto">
          <a:xfrm>
            <a:off x="3853765" y="0"/>
            <a:ext cx="2951850" cy="496888"/>
          </a:xfrm>
          <a:prstGeom prst="rect">
            <a:avLst/>
          </a:prstGeom>
          <a:noFill/>
          <a:ln w="9525">
            <a:noFill/>
            <a:miter lim="800000"/>
            <a:headEnd/>
            <a:tailEnd/>
          </a:ln>
        </p:spPr>
        <p:txBody>
          <a:bodyPr vert="horz" wrap="square" lIns="92221" tIns="46113" rIns="92221" bIns="46113" numCol="1" anchor="t" anchorCtr="0" compatLnSpc="1">
            <a:prstTxWarp prst="textNoShape">
              <a:avLst/>
            </a:prstTxWarp>
          </a:bodyPr>
          <a:lstStyle>
            <a:lvl1pPr algn="r" defTabSz="921888">
              <a:defRPr sz="1200">
                <a:latin typeface="Arial" charset="0"/>
                <a:ea typeface="ＭＳ Ｐゴシック" charset="-128"/>
              </a:defRPr>
            </a:lvl1pPr>
          </a:lstStyle>
          <a:p>
            <a:endParaRPr lang="en-US" altLang="ja-JP" dirty="0"/>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787" y="4721228"/>
            <a:ext cx="5444807" cy="4471988"/>
          </a:xfrm>
          <a:prstGeom prst="rect">
            <a:avLst/>
          </a:prstGeom>
          <a:noFill/>
          <a:ln w="9525">
            <a:noFill/>
            <a:miter lim="800000"/>
            <a:headEnd/>
            <a:tailEnd/>
          </a:ln>
        </p:spPr>
        <p:txBody>
          <a:bodyPr vert="horz" wrap="square" lIns="92221" tIns="46113" rIns="92221" bIns="46113"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7" y="9440867"/>
            <a:ext cx="2951851" cy="496887"/>
          </a:xfrm>
          <a:prstGeom prst="rect">
            <a:avLst/>
          </a:prstGeom>
          <a:noFill/>
          <a:ln w="9525">
            <a:noFill/>
            <a:miter lim="800000"/>
            <a:headEnd/>
            <a:tailEnd/>
          </a:ln>
        </p:spPr>
        <p:txBody>
          <a:bodyPr vert="horz" wrap="square" lIns="92221" tIns="46113" rIns="92221" bIns="46113" numCol="1" anchor="b" anchorCtr="0" compatLnSpc="1">
            <a:prstTxWarp prst="textNoShape">
              <a:avLst/>
            </a:prstTxWarp>
          </a:bodyPr>
          <a:lstStyle>
            <a:lvl1pPr defTabSz="921888">
              <a:defRPr sz="1200">
                <a:latin typeface="Arial" charset="0"/>
                <a:ea typeface="ＭＳ Ｐゴシック" charset="-128"/>
              </a:defRPr>
            </a:lvl1pPr>
          </a:lstStyle>
          <a:p>
            <a:endParaRPr lang="en-US" altLang="ja-JP" dirty="0"/>
          </a:p>
        </p:txBody>
      </p:sp>
      <p:sp>
        <p:nvSpPr>
          <p:cNvPr id="34823" name="Rectangle 7"/>
          <p:cNvSpPr>
            <a:spLocks noGrp="1" noChangeArrowheads="1"/>
          </p:cNvSpPr>
          <p:nvPr>
            <p:ph type="sldNum" sz="quarter" idx="5"/>
          </p:nvPr>
        </p:nvSpPr>
        <p:spPr bwMode="auto">
          <a:xfrm>
            <a:off x="3853765" y="9440867"/>
            <a:ext cx="2951850" cy="496887"/>
          </a:xfrm>
          <a:prstGeom prst="rect">
            <a:avLst/>
          </a:prstGeom>
          <a:noFill/>
          <a:ln w="9525">
            <a:noFill/>
            <a:miter lim="800000"/>
            <a:headEnd/>
            <a:tailEnd/>
          </a:ln>
        </p:spPr>
        <p:txBody>
          <a:bodyPr vert="horz" wrap="square" lIns="92221" tIns="46113" rIns="92221" bIns="46113" numCol="1" anchor="b" anchorCtr="0" compatLnSpc="1">
            <a:prstTxWarp prst="textNoShape">
              <a:avLst/>
            </a:prstTxWarp>
          </a:bodyPr>
          <a:lstStyle>
            <a:lvl1pPr algn="r" defTabSz="921888">
              <a:defRPr sz="1200">
                <a:latin typeface="Arial" charset="0"/>
                <a:ea typeface="ＭＳ Ｐゴシック" charset="-128"/>
              </a:defRPr>
            </a:lvl1pPr>
          </a:lstStyle>
          <a:p>
            <a:fld id="{55FFBA12-C8DD-46D3-A1E2-48A685F88CC4}" type="slidenum">
              <a:rPr lang="en-US" altLang="ja-JP"/>
              <a:pPr/>
              <a:t>‹#›</a:t>
            </a:fld>
            <a:endParaRPr lang="en-US" altLang="ja-JP" dirty="0"/>
          </a:p>
        </p:txBody>
      </p:sp>
    </p:spTree>
    <p:extLst>
      <p:ext uri="{BB962C8B-B14F-4D97-AF65-F5344CB8AC3E}">
        <p14:creationId xmlns:p14="http://schemas.microsoft.com/office/powerpoint/2010/main" val="14301790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ChangeArrowheads="1" noTextEdit="1"/>
          </p:cNvSpPr>
          <p:nvPr>
            <p:ph type="sldImg"/>
          </p:nvPr>
        </p:nvSpPr>
        <p:spPr>
          <a:xfrm>
            <a:off x="920750" y="746125"/>
            <a:ext cx="4968875" cy="3727450"/>
          </a:xfrm>
          <a:ln/>
        </p:spPr>
      </p:sp>
      <p:sp>
        <p:nvSpPr>
          <p:cNvPr id="8194" name="Rectangle 3"/>
          <p:cNvSpPr>
            <a:spLocks noGrp="1" noChangeArrowheads="1"/>
          </p:cNvSpPr>
          <p:nvPr>
            <p:ph type="body" idx="1"/>
          </p:nvPr>
        </p:nvSpPr>
        <p:spPr/>
        <p:txBody>
          <a:bodyPr/>
          <a:lstStyle/>
          <a:p>
            <a:pPr eaLnBrk="1" hangingPunct="1"/>
            <a:endParaRPr lang="ja-JP" altLang="ja-JP" dirty="0"/>
          </a:p>
        </p:txBody>
      </p:sp>
    </p:spTree>
    <p:extLst>
      <p:ext uri="{BB962C8B-B14F-4D97-AF65-F5344CB8AC3E}">
        <p14:creationId xmlns:p14="http://schemas.microsoft.com/office/powerpoint/2010/main" val="30567509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5FFBA12-C8DD-46D3-A1E2-48A685F88CC4}" type="slidenum">
              <a:rPr lang="en-US" altLang="ja-JP" smtClean="0"/>
              <a:pPr/>
              <a:t>13</a:t>
            </a:fld>
            <a:endParaRPr lang="en-US" altLang="ja-JP" dirty="0"/>
          </a:p>
        </p:txBody>
      </p:sp>
    </p:spTree>
    <p:extLst>
      <p:ext uri="{BB962C8B-B14F-4D97-AF65-F5344CB8AC3E}">
        <p14:creationId xmlns:p14="http://schemas.microsoft.com/office/powerpoint/2010/main" val="8900924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5833193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0181650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7339807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8449543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31442648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4118006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10618968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6792080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7972700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5FFBA12-C8DD-46D3-A1E2-48A685F88CC4}" type="slidenum">
              <a:rPr lang="en-US" altLang="ja-JP" smtClean="0"/>
              <a:pPr/>
              <a:t>3</a:t>
            </a:fld>
            <a:endParaRPr lang="en-US" altLang="ja-JP" dirty="0"/>
          </a:p>
        </p:txBody>
      </p:sp>
    </p:spTree>
    <p:extLst>
      <p:ext uri="{BB962C8B-B14F-4D97-AF65-F5344CB8AC3E}">
        <p14:creationId xmlns:p14="http://schemas.microsoft.com/office/powerpoint/2010/main" val="36151183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30116846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8789632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27975946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1636684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27537263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5FFBA12-C8DD-46D3-A1E2-48A685F88CC4}" type="slidenum">
              <a:rPr lang="en-US" altLang="ja-JP" smtClean="0"/>
              <a:pPr/>
              <a:t>28</a:t>
            </a:fld>
            <a:endParaRPr lang="en-US" altLang="ja-JP" dirty="0"/>
          </a:p>
        </p:txBody>
      </p:sp>
    </p:spTree>
    <p:extLst>
      <p:ext uri="{BB962C8B-B14F-4D97-AF65-F5344CB8AC3E}">
        <p14:creationId xmlns:p14="http://schemas.microsoft.com/office/powerpoint/2010/main" val="17619637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1646289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2668570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1438174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9134642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5FFBA12-C8DD-46D3-A1E2-48A685F88CC4}" type="slidenum">
              <a:rPr lang="en-US" altLang="ja-JP" smtClean="0"/>
              <a:pPr/>
              <a:t>4</a:t>
            </a:fld>
            <a:endParaRPr lang="en-US" altLang="ja-JP" dirty="0"/>
          </a:p>
        </p:txBody>
      </p:sp>
    </p:spTree>
    <p:extLst>
      <p:ext uri="{BB962C8B-B14F-4D97-AF65-F5344CB8AC3E}">
        <p14:creationId xmlns:p14="http://schemas.microsoft.com/office/powerpoint/2010/main" val="120030226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4345758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91205502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5FFBA12-C8DD-46D3-A1E2-48A685F88CC4}" type="slidenum">
              <a:rPr lang="en-US" altLang="ja-JP" smtClean="0"/>
              <a:pPr/>
              <a:t>35</a:t>
            </a:fld>
            <a:endParaRPr lang="en-US" altLang="ja-JP" dirty="0"/>
          </a:p>
        </p:txBody>
      </p:sp>
    </p:spTree>
    <p:extLst>
      <p:ext uri="{BB962C8B-B14F-4D97-AF65-F5344CB8AC3E}">
        <p14:creationId xmlns:p14="http://schemas.microsoft.com/office/powerpoint/2010/main" val="30908143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00521812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88906940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5FFBA12-C8DD-46D3-A1E2-48A685F88CC4}" type="slidenum">
              <a:rPr lang="en-US" altLang="ja-JP" smtClean="0"/>
              <a:pPr/>
              <a:t>38</a:t>
            </a:fld>
            <a:endParaRPr lang="en-US" altLang="ja-JP" dirty="0"/>
          </a:p>
        </p:txBody>
      </p:sp>
    </p:spTree>
    <p:extLst>
      <p:ext uri="{BB962C8B-B14F-4D97-AF65-F5344CB8AC3E}">
        <p14:creationId xmlns:p14="http://schemas.microsoft.com/office/powerpoint/2010/main" val="249650750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5FFBA12-C8DD-46D3-A1E2-48A685F88CC4}" type="slidenum">
              <a:rPr lang="en-US" altLang="ja-JP" smtClean="0"/>
              <a:pPr/>
              <a:t>39</a:t>
            </a:fld>
            <a:endParaRPr lang="en-US" altLang="ja-JP" dirty="0"/>
          </a:p>
        </p:txBody>
      </p:sp>
    </p:spTree>
    <p:extLst>
      <p:ext uri="{BB962C8B-B14F-4D97-AF65-F5344CB8AC3E}">
        <p14:creationId xmlns:p14="http://schemas.microsoft.com/office/powerpoint/2010/main" val="51389623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90767387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54240079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6995910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8565859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E3C105-2747-F99C-AE52-5DEDE7CA68E4}"/>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40BD3BA5-B1DD-B25E-EE55-0A57B3A8BC76}"/>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7D91C246-309B-4596-8842-A5F4440E7F3E}"/>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427457763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12840422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5A8DE7-C213-90C9-36B5-2149C752A6C5}"/>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8640B58C-F45E-8CC1-AAF5-6ABAA2E13CBA}"/>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52B2BFD7-ABA6-4019-8EF0-138E9B99B2CF}"/>
              </a:ext>
            </a:extLst>
          </p:cNvPr>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251846713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16745628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C09405-D46F-198B-E4D6-B51E0239D2C5}"/>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CC8BBDA6-5877-DE1A-ED23-1BE48D877244}"/>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1913424A-355E-BE46-B751-452899814BB7}"/>
              </a:ext>
            </a:extLst>
          </p:cNvPr>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281976275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50732682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98964304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DA0DA3-03F4-0996-7F8B-038E80ADF2B5}"/>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CAA861A4-4240-2E2B-92DD-F77D28E81D33}"/>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93A95EE5-08FC-2D79-38C2-012ED81A51B2}"/>
              </a:ext>
            </a:extLst>
          </p:cNvPr>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242094146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90934777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4141967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26386641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6A2696-AD1C-388C-36B6-9A70CB30E539}"/>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A31096CE-F695-88A8-AB0A-2A87BE2EC531}"/>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22B7B676-61F7-9DDF-2650-ACFD75BDA09E}"/>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88169500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308315084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E909DF-9DDD-F059-89EB-0E8A4EBE5C1D}"/>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14FFCAFA-79CB-57A2-FAA8-6ED332216573}"/>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A5BB3E23-871B-5CD2-E12E-A34ED39DDDE3}"/>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66042214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56174442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86835E-507F-AF75-D9A4-E547278BA430}"/>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8B814235-0881-42F8-6DA5-2C156B450E2A}"/>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6ACB459D-F2EB-2670-AA11-D01D1EBF67FE}"/>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61865330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1A1B97-26BE-23B0-E90D-17F21043F9C2}"/>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8A87132F-CAAD-5FE7-7276-37C9E0642834}"/>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E621E042-1F83-7324-E86D-11EA6A05B966}"/>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7973000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B954D3-21E6-8538-06B3-0804CEB1D813}"/>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E228EAD0-AB4C-B185-9DCE-B960B7AB5E6E}"/>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341E2868-DF33-6AC7-D511-15C6AE723515}"/>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66630478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213927958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14759550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39C7AC-94DD-FCF9-1D95-DBFE51CA7A68}"/>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8328036A-FA33-DDEB-255A-DAB91A0AE2B0}"/>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F37B8494-C1BC-FC16-588F-6488ED705416}"/>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858284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5FFBA12-C8DD-46D3-A1E2-48A685F88CC4}" type="slidenum">
              <a:rPr lang="en-US" altLang="ja-JP" smtClean="0"/>
              <a:pPr/>
              <a:t>9</a:t>
            </a:fld>
            <a:endParaRPr lang="en-US" altLang="ja-JP" dirty="0"/>
          </a:p>
        </p:txBody>
      </p:sp>
    </p:spTree>
    <p:extLst>
      <p:ext uri="{BB962C8B-B14F-4D97-AF65-F5344CB8AC3E}">
        <p14:creationId xmlns:p14="http://schemas.microsoft.com/office/powerpoint/2010/main" val="175320676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5A6FA1-C87C-1D88-54DD-94B229ABF767}"/>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1FB9E751-301D-0DA8-F659-EA42E5C630DA}"/>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87E8D6D4-5D46-9F56-9DCB-2541A7963BC5}"/>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68345645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418694451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5FFBA12-C8DD-46D3-A1E2-48A685F88CC4}" type="slidenum">
              <a:rPr lang="en-US" altLang="ja-JP" smtClean="0"/>
              <a:pPr/>
              <a:t>65</a:t>
            </a:fld>
            <a:endParaRPr lang="en-US" altLang="ja-JP" dirty="0"/>
          </a:p>
        </p:txBody>
      </p:sp>
    </p:spTree>
    <p:extLst>
      <p:ext uri="{BB962C8B-B14F-4D97-AF65-F5344CB8AC3E}">
        <p14:creationId xmlns:p14="http://schemas.microsoft.com/office/powerpoint/2010/main" val="146815288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0914767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D491FB-8313-9E5A-3850-D26C652C1558}"/>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ACF7813C-3B00-89B1-6ACE-FC079406AB01}"/>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02ACBE33-5512-AFC2-3929-1A3750182FE0}"/>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55693773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66BCD3-7F87-C93F-C663-E0E8BB0A20B1}"/>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36B33D7E-3C1B-13E3-998E-FF7C8ECC6FAA}"/>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BAF4A04F-1381-558A-9896-D13B37AD332B}"/>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692378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C0F367-7F12-1E1E-44E1-09A306CFD95F}"/>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307704B8-B63E-EF99-91CE-DD4EED2DB17E}"/>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D6913A08-C011-337A-BBB2-EE9EABA69037}"/>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63506331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87481175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23955851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C9C0F8-1A01-316A-2387-36E328D47901}"/>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36E51F7C-2E5C-8115-39B2-30DC79564D3B}"/>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07ECB363-2DA8-54F6-4FE5-F051D80C7E11}"/>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6271805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77567463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77A493-C6E3-0B8E-AF9F-F4E47949D29E}"/>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F3A27DD5-4D2D-8FBC-4CB1-088E88AC40E4}"/>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EA63D6B2-7EFC-65CF-34D0-FE5E8FB26C2D}"/>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486087384"/>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6643F2-170D-AA74-B5F1-1CE50F55FFBF}"/>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9E9DC999-AC6D-8EF6-E7B0-0B35ECB9DC69}"/>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6E8CD742-AF15-A503-7884-B9137F08D1C3}"/>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52222239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1A0609-5A46-F40D-40AE-610B7D4C9D01}"/>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42267AC3-057E-FBC0-9AA0-BF3BBC76B5AC}"/>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D9657263-407C-D5C5-EACE-CE4AA71656CB}"/>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500846254"/>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2B24D4-CCF0-7F2A-CED6-1A82D70980F0}"/>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800B6791-0A71-F728-2681-589DDFFFBB2D}"/>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BD324702-DE7A-58D2-03D0-41E167752DAB}"/>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753894204"/>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0C9258-4770-A767-70B4-C51AC9970A53}"/>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B6FBE920-B8DD-31AC-9C3D-D529289C23B3}"/>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304BF86E-DD03-2916-419D-7214EE6DB469}"/>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47758794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426547814"/>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67610146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38154C-943D-C733-A50A-ADEDB551DB97}"/>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AA3D6542-F4BA-DFA0-6191-894E0FA8F1B3}"/>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C91BE0EE-2722-E85E-4B5E-F22E664E8113}"/>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526860406"/>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A7AE38-9ED8-6842-1FEB-60C0711DAB93}"/>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3E91EA5B-CFFC-E33E-C770-DA4327691BC0}"/>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A06A1C13-FC3F-8E35-727B-9333B6D36C23}"/>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220640276"/>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032FE2-CEF6-9BE8-21DD-C6CAAB4FC2FA}"/>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A708CDCF-903E-9753-8498-4522380D6BF0}"/>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A5B67B06-DB6D-30C9-0C8C-7D84DB523A44}"/>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9233787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82689416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D5F7E2-68ED-5889-7D76-DA671468C6E2}"/>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AE85C9DC-D47F-A1E0-2CB8-526554324C43}"/>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C0BE7B7E-0610-85F2-05BC-24E43E782BE8}"/>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196937835"/>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695E38-1EFE-7272-4A0B-3B6905482409}"/>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771E2A86-15D7-E140-32E9-36036AD8C537}"/>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83EE9A96-A063-71C9-365D-FF97A0A02F17}"/>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352885100"/>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623173362"/>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5FFBA12-C8DD-46D3-A1E2-48A685F88CC4}" type="slidenum">
              <a:rPr lang="en-US" altLang="ja-JP" smtClean="0"/>
              <a:pPr/>
              <a:t>86</a:t>
            </a:fld>
            <a:endParaRPr lang="en-US" altLang="ja-JP" dirty="0"/>
          </a:p>
        </p:txBody>
      </p:sp>
    </p:spTree>
    <p:extLst>
      <p:ext uri="{BB962C8B-B14F-4D97-AF65-F5344CB8AC3E}">
        <p14:creationId xmlns:p14="http://schemas.microsoft.com/office/powerpoint/2010/main" val="688659525"/>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5FFBA12-C8DD-46D3-A1E2-48A685F88CC4}" type="slidenum">
              <a:rPr lang="en-US" altLang="ja-JP" smtClean="0"/>
              <a:pPr/>
              <a:t>90</a:t>
            </a:fld>
            <a:endParaRPr lang="en-US" altLang="ja-JP" dirty="0"/>
          </a:p>
        </p:txBody>
      </p:sp>
    </p:spTree>
    <p:extLst>
      <p:ext uri="{BB962C8B-B14F-4D97-AF65-F5344CB8AC3E}">
        <p14:creationId xmlns:p14="http://schemas.microsoft.com/office/powerpoint/2010/main" val="333154723"/>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73ED48-A0DC-EE0A-9324-C5F73D2BDB47}"/>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0D1E4BB2-2DAB-828E-FAA3-2A68730C5EDD}"/>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3CB3B266-63AE-98A2-AB84-B80F51EB4187}"/>
              </a:ext>
            </a:extLst>
          </p:cNvPr>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841403402"/>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5FFBA12-C8DD-46D3-A1E2-48A685F88CC4}" type="slidenum">
              <a:rPr lang="en-US" altLang="ja-JP" smtClean="0"/>
              <a:pPr/>
              <a:t>92</a:t>
            </a:fld>
            <a:endParaRPr lang="en-US" altLang="ja-JP" dirty="0"/>
          </a:p>
        </p:txBody>
      </p:sp>
    </p:spTree>
    <p:extLst>
      <p:ext uri="{BB962C8B-B14F-4D97-AF65-F5344CB8AC3E}">
        <p14:creationId xmlns:p14="http://schemas.microsoft.com/office/powerpoint/2010/main" val="4356981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5FFBA12-C8DD-46D3-A1E2-48A685F88CC4}" type="slidenum">
              <a:rPr lang="en-US" altLang="ja-JP" smtClean="0"/>
              <a:pPr/>
              <a:t>12</a:t>
            </a:fld>
            <a:endParaRPr lang="en-US" altLang="ja-JP" dirty="0"/>
          </a:p>
        </p:txBody>
      </p:sp>
    </p:spTree>
    <p:extLst>
      <p:ext uri="{BB962C8B-B14F-4D97-AF65-F5344CB8AC3E}">
        <p14:creationId xmlns:p14="http://schemas.microsoft.com/office/powerpoint/2010/main" val="16185090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754754"/>
            <a:ext cx="9144000" cy="1590139"/>
          </a:xfrm>
          <a:noFill/>
          <a:ln w="9525">
            <a:noFill/>
            <a:miter lim="800000"/>
            <a:headEnd/>
            <a:tailEnd/>
          </a:ln>
        </p:spPr>
        <p:txBody>
          <a:bodyPr vert="horz" wrap="square" lIns="91440" tIns="45720" rIns="91440" bIns="45720" numCol="1" anchor="ctr" anchorCtr="0" compatLnSpc="1">
            <a:prstTxWarp prst="textNoShape">
              <a:avLst/>
            </a:prstTxWarp>
          </a:bodyPr>
          <a:lstStyle>
            <a:lvl1pPr>
              <a:defRPr lang="ja-JP" altLang="en-US" sz="4000" dirty="0">
                <a:solidFill>
                  <a:srgbClr val="355573"/>
                </a:solidFill>
              </a:defRPr>
            </a:lvl1pPr>
          </a:lstStyle>
          <a:p>
            <a:pPr lvl="0" algn="ctr">
              <a:lnSpc>
                <a:spcPts val="5000"/>
              </a:lnSpc>
            </a:pPr>
            <a:r>
              <a:rPr lang="ja-JP" altLang="en-US" dirty="0"/>
              <a:t>マスタ タイトルの書式設定</a:t>
            </a:r>
          </a:p>
        </p:txBody>
      </p:sp>
      <p:pic>
        <p:nvPicPr>
          <p:cNvPr id="6" name="Picture 3" descr="\\Vmi-fs12\共通\ロゴマーク\新ロゴ（20130401以降）\和文\グループマーク＋社名ロゴ.jpg">
            <a:extLst>
              <a:ext uri="{FF2B5EF4-FFF2-40B4-BE49-F238E27FC236}">
                <a16:creationId xmlns:a16="http://schemas.microsoft.com/office/drawing/2014/main" id="{2692434F-FE3E-438D-99CB-B6F137859731}"/>
              </a:ext>
            </a:extLst>
          </p:cNvPr>
          <p:cNvPicPr>
            <a:picLocks noChangeAspect="1" noChangeArrowheads="1"/>
          </p:cNvPicPr>
          <p:nvPr userDrawn="1"/>
        </p:nvPicPr>
        <p:blipFill>
          <a:blip r:embed="rId2" cstate="print">
            <a:clrChange>
              <a:clrFrom>
                <a:srgbClr val="FFFFFE"/>
              </a:clrFrom>
              <a:clrTo>
                <a:srgbClr val="FFFFFE">
                  <a:alpha val="0"/>
                </a:srgbClr>
              </a:clrTo>
            </a:clrChange>
          </a:blip>
          <a:srcRect/>
          <a:stretch>
            <a:fillRect/>
          </a:stretch>
        </p:blipFill>
        <p:spPr bwMode="auto">
          <a:xfrm>
            <a:off x="4632008" y="5480424"/>
            <a:ext cx="2812732" cy="613700"/>
          </a:xfrm>
          <a:prstGeom prst="rect">
            <a:avLst/>
          </a:prstGeom>
          <a:noFill/>
        </p:spPr>
      </p:pic>
      <p:pic>
        <p:nvPicPr>
          <p:cNvPr id="8" name="Picture 5" descr="環境省：Ministry of the Environment">
            <a:extLst>
              <a:ext uri="{FF2B5EF4-FFF2-40B4-BE49-F238E27FC236}">
                <a16:creationId xmlns:a16="http://schemas.microsoft.com/office/drawing/2014/main" id="{43E2553D-F9BD-4DF2-8D3E-C3E958613F1F}"/>
              </a:ext>
            </a:extLst>
          </p:cNvPr>
          <p:cNvPicPr>
            <a:picLocks noChangeAspect="1" noChangeArrowheads="1"/>
          </p:cNvPicPr>
          <p:nvPr userDrawn="1"/>
        </p:nvPicPr>
        <p:blipFill>
          <a:blip r:embed="rId3" cstate="print"/>
          <a:srcRect/>
          <a:stretch>
            <a:fillRect/>
          </a:stretch>
        </p:blipFill>
        <p:spPr bwMode="auto">
          <a:xfrm>
            <a:off x="2311705" y="5429627"/>
            <a:ext cx="1689815" cy="627647"/>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9144000" cy="523875"/>
          </a:xfr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lnSpc>
                <a:spcPts val="2500"/>
              </a:lnSpc>
              <a:spcBef>
                <a:spcPct val="0"/>
              </a:spcBef>
              <a:spcAft>
                <a:spcPct val="0"/>
              </a:spcAft>
              <a:defRPr kumimoji="1" lang="ja-JP" altLang="en-US" sz="2400" b="1" i="0" u="none" strike="noStrike" dirty="0">
                <a:solidFill>
                  <a:srgbClr val="355573"/>
                </a:solidFill>
                <a:latin typeface="Meiryo UI" pitchFamily="50" charset="-128"/>
                <a:ea typeface="Meiryo UI" pitchFamily="50" charset="-128"/>
                <a:cs typeface="+mj-cs"/>
              </a:defRPr>
            </a:lvl1pPr>
          </a:lstStyle>
          <a:p>
            <a:r>
              <a:rPr lang="ja-JP" altLang="en-US" dirty="0"/>
              <a:t>マスタ タイトルの書式設定</a:t>
            </a:r>
          </a:p>
        </p:txBody>
      </p:sp>
      <p:sp>
        <p:nvSpPr>
          <p:cNvPr id="3" name="コンテンツ プレースホルダ 2"/>
          <p:cNvSpPr>
            <a:spLocks noGrp="1"/>
          </p:cNvSpPr>
          <p:nvPr>
            <p:ph idx="1"/>
          </p:nvPr>
        </p:nvSpPr>
        <p:spPr>
          <a:xfrm>
            <a:off x="152400" y="901627"/>
            <a:ext cx="8951114" cy="1223612"/>
          </a:xfrm>
          <a:prstGeom prst="rect">
            <a:avLst/>
          </a:prstGeom>
          <a:ln w="12700">
            <a:solidFill>
              <a:srgbClr val="6F98BD"/>
            </a:solidFill>
          </a:ln>
        </p:spPr>
        <p:txBody>
          <a:bodyPr anchor="ctr"/>
          <a:lstStyle>
            <a:lvl1pPr marL="180000" indent="-180000" eaLnBrk="1">
              <a:spcBef>
                <a:spcPts val="600"/>
              </a:spcBef>
              <a:buClr>
                <a:srgbClr val="6F98BD"/>
              </a:buClr>
              <a:buFont typeface="Wingdings" pitchFamily="2" charset="2"/>
              <a:buChar char="n"/>
              <a:defRPr sz="1200" b="0">
                <a:solidFill>
                  <a:schemeClr val="tx1">
                    <a:lumMod val="75000"/>
                    <a:lumOff val="25000"/>
                  </a:schemeClr>
                </a:solidFill>
                <a:latin typeface="Meiryo UI" pitchFamily="50" charset="-128"/>
                <a:ea typeface="Meiryo UI" pitchFamily="50" charset="-128"/>
              </a:defRPr>
            </a:lvl1pPr>
            <a:lvl2pPr marL="446088" indent="-180000" eaLnBrk="1">
              <a:spcBef>
                <a:spcPts val="600"/>
              </a:spcBef>
              <a:buClr>
                <a:srgbClr val="6F98BD"/>
              </a:buClr>
              <a:buFont typeface="Wingdings" pitchFamily="2" charset="2"/>
              <a:buChar char="l"/>
              <a:tabLst>
                <a:tab pos="265113" algn="l"/>
              </a:tabLst>
              <a:defRPr sz="1200" b="0">
                <a:solidFill>
                  <a:schemeClr val="tx1">
                    <a:lumMod val="75000"/>
                    <a:lumOff val="25000"/>
                  </a:schemeClr>
                </a:solidFill>
                <a:latin typeface="Meiryo UI" pitchFamily="50" charset="-128"/>
                <a:ea typeface="Meiryo UI" pitchFamily="50" charset="-128"/>
              </a:defRPr>
            </a:lvl2pPr>
            <a:lvl3pPr marL="712788" indent="-180000" eaLnBrk="1">
              <a:spcBef>
                <a:spcPts val="600"/>
              </a:spcBef>
              <a:buClr>
                <a:srgbClr val="6F98BD"/>
              </a:buClr>
              <a:buFont typeface="Wingdings" pitchFamily="2" charset="2"/>
              <a:buChar char="p"/>
              <a:tabLst>
                <a:tab pos="265113" algn="l"/>
              </a:tabLst>
              <a:defRPr sz="1200" b="0">
                <a:solidFill>
                  <a:schemeClr val="tx1">
                    <a:lumMod val="75000"/>
                    <a:lumOff val="25000"/>
                  </a:schemeClr>
                </a:solidFill>
                <a:latin typeface="Meiryo UI" pitchFamily="50" charset="-128"/>
                <a:ea typeface="Meiryo UI" pitchFamily="50" charset="-128"/>
              </a:defRPr>
            </a:lvl3pPr>
            <a:lvl4pPr marL="989013" indent="-180000" eaLnBrk="1">
              <a:spcBef>
                <a:spcPts val="600"/>
              </a:spcBef>
              <a:buClr>
                <a:srgbClr val="6F98BD"/>
              </a:buClr>
              <a:buFont typeface="Verdana" pitchFamily="34" charset="0"/>
              <a:buChar char="▪"/>
              <a:tabLst>
                <a:tab pos="265113" algn="l"/>
              </a:tabLst>
              <a:defRPr sz="1200" b="0">
                <a:solidFill>
                  <a:schemeClr val="tx1">
                    <a:lumMod val="75000"/>
                    <a:lumOff val="25000"/>
                  </a:schemeClr>
                </a:solidFill>
                <a:latin typeface="Meiryo UI" pitchFamily="50" charset="-128"/>
                <a:ea typeface="Meiryo UI" pitchFamily="50" charset="-128"/>
              </a:defRPr>
            </a:lvl4pPr>
            <a:lvl5pPr marL="1169988" indent="-180000" eaLnBrk="1">
              <a:spcBef>
                <a:spcPts val="600"/>
              </a:spcBef>
              <a:buClr>
                <a:srgbClr val="6F98BD"/>
              </a:buClr>
              <a:buFont typeface="Verdana" pitchFamily="34" charset="0"/>
              <a:buChar char="›"/>
              <a:tabLst>
                <a:tab pos="265113" algn="l"/>
              </a:tabLst>
              <a:defRPr sz="1200" b="0">
                <a:solidFill>
                  <a:schemeClr val="tx1">
                    <a:lumMod val="75000"/>
                    <a:lumOff val="25000"/>
                  </a:schemeClr>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7" name="Rectangle 6"/>
          <p:cNvSpPr>
            <a:spLocks noGrp="1" noChangeArrowheads="1"/>
          </p:cNvSpPr>
          <p:nvPr>
            <p:ph type="sldNum" sz="quarter" idx="4"/>
          </p:nvPr>
        </p:nvSpPr>
        <p:spPr>
          <a:xfrm>
            <a:off x="8704823" y="6526551"/>
            <a:ext cx="396000" cy="252000"/>
          </a:xfrm>
          <a:prstGeom prst="rect">
            <a:avLst/>
          </a:prstGeom>
          <a:noFill/>
          <a:ln/>
        </p:spPr>
        <p:txBody>
          <a:bodyPr lIns="0" rIns="0"/>
          <a:lstStyle>
            <a:lvl1pPr algn="ctr" rtl="0" fontAlgn="base">
              <a:spcBef>
                <a:spcPct val="0"/>
              </a:spcBef>
              <a:spcAft>
                <a:spcPct val="0"/>
              </a:spcAft>
              <a:defRPr kumimoji="1" lang="en-US" altLang="ja-JP" sz="1400" b="1" kern="1200" smtClean="0">
                <a:solidFill>
                  <a:srgbClr val="355573"/>
                </a:solidFill>
                <a:latin typeface="Meiryo UI" panose="020B0604030504040204" pitchFamily="50" charset="-128"/>
                <a:ea typeface="Meiryo UI" panose="020B0604030504040204" pitchFamily="50" charset="-128"/>
                <a:cs typeface="Meiryo UI" panose="020B0604030504040204" pitchFamily="50" charset="-128"/>
              </a:defRPr>
            </a:lvl1pPr>
          </a:lstStyle>
          <a:p>
            <a:pPr>
              <a:defRPr/>
            </a:pPr>
            <a:fld id="{5AC316A2-ED79-4A4C-BB2E-71F78B36301B}" type="slidenum">
              <a:rPr lang="en-US" altLang="ja-JP" smtClean="0"/>
              <a:pPr>
                <a:defRPr/>
              </a:pPr>
              <a:t>‹#›</a:t>
            </a:fld>
            <a:endParaRPr lang="ja-JP" altLang="en-US" dirty="0"/>
          </a:p>
        </p:txBody>
      </p:sp>
      <p:pic>
        <p:nvPicPr>
          <p:cNvPr id="8" name="Picture 3" descr="\\Vmi-fs12\共通\ロゴマーク\新ロゴ（20130401以降）\和文\グループマーク＋社名ロゴ.jpg">
            <a:extLst>
              <a:ext uri="{FF2B5EF4-FFF2-40B4-BE49-F238E27FC236}">
                <a16:creationId xmlns:a16="http://schemas.microsoft.com/office/drawing/2014/main" id="{5FDA6EB7-493D-4620-8D10-828D93140D8A}"/>
              </a:ext>
            </a:extLst>
          </p:cNvPr>
          <p:cNvPicPr>
            <a:picLocks noChangeAspect="1" noChangeArrowheads="1"/>
          </p:cNvPicPr>
          <p:nvPr userDrawn="1"/>
        </p:nvPicPr>
        <p:blipFill>
          <a:blip r:embed="rId2" cstate="print">
            <a:clrChange>
              <a:clrFrom>
                <a:srgbClr val="FFFFFE"/>
              </a:clrFrom>
              <a:clrTo>
                <a:srgbClr val="FFFFFE">
                  <a:alpha val="0"/>
                </a:srgbClr>
              </a:clrTo>
            </a:clrChange>
          </a:blip>
          <a:srcRect/>
          <a:stretch>
            <a:fillRect/>
          </a:stretch>
        </p:blipFill>
        <p:spPr bwMode="auto">
          <a:xfrm>
            <a:off x="1135380" y="6554739"/>
            <a:ext cx="1505742" cy="303261"/>
          </a:xfrm>
          <a:prstGeom prst="rect">
            <a:avLst/>
          </a:prstGeom>
          <a:noFill/>
        </p:spPr>
      </p:pic>
      <p:pic>
        <p:nvPicPr>
          <p:cNvPr id="9" name="Picture 5" descr="環境省：Ministry of the Environment">
            <a:extLst>
              <a:ext uri="{FF2B5EF4-FFF2-40B4-BE49-F238E27FC236}">
                <a16:creationId xmlns:a16="http://schemas.microsoft.com/office/drawing/2014/main" id="{06E62A78-2B5A-4828-A22E-362E345AAD5D}"/>
              </a:ext>
            </a:extLst>
          </p:cNvPr>
          <p:cNvPicPr>
            <a:picLocks noChangeAspect="1" noChangeArrowheads="1"/>
          </p:cNvPicPr>
          <p:nvPr userDrawn="1"/>
        </p:nvPicPr>
        <p:blipFill>
          <a:blip r:embed="rId3" cstate="print"/>
          <a:srcRect/>
          <a:stretch>
            <a:fillRect/>
          </a:stretch>
        </p:blipFill>
        <p:spPr bwMode="auto">
          <a:xfrm>
            <a:off x="220981" y="6578803"/>
            <a:ext cx="736334" cy="273496"/>
          </a:xfrm>
          <a:prstGeom prst="rect">
            <a:avLst/>
          </a:prstGeom>
          <a:noFill/>
        </p:spPr>
      </p:pic>
      <p:cxnSp>
        <p:nvCxnSpPr>
          <p:cNvPr id="10" name="直線コネクタ 9">
            <a:extLst>
              <a:ext uri="{FF2B5EF4-FFF2-40B4-BE49-F238E27FC236}">
                <a16:creationId xmlns:a16="http://schemas.microsoft.com/office/drawing/2014/main" id="{7CDB33B5-3306-469C-A88F-278D5286D381}"/>
              </a:ext>
            </a:extLst>
          </p:cNvPr>
          <p:cNvCxnSpPr>
            <a:cxnSpLocks/>
          </p:cNvCxnSpPr>
          <p:nvPr userDrawn="1"/>
        </p:nvCxnSpPr>
        <p:spPr bwMode="auto">
          <a:xfrm>
            <a:off x="83820" y="6554739"/>
            <a:ext cx="8968740" cy="0"/>
          </a:xfrm>
          <a:prstGeom prst="line">
            <a:avLst/>
          </a:prstGeom>
          <a:noFill/>
          <a:ln w="12700" cap="flat" cmpd="sng" algn="ctr">
            <a:solidFill>
              <a:srgbClr val="6F98BD"/>
            </a:solidFill>
            <a:prstDash val="solid"/>
            <a:round/>
            <a:headEnd type="none" w="med" len="med"/>
            <a:tailEnd type="none" w="med" len="med"/>
          </a:ln>
          <a:effectLst/>
        </p:spPr>
      </p:cxnSp>
      <p:cxnSp>
        <p:nvCxnSpPr>
          <p:cNvPr id="11" name="直線コネクタ 10">
            <a:extLst>
              <a:ext uri="{FF2B5EF4-FFF2-40B4-BE49-F238E27FC236}">
                <a16:creationId xmlns:a16="http://schemas.microsoft.com/office/drawing/2014/main" id="{AFDD558E-33F6-43B4-948A-65B53C587177}"/>
              </a:ext>
            </a:extLst>
          </p:cNvPr>
          <p:cNvCxnSpPr>
            <a:cxnSpLocks/>
          </p:cNvCxnSpPr>
          <p:nvPr userDrawn="1"/>
        </p:nvCxnSpPr>
        <p:spPr bwMode="auto">
          <a:xfrm>
            <a:off x="83820" y="546410"/>
            <a:ext cx="8968740" cy="0"/>
          </a:xfrm>
          <a:prstGeom prst="line">
            <a:avLst/>
          </a:prstGeom>
          <a:noFill/>
          <a:ln w="12700" cap="flat" cmpd="sng" algn="ctr">
            <a:solidFill>
              <a:srgbClr val="6F98BD"/>
            </a:solidFill>
            <a:prstDash val="solid"/>
            <a:round/>
            <a:headEnd type="none" w="med" len="med"/>
            <a:tailEnd type="none" w="med" len="med"/>
          </a:ln>
          <a:effectLst/>
        </p:spPr>
      </p:cxnSp>
      <p:sp>
        <p:nvSpPr>
          <p:cNvPr id="12" name="テキスト ボックス 11">
            <a:extLst>
              <a:ext uri="{FF2B5EF4-FFF2-40B4-BE49-F238E27FC236}">
                <a16:creationId xmlns:a16="http://schemas.microsoft.com/office/drawing/2014/main" id="{802FD269-A008-4DAA-A90C-345674F6F93F}"/>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株式会社価値総合研究所（担当：地域指標分析用データ担当）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2" name="タイトル 1"/>
          <p:cNvSpPr>
            <a:spLocks noGrp="1"/>
          </p:cNvSpPr>
          <p:nvPr>
            <p:ph type="title"/>
          </p:nvPr>
        </p:nvSpPr>
        <p:spPr>
          <a:xfrm>
            <a:off x="0" y="2686589"/>
            <a:ext cx="9144000" cy="619125"/>
          </a:xfrm>
        </p:spPr>
        <p:txBody>
          <a:bodyPr anchor="ctr"/>
          <a:lstStyle>
            <a:lvl1pPr algn="ctr">
              <a:defRPr sz="3200">
                <a:solidFill>
                  <a:srgbClr val="355573"/>
                </a:solidFill>
                <a:latin typeface="Meiryo UI" pitchFamily="50" charset="-128"/>
                <a:ea typeface="Meiryo UI" pitchFamily="50" charset="-128"/>
              </a:defRPr>
            </a:lvl1pPr>
          </a:lstStyle>
          <a:p>
            <a:r>
              <a:rPr lang="ja-JP" altLang="en-US" dirty="0"/>
              <a:t>マスタ タイトルの書式設定</a:t>
            </a:r>
          </a:p>
        </p:txBody>
      </p:sp>
      <p:pic>
        <p:nvPicPr>
          <p:cNvPr id="6" name="Picture 3" descr="\\Vmi-fs12\共通\ロゴマーク\新ロゴ（20130401以降）\和文\グループマーク＋社名ロゴ.jpg">
            <a:extLst>
              <a:ext uri="{FF2B5EF4-FFF2-40B4-BE49-F238E27FC236}">
                <a16:creationId xmlns:a16="http://schemas.microsoft.com/office/drawing/2014/main" id="{8CE5CF95-D393-476D-82D7-3CA9BDB35498}"/>
              </a:ext>
            </a:extLst>
          </p:cNvPr>
          <p:cNvPicPr>
            <a:picLocks noChangeAspect="1" noChangeArrowheads="1"/>
          </p:cNvPicPr>
          <p:nvPr userDrawn="1"/>
        </p:nvPicPr>
        <p:blipFill>
          <a:blip r:embed="rId2" cstate="print">
            <a:clrChange>
              <a:clrFrom>
                <a:srgbClr val="FFFFFE"/>
              </a:clrFrom>
              <a:clrTo>
                <a:srgbClr val="FFFFFE">
                  <a:alpha val="0"/>
                </a:srgbClr>
              </a:clrTo>
            </a:clrChange>
          </a:blip>
          <a:srcRect/>
          <a:stretch>
            <a:fillRect/>
          </a:stretch>
        </p:blipFill>
        <p:spPr bwMode="auto">
          <a:xfrm>
            <a:off x="1135380" y="6554739"/>
            <a:ext cx="1505742" cy="303261"/>
          </a:xfrm>
          <a:prstGeom prst="rect">
            <a:avLst/>
          </a:prstGeom>
          <a:noFill/>
        </p:spPr>
      </p:pic>
      <p:pic>
        <p:nvPicPr>
          <p:cNvPr id="8" name="Picture 5" descr="環境省：Ministry of the Environment">
            <a:extLst>
              <a:ext uri="{FF2B5EF4-FFF2-40B4-BE49-F238E27FC236}">
                <a16:creationId xmlns:a16="http://schemas.microsoft.com/office/drawing/2014/main" id="{8F079380-4CB7-4304-B310-ADF8F207C062}"/>
              </a:ext>
            </a:extLst>
          </p:cNvPr>
          <p:cNvPicPr>
            <a:picLocks noChangeAspect="1" noChangeArrowheads="1"/>
          </p:cNvPicPr>
          <p:nvPr userDrawn="1"/>
        </p:nvPicPr>
        <p:blipFill>
          <a:blip r:embed="rId3" cstate="print"/>
          <a:srcRect/>
          <a:stretch>
            <a:fillRect/>
          </a:stretch>
        </p:blipFill>
        <p:spPr bwMode="auto">
          <a:xfrm>
            <a:off x="220981" y="6578803"/>
            <a:ext cx="736334" cy="273496"/>
          </a:xfrm>
          <a:prstGeom prst="rect">
            <a:avLst/>
          </a:prstGeom>
          <a:noFill/>
        </p:spPr>
      </p:pic>
      <p:cxnSp>
        <p:nvCxnSpPr>
          <p:cNvPr id="9" name="直線コネクタ 8">
            <a:extLst>
              <a:ext uri="{FF2B5EF4-FFF2-40B4-BE49-F238E27FC236}">
                <a16:creationId xmlns:a16="http://schemas.microsoft.com/office/drawing/2014/main" id="{81052A10-3D26-4359-8FB3-8E3C58950BDE}"/>
              </a:ext>
            </a:extLst>
          </p:cNvPr>
          <p:cNvCxnSpPr>
            <a:cxnSpLocks/>
          </p:cNvCxnSpPr>
          <p:nvPr userDrawn="1"/>
        </p:nvCxnSpPr>
        <p:spPr bwMode="auto">
          <a:xfrm>
            <a:off x="83820" y="6554739"/>
            <a:ext cx="8968740" cy="0"/>
          </a:xfrm>
          <a:prstGeom prst="line">
            <a:avLst/>
          </a:prstGeom>
          <a:noFill/>
          <a:ln w="12700" cap="flat" cmpd="sng" algn="ctr">
            <a:solidFill>
              <a:srgbClr val="6F98BD"/>
            </a:solidFill>
            <a:prstDash val="solid"/>
            <a:round/>
            <a:headEnd type="none" w="med" len="med"/>
            <a:tailEnd type="none" w="med" len="med"/>
          </a:ln>
          <a:effectLst/>
        </p:spPr>
      </p:cxnSp>
      <p:sp>
        <p:nvSpPr>
          <p:cNvPr id="7" name="Rectangle 6">
            <a:extLst>
              <a:ext uri="{FF2B5EF4-FFF2-40B4-BE49-F238E27FC236}">
                <a16:creationId xmlns:a16="http://schemas.microsoft.com/office/drawing/2014/main" id="{C0CACAC0-9781-480B-9B5F-9EA0052B16FF}"/>
              </a:ext>
            </a:extLst>
          </p:cNvPr>
          <p:cNvSpPr>
            <a:spLocks noGrp="1" noChangeArrowheads="1"/>
          </p:cNvSpPr>
          <p:nvPr>
            <p:ph type="sldNum" sz="quarter" idx="4"/>
          </p:nvPr>
        </p:nvSpPr>
        <p:spPr>
          <a:xfrm>
            <a:off x="8704823" y="6526551"/>
            <a:ext cx="396000" cy="252000"/>
          </a:xfrm>
          <a:prstGeom prst="rect">
            <a:avLst/>
          </a:prstGeom>
          <a:noFill/>
          <a:ln/>
        </p:spPr>
        <p:txBody>
          <a:bodyPr lIns="0" rIns="0"/>
          <a:lstStyle>
            <a:lvl1pPr algn="ctr" rtl="0" fontAlgn="base">
              <a:spcBef>
                <a:spcPct val="0"/>
              </a:spcBef>
              <a:spcAft>
                <a:spcPct val="0"/>
              </a:spcAft>
              <a:defRPr kumimoji="1" lang="en-US" altLang="ja-JP" sz="1400" b="1" kern="1200" smtClean="0">
                <a:solidFill>
                  <a:srgbClr val="355573"/>
                </a:solidFill>
                <a:latin typeface="Meiryo UI" panose="020B0604030504040204" pitchFamily="50" charset="-128"/>
                <a:ea typeface="Meiryo UI" panose="020B0604030504040204" pitchFamily="50" charset="-128"/>
                <a:cs typeface="Meiryo UI" panose="020B0604030504040204" pitchFamily="50" charset="-128"/>
              </a:defRPr>
            </a:lvl1pPr>
          </a:lstStyle>
          <a:p>
            <a:pPr>
              <a:defRPr/>
            </a:pPr>
            <a:fld id="{5AC316A2-ED79-4A4C-BB2E-71F78B36301B}" type="slidenum">
              <a:rPr lang="en-US" altLang="ja-JP" smtClean="0"/>
              <a:pPr>
                <a:defRPr/>
              </a:pPr>
              <a:t>‹#›</a:t>
            </a:fld>
            <a:endParaRPr lang="ja-JP" altLang="en-US" dirty="0"/>
          </a:p>
        </p:txBody>
      </p:sp>
      <p:cxnSp>
        <p:nvCxnSpPr>
          <p:cNvPr id="11" name="直線コネクタ 10">
            <a:extLst>
              <a:ext uri="{FF2B5EF4-FFF2-40B4-BE49-F238E27FC236}">
                <a16:creationId xmlns:a16="http://schemas.microsoft.com/office/drawing/2014/main" id="{3AB9CB83-E893-4CC0-BC35-2FF51AC96875}"/>
              </a:ext>
            </a:extLst>
          </p:cNvPr>
          <p:cNvCxnSpPr>
            <a:cxnSpLocks/>
          </p:cNvCxnSpPr>
          <p:nvPr userDrawn="1"/>
        </p:nvCxnSpPr>
        <p:spPr bwMode="auto">
          <a:xfrm>
            <a:off x="83820" y="546410"/>
            <a:ext cx="8968740" cy="0"/>
          </a:xfrm>
          <a:prstGeom prst="line">
            <a:avLst/>
          </a:prstGeom>
          <a:noFill/>
          <a:ln w="12700" cap="flat" cmpd="sng" algn="ctr">
            <a:solidFill>
              <a:srgbClr val="6F98BD"/>
            </a:solidFill>
            <a:prstDash val="solid"/>
            <a:round/>
            <a:headEnd type="none" w="med" len="med"/>
            <a:tailEnd type="none" w="med" len="med"/>
          </a:ln>
          <a:effectLst/>
        </p:spPr>
      </p:cxnSp>
      <p:sp>
        <p:nvSpPr>
          <p:cNvPr id="10" name="テキスト ボックス 9">
            <a:extLst>
              <a:ext uri="{FF2B5EF4-FFF2-40B4-BE49-F238E27FC236}">
                <a16:creationId xmlns:a16="http://schemas.microsoft.com/office/drawing/2014/main" id="{DED33CE0-CE51-4E15-807A-889DB8FBD143}"/>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株式会社価値総合研究所（担当：地域指標分析用データ担当）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1_白紙">
    <p:spTree>
      <p:nvGrpSpPr>
        <p:cNvPr id="1" name=""/>
        <p:cNvGrpSpPr/>
        <p:nvPr/>
      </p:nvGrpSpPr>
      <p:grpSpPr>
        <a:xfrm>
          <a:off x="0" y="0"/>
          <a:ext cx="0" cy="0"/>
          <a:chOff x="0" y="0"/>
          <a:chExt cx="0" cy="0"/>
        </a:xfrm>
      </p:grpSpPr>
      <p:pic>
        <p:nvPicPr>
          <p:cNvPr id="7" name="Picture 3" descr="\\Vmi-fs12\共通\ロゴマーク\新ロゴ（20130401以降）\和文\グループマーク＋社名ロゴ.jpg">
            <a:extLst>
              <a:ext uri="{FF2B5EF4-FFF2-40B4-BE49-F238E27FC236}">
                <a16:creationId xmlns:a16="http://schemas.microsoft.com/office/drawing/2014/main" id="{FCD006D3-54EC-4E31-A440-F8DAED598D28}"/>
              </a:ext>
            </a:extLst>
          </p:cNvPr>
          <p:cNvPicPr>
            <a:picLocks noChangeAspect="1" noChangeArrowheads="1"/>
          </p:cNvPicPr>
          <p:nvPr userDrawn="1"/>
        </p:nvPicPr>
        <p:blipFill>
          <a:blip r:embed="rId2" cstate="print">
            <a:clrChange>
              <a:clrFrom>
                <a:srgbClr val="FFFFFE"/>
              </a:clrFrom>
              <a:clrTo>
                <a:srgbClr val="FFFFFE">
                  <a:alpha val="0"/>
                </a:srgbClr>
              </a:clrTo>
            </a:clrChange>
          </a:blip>
          <a:srcRect/>
          <a:stretch>
            <a:fillRect/>
          </a:stretch>
        </p:blipFill>
        <p:spPr bwMode="auto">
          <a:xfrm>
            <a:off x="1135380" y="6554739"/>
            <a:ext cx="1505742" cy="303261"/>
          </a:xfrm>
          <a:prstGeom prst="rect">
            <a:avLst/>
          </a:prstGeom>
          <a:noFill/>
        </p:spPr>
      </p:pic>
      <p:pic>
        <p:nvPicPr>
          <p:cNvPr id="9" name="Picture 5" descr="環境省：Ministry of the Environment">
            <a:extLst>
              <a:ext uri="{FF2B5EF4-FFF2-40B4-BE49-F238E27FC236}">
                <a16:creationId xmlns:a16="http://schemas.microsoft.com/office/drawing/2014/main" id="{4E4F8AA0-F1FC-421E-B2CE-C5C32FECDCCF}"/>
              </a:ext>
            </a:extLst>
          </p:cNvPr>
          <p:cNvPicPr>
            <a:picLocks noChangeAspect="1" noChangeArrowheads="1"/>
          </p:cNvPicPr>
          <p:nvPr userDrawn="1"/>
        </p:nvPicPr>
        <p:blipFill>
          <a:blip r:embed="rId3" cstate="print"/>
          <a:srcRect/>
          <a:stretch>
            <a:fillRect/>
          </a:stretch>
        </p:blipFill>
        <p:spPr bwMode="auto">
          <a:xfrm>
            <a:off x="220981" y="6578803"/>
            <a:ext cx="736334" cy="273496"/>
          </a:xfrm>
          <a:prstGeom prst="rect">
            <a:avLst/>
          </a:prstGeom>
          <a:noFill/>
        </p:spPr>
      </p:pic>
      <p:sp>
        <p:nvSpPr>
          <p:cNvPr id="2" name="日付プレースホルダ 1"/>
          <p:cNvSpPr>
            <a:spLocks noGrp="1"/>
          </p:cNvSpPr>
          <p:nvPr>
            <p:ph type="dt" sz="half" idx="10"/>
          </p:nvPr>
        </p:nvSpPr>
        <p:spPr>
          <a:xfrm>
            <a:off x="609600" y="6245225"/>
            <a:ext cx="1981200" cy="476250"/>
          </a:xfrm>
          <a:prstGeom prst="rect">
            <a:avLst/>
          </a:prstGeom>
        </p:spPr>
        <p:txBody>
          <a:bodyPr/>
          <a:lstStyle>
            <a:lvl1pPr>
              <a:defRPr b="1">
                <a:latin typeface="Meiryo UI" pitchFamily="50" charset="-128"/>
                <a:ea typeface="Meiryo UI" pitchFamily="50" charset="-128"/>
              </a:defRPr>
            </a:lvl1pPr>
          </a:lstStyle>
          <a:p>
            <a:pPr>
              <a:defRPr/>
            </a:pPr>
            <a:endParaRPr lang="en-US" altLang="ja-JP"/>
          </a:p>
        </p:txBody>
      </p:sp>
      <p:sp>
        <p:nvSpPr>
          <p:cNvPr id="3" name="フッター プレースホルダ 2"/>
          <p:cNvSpPr>
            <a:spLocks noGrp="1"/>
          </p:cNvSpPr>
          <p:nvPr>
            <p:ph type="ftr" sz="quarter" idx="11"/>
          </p:nvPr>
        </p:nvSpPr>
        <p:spPr>
          <a:xfrm>
            <a:off x="3124200" y="6245225"/>
            <a:ext cx="2895600" cy="476250"/>
          </a:xfrm>
          <a:prstGeom prst="rect">
            <a:avLst/>
          </a:prstGeom>
        </p:spPr>
        <p:txBody>
          <a:bodyPr/>
          <a:lstStyle>
            <a:lvl1pPr>
              <a:defRPr b="1">
                <a:latin typeface="Meiryo UI" pitchFamily="50" charset="-128"/>
                <a:ea typeface="Meiryo UI" pitchFamily="50" charset="-128"/>
              </a:defRPr>
            </a:lvl1pPr>
          </a:lstStyle>
          <a:p>
            <a:pPr>
              <a:defRPr/>
            </a:pPr>
            <a:endParaRPr lang="en-US" altLang="ja-JP"/>
          </a:p>
        </p:txBody>
      </p:sp>
      <p:cxnSp>
        <p:nvCxnSpPr>
          <p:cNvPr id="10" name="直線コネクタ 9">
            <a:extLst>
              <a:ext uri="{FF2B5EF4-FFF2-40B4-BE49-F238E27FC236}">
                <a16:creationId xmlns:a16="http://schemas.microsoft.com/office/drawing/2014/main" id="{E8836454-2461-42C3-8743-EA6325928A6C}"/>
              </a:ext>
            </a:extLst>
          </p:cNvPr>
          <p:cNvCxnSpPr>
            <a:cxnSpLocks/>
          </p:cNvCxnSpPr>
          <p:nvPr userDrawn="1"/>
        </p:nvCxnSpPr>
        <p:spPr bwMode="auto">
          <a:xfrm>
            <a:off x="83820" y="6554739"/>
            <a:ext cx="8968740" cy="0"/>
          </a:xfrm>
          <a:prstGeom prst="line">
            <a:avLst/>
          </a:prstGeom>
          <a:noFill/>
          <a:ln w="12700" cap="flat" cmpd="sng" algn="ctr">
            <a:solidFill>
              <a:srgbClr val="6F98BD"/>
            </a:solidFill>
            <a:prstDash val="solid"/>
            <a:round/>
            <a:headEnd type="none" w="med" len="med"/>
            <a:tailEnd type="none" w="med" len="med"/>
          </a:ln>
          <a:effectLst/>
        </p:spPr>
      </p:cxnSp>
      <p:sp>
        <p:nvSpPr>
          <p:cNvPr id="8" name="Rectangle 6">
            <a:extLst>
              <a:ext uri="{FF2B5EF4-FFF2-40B4-BE49-F238E27FC236}">
                <a16:creationId xmlns:a16="http://schemas.microsoft.com/office/drawing/2014/main" id="{79CFE5F4-2251-410D-BD81-8BB62E5B8FC6}"/>
              </a:ext>
            </a:extLst>
          </p:cNvPr>
          <p:cNvSpPr>
            <a:spLocks noGrp="1" noChangeArrowheads="1"/>
          </p:cNvSpPr>
          <p:nvPr>
            <p:ph type="sldNum" sz="quarter" idx="4"/>
          </p:nvPr>
        </p:nvSpPr>
        <p:spPr>
          <a:xfrm>
            <a:off x="8704823" y="6526551"/>
            <a:ext cx="396000" cy="252000"/>
          </a:xfrm>
          <a:prstGeom prst="rect">
            <a:avLst/>
          </a:prstGeom>
          <a:noFill/>
          <a:ln/>
        </p:spPr>
        <p:txBody>
          <a:bodyPr lIns="0" rIns="0"/>
          <a:lstStyle>
            <a:lvl1pPr algn="ctr" rtl="0" fontAlgn="base">
              <a:spcBef>
                <a:spcPct val="0"/>
              </a:spcBef>
              <a:spcAft>
                <a:spcPct val="0"/>
              </a:spcAft>
              <a:defRPr kumimoji="1" lang="en-US" altLang="ja-JP" sz="1400" b="1" kern="1200" smtClean="0">
                <a:solidFill>
                  <a:srgbClr val="355573"/>
                </a:solidFill>
                <a:latin typeface="Meiryo UI" panose="020B0604030504040204" pitchFamily="50" charset="-128"/>
                <a:ea typeface="Meiryo UI" panose="020B0604030504040204" pitchFamily="50" charset="-128"/>
                <a:cs typeface="Meiryo UI" panose="020B0604030504040204" pitchFamily="50" charset="-128"/>
              </a:defRPr>
            </a:lvl1pPr>
          </a:lstStyle>
          <a:p>
            <a:pPr>
              <a:defRPr/>
            </a:pPr>
            <a:fld id="{5AC316A2-ED79-4A4C-BB2E-71F78B36301B}" type="slidenum">
              <a:rPr lang="en-US" altLang="ja-JP" smtClean="0"/>
              <a:pPr>
                <a:defRPr/>
              </a:pPr>
              <a:t>‹#›</a:t>
            </a:fld>
            <a:endParaRPr lang="ja-JP" altLang="en-US" dirty="0"/>
          </a:p>
        </p:txBody>
      </p:sp>
      <p:cxnSp>
        <p:nvCxnSpPr>
          <p:cNvPr id="12" name="直線コネクタ 11">
            <a:extLst>
              <a:ext uri="{FF2B5EF4-FFF2-40B4-BE49-F238E27FC236}">
                <a16:creationId xmlns:a16="http://schemas.microsoft.com/office/drawing/2014/main" id="{B242615B-3531-4A4F-A600-5442FC75529B}"/>
              </a:ext>
            </a:extLst>
          </p:cNvPr>
          <p:cNvCxnSpPr>
            <a:cxnSpLocks/>
          </p:cNvCxnSpPr>
          <p:nvPr userDrawn="1"/>
        </p:nvCxnSpPr>
        <p:spPr bwMode="auto">
          <a:xfrm>
            <a:off x="83820" y="546410"/>
            <a:ext cx="8968740" cy="0"/>
          </a:xfrm>
          <a:prstGeom prst="line">
            <a:avLst/>
          </a:prstGeom>
          <a:noFill/>
          <a:ln w="12700" cap="flat" cmpd="sng" algn="ctr">
            <a:solidFill>
              <a:srgbClr val="6F98BD"/>
            </a:solidFill>
            <a:prstDash val="solid"/>
            <a:round/>
            <a:headEnd type="none" w="med" len="med"/>
            <a:tailEnd type="none" w="med" len="med"/>
          </a:ln>
          <a:effectLst/>
        </p:spPr>
      </p:cxnSp>
      <p:sp>
        <p:nvSpPr>
          <p:cNvPr id="4" name="テキスト ボックス 3">
            <a:extLst>
              <a:ext uri="{FF2B5EF4-FFF2-40B4-BE49-F238E27FC236}">
                <a16:creationId xmlns:a16="http://schemas.microsoft.com/office/drawing/2014/main" id="{BA671CF5-2C7C-7B1B-98E7-CDB0307DCFD7}"/>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株式会社価値総合研究所（担当：地域指標分析用データ担当）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776923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0"/>
            <a:ext cx="9144000" cy="54641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Tree>
  </p:cSld>
  <p:clrMap bg1="lt1" tx1="dk1" bg2="lt2" tx2="dk2" accent1="accent1" accent2="accent2" accent3="accent3" accent4="accent4" accent5="accent5" accent6="accent6" hlink="hlink" folHlink="folHlink"/>
  <p:sldLayoutIdLst>
    <p:sldLayoutId id="2147483652" r:id="rId1"/>
    <p:sldLayoutId id="2147483651" r:id="rId2"/>
    <p:sldLayoutId id="2147483650" r:id="rId3"/>
    <p:sldLayoutId id="2147483653" r:id="rId4"/>
  </p:sldLayoutIdLst>
  <p:hf hdr="0" ftr="0" dt="0"/>
  <p:txStyles>
    <p:titleStyle>
      <a:lvl1pPr algn="l" rtl="0" eaLnBrk="0" fontAlgn="base" hangingPunct="0">
        <a:spcBef>
          <a:spcPct val="0"/>
        </a:spcBef>
        <a:spcAft>
          <a:spcPct val="0"/>
        </a:spcAft>
        <a:defRPr kumimoji="1" sz="2400" b="1">
          <a:solidFill>
            <a:srgbClr val="355573"/>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6">
            <a:extLst>
              <a:ext uri="{FF2B5EF4-FFF2-40B4-BE49-F238E27FC236}">
                <a16:creationId xmlns:a16="http://schemas.microsoft.com/office/drawing/2014/main" id="{D79C5C27-2E6B-4745-8005-57D32EE70755}"/>
              </a:ext>
            </a:extLst>
          </p:cNvPr>
          <p:cNvSpPr txBox="1">
            <a:spLocks noGrp="1" noChangeArrowheads="1"/>
          </p:cNvSpPr>
          <p:nvPr/>
        </p:nvSpPr>
        <p:spPr bwMode="auto">
          <a:xfrm>
            <a:off x="6877050" y="6245225"/>
            <a:ext cx="2133600" cy="476250"/>
          </a:xfrm>
          <a:prstGeom prst="rect">
            <a:avLst/>
          </a:prstGeom>
          <a:noFill/>
          <a:ln w="9525">
            <a:noFill/>
            <a:miter lim="800000"/>
            <a:headEnd/>
            <a:tailEnd/>
          </a:ln>
        </p:spPr>
        <p:txBody>
          <a:bodyPr/>
          <a:lstStyle/>
          <a:p>
            <a:pPr algn="r"/>
            <a:endParaRPr lang="en-US" altLang="ja-JP" sz="1600" b="1" dirty="0">
              <a:latin typeface="Meiryo UI" pitchFamily="50" charset="-128"/>
              <a:ea typeface="Meiryo UI" pitchFamily="50" charset="-128"/>
            </a:endParaRPr>
          </a:p>
        </p:txBody>
      </p:sp>
      <p:sp>
        <p:nvSpPr>
          <p:cNvPr id="17" name="タイトル 8">
            <a:extLst>
              <a:ext uri="{FF2B5EF4-FFF2-40B4-BE49-F238E27FC236}">
                <a16:creationId xmlns:a16="http://schemas.microsoft.com/office/drawing/2014/main" id="{9E7D8907-18E5-4C0C-A561-BCFB5BC06BD5}"/>
              </a:ext>
            </a:extLst>
          </p:cNvPr>
          <p:cNvSpPr>
            <a:spLocks noGrp="1"/>
          </p:cNvSpPr>
          <p:nvPr>
            <p:ph type="ctrTitle"/>
          </p:nvPr>
        </p:nvSpPr>
        <p:spPr>
          <a:xfrm>
            <a:off x="0" y="1777614"/>
            <a:ext cx="9144000" cy="1590139"/>
          </a:xfrm>
          <a:noFill/>
        </p:spPr>
        <p:txBody>
          <a:bodyPr anchor="ctr"/>
          <a:lstStyle/>
          <a:p>
            <a:pPr algn="ctr">
              <a:lnSpc>
                <a:spcPts val="5000"/>
              </a:lnSpc>
            </a:pPr>
            <a:r>
              <a:rPr lang="ja-JP" altLang="en-US" dirty="0"/>
              <a:t>●●</a:t>
            </a:r>
            <a:r>
              <a:rPr lang="ja-JP" altLang="en-US" b="1" dirty="0">
                <a:latin typeface="Meiryo UI" pitchFamily="50" charset="-128"/>
                <a:ea typeface="Meiryo UI" pitchFamily="50" charset="-128"/>
              </a:rPr>
              <a:t>市の地域指標分析</a:t>
            </a:r>
          </a:p>
        </p:txBody>
      </p:sp>
      <p:sp>
        <p:nvSpPr>
          <p:cNvPr id="18" name="タイトル 4">
            <a:extLst>
              <a:ext uri="{FF2B5EF4-FFF2-40B4-BE49-F238E27FC236}">
                <a16:creationId xmlns:a16="http://schemas.microsoft.com/office/drawing/2014/main" id="{E5598415-04F3-413D-AFE2-FB51388A3D6B}"/>
              </a:ext>
            </a:extLst>
          </p:cNvPr>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ja-JP" altLang="en-US" sz="1800" b="1" dirty="0">
                <a:solidFill>
                  <a:srgbClr val="355573"/>
                </a:solidFill>
                <a:latin typeface="Meiryo UI" pitchFamily="50" charset="-128"/>
                <a:ea typeface="Meiryo UI" pitchFamily="50" charset="-128"/>
              </a:rPr>
              <a:t>▲年▲月▲日</a:t>
            </a:r>
            <a:endParaRPr lang="en-US" altLang="ja-JP" sz="1800" b="1" dirty="0">
              <a:solidFill>
                <a:srgbClr val="355573"/>
              </a:solidFill>
              <a:latin typeface="Meiryo UI" pitchFamily="50" charset="-128"/>
              <a:ea typeface="Meiryo UI" pitchFamily="50" charset="-128"/>
            </a:endParaRPr>
          </a:p>
        </p:txBody>
      </p:sp>
      <p:sp>
        <p:nvSpPr>
          <p:cNvPr id="20" name="テキスト ボックス 19">
            <a:extLst>
              <a:ext uri="{FF2B5EF4-FFF2-40B4-BE49-F238E27FC236}">
                <a16:creationId xmlns:a16="http://schemas.microsoft.com/office/drawing/2014/main" id="{0ACD15D9-E269-4A1D-8AF1-882B77D83EC1}"/>
              </a:ext>
            </a:extLst>
          </p:cNvPr>
          <p:cNvSpPr txBox="1"/>
          <p:nvPr/>
        </p:nvSpPr>
        <p:spPr>
          <a:xfrm>
            <a:off x="3402000" y="4078914"/>
            <a:ext cx="2340000" cy="461665"/>
          </a:xfrm>
          <a:prstGeom prst="rect">
            <a:avLst/>
          </a:prstGeom>
          <a:noFill/>
        </p:spPr>
        <p:txBody>
          <a:bodyPr wrap="square" rtlCol="0">
            <a:spAutoFit/>
          </a:bodyPr>
          <a:lstStyle/>
          <a:p>
            <a:pPr algn="ctr"/>
            <a:r>
              <a:rPr kumimoji="1" lang="en-US" altLang="ja-JP" sz="2400" b="1">
                <a:solidFill>
                  <a:srgbClr val="355573"/>
                </a:solidFill>
                <a:latin typeface="Meiryo UI" pitchFamily="50" charset="-128"/>
                <a:ea typeface="Meiryo UI" pitchFamily="50" charset="-128"/>
              </a:rPr>
              <a:t>Ver3.1</a:t>
            </a:r>
            <a:endParaRPr kumimoji="1" lang="ja-JP" altLang="en-US" sz="2400" b="1" dirty="0">
              <a:solidFill>
                <a:srgbClr val="355573"/>
              </a:solidFill>
              <a:latin typeface="Meiryo UI" pitchFamily="50" charset="-128"/>
              <a:ea typeface="Meiryo UI" pitchFamily="50" charset="-128"/>
            </a:endParaRPr>
          </a:p>
        </p:txBody>
      </p:sp>
      <p:sp>
        <p:nvSpPr>
          <p:cNvPr id="21" name="正方形/長方形 20">
            <a:extLst>
              <a:ext uri="{FF2B5EF4-FFF2-40B4-BE49-F238E27FC236}">
                <a16:creationId xmlns:a16="http://schemas.microsoft.com/office/drawing/2014/main" id="{CE7867CF-6CD5-41E9-AC6E-90F068207593}"/>
              </a:ext>
            </a:extLst>
          </p:cNvPr>
          <p:cNvSpPr/>
          <p:nvPr/>
        </p:nvSpPr>
        <p:spPr bwMode="auto">
          <a:xfrm>
            <a:off x="904875" y="2945133"/>
            <a:ext cx="7362825" cy="45719"/>
          </a:xfrm>
          <a:prstGeom prst="rect">
            <a:avLst/>
          </a:prstGeom>
          <a:solidFill>
            <a:srgbClr val="9BB7D1"/>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）人口規模と人口構成の動向</a:t>
            </a:r>
            <a:endParaRPr lang="ja-JP" altLang="en-US" dirty="0">
              <a:solidFill>
                <a:srgbClr val="DDD9C3"/>
              </a:solidFill>
            </a:endParaRPr>
          </a:p>
        </p:txBody>
      </p:sp>
      <p:sp>
        <p:nvSpPr>
          <p:cNvPr id="29" name="テキスト ボックス 28"/>
          <p:cNvSpPr txBox="1">
            <a:spLocks noChangeArrowheads="1"/>
          </p:cNvSpPr>
          <p:nvPr/>
        </p:nvSpPr>
        <p:spPr bwMode="auto">
          <a:xfrm>
            <a:off x="85520" y="3344400"/>
            <a:ext cx="4320000" cy="307777"/>
          </a:xfrm>
          <a:prstGeom prst="rect">
            <a:avLst/>
          </a:prstGeom>
          <a:solidFill>
            <a:srgbClr val="355573"/>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②人口ピラミッド（</a:t>
            </a:r>
            <a:r>
              <a:rPr lang="en-US" altLang="ja-JP" sz="1400" b="1" dirty="0">
                <a:solidFill>
                  <a:schemeClr val="bg1"/>
                </a:solidFill>
                <a:latin typeface="Meiryo UI" pitchFamily="50" charset="-128"/>
                <a:ea typeface="Meiryo UI" pitchFamily="50" charset="-128"/>
              </a:rPr>
              <a:t>2010</a:t>
            </a:r>
            <a:r>
              <a:rPr lang="ja-JP" altLang="en-US" sz="1400" b="1" dirty="0">
                <a:solidFill>
                  <a:schemeClr val="bg1"/>
                </a:solidFill>
                <a:latin typeface="Meiryo UI" pitchFamily="50" charset="-128"/>
                <a:ea typeface="Meiryo UI" pitchFamily="50" charset="-128"/>
              </a:rPr>
              <a:t>年）</a:t>
            </a:r>
          </a:p>
        </p:txBody>
      </p:sp>
      <p:sp>
        <p:nvSpPr>
          <p:cNvPr id="30" name="テキスト ボックス 29"/>
          <p:cNvSpPr txBox="1">
            <a:spLocks noChangeArrowheads="1"/>
          </p:cNvSpPr>
          <p:nvPr/>
        </p:nvSpPr>
        <p:spPr bwMode="auto">
          <a:xfrm>
            <a:off x="4732200" y="3344400"/>
            <a:ext cx="4320000" cy="307777"/>
          </a:xfrm>
          <a:prstGeom prst="rect">
            <a:avLst/>
          </a:prstGeom>
          <a:solidFill>
            <a:srgbClr val="355573"/>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③人口ピラミッド（</a:t>
            </a:r>
            <a:r>
              <a:rPr lang="en-US" altLang="ja-JP" sz="1400" b="1" dirty="0">
                <a:solidFill>
                  <a:schemeClr val="bg1"/>
                </a:solidFill>
                <a:latin typeface="Meiryo UI" pitchFamily="50" charset="-128"/>
                <a:ea typeface="Meiryo UI" pitchFamily="50" charset="-128"/>
              </a:rPr>
              <a:t>2020</a:t>
            </a:r>
            <a:r>
              <a:rPr lang="ja-JP" altLang="en-US" sz="1400" b="1" dirty="0">
                <a:solidFill>
                  <a:schemeClr val="bg1"/>
                </a:solidFill>
                <a:latin typeface="Meiryo UI" pitchFamily="50" charset="-128"/>
                <a:ea typeface="Meiryo UI" pitchFamily="50" charset="-128"/>
              </a:rPr>
              <a:t>年）</a:t>
            </a:r>
          </a:p>
        </p:txBody>
      </p:sp>
      <p:sp>
        <p:nvSpPr>
          <p:cNvPr id="31" name="正方形/長方形 30"/>
          <p:cNvSpPr/>
          <p:nvPr/>
        </p:nvSpPr>
        <p:spPr>
          <a:xfrm>
            <a:off x="100800" y="6400800"/>
            <a:ext cx="4478400" cy="200055"/>
          </a:xfrm>
          <a:prstGeom prst="rect">
            <a:avLst/>
          </a:prstGeom>
        </p:spPr>
        <p:txBody>
          <a:bodyPr wrap="square">
            <a:spAutoFit/>
          </a:bodyPr>
          <a:lstStyle/>
          <a:p>
            <a:r>
              <a:rPr lang="ja-JP" altLang="en-US" sz="700" dirty="0">
                <a:solidFill>
                  <a:schemeClr val="tx1">
                    <a:lumMod val="50000"/>
                    <a:lumOff val="50000"/>
                  </a:schemeClr>
                </a:solidFill>
                <a:latin typeface="Meiryo UI" pitchFamily="50" charset="-128"/>
                <a:ea typeface="Meiryo UI" pitchFamily="50" charset="-128"/>
              </a:rPr>
              <a:t>出所</a:t>
            </a:r>
            <a:r>
              <a:rPr lang="ja-JP" altLang="ja-JP" sz="700" dirty="0">
                <a:solidFill>
                  <a:schemeClr val="tx1">
                    <a:lumMod val="50000"/>
                    <a:lumOff val="50000"/>
                  </a:schemeClr>
                </a:solidFill>
                <a:latin typeface="Meiryo UI" pitchFamily="50" charset="-128"/>
                <a:ea typeface="Meiryo UI" pitchFamily="50" charset="-128"/>
              </a:rPr>
              <a:t>：</a:t>
            </a:r>
            <a:r>
              <a:rPr lang="ja-JP" altLang="en-US" sz="700" dirty="0">
                <a:solidFill>
                  <a:schemeClr val="tx1">
                    <a:lumMod val="50000"/>
                    <a:lumOff val="50000"/>
                  </a:schemeClr>
                </a:solidFill>
                <a:latin typeface="Meiryo UI" pitchFamily="50" charset="-128"/>
                <a:ea typeface="Meiryo UI" pitchFamily="50" charset="-128"/>
              </a:rPr>
              <a:t>総務省「国勢調査」より作成。　備考：人口ピラミッドの全国の値は、地域の総人口を合計値としたときの数値。</a:t>
            </a:r>
            <a:endParaRPr lang="en-US" altLang="ja-JP" sz="700" dirty="0">
              <a:solidFill>
                <a:schemeClr val="tx1">
                  <a:lumMod val="50000"/>
                  <a:lumOff val="50000"/>
                </a:schemeClr>
              </a:solidFill>
              <a:latin typeface="Meiryo UI" pitchFamily="50" charset="-128"/>
              <a:ea typeface="Meiryo UI" pitchFamily="50" charset="-128"/>
            </a:endParaRPr>
          </a:p>
        </p:txBody>
      </p:sp>
      <p:sp>
        <p:nvSpPr>
          <p:cNvPr id="32" name="テキスト ボックス 31"/>
          <p:cNvSpPr txBox="1"/>
          <p:nvPr/>
        </p:nvSpPr>
        <p:spPr>
          <a:xfrm>
            <a:off x="0" y="3621600"/>
            <a:ext cx="4405520" cy="400110"/>
          </a:xfrm>
          <a:prstGeom prst="rect">
            <a:avLst/>
          </a:prstGeom>
          <a:noFill/>
        </p:spPr>
        <p:txBody>
          <a:bodyPr wrap="square" rtlCol="0">
            <a:spAutoFit/>
          </a:bodyPr>
          <a:lstStyle>
            <a:defPPr>
              <a:defRPr lang="ja-JP"/>
            </a:defPPr>
            <a:lvl1pPr algn="ctr">
              <a:tabLst>
                <a:tab pos="0" algn="l"/>
              </a:tabLst>
              <a:defRPr sz="1000" b="1">
                <a:latin typeface="Meiryo UI" pitchFamily="50" charset="-128"/>
                <a:ea typeface="Meiryo UI" pitchFamily="50" charset="-128"/>
              </a:defRPr>
            </a:lvl1pPr>
          </a:lstStyle>
          <a:p>
            <a:r>
              <a:rPr lang="ja-JP" altLang="en-US" b="0" dirty="0">
                <a:solidFill>
                  <a:schemeClr val="tx1">
                    <a:lumMod val="75000"/>
                    <a:lumOff val="25000"/>
                  </a:schemeClr>
                </a:solidFill>
              </a:rPr>
              <a:t>全国の高齢化率：</a:t>
            </a:r>
            <a:r>
              <a:rPr lang="en-US" altLang="ja-JP" b="0" dirty="0">
                <a:solidFill>
                  <a:schemeClr val="tx1">
                    <a:lumMod val="75000"/>
                    <a:lumOff val="25000"/>
                  </a:schemeClr>
                </a:solidFill>
              </a:rPr>
              <a:t>22.8%</a:t>
            </a:r>
          </a:p>
          <a:p>
            <a:r>
              <a:rPr lang="ja-JP" altLang="en-US" b="0" dirty="0">
                <a:solidFill>
                  <a:schemeClr val="tx1">
                    <a:lumMod val="75000"/>
                    <a:lumOff val="25000"/>
                  </a:schemeClr>
                </a:solidFill>
              </a:rPr>
              <a:t>●●市の高齢化率：</a:t>
            </a:r>
            <a:r>
              <a:rPr lang="en-US" altLang="ja-JP" b="0" dirty="0">
                <a:solidFill>
                  <a:schemeClr val="tx1">
                    <a:lumMod val="75000"/>
                    <a:lumOff val="25000"/>
                  </a:schemeClr>
                </a:solidFill>
              </a:rPr>
              <a:t>33.2%</a:t>
            </a:r>
            <a:endParaRPr lang="ja-JP" altLang="en-US" b="0" dirty="0">
              <a:solidFill>
                <a:schemeClr val="tx1">
                  <a:lumMod val="75000"/>
                  <a:lumOff val="25000"/>
                </a:schemeClr>
              </a:solidFill>
            </a:endParaRPr>
          </a:p>
        </p:txBody>
      </p:sp>
      <p:sp>
        <p:nvSpPr>
          <p:cNvPr id="33" name="テキスト ボックス 32"/>
          <p:cNvSpPr txBox="1"/>
          <p:nvPr/>
        </p:nvSpPr>
        <p:spPr>
          <a:xfrm>
            <a:off x="4738480" y="3621600"/>
            <a:ext cx="4313720" cy="400110"/>
          </a:xfrm>
          <a:prstGeom prst="rect">
            <a:avLst/>
          </a:prstGeom>
          <a:noFill/>
        </p:spPr>
        <p:txBody>
          <a:bodyPr wrap="square" rtlCol="0">
            <a:spAutoFit/>
          </a:bodyPr>
          <a:lstStyle>
            <a:defPPr>
              <a:defRPr lang="ja-JP"/>
            </a:defPPr>
            <a:lvl1pPr algn="ctr">
              <a:tabLst>
                <a:tab pos="0" algn="l"/>
              </a:tabLst>
              <a:defRPr sz="1000" b="1">
                <a:latin typeface="Meiryo UI" pitchFamily="50" charset="-128"/>
                <a:ea typeface="Meiryo UI" pitchFamily="50" charset="-128"/>
              </a:defRPr>
            </a:lvl1pPr>
          </a:lstStyle>
          <a:p>
            <a:r>
              <a:rPr lang="ja-JP" altLang="en-US" b="0" dirty="0">
                <a:solidFill>
                  <a:schemeClr val="tx1">
                    <a:lumMod val="75000"/>
                    <a:lumOff val="25000"/>
                  </a:schemeClr>
                </a:solidFill>
              </a:rPr>
              <a:t>全国の高齢化率：</a:t>
            </a:r>
            <a:r>
              <a:rPr lang="en-US" altLang="ja-JP" b="0" dirty="0">
                <a:solidFill>
                  <a:schemeClr val="tx1">
                    <a:lumMod val="75000"/>
                    <a:lumOff val="25000"/>
                  </a:schemeClr>
                </a:solidFill>
              </a:rPr>
              <a:t>28.0%</a:t>
            </a:r>
          </a:p>
          <a:p>
            <a:r>
              <a:rPr lang="ja-JP" altLang="en-US" b="0" dirty="0">
                <a:solidFill>
                  <a:schemeClr val="tx1">
                    <a:lumMod val="75000"/>
                    <a:lumOff val="25000"/>
                  </a:schemeClr>
                </a:solidFill>
              </a:rPr>
              <a:t>●●市の高齢化率：</a:t>
            </a:r>
            <a:r>
              <a:rPr lang="en-US" altLang="ja-JP" b="0" dirty="0">
                <a:solidFill>
                  <a:schemeClr val="tx1">
                    <a:lumMod val="75000"/>
                    <a:lumOff val="25000"/>
                  </a:schemeClr>
                </a:solidFill>
              </a:rPr>
              <a:t>38.7%</a:t>
            </a:r>
            <a:endParaRPr lang="ja-JP" altLang="en-US" b="0" dirty="0">
              <a:solidFill>
                <a:schemeClr val="tx1">
                  <a:lumMod val="75000"/>
                  <a:lumOff val="25000"/>
                </a:schemeClr>
              </a:solidFill>
            </a:endParaRPr>
          </a:p>
        </p:txBody>
      </p:sp>
      <p:sp>
        <p:nvSpPr>
          <p:cNvPr id="34" name="テキスト ボックス 33"/>
          <p:cNvSpPr txBox="1"/>
          <p:nvPr/>
        </p:nvSpPr>
        <p:spPr>
          <a:xfrm>
            <a:off x="695927" y="3852000"/>
            <a:ext cx="648000" cy="261610"/>
          </a:xfrm>
          <a:prstGeom prst="rect">
            <a:avLst/>
          </a:prstGeom>
          <a:noFill/>
        </p:spPr>
        <p:txBody>
          <a:bodyPr wrap="square" rtlCol="0">
            <a:spAutoFit/>
          </a:bodyPr>
          <a:lstStyle>
            <a:defPPr>
              <a:defRPr lang="ja-JP"/>
            </a:defPPr>
            <a:lvl1pPr algn="ctr">
              <a:defRPr sz="1100" b="1">
                <a:solidFill>
                  <a:srgbClr val="00B0F0"/>
                </a:solidFill>
                <a:latin typeface="Meiryo UI" pitchFamily="50" charset="-128"/>
                <a:ea typeface="Meiryo UI" pitchFamily="50" charset="-128"/>
              </a:defRPr>
            </a:lvl1pPr>
          </a:lstStyle>
          <a:p>
            <a:r>
              <a:rPr lang="ja-JP" altLang="en-US" dirty="0">
                <a:solidFill>
                  <a:srgbClr val="0070C0"/>
                </a:solidFill>
              </a:rPr>
              <a:t>男</a:t>
            </a:r>
          </a:p>
        </p:txBody>
      </p:sp>
      <p:sp>
        <p:nvSpPr>
          <p:cNvPr id="35" name="テキスト ボックス 34"/>
          <p:cNvSpPr txBox="1"/>
          <p:nvPr/>
        </p:nvSpPr>
        <p:spPr>
          <a:xfrm>
            <a:off x="2931823" y="3852000"/>
            <a:ext cx="648000" cy="261610"/>
          </a:xfrm>
          <a:prstGeom prst="rect">
            <a:avLst/>
          </a:prstGeom>
          <a:noFill/>
        </p:spPr>
        <p:txBody>
          <a:bodyPr wrap="square" rtlCol="0">
            <a:spAutoFit/>
          </a:bodyPr>
          <a:lstStyle>
            <a:defPPr>
              <a:defRPr lang="ja-JP"/>
            </a:defPPr>
            <a:lvl1pPr algn="ctr">
              <a:defRPr sz="1100" b="1">
                <a:solidFill>
                  <a:srgbClr val="FFC000"/>
                </a:solidFill>
                <a:latin typeface="Meiryo UI" pitchFamily="50" charset="-128"/>
                <a:ea typeface="Meiryo UI" pitchFamily="50" charset="-128"/>
              </a:defRPr>
            </a:lvl1pPr>
          </a:lstStyle>
          <a:p>
            <a:r>
              <a:rPr lang="ja-JP" altLang="en-US" dirty="0">
                <a:solidFill>
                  <a:srgbClr val="990000"/>
                </a:solidFill>
              </a:rPr>
              <a:t>女</a:t>
            </a:r>
          </a:p>
        </p:txBody>
      </p:sp>
      <p:sp>
        <p:nvSpPr>
          <p:cNvPr id="44" name="テキスト ボックス 43"/>
          <p:cNvSpPr txBox="1"/>
          <p:nvPr/>
        </p:nvSpPr>
        <p:spPr>
          <a:xfrm>
            <a:off x="5424371" y="3852000"/>
            <a:ext cx="648000" cy="261610"/>
          </a:xfrm>
          <a:prstGeom prst="rect">
            <a:avLst/>
          </a:prstGeom>
          <a:noFill/>
        </p:spPr>
        <p:txBody>
          <a:bodyPr wrap="square" rtlCol="0">
            <a:spAutoFit/>
          </a:bodyPr>
          <a:lstStyle>
            <a:defPPr>
              <a:defRPr lang="ja-JP"/>
            </a:defPPr>
            <a:lvl1pPr algn="ctr">
              <a:defRPr sz="1100" b="1">
                <a:solidFill>
                  <a:srgbClr val="00B0F0"/>
                </a:solidFill>
                <a:latin typeface="Meiryo UI" pitchFamily="50" charset="-128"/>
                <a:ea typeface="Meiryo UI" pitchFamily="50" charset="-128"/>
              </a:defRPr>
            </a:lvl1pPr>
          </a:lstStyle>
          <a:p>
            <a:r>
              <a:rPr lang="ja-JP" altLang="en-US" dirty="0">
                <a:solidFill>
                  <a:srgbClr val="0070C0"/>
                </a:solidFill>
              </a:rPr>
              <a:t>男</a:t>
            </a:r>
          </a:p>
        </p:txBody>
      </p:sp>
      <p:sp>
        <p:nvSpPr>
          <p:cNvPr id="45" name="テキスト ボックス 44"/>
          <p:cNvSpPr txBox="1"/>
          <p:nvPr/>
        </p:nvSpPr>
        <p:spPr>
          <a:xfrm>
            <a:off x="7660267" y="3852000"/>
            <a:ext cx="648000" cy="261610"/>
          </a:xfrm>
          <a:prstGeom prst="rect">
            <a:avLst/>
          </a:prstGeom>
          <a:noFill/>
        </p:spPr>
        <p:txBody>
          <a:bodyPr wrap="square" rtlCol="0">
            <a:spAutoFit/>
          </a:bodyPr>
          <a:lstStyle>
            <a:defPPr>
              <a:defRPr lang="ja-JP"/>
            </a:defPPr>
            <a:lvl1pPr algn="ctr">
              <a:defRPr sz="1100" b="1">
                <a:solidFill>
                  <a:srgbClr val="FFC000"/>
                </a:solidFill>
                <a:latin typeface="Meiryo UI" pitchFamily="50" charset="-128"/>
                <a:ea typeface="Meiryo UI" pitchFamily="50" charset="-128"/>
              </a:defRPr>
            </a:lvl1pPr>
          </a:lstStyle>
          <a:p>
            <a:r>
              <a:rPr lang="ja-JP" altLang="en-US" dirty="0">
                <a:solidFill>
                  <a:srgbClr val="990000"/>
                </a:solidFill>
              </a:rPr>
              <a:t>女</a:t>
            </a:r>
          </a:p>
        </p:txBody>
      </p:sp>
      <p:sp>
        <p:nvSpPr>
          <p:cNvPr id="48" name="テキスト ボックス 47"/>
          <p:cNvSpPr txBox="1">
            <a:spLocks noChangeArrowheads="1"/>
          </p:cNvSpPr>
          <p:nvPr/>
        </p:nvSpPr>
        <p:spPr bwMode="auto">
          <a:xfrm>
            <a:off x="85520" y="590400"/>
            <a:ext cx="8966680" cy="307777"/>
          </a:xfrm>
          <a:prstGeom prst="rect">
            <a:avLst/>
          </a:prstGeom>
          <a:solidFill>
            <a:srgbClr val="355573"/>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a:t>
            </a:r>
            <a:r>
              <a:rPr lang="en-US" altLang="ja-JP" sz="1400" b="1" dirty="0">
                <a:solidFill>
                  <a:schemeClr val="bg1"/>
                </a:solidFill>
                <a:latin typeface="Meiryo UI" pitchFamily="50" charset="-128"/>
                <a:ea typeface="Meiryo UI" pitchFamily="50" charset="-128"/>
              </a:rPr>
              <a:t>2010</a:t>
            </a:r>
            <a:r>
              <a:rPr lang="ja-JP" altLang="en-US" sz="1400" b="1" dirty="0">
                <a:solidFill>
                  <a:schemeClr val="bg1"/>
                </a:solidFill>
                <a:latin typeface="Meiryo UI" pitchFamily="50" charset="-128"/>
                <a:ea typeface="Meiryo UI" pitchFamily="50" charset="-128"/>
              </a:rPr>
              <a:t>年～</a:t>
            </a:r>
            <a:r>
              <a:rPr lang="en-US" altLang="ja-JP" sz="1400" b="1" dirty="0">
                <a:solidFill>
                  <a:schemeClr val="bg1"/>
                </a:solidFill>
                <a:latin typeface="Meiryo UI" pitchFamily="50" charset="-128"/>
                <a:ea typeface="Meiryo UI" pitchFamily="50" charset="-128"/>
              </a:rPr>
              <a:t>2020</a:t>
            </a:r>
            <a:r>
              <a:rPr lang="ja-JP" altLang="en-US" sz="1400" b="1" dirty="0">
                <a:solidFill>
                  <a:schemeClr val="bg1"/>
                </a:solidFill>
                <a:latin typeface="Meiryo UI" pitchFamily="50" charset="-128"/>
                <a:ea typeface="Meiryo UI" pitchFamily="50" charset="-128"/>
              </a:rPr>
              <a:t>年の人口</a:t>
            </a:r>
          </a:p>
        </p:txBody>
      </p:sp>
      <p:sp>
        <p:nvSpPr>
          <p:cNvPr id="2" name="スライド番号プレースホルダー 1">
            <a:extLst>
              <a:ext uri="{FF2B5EF4-FFF2-40B4-BE49-F238E27FC236}">
                <a16:creationId xmlns:a16="http://schemas.microsoft.com/office/drawing/2014/main" id="{54B1FEC5-9338-4DA2-8806-2E4D1B727A74}"/>
              </a:ext>
            </a:extLst>
          </p:cNvPr>
          <p:cNvSpPr>
            <a:spLocks noGrp="1"/>
          </p:cNvSpPr>
          <p:nvPr>
            <p:ph type="sldNum" sz="quarter" idx="4"/>
          </p:nvPr>
        </p:nvSpPr>
        <p:spPr/>
        <p:txBody>
          <a:bodyPr/>
          <a:lstStyle/>
          <a:p>
            <a:pPr>
              <a:defRPr/>
            </a:pPr>
            <a:fld id="{5AC316A2-ED79-4A4C-BB2E-71F78B36301B}" type="slidenum">
              <a:rPr lang="en-US" altLang="ja-JP" smtClean="0"/>
              <a:pPr>
                <a:defRPr/>
              </a:pPr>
              <a:t>10</a:t>
            </a:fld>
            <a:endParaRPr lang="ja-JP" altLang="en-US" dirty="0"/>
          </a:p>
        </p:txBody>
      </p:sp>
      <p:sp>
        <p:nvSpPr>
          <p:cNvPr id="4" name="二等辺三角形 3">
            <a:extLst>
              <a:ext uri="{FF2B5EF4-FFF2-40B4-BE49-F238E27FC236}">
                <a16:creationId xmlns:a16="http://schemas.microsoft.com/office/drawing/2014/main" id="{50C26CF9-4F8C-4C0C-A45E-71A70073FD6B}"/>
              </a:ext>
            </a:extLst>
          </p:cNvPr>
          <p:cNvSpPr/>
          <p:nvPr/>
        </p:nvSpPr>
        <p:spPr bwMode="auto">
          <a:xfrm rot="5400000">
            <a:off x="3978000" y="4903200"/>
            <a:ext cx="1203146" cy="307777"/>
          </a:xfrm>
          <a:prstGeom prst="triangle">
            <a:avLst/>
          </a:prstGeom>
          <a:solidFill>
            <a:srgbClr val="22374A"/>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Tree>
    <p:extLst>
      <p:ext uri="{BB962C8B-B14F-4D97-AF65-F5344CB8AC3E}">
        <p14:creationId xmlns:p14="http://schemas.microsoft.com/office/powerpoint/2010/main" val="12970824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2</a:t>
            </a:r>
            <a:r>
              <a:rPr lang="ja-JP" altLang="en-US" dirty="0"/>
              <a:t>）人口増減の要因　～自然増減と社会増減～</a:t>
            </a:r>
            <a:endParaRPr lang="ja-JP" altLang="en-US" dirty="0">
              <a:solidFill>
                <a:srgbClr val="DDD9C3"/>
              </a:solidFill>
            </a:endParaRPr>
          </a:p>
        </p:txBody>
      </p:sp>
      <p:sp>
        <p:nvSpPr>
          <p:cNvPr id="31" name="正方形/長方形 30"/>
          <p:cNvSpPr/>
          <p:nvPr/>
        </p:nvSpPr>
        <p:spPr>
          <a:xfrm>
            <a:off x="100800" y="6386400"/>
            <a:ext cx="4320000" cy="200055"/>
          </a:xfrm>
          <a:prstGeom prst="rect">
            <a:avLst/>
          </a:prstGeom>
        </p:spPr>
        <p:txBody>
          <a:bodyPr wrap="square">
            <a:spAutoFit/>
          </a:bodyPr>
          <a:lstStyle/>
          <a:p>
            <a:r>
              <a:rPr lang="ja-JP" altLang="en-US" sz="700" dirty="0">
                <a:solidFill>
                  <a:schemeClr val="tx1">
                    <a:lumMod val="50000"/>
                    <a:lumOff val="50000"/>
                  </a:schemeClr>
                </a:solidFill>
                <a:latin typeface="Meiryo UI" pitchFamily="50" charset="-128"/>
                <a:ea typeface="Meiryo UI" pitchFamily="50" charset="-128"/>
              </a:rPr>
              <a:t>出所</a:t>
            </a:r>
            <a:r>
              <a:rPr lang="ja-JP" altLang="ja-JP" sz="700" dirty="0">
                <a:solidFill>
                  <a:schemeClr val="tx1">
                    <a:lumMod val="50000"/>
                    <a:lumOff val="50000"/>
                  </a:schemeClr>
                </a:solidFill>
                <a:latin typeface="Meiryo UI" pitchFamily="50" charset="-128"/>
                <a:ea typeface="Meiryo UI" pitchFamily="50" charset="-128"/>
              </a:rPr>
              <a:t>：</a:t>
            </a:r>
            <a:r>
              <a:rPr lang="ja-JP" altLang="en-US" sz="700" dirty="0">
                <a:solidFill>
                  <a:schemeClr val="tx1">
                    <a:lumMod val="50000"/>
                    <a:lumOff val="50000"/>
                  </a:schemeClr>
                </a:solidFill>
                <a:latin typeface="Meiryo UI" pitchFamily="50" charset="-128"/>
                <a:ea typeface="Meiryo UI" pitchFamily="50" charset="-128"/>
              </a:rPr>
              <a:t>総務省「国勢調査」より作成。　備考：</a:t>
            </a:r>
            <a:r>
              <a:rPr lang="en-US" altLang="ja-JP" sz="700" dirty="0">
                <a:solidFill>
                  <a:schemeClr val="tx1">
                    <a:lumMod val="50000"/>
                    <a:lumOff val="50000"/>
                  </a:schemeClr>
                </a:solidFill>
                <a:latin typeface="Meiryo UI" pitchFamily="50" charset="-128"/>
                <a:ea typeface="Meiryo UI" pitchFamily="50" charset="-128"/>
              </a:rPr>
              <a:t>5</a:t>
            </a:r>
            <a:r>
              <a:rPr lang="ja-JP" altLang="en-US" sz="700" dirty="0">
                <a:solidFill>
                  <a:schemeClr val="tx1">
                    <a:lumMod val="50000"/>
                    <a:lumOff val="50000"/>
                  </a:schemeClr>
                </a:solidFill>
                <a:latin typeface="Meiryo UI" pitchFamily="50" charset="-128"/>
                <a:ea typeface="Meiryo UI" pitchFamily="50" charset="-128"/>
              </a:rPr>
              <a:t>歳未満の社会増減については、出生後に普段住んでいた場所による。</a:t>
            </a:r>
            <a:endParaRPr lang="en-US" altLang="ja-JP" sz="700" dirty="0">
              <a:solidFill>
                <a:schemeClr val="tx1">
                  <a:lumMod val="50000"/>
                  <a:lumOff val="50000"/>
                </a:schemeClr>
              </a:solidFill>
              <a:latin typeface="Meiryo UI" pitchFamily="50" charset="-128"/>
              <a:ea typeface="Meiryo UI" pitchFamily="50" charset="-128"/>
            </a:endParaRPr>
          </a:p>
        </p:txBody>
      </p:sp>
      <p:sp>
        <p:nvSpPr>
          <p:cNvPr id="48" name="テキスト ボックス 47"/>
          <p:cNvSpPr txBox="1">
            <a:spLocks noChangeArrowheads="1"/>
          </p:cNvSpPr>
          <p:nvPr/>
        </p:nvSpPr>
        <p:spPr bwMode="auto">
          <a:xfrm>
            <a:off x="85520" y="622110"/>
            <a:ext cx="8966680" cy="307777"/>
          </a:xfrm>
          <a:prstGeom prst="rect">
            <a:avLst/>
          </a:prstGeom>
          <a:solidFill>
            <a:srgbClr val="355573"/>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a:t>
            </a:r>
            <a:r>
              <a:rPr lang="en-US" altLang="ja-JP" sz="1400" b="1" dirty="0">
                <a:solidFill>
                  <a:schemeClr val="bg1"/>
                </a:solidFill>
                <a:latin typeface="Meiryo UI" pitchFamily="50" charset="-128"/>
                <a:ea typeface="Meiryo UI" pitchFamily="50" charset="-128"/>
              </a:rPr>
              <a:t>2010</a:t>
            </a:r>
            <a:r>
              <a:rPr lang="ja-JP" altLang="en-US" sz="1400" b="1" dirty="0">
                <a:solidFill>
                  <a:schemeClr val="bg1"/>
                </a:solidFill>
                <a:latin typeface="Meiryo UI" pitchFamily="50" charset="-128"/>
                <a:ea typeface="Meiryo UI" pitchFamily="50" charset="-128"/>
              </a:rPr>
              <a:t>年～</a:t>
            </a:r>
            <a:r>
              <a:rPr lang="en-US" altLang="ja-JP" sz="1400" b="1" dirty="0">
                <a:solidFill>
                  <a:schemeClr val="bg1"/>
                </a:solidFill>
                <a:latin typeface="Meiryo UI" pitchFamily="50" charset="-128"/>
                <a:ea typeface="Meiryo UI" pitchFamily="50" charset="-128"/>
              </a:rPr>
              <a:t>2020</a:t>
            </a:r>
            <a:r>
              <a:rPr lang="ja-JP" altLang="en-US" sz="1400" b="1" dirty="0">
                <a:solidFill>
                  <a:schemeClr val="bg1"/>
                </a:solidFill>
                <a:latin typeface="Meiryo UI" pitchFamily="50" charset="-128"/>
                <a:ea typeface="Meiryo UI" pitchFamily="50" charset="-128"/>
              </a:rPr>
              <a:t>年の自然増減と社会増減</a:t>
            </a:r>
          </a:p>
        </p:txBody>
      </p:sp>
      <p:sp>
        <p:nvSpPr>
          <p:cNvPr id="10" name="テキスト ボックス 9"/>
          <p:cNvSpPr txBox="1">
            <a:spLocks noChangeArrowheads="1"/>
          </p:cNvSpPr>
          <p:nvPr/>
        </p:nvSpPr>
        <p:spPr bwMode="auto">
          <a:xfrm>
            <a:off x="85520" y="3510000"/>
            <a:ext cx="8966680" cy="307777"/>
          </a:xfrm>
          <a:prstGeom prst="rect">
            <a:avLst/>
          </a:prstGeom>
          <a:solidFill>
            <a:srgbClr val="355573"/>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②年齢階層別の社会増減数</a:t>
            </a:r>
          </a:p>
        </p:txBody>
      </p:sp>
      <p:sp>
        <p:nvSpPr>
          <p:cNvPr id="2" name="スライド番号プレースホルダー 1">
            <a:extLst>
              <a:ext uri="{FF2B5EF4-FFF2-40B4-BE49-F238E27FC236}">
                <a16:creationId xmlns:a16="http://schemas.microsoft.com/office/drawing/2014/main" id="{EDF9E409-8CA9-4498-903D-F787E7E364C3}"/>
              </a:ext>
            </a:extLst>
          </p:cNvPr>
          <p:cNvSpPr>
            <a:spLocks noGrp="1"/>
          </p:cNvSpPr>
          <p:nvPr>
            <p:ph type="sldNum" sz="quarter" idx="4"/>
          </p:nvPr>
        </p:nvSpPr>
        <p:spPr/>
        <p:txBody>
          <a:bodyPr/>
          <a:lstStyle/>
          <a:p>
            <a:pPr>
              <a:defRPr/>
            </a:pPr>
            <a:fld id="{5AC316A2-ED79-4A4C-BB2E-71F78B36301B}" type="slidenum">
              <a:rPr lang="en-US" altLang="ja-JP" smtClean="0"/>
              <a:pPr>
                <a:defRPr/>
              </a:pPr>
              <a:t>11</a:t>
            </a:fld>
            <a:endParaRPr lang="ja-JP" altLang="en-US" dirty="0"/>
          </a:p>
        </p:txBody>
      </p:sp>
    </p:spTree>
    <p:extLst>
      <p:ext uri="{BB962C8B-B14F-4D97-AF65-F5344CB8AC3E}">
        <p14:creationId xmlns:p14="http://schemas.microsoft.com/office/powerpoint/2010/main" val="5515897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タイトル 2"/>
          <p:cNvSpPr>
            <a:spLocks noGrp="1"/>
          </p:cNvSpPr>
          <p:nvPr>
            <p:ph type="title"/>
          </p:nvPr>
        </p:nvSpPr>
        <p:spPr>
          <a:xfrm>
            <a:off x="0" y="2619000"/>
            <a:ext cx="9144000" cy="1620000"/>
          </a:xfrm>
          <a:noFill/>
        </p:spPr>
        <p:txBody>
          <a:bodyPr anchor="ctr"/>
          <a:lstStyle/>
          <a:p>
            <a:pPr algn="ctr" eaLnBrk="1"/>
            <a:r>
              <a:rPr lang="en-US" altLang="ja-JP" sz="4000" dirty="0"/>
              <a:t>3.</a:t>
            </a:r>
            <a:r>
              <a:rPr lang="ja-JP" altLang="en-US" sz="4000" dirty="0"/>
              <a:t> 客観的指標からみた地域の現状</a:t>
            </a:r>
          </a:p>
        </p:txBody>
      </p:sp>
      <p:sp>
        <p:nvSpPr>
          <p:cNvPr id="4" name="スライド番号プレースホルダー 3">
            <a:extLst>
              <a:ext uri="{FF2B5EF4-FFF2-40B4-BE49-F238E27FC236}">
                <a16:creationId xmlns:a16="http://schemas.microsoft.com/office/drawing/2014/main" id="{262A54CF-553B-4949-BE07-C46E8CBC00EF}"/>
              </a:ext>
            </a:extLst>
          </p:cNvPr>
          <p:cNvSpPr>
            <a:spLocks noGrp="1"/>
          </p:cNvSpPr>
          <p:nvPr>
            <p:ph type="sldNum" sz="quarter" idx="4"/>
          </p:nvPr>
        </p:nvSpPr>
        <p:spPr/>
        <p:txBody>
          <a:bodyPr/>
          <a:lstStyle/>
          <a:p>
            <a:pPr>
              <a:defRPr/>
            </a:pPr>
            <a:fld id="{5AC316A2-ED79-4A4C-BB2E-71F78B36301B}" type="slidenum">
              <a:rPr lang="en-US" altLang="ja-JP" smtClean="0"/>
              <a:pPr>
                <a:defRPr/>
              </a:pPr>
              <a:t>12</a:t>
            </a:fld>
            <a:endParaRPr lang="ja-JP" altLang="en-US" dirty="0"/>
          </a:p>
        </p:txBody>
      </p:sp>
    </p:spTree>
    <p:extLst>
      <p:ext uri="{BB962C8B-B14F-4D97-AF65-F5344CB8AC3E}">
        <p14:creationId xmlns:p14="http://schemas.microsoft.com/office/powerpoint/2010/main" val="30943868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タイトル 2"/>
          <p:cNvSpPr>
            <a:spLocks noGrp="1"/>
          </p:cNvSpPr>
          <p:nvPr>
            <p:ph type="title"/>
          </p:nvPr>
        </p:nvSpPr>
        <p:spPr>
          <a:xfrm>
            <a:off x="0" y="2979000"/>
            <a:ext cx="9144000" cy="900000"/>
          </a:xfrm>
          <a:noFill/>
          <a:ln w="28575">
            <a:noFill/>
            <a:miter lim="800000"/>
            <a:headEnd/>
            <a:tailEnd/>
          </a:ln>
        </p:spPr>
        <p:txBody>
          <a:bodyPr vert="horz" wrap="square" lIns="91440" tIns="45720" rIns="91440" bIns="45720" numCol="1" anchor="ctr" anchorCtr="0" compatLnSpc="1">
            <a:prstTxWarp prst="textNoShape">
              <a:avLst/>
            </a:prstTxWarp>
          </a:bodyPr>
          <a:lstStyle/>
          <a:p>
            <a:pPr algn="ctr">
              <a:spcBef>
                <a:spcPts val="300"/>
              </a:spcBef>
              <a:buClr>
                <a:srgbClr val="CC0000"/>
              </a:buClr>
            </a:pPr>
            <a:r>
              <a:rPr lang="en-US" altLang="ja-JP" sz="3600" dirty="0">
                <a:solidFill>
                  <a:srgbClr val="6F98BD"/>
                </a:solidFill>
                <a:cs typeface="+mn-cs"/>
              </a:rPr>
              <a:t>3-1.</a:t>
            </a:r>
            <a:r>
              <a:rPr lang="ja-JP" altLang="en-US" sz="3600" dirty="0">
                <a:solidFill>
                  <a:srgbClr val="6F98BD"/>
                </a:solidFill>
                <a:cs typeface="+mn-cs"/>
              </a:rPr>
              <a:t> 地域のストックの状況</a:t>
            </a:r>
          </a:p>
        </p:txBody>
      </p:sp>
      <p:sp>
        <p:nvSpPr>
          <p:cNvPr id="4" name="スライド番号プレースホルダー 3">
            <a:extLst>
              <a:ext uri="{FF2B5EF4-FFF2-40B4-BE49-F238E27FC236}">
                <a16:creationId xmlns:a16="http://schemas.microsoft.com/office/drawing/2014/main" id="{881D2076-C15D-40A3-AAAE-6A4985D77A0A}"/>
              </a:ext>
            </a:extLst>
          </p:cNvPr>
          <p:cNvSpPr>
            <a:spLocks noGrp="1"/>
          </p:cNvSpPr>
          <p:nvPr>
            <p:ph type="sldNum" sz="quarter" idx="4"/>
          </p:nvPr>
        </p:nvSpPr>
        <p:spPr/>
        <p:txBody>
          <a:bodyPr/>
          <a:lstStyle/>
          <a:p>
            <a:pPr>
              <a:defRPr/>
            </a:pPr>
            <a:fld id="{5AC316A2-ED79-4A4C-BB2E-71F78B36301B}" type="slidenum">
              <a:rPr lang="en-US" altLang="ja-JP" smtClean="0"/>
              <a:pPr>
                <a:defRPr/>
              </a:pPr>
              <a:t>13</a:t>
            </a:fld>
            <a:endParaRPr lang="ja-JP" altLang="en-US" dirty="0"/>
          </a:p>
        </p:txBody>
      </p:sp>
    </p:spTree>
    <p:extLst>
      <p:ext uri="{BB962C8B-B14F-4D97-AF65-F5344CB8AC3E}">
        <p14:creationId xmlns:p14="http://schemas.microsoft.com/office/powerpoint/2010/main" val="12441131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コンテンツ プレースホルダ 9"/>
          <p:cNvSpPr>
            <a:spLocks noGrp="1"/>
          </p:cNvSpPr>
          <p:nvPr>
            <p:ph idx="1"/>
          </p:nvPr>
        </p:nvSpPr>
        <p:spPr>
          <a:xfrm>
            <a:off x="52200" y="661506"/>
            <a:ext cx="9000000" cy="828000"/>
          </a:xfrm>
        </p:spPr>
        <p:txBody>
          <a:bodyPr/>
          <a:lstStyle/>
          <a:p>
            <a:endParaRPr kumimoji="1" lang="en-US" altLang="ja-JP" dirty="0"/>
          </a:p>
        </p:txBody>
      </p:sp>
      <p:sp>
        <p:nvSpPr>
          <p:cNvPr id="2" name="スライド番号プレースホルダー 1">
            <a:extLst>
              <a:ext uri="{FF2B5EF4-FFF2-40B4-BE49-F238E27FC236}">
                <a16:creationId xmlns:a16="http://schemas.microsoft.com/office/drawing/2014/main" id="{813378AA-DAA3-4D4D-BFF2-D97206D0D21A}"/>
              </a:ext>
            </a:extLst>
          </p:cNvPr>
          <p:cNvSpPr>
            <a:spLocks noGrp="1"/>
          </p:cNvSpPr>
          <p:nvPr>
            <p:ph type="sldNum" sz="quarter" idx="4"/>
          </p:nvPr>
        </p:nvSpPr>
        <p:spPr/>
        <p:txBody>
          <a:bodyPr/>
          <a:lstStyle/>
          <a:p>
            <a:pPr>
              <a:defRPr/>
            </a:pPr>
            <a:fld id="{5AC316A2-ED79-4A4C-BB2E-71F78B36301B}" type="slidenum">
              <a:rPr lang="en-US" altLang="ja-JP" smtClean="0"/>
              <a:pPr>
                <a:defRPr/>
              </a:pPr>
              <a:t>14</a:t>
            </a:fld>
            <a:endParaRPr lang="ja-JP" altLang="en-US" dirty="0"/>
          </a:p>
        </p:txBody>
      </p:sp>
      <p:sp>
        <p:nvSpPr>
          <p:cNvPr id="8" name="タイトル 16">
            <a:extLst>
              <a:ext uri="{FF2B5EF4-FFF2-40B4-BE49-F238E27FC236}">
                <a16:creationId xmlns:a16="http://schemas.microsoft.com/office/drawing/2014/main" id="{012893F0-F1E1-4DD3-B40A-904F35FBAEC8}"/>
              </a:ext>
            </a:extLst>
          </p:cNvPr>
          <p:cNvSpPr>
            <a:spLocks noGrp="1"/>
          </p:cNvSpPr>
          <p:nvPr>
            <p:ph type="title"/>
          </p:nvPr>
        </p:nvSpPr>
        <p:spPr>
          <a:xfrm>
            <a:off x="0" y="0"/>
            <a:ext cx="9144000" cy="523875"/>
          </a:xfrm>
        </p:spPr>
        <p:txBody>
          <a:bodyPr/>
          <a:lstStyle/>
          <a:p>
            <a:r>
              <a:rPr lang="ja-JP" altLang="en-US" dirty="0"/>
              <a:t>（</a:t>
            </a:r>
            <a:r>
              <a:rPr lang="en-US" altLang="ja-JP" dirty="0"/>
              <a:t>1</a:t>
            </a:r>
            <a:r>
              <a:rPr lang="ja-JP" altLang="en-US" dirty="0"/>
              <a:t>）地域のストック指標　</a:t>
            </a:r>
            <a:r>
              <a:rPr lang="ja-JP" altLang="en-US" dirty="0">
                <a:solidFill>
                  <a:srgbClr val="A2985C"/>
                </a:solidFill>
              </a:rPr>
              <a:t>①安心・安全</a:t>
            </a:r>
          </a:p>
        </p:txBody>
      </p:sp>
    </p:spTree>
    <p:extLst>
      <p:ext uri="{BB962C8B-B14F-4D97-AF65-F5344CB8AC3E}">
        <p14:creationId xmlns:p14="http://schemas.microsoft.com/office/powerpoint/2010/main" val="33361153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　</a:t>
            </a:r>
            <a:r>
              <a:rPr lang="ja-JP" altLang="en-US" dirty="0">
                <a:solidFill>
                  <a:srgbClr val="A2985C"/>
                </a:solidFill>
              </a:rPr>
              <a:t>①安心・安全</a:t>
            </a:r>
          </a:p>
        </p:txBody>
      </p:sp>
      <p:sp>
        <p:nvSpPr>
          <p:cNvPr id="2" name="スライド番号プレースホルダー 1">
            <a:extLst>
              <a:ext uri="{FF2B5EF4-FFF2-40B4-BE49-F238E27FC236}">
                <a16:creationId xmlns:a16="http://schemas.microsoft.com/office/drawing/2014/main" id="{85996312-2076-4EC9-BC2A-8C28AEFF45AE}"/>
              </a:ext>
            </a:extLst>
          </p:cNvPr>
          <p:cNvSpPr>
            <a:spLocks noGrp="1"/>
          </p:cNvSpPr>
          <p:nvPr>
            <p:ph type="sldNum" sz="quarter" idx="4"/>
          </p:nvPr>
        </p:nvSpPr>
        <p:spPr/>
        <p:txBody>
          <a:bodyPr/>
          <a:lstStyle/>
          <a:p>
            <a:pPr>
              <a:defRPr/>
            </a:pPr>
            <a:fld id="{5AC316A2-ED79-4A4C-BB2E-71F78B36301B}" type="slidenum">
              <a:rPr lang="en-US" altLang="ja-JP" smtClean="0"/>
              <a:pPr>
                <a:defRPr/>
              </a:pPr>
              <a:t>15</a:t>
            </a:fld>
            <a:endParaRPr lang="ja-JP" altLang="en-US" dirty="0"/>
          </a:p>
        </p:txBody>
      </p:sp>
      <p:graphicFrame>
        <p:nvGraphicFramePr>
          <p:cNvPr id="8" name="表 2">
            <a:extLst>
              <a:ext uri="{FF2B5EF4-FFF2-40B4-BE49-F238E27FC236}">
                <a16:creationId xmlns:a16="http://schemas.microsoft.com/office/drawing/2014/main" id="{83348DC2-4839-4004-A53F-76C21060CAD3}"/>
              </a:ext>
            </a:extLst>
          </p:cNvPr>
          <p:cNvGraphicFramePr>
            <a:graphicFrameLocks noGrp="1"/>
          </p:cNvGraphicFramePr>
          <p:nvPr>
            <p:extLst>
              <p:ext uri="{D42A27DB-BD31-4B8C-83A1-F6EECF244321}">
                <p14:modId xmlns:p14="http://schemas.microsoft.com/office/powerpoint/2010/main" val="342241815"/>
              </p:ext>
            </p:extLst>
          </p:nvPr>
        </p:nvGraphicFramePr>
        <p:xfrm>
          <a:off x="259285" y="999915"/>
          <a:ext cx="8625429" cy="4879072"/>
        </p:xfrm>
        <a:graphic>
          <a:graphicData uri="http://schemas.openxmlformats.org/drawingml/2006/table">
            <a:tbl>
              <a:tblPr/>
              <a:tblGrid>
                <a:gridCol w="364975">
                  <a:extLst>
                    <a:ext uri="{9D8B030D-6E8A-4147-A177-3AD203B41FA5}">
                      <a16:colId xmlns:a16="http://schemas.microsoft.com/office/drawing/2014/main" val="4089696469"/>
                    </a:ext>
                  </a:extLst>
                </a:gridCol>
                <a:gridCol w="2947778">
                  <a:extLst>
                    <a:ext uri="{9D8B030D-6E8A-4147-A177-3AD203B41FA5}">
                      <a16:colId xmlns:a16="http://schemas.microsoft.com/office/drawing/2014/main" val="2462516131"/>
                    </a:ext>
                  </a:extLst>
                </a:gridCol>
                <a:gridCol w="562814">
                  <a:extLst>
                    <a:ext uri="{9D8B030D-6E8A-4147-A177-3AD203B41FA5}">
                      <a16:colId xmlns:a16="http://schemas.microsoft.com/office/drawing/2014/main" val="3052490098"/>
                    </a:ext>
                  </a:extLst>
                </a:gridCol>
                <a:gridCol w="1195507">
                  <a:extLst>
                    <a:ext uri="{9D8B030D-6E8A-4147-A177-3AD203B41FA5}">
                      <a16:colId xmlns:a16="http://schemas.microsoft.com/office/drawing/2014/main" val="3448999829"/>
                    </a:ext>
                  </a:extLst>
                </a:gridCol>
                <a:gridCol w="562814">
                  <a:extLst>
                    <a:ext uri="{9D8B030D-6E8A-4147-A177-3AD203B41FA5}">
                      <a16:colId xmlns:a16="http://schemas.microsoft.com/office/drawing/2014/main" val="1815334112"/>
                    </a:ext>
                  </a:extLst>
                </a:gridCol>
                <a:gridCol w="1195507">
                  <a:extLst>
                    <a:ext uri="{9D8B030D-6E8A-4147-A177-3AD203B41FA5}">
                      <a16:colId xmlns:a16="http://schemas.microsoft.com/office/drawing/2014/main" val="4200061506"/>
                    </a:ext>
                  </a:extLst>
                </a:gridCol>
                <a:gridCol w="1280900">
                  <a:extLst>
                    <a:ext uri="{9D8B030D-6E8A-4147-A177-3AD203B41FA5}">
                      <a16:colId xmlns:a16="http://schemas.microsoft.com/office/drawing/2014/main" val="3960795409"/>
                    </a:ext>
                  </a:extLst>
                </a:gridCol>
                <a:gridCol w="515134">
                  <a:extLst>
                    <a:ext uri="{9D8B030D-6E8A-4147-A177-3AD203B41FA5}">
                      <a16:colId xmlns:a16="http://schemas.microsoft.com/office/drawing/2014/main" val="3988344011"/>
                    </a:ext>
                  </a:extLst>
                </a:gridCol>
              </a:tblGrid>
              <a:tr h="495536">
                <a:tc rowSpan="2">
                  <a:txBody>
                    <a:bodyPr/>
                    <a:lstStyle/>
                    <a:p>
                      <a:pPr algn="ctr" fontAlgn="ctr"/>
                      <a:r>
                        <a:rPr 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grid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endParaRPr kumimoji="1" lang="ja-JP" altLang="en-US"/>
                    </a:p>
                  </a:txBody>
                  <a:tcPr/>
                </a:tc>
                <a:tc gridSpan="2">
                  <a:txBody>
                    <a:bodyPr/>
                    <a:lstStyle/>
                    <a:p>
                      <a:pPr algn="ctr" fontAlgn="ctr"/>
                      <a:r>
                        <a:rPr lang="zh-TW"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同規模地域平均</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endParaRPr kumimoji="1" lang="ja-JP" altLang="en-US"/>
                    </a:p>
                  </a:txBody>
                  <a:tcPr/>
                </a:tc>
                <a:tc rowSpan="2">
                  <a:txBody>
                    <a:bodyPr/>
                    <a:lstStyle/>
                    <a:p>
                      <a:pPr algn="ctr" fontAlgn="ct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全国平均</a:t>
                      </a:r>
                      <a:b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順位</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1,741</a:t>
                      </a:r>
                    </a:p>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市区町村</a:t>
                      </a:r>
                    </a:p>
                  </a:txBody>
                  <a:tcPr marL="7574" marR="7574" marT="7574"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2210413668"/>
                  </a:ext>
                </a:extLst>
              </a:tr>
              <a:tr h="495536">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992907074"/>
                  </a:ext>
                </a:extLst>
              </a:tr>
              <a:tr h="9720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572073857"/>
                  </a:ext>
                </a:extLst>
              </a:tr>
              <a:tr h="9720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328309140"/>
                  </a:ext>
                </a:extLst>
              </a:tr>
              <a:tr h="9720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708537037"/>
                  </a:ext>
                </a:extLst>
              </a:tr>
              <a:tr h="9720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extLst>
                  <a:ext uri="{0D108BD9-81ED-4DB2-BD59-A6C34878D82A}">
                    <a16:rowId xmlns:a16="http://schemas.microsoft.com/office/drawing/2014/main" val="3582685774"/>
                  </a:ext>
                </a:extLst>
              </a:tr>
            </a:tbl>
          </a:graphicData>
        </a:graphic>
      </p:graphicFrame>
    </p:spTree>
    <p:extLst>
      <p:ext uri="{BB962C8B-B14F-4D97-AF65-F5344CB8AC3E}">
        <p14:creationId xmlns:p14="http://schemas.microsoft.com/office/powerpoint/2010/main" val="24671649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　</a:t>
            </a:r>
            <a:r>
              <a:rPr lang="ja-JP" altLang="en-US" dirty="0">
                <a:solidFill>
                  <a:srgbClr val="F7A969"/>
                </a:solidFill>
              </a:rPr>
              <a:t>②教育・文化・生活</a:t>
            </a:r>
          </a:p>
        </p:txBody>
      </p:sp>
      <p:sp>
        <p:nvSpPr>
          <p:cNvPr id="10" name="コンテンツ プレースホルダ 9"/>
          <p:cNvSpPr>
            <a:spLocks noGrp="1"/>
          </p:cNvSpPr>
          <p:nvPr>
            <p:ph idx="1"/>
          </p:nvPr>
        </p:nvSpPr>
        <p:spPr>
          <a:xfrm>
            <a:off x="52200" y="655490"/>
            <a:ext cx="9000000" cy="828000"/>
          </a:xfrm>
        </p:spPr>
        <p:txBody>
          <a:bodyPr/>
          <a:lstStyle/>
          <a:p>
            <a:endParaRPr lang="en-US" altLang="ja-JP" dirty="0"/>
          </a:p>
        </p:txBody>
      </p:sp>
      <p:sp>
        <p:nvSpPr>
          <p:cNvPr id="2" name="スライド番号プレースホルダー 1">
            <a:extLst>
              <a:ext uri="{FF2B5EF4-FFF2-40B4-BE49-F238E27FC236}">
                <a16:creationId xmlns:a16="http://schemas.microsoft.com/office/drawing/2014/main" id="{D7CE9A65-57FE-4CAB-9F37-C3DC4FC60E4A}"/>
              </a:ext>
            </a:extLst>
          </p:cNvPr>
          <p:cNvSpPr>
            <a:spLocks noGrp="1"/>
          </p:cNvSpPr>
          <p:nvPr>
            <p:ph type="sldNum" sz="quarter" idx="4"/>
          </p:nvPr>
        </p:nvSpPr>
        <p:spPr/>
        <p:txBody>
          <a:bodyPr/>
          <a:lstStyle/>
          <a:p>
            <a:pPr>
              <a:defRPr/>
            </a:pPr>
            <a:fld id="{5AC316A2-ED79-4A4C-BB2E-71F78B36301B}" type="slidenum">
              <a:rPr lang="en-US" altLang="ja-JP" smtClean="0"/>
              <a:pPr>
                <a:defRPr/>
              </a:pPr>
              <a:t>16</a:t>
            </a:fld>
            <a:endParaRPr lang="ja-JP" altLang="en-US" dirty="0"/>
          </a:p>
        </p:txBody>
      </p:sp>
    </p:spTree>
    <p:extLst>
      <p:ext uri="{BB962C8B-B14F-4D97-AF65-F5344CB8AC3E}">
        <p14:creationId xmlns:p14="http://schemas.microsoft.com/office/powerpoint/2010/main" val="21271388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F9224039-BA8D-4104-9ACB-772C3609FB99}"/>
              </a:ext>
            </a:extLst>
          </p:cNvPr>
          <p:cNvSpPr>
            <a:spLocks noGrp="1"/>
          </p:cNvSpPr>
          <p:nvPr>
            <p:ph type="sldNum" sz="quarter" idx="4"/>
          </p:nvPr>
        </p:nvSpPr>
        <p:spPr/>
        <p:txBody>
          <a:bodyPr/>
          <a:lstStyle/>
          <a:p>
            <a:pPr>
              <a:defRPr/>
            </a:pPr>
            <a:fld id="{5AC316A2-ED79-4A4C-BB2E-71F78B36301B}" type="slidenum">
              <a:rPr lang="en-US" altLang="ja-JP" smtClean="0"/>
              <a:pPr>
                <a:defRPr/>
              </a:pPr>
              <a:t>17</a:t>
            </a:fld>
            <a:endParaRPr lang="ja-JP" altLang="en-US" dirty="0"/>
          </a:p>
        </p:txBody>
      </p:sp>
      <p:sp>
        <p:nvSpPr>
          <p:cNvPr id="9" name="タイトル 16">
            <a:extLst>
              <a:ext uri="{FF2B5EF4-FFF2-40B4-BE49-F238E27FC236}">
                <a16:creationId xmlns:a16="http://schemas.microsoft.com/office/drawing/2014/main" id="{5CD86A10-304B-464C-B8B5-909670597448}"/>
              </a:ext>
            </a:extLst>
          </p:cNvPr>
          <p:cNvSpPr>
            <a:spLocks noGrp="1"/>
          </p:cNvSpPr>
          <p:nvPr>
            <p:ph type="title"/>
          </p:nvPr>
        </p:nvSpPr>
        <p:spPr>
          <a:xfrm>
            <a:off x="0" y="0"/>
            <a:ext cx="9144000" cy="523875"/>
          </a:xfrm>
        </p:spPr>
        <p:txBody>
          <a:bodyPr/>
          <a:lstStyle/>
          <a:p>
            <a:r>
              <a:rPr lang="ja-JP" altLang="en-US" dirty="0"/>
              <a:t>（</a:t>
            </a:r>
            <a:r>
              <a:rPr lang="en-US" altLang="ja-JP" dirty="0"/>
              <a:t>1</a:t>
            </a:r>
            <a:r>
              <a:rPr lang="ja-JP" altLang="en-US" dirty="0"/>
              <a:t>）地域のストック指標　</a:t>
            </a:r>
            <a:r>
              <a:rPr lang="ja-JP" altLang="en-US" dirty="0">
                <a:solidFill>
                  <a:srgbClr val="F7A969"/>
                </a:solidFill>
              </a:rPr>
              <a:t>②教育・文化・生活</a:t>
            </a:r>
          </a:p>
        </p:txBody>
      </p:sp>
      <p:graphicFrame>
        <p:nvGraphicFramePr>
          <p:cNvPr id="6" name="表 2"/>
          <p:cNvGraphicFramePr>
            <a:graphicFrameLocks noGrp="1"/>
          </p:cNvGraphicFramePr>
          <p:nvPr>
            <p:extLst>
              <p:ext uri="{D42A27DB-BD31-4B8C-83A1-F6EECF244321}">
                <p14:modId xmlns:p14="http://schemas.microsoft.com/office/powerpoint/2010/main" val="1427494063"/>
              </p:ext>
            </p:extLst>
          </p:nvPr>
        </p:nvGraphicFramePr>
        <p:xfrm>
          <a:off x="259285" y="689920"/>
          <a:ext cx="8625429" cy="5587200"/>
        </p:xfrm>
        <a:graphic>
          <a:graphicData uri="http://schemas.openxmlformats.org/drawingml/2006/table">
            <a:tbl>
              <a:tblPr/>
              <a:tblGrid>
                <a:gridCol w="364975">
                  <a:extLst>
                    <a:ext uri="{9D8B030D-6E8A-4147-A177-3AD203B41FA5}">
                      <a16:colId xmlns:a16="http://schemas.microsoft.com/office/drawing/2014/main" val="4089696469"/>
                    </a:ext>
                  </a:extLst>
                </a:gridCol>
                <a:gridCol w="2947778">
                  <a:extLst>
                    <a:ext uri="{9D8B030D-6E8A-4147-A177-3AD203B41FA5}">
                      <a16:colId xmlns:a16="http://schemas.microsoft.com/office/drawing/2014/main" val="2462516131"/>
                    </a:ext>
                  </a:extLst>
                </a:gridCol>
                <a:gridCol w="562814">
                  <a:extLst>
                    <a:ext uri="{9D8B030D-6E8A-4147-A177-3AD203B41FA5}">
                      <a16:colId xmlns:a16="http://schemas.microsoft.com/office/drawing/2014/main" val="3052490098"/>
                    </a:ext>
                  </a:extLst>
                </a:gridCol>
                <a:gridCol w="1195507">
                  <a:extLst>
                    <a:ext uri="{9D8B030D-6E8A-4147-A177-3AD203B41FA5}">
                      <a16:colId xmlns:a16="http://schemas.microsoft.com/office/drawing/2014/main" val="3448999829"/>
                    </a:ext>
                  </a:extLst>
                </a:gridCol>
                <a:gridCol w="562814">
                  <a:extLst>
                    <a:ext uri="{9D8B030D-6E8A-4147-A177-3AD203B41FA5}">
                      <a16:colId xmlns:a16="http://schemas.microsoft.com/office/drawing/2014/main" val="1815334112"/>
                    </a:ext>
                  </a:extLst>
                </a:gridCol>
                <a:gridCol w="1195507">
                  <a:extLst>
                    <a:ext uri="{9D8B030D-6E8A-4147-A177-3AD203B41FA5}">
                      <a16:colId xmlns:a16="http://schemas.microsoft.com/office/drawing/2014/main" val="4200061506"/>
                    </a:ext>
                  </a:extLst>
                </a:gridCol>
                <a:gridCol w="1280900">
                  <a:extLst>
                    <a:ext uri="{9D8B030D-6E8A-4147-A177-3AD203B41FA5}">
                      <a16:colId xmlns:a16="http://schemas.microsoft.com/office/drawing/2014/main" val="3960795409"/>
                    </a:ext>
                  </a:extLst>
                </a:gridCol>
                <a:gridCol w="515134">
                  <a:extLst>
                    <a:ext uri="{9D8B030D-6E8A-4147-A177-3AD203B41FA5}">
                      <a16:colId xmlns:a16="http://schemas.microsoft.com/office/drawing/2014/main" val="3988344011"/>
                    </a:ext>
                  </a:extLst>
                </a:gridCol>
              </a:tblGrid>
              <a:tr h="396000">
                <a:tc rowSpan="2">
                  <a:txBody>
                    <a:bodyPr/>
                    <a:lstStyle/>
                    <a:p>
                      <a:pPr algn="ctr" fontAlgn="ctr"/>
                      <a:r>
                        <a:rPr 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grid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endParaRPr kumimoji="1" lang="ja-JP" altLang="en-US"/>
                    </a:p>
                  </a:txBody>
                  <a:tcPr/>
                </a:tc>
                <a:tc gridSpan="2">
                  <a:txBody>
                    <a:bodyPr/>
                    <a:lstStyle/>
                    <a:p>
                      <a:pPr algn="ctr" fontAlgn="ctr"/>
                      <a:r>
                        <a:rPr lang="zh-TW"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同規模地域平均</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endParaRPr kumimoji="1" lang="ja-JP" altLang="en-US"/>
                    </a:p>
                  </a:txBody>
                  <a:tcPr/>
                </a:tc>
                <a:tc rowSpan="2">
                  <a:txBody>
                    <a:bodyPr/>
                    <a:lstStyle/>
                    <a:p>
                      <a:pPr algn="ctr" fontAlgn="ct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全国平均</a:t>
                      </a:r>
                      <a:b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順位</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1,741</a:t>
                      </a:r>
                    </a:p>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市区町村</a:t>
                      </a:r>
                    </a:p>
                  </a:txBody>
                  <a:tcPr marL="7574" marR="7574" marT="7574"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2210413668"/>
                  </a:ext>
                </a:extLst>
              </a:tr>
              <a:tr h="396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992907074"/>
                  </a:ext>
                </a:extLst>
              </a:tr>
              <a:tr h="3996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572073857"/>
                  </a:ext>
                </a:extLst>
              </a:tr>
              <a:tr h="3996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328309140"/>
                  </a:ext>
                </a:extLst>
              </a:tr>
              <a:tr h="3996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708537037"/>
                  </a:ext>
                </a:extLst>
              </a:tr>
              <a:tr h="3996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582685774"/>
                  </a:ext>
                </a:extLst>
              </a:tr>
              <a:tr h="3996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838611982"/>
                  </a:ext>
                </a:extLst>
              </a:tr>
              <a:tr h="3996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541574067"/>
                  </a:ext>
                </a:extLst>
              </a:tr>
              <a:tr h="3996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846392971"/>
                  </a:ext>
                </a:extLst>
              </a:tr>
              <a:tr h="3996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729682981"/>
                  </a:ext>
                </a:extLst>
              </a:tr>
              <a:tr h="3996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559116190"/>
                  </a:ext>
                </a:extLst>
              </a:tr>
              <a:tr h="3996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647033263"/>
                  </a:ext>
                </a:extLst>
              </a:tr>
              <a:tr h="3996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433550508"/>
                  </a:ext>
                </a:extLst>
              </a:tr>
              <a:tr h="3996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extLst>
                  <a:ext uri="{0D108BD9-81ED-4DB2-BD59-A6C34878D82A}">
                    <a16:rowId xmlns:a16="http://schemas.microsoft.com/office/drawing/2014/main" val="847845181"/>
                  </a:ext>
                </a:extLst>
              </a:tr>
            </a:tbl>
          </a:graphicData>
        </a:graphic>
      </p:graphicFrame>
      <p:sp>
        <p:nvSpPr>
          <p:cNvPr id="3" name="テキスト ボックス 2">
            <a:extLst>
              <a:ext uri="{FF2B5EF4-FFF2-40B4-BE49-F238E27FC236}">
                <a16:creationId xmlns:a16="http://schemas.microsoft.com/office/drawing/2014/main" id="{5BCD68B9-AC90-0141-282C-E7839B1BEF4B}"/>
              </a:ext>
            </a:extLst>
          </p:cNvPr>
          <p:cNvSpPr txBox="1"/>
          <p:nvPr/>
        </p:nvSpPr>
        <p:spPr>
          <a:xfrm>
            <a:off x="180000" y="6372000"/>
            <a:ext cx="6480000" cy="184666"/>
          </a:xfrm>
          <a:prstGeom prst="rect">
            <a:avLst/>
          </a:prstGeom>
          <a:noFill/>
        </p:spPr>
        <p:txBody>
          <a:bodyPr wrap="square" rtlCol="0">
            <a:spAutoFit/>
          </a:bodyPr>
          <a:lstStyle/>
          <a:p>
            <a:pPr marL="180975" indent="-180975"/>
            <a:r>
              <a:rPr lang="ja-JP" altLang="en-US" sz="600" dirty="0">
                <a:solidFill>
                  <a:schemeClr val="tx1">
                    <a:lumMod val="50000"/>
                    <a:lumOff val="50000"/>
                  </a:schemeClr>
                </a:solidFill>
                <a:latin typeface="+mj-lt"/>
                <a:ea typeface="Meiryo UI" panose="020B0604030504040204" pitchFamily="50" charset="-128"/>
              </a:rPr>
              <a:t>注１：「小中学校学生 </a:t>
            </a:r>
            <a:r>
              <a:rPr lang="en-US" altLang="ja-JP" sz="600" dirty="0">
                <a:solidFill>
                  <a:schemeClr val="tx1">
                    <a:lumMod val="50000"/>
                    <a:lumOff val="50000"/>
                  </a:schemeClr>
                </a:solidFill>
                <a:latin typeface="+mj-lt"/>
                <a:ea typeface="Meiryo UI" panose="020B0604030504040204" pitchFamily="50" charset="-128"/>
              </a:rPr>
              <a:t>1 </a:t>
            </a:r>
            <a:r>
              <a:rPr lang="ja-JP" altLang="en-US" sz="600" dirty="0">
                <a:solidFill>
                  <a:schemeClr val="tx1">
                    <a:lumMod val="50000"/>
                    <a:lumOff val="50000"/>
                  </a:schemeClr>
                </a:solidFill>
                <a:latin typeface="+mj-lt"/>
                <a:ea typeface="Meiryo UI" panose="020B0604030504040204" pitchFamily="50" charset="-128"/>
              </a:rPr>
              <a:t>人当たりのトイレ数」、「義務教育における、児童・生徒</a:t>
            </a:r>
            <a:r>
              <a:rPr lang="en-US" altLang="ja-JP" sz="600" dirty="0">
                <a:solidFill>
                  <a:schemeClr val="tx1">
                    <a:lumMod val="50000"/>
                    <a:lumOff val="50000"/>
                  </a:schemeClr>
                </a:solidFill>
                <a:latin typeface="+mj-lt"/>
                <a:ea typeface="Meiryo UI" panose="020B0604030504040204" pitchFamily="50" charset="-128"/>
              </a:rPr>
              <a:t>1</a:t>
            </a:r>
            <a:r>
              <a:rPr lang="ja-JP" altLang="en-US" sz="600" dirty="0">
                <a:solidFill>
                  <a:schemeClr val="tx1">
                    <a:lumMod val="50000"/>
                    <a:lumOff val="50000"/>
                  </a:schemeClr>
                </a:solidFill>
                <a:latin typeface="+mj-lt"/>
                <a:ea typeface="Meiryo UI" panose="020B0604030504040204" pitchFamily="50" charset="-128"/>
              </a:rPr>
              <a:t>人当たりの教員数」は小学校及び中学校のない町村では欠測となる。</a:t>
            </a:r>
          </a:p>
        </p:txBody>
      </p:sp>
    </p:spTree>
    <p:extLst>
      <p:ext uri="{BB962C8B-B14F-4D97-AF65-F5344CB8AC3E}">
        <p14:creationId xmlns:p14="http://schemas.microsoft.com/office/powerpoint/2010/main" val="29031595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　</a:t>
            </a:r>
            <a:r>
              <a:rPr lang="ja-JP" altLang="en-US" dirty="0">
                <a:solidFill>
                  <a:srgbClr val="D18381"/>
                </a:solidFill>
              </a:rPr>
              <a:t>③雇用・福祉</a:t>
            </a:r>
          </a:p>
        </p:txBody>
      </p:sp>
      <p:sp>
        <p:nvSpPr>
          <p:cNvPr id="10" name="コンテンツ プレースホルダ 9"/>
          <p:cNvSpPr>
            <a:spLocks noGrp="1"/>
          </p:cNvSpPr>
          <p:nvPr>
            <p:ph idx="1"/>
          </p:nvPr>
        </p:nvSpPr>
        <p:spPr>
          <a:xfrm>
            <a:off x="52200" y="661506"/>
            <a:ext cx="9000000" cy="828000"/>
          </a:xfrm>
        </p:spPr>
        <p:txBody>
          <a:bodyPr/>
          <a:lstStyle/>
          <a:p>
            <a:endParaRPr lang="en-US" altLang="ja-JP" dirty="0"/>
          </a:p>
        </p:txBody>
      </p:sp>
      <p:sp>
        <p:nvSpPr>
          <p:cNvPr id="2" name="スライド番号プレースホルダー 1">
            <a:extLst>
              <a:ext uri="{FF2B5EF4-FFF2-40B4-BE49-F238E27FC236}">
                <a16:creationId xmlns:a16="http://schemas.microsoft.com/office/drawing/2014/main" id="{20F15149-761A-49CA-8DF8-FABE1BC01ADD}"/>
              </a:ext>
            </a:extLst>
          </p:cNvPr>
          <p:cNvSpPr>
            <a:spLocks noGrp="1"/>
          </p:cNvSpPr>
          <p:nvPr>
            <p:ph type="sldNum" sz="quarter" idx="4"/>
          </p:nvPr>
        </p:nvSpPr>
        <p:spPr/>
        <p:txBody>
          <a:bodyPr/>
          <a:lstStyle/>
          <a:p>
            <a:pPr>
              <a:defRPr/>
            </a:pPr>
            <a:fld id="{5AC316A2-ED79-4A4C-BB2E-71F78B36301B}" type="slidenum">
              <a:rPr lang="en-US" altLang="ja-JP" smtClean="0"/>
              <a:pPr>
                <a:defRPr/>
              </a:pPr>
              <a:t>18</a:t>
            </a:fld>
            <a:endParaRPr lang="ja-JP" altLang="en-US" dirty="0"/>
          </a:p>
        </p:txBody>
      </p:sp>
    </p:spTree>
    <p:extLst>
      <p:ext uri="{BB962C8B-B14F-4D97-AF65-F5344CB8AC3E}">
        <p14:creationId xmlns:p14="http://schemas.microsoft.com/office/powerpoint/2010/main" val="7822439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21A6995F-35A7-47B6-8E0B-B9A1E469B96E}"/>
              </a:ext>
            </a:extLst>
          </p:cNvPr>
          <p:cNvSpPr>
            <a:spLocks noGrp="1"/>
          </p:cNvSpPr>
          <p:nvPr>
            <p:ph type="sldNum" sz="quarter" idx="4"/>
          </p:nvPr>
        </p:nvSpPr>
        <p:spPr/>
        <p:txBody>
          <a:bodyPr/>
          <a:lstStyle/>
          <a:p>
            <a:pPr>
              <a:defRPr/>
            </a:pPr>
            <a:fld id="{5AC316A2-ED79-4A4C-BB2E-71F78B36301B}" type="slidenum">
              <a:rPr lang="en-US" altLang="ja-JP" smtClean="0"/>
              <a:pPr>
                <a:defRPr/>
              </a:pPr>
              <a:t>19</a:t>
            </a:fld>
            <a:endParaRPr lang="ja-JP" altLang="en-US" dirty="0"/>
          </a:p>
        </p:txBody>
      </p:sp>
      <p:sp>
        <p:nvSpPr>
          <p:cNvPr id="9" name="タイトル 16">
            <a:extLst>
              <a:ext uri="{FF2B5EF4-FFF2-40B4-BE49-F238E27FC236}">
                <a16:creationId xmlns:a16="http://schemas.microsoft.com/office/drawing/2014/main" id="{6F7CEECE-2FD2-47EE-B9E1-CB7B0073B655}"/>
              </a:ext>
            </a:extLst>
          </p:cNvPr>
          <p:cNvSpPr>
            <a:spLocks noGrp="1"/>
          </p:cNvSpPr>
          <p:nvPr>
            <p:ph type="title"/>
          </p:nvPr>
        </p:nvSpPr>
        <p:spPr>
          <a:xfrm>
            <a:off x="0" y="0"/>
            <a:ext cx="9144000" cy="523875"/>
          </a:xfrm>
        </p:spPr>
        <p:txBody>
          <a:bodyPr/>
          <a:lstStyle/>
          <a:p>
            <a:r>
              <a:rPr lang="ja-JP" altLang="en-US" dirty="0"/>
              <a:t>（</a:t>
            </a:r>
            <a:r>
              <a:rPr lang="en-US" altLang="ja-JP" dirty="0"/>
              <a:t>1</a:t>
            </a:r>
            <a:r>
              <a:rPr lang="ja-JP" altLang="en-US" dirty="0"/>
              <a:t>）地域のストック指標　</a:t>
            </a:r>
            <a:r>
              <a:rPr lang="ja-JP" altLang="en-US" dirty="0">
                <a:solidFill>
                  <a:srgbClr val="D18381"/>
                </a:solidFill>
              </a:rPr>
              <a:t>③雇用・福祉</a:t>
            </a:r>
          </a:p>
        </p:txBody>
      </p:sp>
      <p:graphicFrame>
        <p:nvGraphicFramePr>
          <p:cNvPr id="10" name="表 2">
            <a:extLst>
              <a:ext uri="{FF2B5EF4-FFF2-40B4-BE49-F238E27FC236}">
                <a16:creationId xmlns:a16="http://schemas.microsoft.com/office/drawing/2014/main" id="{D2801804-2918-4331-97F8-A137629A8935}"/>
              </a:ext>
            </a:extLst>
          </p:cNvPr>
          <p:cNvGraphicFramePr>
            <a:graphicFrameLocks noGrp="1"/>
          </p:cNvGraphicFramePr>
          <p:nvPr>
            <p:extLst>
              <p:ext uri="{D42A27DB-BD31-4B8C-83A1-F6EECF244321}">
                <p14:modId xmlns:p14="http://schemas.microsoft.com/office/powerpoint/2010/main" val="3037806655"/>
              </p:ext>
            </p:extLst>
          </p:nvPr>
        </p:nvGraphicFramePr>
        <p:xfrm>
          <a:off x="259285" y="642145"/>
          <a:ext cx="8625429" cy="5498880"/>
        </p:xfrm>
        <a:graphic>
          <a:graphicData uri="http://schemas.openxmlformats.org/drawingml/2006/table">
            <a:tbl>
              <a:tblPr/>
              <a:tblGrid>
                <a:gridCol w="364975">
                  <a:extLst>
                    <a:ext uri="{9D8B030D-6E8A-4147-A177-3AD203B41FA5}">
                      <a16:colId xmlns:a16="http://schemas.microsoft.com/office/drawing/2014/main" val="4089696469"/>
                    </a:ext>
                  </a:extLst>
                </a:gridCol>
                <a:gridCol w="2947778">
                  <a:extLst>
                    <a:ext uri="{9D8B030D-6E8A-4147-A177-3AD203B41FA5}">
                      <a16:colId xmlns:a16="http://schemas.microsoft.com/office/drawing/2014/main" val="2462516131"/>
                    </a:ext>
                  </a:extLst>
                </a:gridCol>
                <a:gridCol w="562814">
                  <a:extLst>
                    <a:ext uri="{9D8B030D-6E8A-4147-A177-3AD203B41FA5}">
                      <a16:colId xmlns:a16="http://schemas.microsoft.com/office/drawing/2014/main" val="3052490098"/>
                    </a:ext>
                  </a:extLst>
                </a:gridCol>
                <a:gridCol w="1195507">
                  <a:extLst>
                    <a:ext uri="{9D8B030D-6E8A-4147-A177-3AD203B41FA5}">
                      <a16:colId xmlns:a16="http://schemas.microsoft.com/office/drawing/2014/main" val="3448999829"/>
                    </a:ext>
                  </a:extLst>
                </a:gridCol>
                <a:gridCol w="562814">
                  <a:extLst>
                    <a:ext uri="{9D8B030D-6E8A-4147-A177-3AD203B41FA5}">
                      <a16:colId xmlns:a16="http://schemas.microsoft.com/office/drawing/2014/main" val="1815334112"/>
                    </a:ext>
                  </a:extLst>
                </a:gridCol>
                <a:gridCol w="1195507">
                  <a:extLst>
                    <a:ext uri="{9D8B030D-6E8A-4147-A177-3AD203B41FA5}">
                      <a16:colId xmlns:a16="http://schemas.microsoft.com/office/drawing/2014/main" val="4200061506"/>
                    </a:ext>
                  </a:extLst>
                </a:gridCol>
                <a:gridCol w="1280900">
                  <a:extLst>
                    <a:ext uri="{9D8B030D-6E8A-4147-A177-3AD203B41FA5}">
                      <a16:colId xmlns:a16="http://schemas.microsoft.com/office/drawing/2014/main" val="3960795409"/>
                    </a:ext>
                  </a:extLst>
                </a:gridCol>
                <a:gridCol w="515134">
                  <a:extLst>
                    <a:ext uri="{9D8B030D-6E8A-4147-A177-3AD203B41FA5}">
                      <a16:colId xmlns:a16="http://schemas.microsoft.com/office/drawing/2014/main" val="3988344011"/>
                    </a:ext>
                  </a:extLst>
                </a:gridCol>
              </a:tblGrid>
              <a:tr h="353739">
                <a:tc rowSpan="2">
                  <a:txBody>
                    <a:bodyPr/>
                    <a:lstStyle/>
                    <a:p>
                      <a:pPr algn="ctr" fontAlgn="ctr"/>
                      <a:r>
                        <a:rPr 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grid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endParaRPr kumimoji="1" lang="ja-JP" altLang="en-US"/>
                    </a:p>
                  </a:txBody>
                  <a:tcPr/>
                </a:tc>
                <a:tc gridSpan="2">
                  <a:txBody>
                    <a:bodyPr/>
                    <a:lstStyle/>
                    <a:p>
                      <a:pPr algn="ctr" fontAlgn="ctr"/>
                      <a:r>
                        <a:rPr lang="zh-TW"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同規模地域平均</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endParaRPr kumimoji="1" lang="ja-JP" altLang="en-US"/>
                    </a:p>
                  </a:txBody>
                  <a:tcPr/>
                </a:tc>
                <a:tc rowSpan="2">
                  <a:txBody>
                    <a:bodyPr/>
                    <a:lstStyle/>
                    <a:p>
                      <a:pPr algn="ctr" fontAlgn="ct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全国平均</a:t>
                      </a:r>
                      <a:b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順位</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1,741</a:t>
                      </a:r>
                    </a:p>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市区町村</a:t>
                      </a:r>
                    </a:p>
                  </a:txBody>
                  <a:tcPr marL="7574" marR="7574" marT="7574"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2210413668"/>
                  </a:ext>
                </a:extLst>
              </a:tr>
              <a:tr h="353739">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992907074"/>
                  </a:ext>
                </a:extLst>
              </a:tr>
              <a:tr h="297126">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572073857"/>
                  </a:ext>
                </a:extLst>
              </a:tr>
              <a:tr h="297126">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328309140"/>
                  </a:ext>
                </a:extLst>
              </a:tr>
              <a:tr h="297126">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708537037"/>
                  </a:ext>
                </a:extLst>
              </a:tr>
              <a:tr h="297126">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582685774"/>
                  </a:ext>
                </a:extLst>
              </a:tr>
              <a:tr h="297126">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838611982"/>
                  </a:ext>
                </a:extLst>
              </a:tr>
              <a:tr h="297126">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541574067"/>
                  </a:ext>
                </a:extLst>
              </a:tr>
              <a:tr h="33894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846392971"/>
                  </a:ext>
                </a:extLst>
              </a:tr>
              <a:tr h="33894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111625730"/>
                  </a:ext>
                </a:extLst>
              </a:tr>
              <a:tr h="33894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813090231"/>
                  </a:ext>
                </a:extLst>
              </a:tr>
              <a:tr h="33894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352779256"/>
                  </a:ext>
                </a:extLst>
              </a:tr>
              <a:tr h="33894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921414710"/>
                  </a:ext>
                </a:extLst>
              </a:tr>
              <a:tr h="33894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841388839"/>
                  </a:ext>
                </a:extLst>
              </a:tr>
              <a:tr h="33894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13</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4225822526"/>
                  </a:ext>
                </a:extLst>
              </a:tr>
              <a:tr h="33894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14</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420271700"/>
                  </a:ext>
                </a:extLst>
              </a:tr>
              <a:tr h="297126">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15</a:t>
                      </a: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extLst>
                  <a:ext uri="{0D108BD9-81ED-4DB2-BD59-A6C34878D82A}">
                    <a16:rowId xmlns:a16="http://schemas.microsoft.com/office/drawing/2014/main" val="847845181"/>
                  </a:ext>
                </a:extLst>
              </a:tr>
            </a:tbl>
          </a:graphicData>
        </a:graphic>
      </p:graphicFrame>
      <p:sp>
        <p:nvSpPr>
          <p:cNvPr id="4" name="テキスト ボックス 3">
            <a:extLst>
              <a:ext uri="{FF2B5EF4-FFF2-40B4-BE49-F238E27FC236}">
                <a16:creationId xmlns:a16="http://schemas.microsoft.com/office/drawing/2014/main" id="{1947EDE7-6DBA-A1B3-300D-2EF481531E0E}"/>
              </a:ext>
            </a:extLst>
          </p:cNvPr>
          <p:cNvSpPr txBox="1"/>
          <p:nvPr/>
        </p:nvSpPr>
        <p:spPr>
          <a:xfrm>
            <a:off x="180000" y="6192000"/>
            <a:ext cx="5612450" cy="369332"/>
          </a:xfrm>
          <a:prstGeom prst="rect">
            <a:avLst/>
          </a:prstGeom>
          <a:noFill/>
        </p:spPr>
        <p:txBody>
          <a:bodyPr wrap="square" rtlCol="0">
            <a:spAutoFit/>
          </a:bodyPr>
          <a:lstStyle/>
          <a:p>
            <a:pPr marL="180975" indent="-180975"/>
            <a:r>
              <a:rPr lang="ja-JP" altLang="en-US" sz="600" dirty="0">
                <a:solidFill>
                  <a:schemeClr val="tx1">
                    <a:lumMod val="50000"/>
                    <a:lumOff val="50000"/>
                  </a:schemeClr>
                </a:solidFill>
                <a:latin typeface="+mj-lt"/>
                <a:ea typeface="Meiryo UI" panose="020B0604030504040204" pitchFamily="50" charset="-128"/>
              </a:rPr>
              <a:t>注１：「人口 </a:t>
            </a:r>
            <a:r>
              <a:rPr lang="en-US" altLang="ja-JP" sz="600" dirty="0">
                <a:solidFill>
                  <a:schemeClr val="tx1">
                    <a:lumMod val="50000"/>
                    <a:lumOff val="50000"/>
                  </a:schemeClr>
                </a:solidFill>
                <a:latin typeface="+mj-lt"/>
                <a:ea typeface="Meiryo UI" panose="020B0604030504040204" pitchFamily="50" charset="-128"/>
              </a:rPr>
              <a:t>10 </a:t>
            </a:r>
            <a:r>
              <a:rPr lang="ja-JP" altLang="en-US" sz="600" dirty="0">
                <a:solidFill>
                  <a:schemeClr val="tx1">
                    <a:lumMod val="50000"/>
                    <a:lumOff val="50000"/>
                  </a:schemeClr>
                </a:solidFill>
                <a:latin typeface="+mj-lt"/>
                <a:ea typeface="Meiryo UI" panose="020B0604030504040204" pitchFamily="50" charset="-128"/>
              </a:rPr>
              <a:t>万人当たりの薬剤師数」は</a:t>
            </a:r>
            <a:r>
              <a:rPr lang="en-US" altLang="ja-JP" sz="600" dirty="0">
                <a:solidFill>
                  <a:schemeClr val="tx1">
                    <a:lumMod val="50000"/>
                    <a:lumOff val="50000"/>
                  </a:schemeClr>
                </a:solidFill>
                <a:latin typeface="+mj-lt"/>
                <a:ea typeface="Meiryo UI" panose="020B0604030504040204" pitchFamily="50" charset="-128"/>
              </a:rPr>
              <a:t>2023</a:t>
            </a:r>
            <a:r>
              <a:rPr lang="ja-JP" altLang="en-US" sz="600" dirty="0">
                <a:solidFill>
                  <a:schemeClr val="tx1">
                    <a:lumMod val="50000"/>
                    <a:lumOff val="50000"/>
                  </a:schemeClr>
                </a:solidFill>
                <a:latin typeface="+mj-lt"/>
                <a:ea typeface="Meiryo UI" panose="020B0604030504040204" pitchFamily="50" charset="-128"/>
              </a:rPr>
              <a:t>年の統計値から算出されている</a:t>
            </a:r>
            <a:endParaRPr lang="en-US" altLang="ja-JP" sz="600" dirty="0">
              <a:solidFill>
                <a:schemeClr val="tx1">
                  <a:lumMod val="50000"/>
                  <a:lumOff val="50000"/>
                </a:schemeClr>
              </a:solidFill>
              <a:latin typeface="+mj-lt"/>
              <a:ea typeface="Meiryo UI" panose="020B0604030504040204" pitchFamily="50" charset="-128"/>
            </a:endParaRPr>
          </a:p>
          <a:p>
            <a:pPr marL="180975" indent="-180975"/>
            <a:r>
              <a:rPr lang="ja-JP" altLang="en-US" sz="600" dirty="0">
                <a:solidFill>
                  <a:schemeClr val="tx1">
                    <a:lumMod val="50000"/>
                    <a:lumOff val="50000"/>
                  </a:schemeClr>
                </a:solidFill>
                <a:latin typeface="+mj-lt"/>
                <a:ea typeface="Meiryo UI" panose="020B0604030504040204" pitchFamily="50" charset="-128"/>
              </a:rPr>
              <a:t>注２：「ファミリーサポートセンター（育児）の有無」の実数値は、有</a:t>
            </a:r>
            <a:r>
              <a:rPr lang="en-US" altLang="ja-JP" sz="600" dirty="0">
                <a:solidFill>
                  <a:schemeClr val="tx1">
                    <a:lumMod val="50000"/>
                    <a:lumOff val="50000"/>
                  </a:schemeClr>
                </a:solidFill>
                <a:latin typeface="+mj-lt"/>
                <a:ea typeface="Meiryo UI" panose="020B0604030504040204" pitchFamily="50" charset="-128"/>
              </a:rPr>
              <a:t>=1</a:t>
            </a:r>
            <a:r>
              <a:rPr lang="ja-JP" altLang="en-US" sz="600" dirty="0">
                <a:solidFill>
                  <a:schemeClr val="tx1">
                    <a:lumMod val="50000"/>
                    <a:lumOff val="50000"/>
                  </a:schemeClr>
                </a:solidFill>
                <a:latin typeface="+mj-lt"/>
                <a:ea typeface="Meiryo UI" panose="020B0604030504040204" pitchFamily="50" charset="-128"/>
              </a:rPr>
              <a:t>、無</a:t>
            </a:r>
            <a:r>
              <a:rPr lang="en-US" altLang="ja-JP" sz="600" dirty="0">
                <a:solidFill>
                  <a:schemeClr val="tx1">
                    <a:lumMod val="50000"/>
                    <a:lumOff val="50000"/>
                  </a:schemeClr>
                </a:solidFill>
                <a:latin typeface="+mj-lt"/>
                <a:ea typeface="Meiryo UI" panose="020B0604030504040204" pitchFamily="50" charset="-128"/>
              </a:rPr>
              <a:t>=0 </a:t>
            </a:r>
            <a:r>
              <a:rPr lang="ja-JP" altLang="en-US" sz="600" dirty="0">
                <a:solidFill>
                  <a:schemeClr val="tx1">
                    <a:lumMod val="50000"/>
                    <a:lumOff val="50000"/>
                  </a:schemeClr>
                </a:solidFill>
                <a:latin typeface="+mj-lt"/>
                <a:ea typeface="Meiryo UI" panose="020B0604030504040204" pitchFamily="50" charset="-128"/>
              </a:rPr>
              <a:t>としている</a:t>
            </a:r>
            <a:endParaRPr lang="en-US" altLang="ja-JP" sz="600" dirty="0">
              <a:solidFill>
                <a:schemeClr val="tx1">
                  <a:lumMod val="50000"/>
                  <a:lumOff val="50000"/>
                </a:schemeClr>
              </a:solidFill>
              <a:latin typeface="+mj-lt"/>
              <a:ea typeface="Meiryo UI" panose="020B0604030504040204" pitchFamily="50" charset="-128"/>
            </a:endParaRPr>
          </a:p>
          <a:p>
            <a:pPr marL="180975" indent="-180975"/>
            <a:r>
              <a:rPr lang="ja-JP" altLang="en-US" sz="600" dirty="0">
                <a:solidFill>
                  <a:schemeClr val="tx1">
                    <a:lumMod val="50000"/>
                    <a:lumOff val="50000"/>
                  </a:schemeClr>
                </a:solidFill>
                <a:latin typeface="+mj-lt"/>
                <a:ea typeface="Meiryo UI" panose="020B0604030504040204" pitchFamily="50" charset="-128"/>
              </a:rPr>
              <a:t>注３：「人口 </a:t>
            </a:r>
            <a:r>
              <a:rPr lang="en-US" altLang="ja-JP" sz="600" dirty="0">
                <a:solidFill>
                  <a:schemeClr val="tx1">
                    <a:lumMod val="50000"/>
                    <a:lumOff val="50000"/>
                  </a:schemeClr>
                </a:solidFill>
                <a:latin typeface="+mj-lt"/>
                <a:ea typeface="Meiryo UI" panose="020B0604030504040204" pitchFamily="50" charset="-128"/>
              </a:rPr>
              <a:t>1 </a:t>
            </a:r>
            <a:r>
              <a:rPr lang="ja-JP" altLang="en-US" sz="600" dirty="0">
                <a:solidFill>
                  <a:schemeClr val="tx1">
                    <a:lumMod val="50000"/>
                    <a:lumOff val="50000"/>
                  </a:schemeClr>
                </a:solidFill>
                <a:latin typeface="+mj-lt"/>
                <a:ea typeface="Meiryo UI" panose="020B0604030504040204" pitchFamily="50" charset="-128"/>
              </a:rPr>
              <a:t>人当たりの生活保護費歳出」は都道府県から歳出されている町村においては欠測となる</a:t>
            </a:r>
          </a:p>
        </p:txBody>
      </p:sp>
    </p:spTree>
    <p:extLst>
      <p:ext uri="{BB962C8B-B14F-4D97-AF65-F5344CB8AC3E}">
        <p14:creationId xmlns:p14="http://schemas.microsoft.com/office/powerpoint/2010/main" val="18084464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B76E36-2D7F-4598-8935-CC7BA3D130A7}"/>
              </a:ext>
            </a:extLst>
          </p:cNvPr>
          <p:cNvSpPr>
            <a:spLocks noGrp="1"/>
          </p:cNvSpPr>
          <p:nvPr>
            <p:ph type="title"/>
          </p:nvPr>
        </p:nvSpPr>
        <p:spPr/>
        <p:txBody>
          <a:bodyPr/>
          <a:lstStyle/>
          <a:p>
            <a:r>
              <a:rPr kumimoji="1" lang="ja-JP" altLang="en-US" dirty="0"/>
              <a:t>本ツールに関するご案内（留意事項）</a:t>
            </a:r>
          </a:p>
        </p:txBody>
      </p:sp>
      <p:sp>
        <p:nvSpPr>
          <p:cNvPr id="4" name="スライド番号プレースホルダー 3">
            <a:extLst>
              <a:ext uri="{FF2B5EF4-FFF2-40B4-BE49-F238E27FC236}">
                <a16:creationId xmlns:a16="http://schemas.microsoft.com/office/drawing/2014/main" id="{703AB856-D3D5-48A9-9FA9-5E9EB0EC367A}"/>
              </a:ext>
            </a:extLst>
          </p:cNvPr>
          <p:cNvSpPr>
            <a:spLocks noGrp="1"/>
          </p:cNvSpPr>
          <p:nvPr>
            <p:ph type="sldNum" sz="quarter" idx="4"/>
          </p:nvPr>
        </p:nvSpPr>
        <p:spPr/>
        <p:txBody>
          <a:bodyPr/>
          <a:lstStyle/>
          <a:p>
            <a:pPr>
              <a:defRPr/>
            </a:pPr>
            <a:fld id="{5AC316A2-ED79-4A4C-BB2E-71F78B36301B}" type="slidenum">
              <a:rPr lang="en-US" altLang="ja-JP" smtClean="0"/>
              <a:pPr>
                <a:defRPr/>
              </a:pPr>
              <a:t>2</a:t>
            </a:fld>
            <a:endParaRPr lang="ja-JP" altLang="en-US" dirty="0"/>
          </a:p>
        </p:txBody>
      </p:sp>
      <p:sp>
        <p:nvSpPr>
          <p:cNvPr id="5" name="Text Box 14">
            <a:extLst>
              <a:ext uri="{FF2B5EF4-FFF2-40B4-BE49-F238E27FC236}">
                <a16:creationId xmlns:a16="http://schemas.microsoft.com/office/drawing/2014/main" id="{246FB189-BA99-4FF6-A246-D837DB578588}"/>
              </a:ext>
            </a:extLst>
          </p:cNvPr>
          <p:cNvSpPr txBox="1">
            <a:spLocks noChangeArrowheads="1"/>
          </p:cNvSpPr>
          <p:nvPr/>
        </p:nvSpPr>
        <p:spPr bwMode="auto">
          <a:xfrm>
            <a:off x="153865" y="682870"/>
            <a:ext cx="8836269" cy="4100670"/>
          </a:xfrm>
          <a:prstGeom prst="rect">
            <a:avLst/>
          </a:prstGeom>
          <a:noFill/>
          <a:ln w="9525">
            <a:solidFill>
              <a:srgbClr val="6F98BD"/>
            </a:solidFill>
            <a:miter lim="800000"/>
            <a:headEnd/>
            <a:tailEnd/>
          </a:ln>
          <a:extLst>
            <a:ext uri="{909E8E84-426E-40DD-AFC4-6F175D3DCCD1}">
              <a14:hiddenFill xmlns:a14="http://schemas.microsoft.com/office/drawing/2010/main">
                <a:solidFill>
                  <a:srgbClr val="FFFFFF"/>
                </a:solidFill>
              </a14:hiddenFill>
            </a:ext>
          </a:extLst>
        </p:spPr>
        <p:txBody>
          <a:bodyPr wrap="square" lIns="95785" tIns="47893" rIns="95785" bIns="47893" anchor="t">
            <a:noAutofit/>
          </a:bodyPr>
          <a:lstStyle>
            <a:lvl1pPr defTabSz="957263" eaLnBrk="0" hangingPunct="0">
              <a:spcBef>
                <a:spcPct val="20000"/>
              </a:spcBef>
              <a:buClr>
                <a:schemeClr val="accent2"/>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57263" eaLnBrk="0" hangingPunct="0">
              <a:spcBef>
                <a:spcPct val="20000"/>
              </a:spcBef>
              <a:buChar char="–"/>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ja-JP" altLang="en-US" sz="1600" b="1" noProof="1">
                <a:latin typeface="Meiryo UI" panose="020B0604030504040204" pitchFamily="50" charset="-128"/>
                <a:ea typeface="Meiryo UI" panose="020B0604030504040204" pitchFamily="50" charset="-128"/>
                <a:cs typeface="Arial" panose="020B0604020202020204" pitchFamily="34" charset="0"/>
              </a:rPr>
              <a:t>著作権</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 Ministry of the Environment. 2025</a:t>
            </a: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 </a:t>
            </a:r>
            <a:r>
              <a:rPr lang="en-US" altLang="ja-JP" sz="1600" b="1" noProof="1">
                <a:latin typeface="Meiryo UI" panose="020B0604030504040204" pitchFamily="50" charset="-128"/>
                <a:ea typeface="Meiryo UI" panose="020B0604030504040204" pitchFamily="50" charset="-128"/>
                <a:cs typeface="Arial" panose="020B0604020202020204" pitchFamily="34" charset="0"/>
              </a:rPr>
              <a:t>Value Management Institute, Inc. 2025</a:t>
            </a:r>
            <a:br>
              <a:rPr lang="en-US" altLang="ja-JP" sz="1600" b="1" noProof="1">
                <a:latin typeface="Meiryo UI" panose="020B0604030504040204" pitchFamily="50" charset="-128"/>
                <a:ea typeface="Meiryo UI" panose="020B0604030504040204" pitchFamily="50" charset="-128"/>
                <a:cs typeface="Arial" panose="020B0604020202020204" pitchFamily="34" charset="0"/>
              </a:rPr>
            </a:br>
            <a:r>
              <a:rPr lang="ja-JP" altLang="en-US" sz="1600" b="1" noProof="1">
                <a:latin typeface="Meiryo UI" panose="020B0604030504040204" pitchFamily="50" charset="-128"/>
                <a:ea typeface="Meiryo UI" panose="020B0604030504040204" pitchFamily="50" charset="-128"/>
                <a:cs typeface="Arial" panose="020B0604020202020204" pitchFamily="34" charset="0"/>
              </a:rPr>
              <a:t>当資料は、環境省及び</a:t>
            </a:r>
            <a:r>
              <a:rPr lang="ja-JP" altLang="en-US" sz="1600" b="1" dirty="0">
                <a:latin typeface="Meiryo UI" panose="020B0604030504040204" pitchFamily="50" charset="-128"/>
                <a:ea typeface="Meiryo UI" panose="020B0604030504040204" pitchFamily="50" charset="-128"/>
                <a:cs typeface="Arial" panose="020B0604020202020204" pitchFamily="34" charset="0"/>
              </a:rPr>
              <a:t>株式会社価値総合研究所</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により作成されたものです。</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ja-JP" altLang="en-US" sz="1600" noProof="1">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本資料は著作物であり、著作権法に基づき保護されています。本資料の全文または一部を転載・複製する際は、著作権者の許諾が必要ですので、株式会社価値総合研究所までご連絡ください。著作権法の定めに従い引用・転載・複製する際には、必ず</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出典：「地域指標分析」（環境省、株式会社価値総合研究所）</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と明記してください。</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（お問合せ先）</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株式会社価値総合研究所（担当：地域指標分析用データ担当）</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E-mail</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reca@vmi.co.jp</a:t>
            </a:r>
          </a:p>
        </p:txBody>
      </p:sp>
    </p:spTree>
    <p:extLst>
      <p:ext uri="{BB962C8B-B14F-4D97-AF65-F5344CB8AC3E}">
        <p14:creationId xmlns:p14="http://schemas.microsoft.com/office/powerpoint/2010/main" val="4679358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コンテンツ プレースホルダ 9"/>
          <p:cNvSpPr>
            <a:spLocks noGrp="1"/>
          </p:cNvSpPr>
          <p:nvPr>
            <p:ph idx="1"/>
          </p:nvPr>
        </p:nvSpPr>
        <p:spPr>
          <a:xfrm>
            <a:off x="52200" y="661506"/>
            <a:ext cx="9000000" cy="828000"/>
          </a:xfrm>
        </p:spPr>
        <p:txBody>
          <a:bodyPr/>
          <a:lstStyle/>
          <a:p>
            <a:endParaRPr lang="en-US" altLang="ja-JP" dirty="0"/>
          </a:p>
        </p:txBody>
      </p:sp>
      <p:sp>
        <p:nvSpPr>
          <p:cNvPr id="2" name="スライド番号プレースホルダー 1">
            <a:extLst>
              <a:ext uri="{FF2B5EF4-FFF2-40B4-BE49-F238E27FC236}">
                <a16:creationId xmlns:a16="http://schemas.microsoft.com/office/drawing/2014/main" id="{D80ECEA1-6B06-41D1-8012-832408DCCCA1}"/>
              </a:ext>
            </a:extLst>
          </p:cNvPr>
          <p:cNvSpPr>
            <a:spLocks noGrp="1"/>
          </p:cNvSpPr>
          <p:nvPr>
            <p:ph type="sldNum" sz="quarter" idx="4"/>
          </p:nvPr>
        </p:nvSpPr>
        <p:spPr/>
        <p:txBody>
          <a:bodyPr/>
          <a:lstStyle/>
          <a:p>
            <a:pPr>
              <a:defRPr/>
            </a:pPr>
            <a:fld id="{5AC316A2-ED79-4A4C-BB2E-71F78B36301B}" type="slidenum">
              <a:rPr lang="en-US" altLang="ja-JP" smtClean="0"/>
              <a:pPr>
                <a:defRPr/>
              </a:pPr>
              <a:t>20</a:t>
            </a:fld>
            <a:endParaRPr lang="ja-JP" altLang="en-US" dirty="0"/>
          </a:p>
        </p:txBody>
      </p:sp>
      <p:sp>
        <p:nvSpPr>
          <p:cNvPr id="9" name="タイトル 16">
            <a:extLst>
              <a:ext uri="{FF2B5EF4-FFF2-40B4-BE49-F238E27FC236}">
                <a16:creationId xmlns:a16="http://schemas.microsoft.com/office/drawing/2014/main" id="{BFC4CC34-2A94-49D8-9AE6-3FEA5B9DB672}"/>
              </a:ext>
            </a:extLst>
          </p:cNvPr>
          <p:cNvSpPr>
            <a:spLocks noGrp="1"/>
          </p:cNvSpPr>
          <p:nvPr>
            <p:ph type="title"/>
          </p:nvPr>
        </p:nvSpPr>
        <p:spPr>
          <a:xfrm>
            <a:off x="0" y="0"/>
            <a:ext cx="9144000" cy="523875"/>
          </a:xfrm>
        </p:spPr>
        <p:txBody>
          <a:bodyPr/>
          <a:lstStyle/>
          <a:p>
            <a:r>
              <a:rPr lang="ja-JP" altLang="en-US" dirty="0"/>
              <a:t>（</a:t>
            </a:r>
            <a:r>
              <a:rPr lang="en-US" altLang="ja-JP" dirty="0"/>
              <a:t>1</a:t>
            </a:r>
            <a:r>
              <a:rPr lang="ja-JP" altLang="en-US" dirty="0"/>
              <a:t>）地域のストック指標　</a:t>
            </a:r>
            <a:r>
              <a:rPr lang="ja-JP" altLang="en-US" dirty="0">
                <a:solidFill>
                  <a:srgbClr val="A7C36F"/>
                </a:solidFill>
              </a:rPr>
              <a:t>④農林水産</a:t>
            </a:r>
          </a:p>
        </p:txBody>
      </p:sp>
    </p:spTree>
    <p:extLst>
      <p:ext uri="{BB962C8B-B14F-4D97-AF65-F5344CB8AC3E}">
        <p14:creationId xmlns:p14="http://schemas.microsoft.com/office/powerpoint/2010/main" val="16779228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　</a:t>
            </a:r>
            <a:r>
              <a:rPr lang="ja-JP" altLang="en-US" dirty="0">
                <a:solidFill>
                  <a:srgbClr val="A7C36F"/>
                </a:solidFill>
              </a:rPr>
              <a:t>④農林水産</a:t>
            </a:r>
          </a:p>
        </p:txBody>
      </p:sp>
      <p:sp>
        <p:nvSpPr>
          <p:cNvPr id="2" name="スライド番号プレースホルダー 1">
            <a:extLst>
              <a:ext uri="{FF2B5EF4-FFF2-40B4-BE49-F238E27FC236}">
                <a16:creationId xmlns:a16="http://schemas.microsoft.com/office/drawing/2014/main" id="{A1D38EFA-730E-498C-BE29-73CBAB85F5A5}"/>
              </a:ext>
            </a:extLst>
          </p:cNvPr>
          <p:cNvSpPr>
            <a:spLocks noGrp="1"/>
          </p:cNvSpPr>
          <p:nvPr>
            <p:ph type="sldNum" sz="quarter" idx="4"/>
          </p:nvPr>
        </p:nvSpPr>
        <p:spPr/>
        <p:txBody>
          <a:bodyPr/>
          <a:lstStyle/>
          <a:p>
            <a:pPr>
              <a:defRPr/>
            </a:pPr>
            <a:fld id="{5AC316A2-ED79-4A4C-BB2E-71F78B36301B}" type="slidenum">
              <a:rPr lang="en-US" altLang="ja-JP" smtClean="0"/>
              <a:pPr>
                <a:defRPr/>
              </a:pPr>
              <a:t>21</a:t>
            </a:fld>
            <a:endParaRPr lang="ja-JP" altLang="en-US" dirty="0"/>
          </a:p>
        </p:txBody>
      </p:sp>
      <p:graphicFrame>
        <p:nvGraphicFramePr>
          <p:cNvPr id="8" name="表 2">
            <a:extLst>
              <a:ext uri="{FF2B5EF4-FFF2-40B4-BE49-F238E27FC236}">
                <a16:creationId xmlns:a16="http://schemas.microsoft.com/office/drawing/2014/main" id="{4BBEFD86-95DD-4A0F-A05C-C1E85B254B08}"/>
              </a:ext>
            </a:extLst>
          </p:cNvPr>
          <p:cNvGraphicFramePr>
            <a:graphicFrameLocks noGrp="1"/>
          </p:cNvGraphicFramePr>
          <p:nvPr>
            <p:extLst>
              <p:ext uri="{D42A27DB-BD31-4B8C-83A1-F6EECF244321}">
                <p14:modId xmlns:p14="http://schemas.microsoft.com/office/powerpoint/2010/main" val="2755326095"/>
              </p:ext>
            </p:extLst>
          </p:nvPr>
        </p:nvGraphicFramePr>
        <p:xfrm>
          <a:off x="259285" y="900000"/>
          <a:ext cx="8625429" cy="5311072"/>
        </p:xfrm>
        <a:graphic>
          <a:graphicData uri="http://schemas.openxmlformats.org/drawingml/2006/table">
            <a:tbl>
              <a:tblPr/>
              <a:tblGrid>
                <a:gridCol w="364975">
                  <a:extLst>
                    <a:ext uri="{9D8B030D-6E8A-4147-A177-3AD203B41FA5}">
                      <a16:colId xmlns:a16="http://schemas.microsoft.com/office/drawing/2014/main" val="4089696469"/>
                    </a:ext>
                  </a:extLst>
                </a:gridCol>
                <a:gridCol w="2947778">
                  <a:extLst>
                    <a:ext uri="{9D8B030D-6E8A-4147-A177-3AD203B41FA5}">
                      <a16:colId xmlns:a16="http://schemas.microsoft.com/office/drawing/2014/main" val="2462516131"/>
                    </a:ext>
                  </a:extLst>
                </a:gridCol>
                <a:gridCol w="562814">
                  <a:extLst>
                    <a:ext uri="{9D8B030D-6E8A-4147-A177-3AD203B41FA5}">
                      <a16:colId xmlns:a16="http://schemas.microsoft.com/office/drawing/2014/main" val="3052490098"/>
                    </a:ext>
                  </a:extLst>
                </a:gridCol>
                <a:gridCol w="1195507">
                  <a:extLst>
                    <a:ext uri="{9D8B030D-6E8A-4147-A177-3AD203B41FA5}">
                      <a16:colId xmlns:a16="http://schemas.microsoft.com/office/drawing/2014/main" val="3448999829"/>
                    </a:ext>
                  </a:extLst>
                </a:gridCol>
                <a:gridCol w="562814">
                  <a:extLst>
                    <a:ext uri="{9D8B030D-6E8A-4147-A177-3AD203B41FA5}">
                      <a16:colId xmlns:a16="http://schemas.microsoft.com/office/drawing/2014/main" val="1815334112"/>
                    </a:ext>
                  </a:extLst>
                </a:gridCol>
                <a:gridCol w="1195507">
                  <a:extLst>
                    <a:ext uri="{9D8B030D-6E8A-4147-A177-3AD203B41FA5}">
                      <a16:colId xmlns:a16="http://schemas.microsoft.com/office/drawing/2014/main" val="4200061506"/>
                    </a:ext>
                  </a:extLst>
                </a:gridCol>
                <a:gridCol w="1280900">
                  <a:extLst>
                    <a:ext uri="{9D8B030D-6E8A-4147-A177-3AD203B41FA5}">
                      <a16:colId xmlns:a16="http://schemas.microsoft.com/office/drawing/2014/main" val="3960795409"/>
                    </a:ext>
                  </a:extLst>
                </a:gridCol>
                <a:gridCol w="515134">
                  <a:extLst>
                    <a:ext uri="{9D8B030D-6E8A-4147-A177-3AD203B41FA5}">
                      <a16:colId xmlns:a16="http://schemas.microsoft.com/office/drawing/2014/main" val="3988344011"/>
                    </a:ext>
                  </a:extLst>
                </a:gridCol>
              </a:tblGrid>
              <a:tr h="495536">
                <a:tc rowSpan="2">
                  <a:txBody>
                    <a:bodyPr/>
                    <a:lstStyle/>
                    <a:p>
                      <a:pPr algn="ctr" fontAlgn="ctr"/>
                      <a:r>
                        <a:rPr 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grid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endParaRPr kumimoji="1" lang="ja-JP" altLang="en-US"/>
                    </a:p>
                  </a:txBody>
                  <a:tcPr/>
                </a:tc>
                <a:tc gridSpan="2">
                  <a:txBody>
                    <a:bodyPr/>
                    <a:lstStyle/>
                    <a:p>
                      <a:pPr algn="ctr" fontAlgn="ctr"/>
                      <a:r>
                        <a:rPr lang="zh-TW"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同規模地域平均</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endParaRPr kumimoji="1" lang="ja-JP" altLang="en-US"/>
                    </a:p>
                  </a:txBody>
                  <a:tcPr/>
                </a:tc>
                <a:tc rowSpan="2">
                  <a:txBody>
                    <a:bodyPr/>
                    <a:lstStyle/>
                    <a:p>
                      <a:pPr algn="ctr" fontAlgn="ct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全国平均</a:t>
                      </a:r>
                      <a:b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順位</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1,741</a:t>
                      </a:r>
                    </a:p>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市区町村</a:t>
                      </a:r>
                    </a:p>
                  </a:txBody>
                  <a:tcPr marL="7574" marR="7574" marT="7574"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2210413668"/>
                  </a:ext>
                </a:extLst>
              </a:tr>
              <a:tr h="495536">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992907074"/>
                  </a:ext>
                </a:extLst>
              </a:tr>
              <a:tr h="7200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572073857"/>
                  </a:ext>
                </a:extLst>
              </a:tr>
              <a:tr h="7200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328309140"/>
                  </a:ext>
                </a:extLst>
              </a:tr>
              <a:tr h="7200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708537037"/>
                  </a:ext>
                </a:extLst>
              </a:tr>
              <a:tr h="7200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582685774"/>
                  </a:ext>
                </a:extLst>
              </a:tr>
              <a:tr h="7200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838611982"/>
                  </a:ext>
                </a:extLst>
              </a:tr>
              <a:tr h="7200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extLst>
                  <a:ext uri="{0D108BD9-81ED-4DB2-BD59-A6C34878D82A}">
                    <a16:rowId xmlns:a16="http://schemas.microsoft.com/office/drawing/2014/main" val="847845181"/>
                  </a:ext>
                </a:extLst>
              </a:tr>
            </a:tbl>
          </a:graphicData>
        </a:graphic>
      </p:graphicFrame>
    </p:spTree>
    <p:extLst>
      <p:ext uri="{BB962C8B-B14F-4D97-AF65-F5344CB8AC3E}">
        <p14:creationId xmlns:p14="http://schemas.microsoft.com/office/powerpoint/2010/main" val="35626938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　</a:t>
            </a:r>
            <a:r>
              <a:rPr lang="ja-JP" altLang="en-US" dirty="0">
                <a:solidFill>
                  <a:srgbClr val="937AAE"/>
                </a:solidFill>
              </a:rPr>
              <a:t>⑤経済・産業</a:t>
            </a:r>
          </a:p>
        </p:txBody>
      </p:sp>
      <p:sp>
        <p:nvSpPr>
          <p:cNvPr id="10" name="コンテンツ プレースホルダ 9"/>
          <p:cNvSpPr>
            <a:spLocks noGrp="1"/>
          </p:cNvSpPr>
          <p:nvPr>
            <p:ph idx="1"/>
          </p:nvPr>
        </p:nvSpPr>
        <p:spPr>
          <a:xfrm>
            <a:off x="52200" y="661506"/>
            <a:ext cx="9000000" cy="828000"/>
          </a:xfrm>
        </p:spPr>
        <p:txBody>
          <a:bodyPr/>
          <a:lstStyle/>
          <a:p>
            <a:endParaRPr lang="en-US" altLang="ja-JP" dirty="0"/>
          </a:p>
        </p:txBody>
      </p:sp>
      <p:sp>
        <p:nvSpPr>
          <p:cNvPr id="2" name="スライド番号プレースホルダー 1">
            <a:extLst>
              <a:ext uri="{FF2B5EF4-FFF2-40B4-BE49-F238E27FC236}">
                <a16:creationId xmlns:a16="http://schemas.microsoft.com/office/drawing/2014/main" id="{45EC7887-C20D-4919-BDB1-3307F7E54CC7}"/>
              </a:ext>
            </a:extLst>
          </p:cNvPr>
          <p:cNvSpPr>
            <a:spLocks noGrp="1"/>
          </p:cNvSpPr>
          <p:nvPr>
            <p:ph type="sldNum" sz="quarter" idx="4"/>
          </p:nvPr>
        </p:nvSpPr>
        <p:spPr/>
        <p:txBody>
          <a:bodyPr/>
          <a:lstStyle/>
          <a:p>
            <a:pPr>
              <a:defRPr/>
            </a:pPr>
            <a:fld id="{5AC316A2-ED79-4A4C-BB2E-71F78B36301B}" type="slidenum">
              <a:rPr lang="en-US" altLang="ja-JP" smtClean="0"/>
              <a:pPr>
                <a:defRPr/>
              </a:pPr>
              <a:t>22</a:t>
            </a:fld>
            <a:endParaRPr lang="ja-JP" altLang="en-US" dirty="0"/>
          </a:p>
        </p:txBody>
      </p:sp>
    </p:spTree>
    <p:extLst>
      <p:ext uri="{BB962C8B-B14F-4D97-AF65-F5344CB8AC3E}">
        <p14:creationId xmlns:p14="http://schemas.microsoft.com/office/powerpoint/2010/main" val="12205440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A7AB9DE4-5295-4448-8BDC-A31B8D3CC0EF}"/>
              </a:ext>
            </a:extLst>
          </p:cNvPr>
          <p:cNvSpPr>
            <a:spLocks noGrp="1"/>
          </p:cNvSpPr>
          <p:nvPr>
            <p:ph type="sldNum" sz="quarter" idx="4"/>
          </p:nvPr>
        </p:nvSpPr>
        <p:spPr/>
        <p:txBody>
          <a:bodyPr/>
          <a:lstStyle/>
          <a:p>
            <a:pPr>
              <a:defRPr/>
            </a:pPr>
            <a:fld id="{5AC316A2-ED79-4A4C-BB2E-71F78B36301B}" type="slidenum">
              <a:rPr lang="en-US" altLang="ja-JP" smtClean="0"/>
              <a:pPr>
                <a:defRPr/>
              </a:pPr>
              <a:t>23</a:t>
            </a:fld>
            <a:endParaRPr lang="ja-JP" altLang="en-US" dirty="0"/>
          </a:p>
        </p:txBody>
      </p:sp>
      <p:sp>
        <p:nvSpPr>
          <p:cNvPr id="8" name="タイトル 16">
            <a:extLst>
              <a:ext uri="{FF2B5EF4-FFF2-40B4-BE49-F238E27FC236}">
                <a16:creationId xmlns:a16="http://schemas.microsoft.com/office/drawing/2014/main" id="{245E0758-ADC7-4067-9BAB-2FD308E1AB0F}"/>
              </a:ext>
            </a:extLst>
          </p:cNvPr>
          <p:cNvSpPr>
            <a:spLocks noGrp="1"/>
          </p:cNvSpPr>
          <p:nvPr>
            <p:ph type="title"/>
          </p:nvPr>
        </p:nvSpPr>
        <p:spPr>
          <a:xfrm>
            <a:off x="0" y="0"/>
            <a:ext cx="9144000" cy="523875"/>
          </a:xfrm>
        </p:spPr>
        <p:txBody>
          <a:bodyPr/>
          <a:lstStyle/>
          <a:p>
            <a:r>
              <a:rPr lang="ja-JP" altLang="en-US" dirty="0"/>
              <a:t>（</a:t>
            </a:r>
            <a:r>
              <a:rPr lang="en-US" altLang="ja-JP" dirty="0"/>
              <a:t>1</a:t>
            </a:r>
            <a:r>
              <a:rPr lang="ja-JP" altLang="en-US" dirty="0"/>
              <a:t>）地域のストック指標　</a:t>
            </a:r>
            <a:r>
              <a:rPr lang="ja-JP" altLang="en-US" dirty="0">
                <a:solidFill>
                  <a:srgbClr val="937AAE"/>
                </a:solidFill>
              </a:rPr>
              <a:t>⑤経済・産業</a:t>
            </a:r>
          </a:p>
        </p:txBody>
      </p:sp>
      <p:graphicFrame>
        <p:nvGraphicFramePr>
          <p:cNvPr id="9" name="表 2">
            <a:extLst>
              <a:ext uri="{FF2B5EF4-FFF2-40B4-BE49-F238E27FC236}">
                <a16:creationId xmlns:a16="http://schemas.microsoft.com/office/drawing/2014/main" id="{CF9D8D4D-B16F-4CA4-9411-E96D4E2BC3B5}"/>
              </a:ext>
            </a:extLst>
          </p:cNvPr>
          <p:cNvGraphicFramePr>
            <a:graphicFrameLocks noGrp="1"/>
          </p:cNvGraphicFramePr>
          <p:nvPr>
            <p:extLst>
              <p:ext uri="{D42A27DB-BD31-4B8C-83A1-F6EECF244321}">
                <p14:modId xmlns:p14="http://schemas.microsoft.com/office/powerpoint/2010/main" val="1699750699"/>
              </p:ext>
            </p:extLst>
          </p:nvPr>
        </p:nvGraphicFramePr>
        <p:xfrm>
          <a:off x="259285" y="711116"/>
          <a:ext cx="8625429" cy="5628194"/>
        </p:xfrm>
        <a:graphic>
          <a:graphicData uri="http://schemas.openxmlformats.org/drawingml/2006/table">
            <a:tbl>
              <a:tblPr/>
              <a:tblGrid>
                <a:gridCol w="364975">
                  <a:extLst>
                    <a:ext uri="{9D8B030D-6E8A-4147-A177-3AD203B41FA5}">
                      <a16:colId xmlns:a16="http://schemas.microsoft.com/office/drawing/2014/main" val="4089696469"/>
                    </a:ext>
                  </a:extLst>
                </a:gridCol>
                <a:gridCol w="2947778">
                  <a:extLst>
                    <a:ext uri="{9D8B030D-6E8A-4147-A177-3AD203B41FA5}">
                      <a16:colId xmlns:a16="http://schemas.microsoft.com/office/drawing/2014/main" val="2462516131"/>
                    </a:ext>
                  </a:extLst>
                </a:gridCol>
                <a:gridCol w="562814">
                  <a:extLst>
                    <a:ext uri="{9D8B030D-6E8A-4147-A177-3AD203B41FA5}">
                      <a16:colId xmlns:a16="http://schemas.microsoft.com/office/drawing/2014/main" val="3052490098"/>
                    </a:ext>
                  </a:extLst>
                </a:gridCol>
                <a:gridCol w="1195507">
                  <a:extLst>
                    <a:ext uri="{9D8B030D-6E8A-4147-A177-3AD203B41FA5}">
                      <a16:colId xmlns:a16="http://schemas.microsoft.com/office/drawing/2014/main" val="3448999829"/>
                    </a:ext>
                  </a:extLst>
                </a:gridCol>
                <a:gridCol w="562814">
                  <a:extLst>
                    <a:ext uri="{9D8B030D-6E8A-4147-A177-3AD203B41FA5}">
                      <a16:colId xmlns:a16="http://schemas.microsoft.com/office/drawing/2014/main" val="1815334112"/>
                    </a:ext>
                  </a:extLst>
                </a:gridCol>
                <a:gridCol w="1195507">
                  <a:extLst>
                    <a:ext uri="{9D8B030D-6E8A-4147-A177-3AD203B41FA5}">
                      <a16:colId xmlns:a16="http://schemas.microsoft.com/office/drawing/2014/main" val="4200061506"/>
                    </a:ext>
                  </a:extLst>
                </a:gridCol>
                <a:gridCol w="1280900">
                  <a:extLst>
                    <a:ext uri="{9D8B030D-6E8A-4147-A177-3AD203B41FA5}">
                      <a16:colId xmlns:a16="http://schemas.microsoft.com/office/drawing/2014/main" val="3960795409"/>
                    </a:ext>
                  </a:extLst>
                </a:gridCol>
                <a:gridCol w="515134">
                  <a:extLst>
                    <a:ext uri="{9D8B030D-6E8A-4147-A177-3AD203B41FA5}">
                      <a16:colId xmlns:a16="http://schemas.microsoft.com/office/drawing/2014/main" val="3988344011"/>
                    </a:ext>
                  </a:extLst>
                </a:gridCol>
              </a:tblGrid>
              <a:tr h="495536">
                <a:tc rowSpan="2">
                  <a:txBody>
                    <a:bodyPr/>
                    <a:lstStyle/>
                    <a:p>
                      <a:pPr algn="ctr" fontAlgn="ctr"/>
                      <a:r>
                        <a:rPr 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grid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endParaRPr kumimoji="1" lang="ja-JP" altLang="en-US"/>
                    </a:p>
                  </a:txBody>
                  <a:tcPr/>
                </a:tc>
                <a:tc gridSpan="2">
                  <a:txBody>
                    <a:bodyPr/>
                    <a:lstStyle/>
                    <a:p>
                      <a:pPr algn="ctr" fontAlgn="ctr"/>
                      <a:r>
                        <a:rPr lang="zh-TW"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同規模地域平均</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endParaRPr kumimoji="1" lang="ja-JP" altLang="en-US"/>
                    </a:p>
                  </a:txBody>
                  <a:tcPr/>
                </a:tc>
                <a:tc rowSpan="2">
                  <a:txBody>
                    <a:bodyPr/>
                    <a:lstStyle/>
                    <a:p>
                      <a:pPr algn="ctr" fontAlgn="ct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全国平均</a:t>
                      </a:r>
                      <a:b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順位</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1,741</a:t>
                      </a:r>
                    </a:p>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市区町村</a:t>
                      </a:r>
                    </a:p>
                  </a:txBody>
                  <a:tcPr marL="7574" marR="7574" marT="7574"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2210413668"/>
                  </a:ext>
                </a:extLst>
              </a:tr>
              <a:tr h="495536">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992907074"/>
                  </a:ext>
                </a:extLst>
              </a:tr>
              <a:tr h="416231">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572073857"/>
                  </a:ext>
                </a:extLst>
              </a:tr>
              <a:tr h="416231">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328309140"/>
                  </a:ext>
                </a:extLst>
              </a:tr>
              <a:tr h="416231">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708537037"/>
                  </a:ext>
                </a:extLst>
              </a:tr>
              <a:tr h="416231">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582685774"/>
                  </a:ext>
                </a:extLst>
              </a:tr>
              <a:tr h="416231">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838611982"/>
                  </a:ext>
                </a:extLst>
              </a:tr>
              <a:tr h="416231">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541574067"/>
                  </a:ext>
                </a:extLst>
              </a:tr>
              <a:tr h="474812">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846392971"/>
                  </a:ext>
                </a:extLst>
              </a:tr>
              <a:tr h="416231">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729682981"/>
                  </a:ext>
                </a:extLst>
              </a:tr>
              <a:tr h="416231">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559116190"/>
                  </a:ext>
                </a:extLst>
              </a:tr>
              <a:tr h="416231">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725036795"/>
                  </a:ext>
                </a:extLst>
              </a:tr>
              <a:tr h="416231">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extLst>
                  <a:ext uri="{0D108BD9-81ED-4DB2-BD59-A6C34878D82A}">
                    <a16:rowId xmlns:a16="http://schemas.microsoft.com/office/drawing/2014/main" val="847845181"/>
                  </a:ext>
                </a:extLst>
              </a:tr>
            </a:tbl>
          </a:graphicData>
        </a:graphic>
      </p:graphicFrame>
    </p:spTree>
    <p:extLst>
      <p:ext uri="{BB962C8B-B14F-4D97-AF65-F5344CB8AC3E}">
        <p14:creationId xmlns:p14="http://schemas.microsoft.com/office/powerpoint/2010/main" val="8633467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　</a:t>
            </a:r>
            <a:r>
              <a:rPr lang="ja-JP" altLang="en-US" dirty="0">
                <a:solidFill>
                  <a:srgbClr val="47AAC5"/>
                </a:solidFill>
              </a:rPr>
              <a:t>⑥国土・交通</a:t>
            </a:r>
          </a:p>
        </p:txBody>
      </p:sp>
      <p:sp>
        <p:nvSpPr>
          <p:cNvPr id="10" name="コンテンツ プレースホルダ 9"/>
          <p:cNvSpPr>
            <a:spLocks noGrp="1"/>
          </p:cNvSpPr>
          <p:nvPr>
            <p:ph idx="1"/>
          </p:nvPr>
        </p:nvSpPr>
        <p:spPr>
          <a:xfrm>
            <a:off x="52200" y="661506"/>
            <a:ext cx="9000000" cy="828000"/>
          </a:xfrm>
        </p:spPr>
        <p:txBody>
          <a:bodyPr/>
          <a:lstStyle/>
          <a:p>
            <a:endParaRPr lang="en-US" altLang="ja-JP" dirty="0"/>
          </a:p>
        </p:txBody>
      </p:sp>
      <p:sp>
        <p:nvSpPr>
          <p:cNvPr id="2" name="スライド番号プレースホルダー 1">
            <a:extLst>
              <a:ext uri="{FF2B5EF4-FFF2-40B4-BE49-F238E27FC236}">
                <a16:creationId xmlns:a16="http://schemas.microsoft.com/office/drawing/2014/main" id="{FA310069-E91D-4748-85AF-43BA2E89CD60}"/>
              </a:ext>
            </a:extLst>
          </p:cNvPr>
          <p:cNvSpPr>
            <a:spLocks noGrp="1"/>
          </p:cNvSpPr>
          <p:nvPr>
            <p:ph type="sldNum" sz="quarter" idx="4"/>
          </p:nvPr>
        </p:nvSpPr>
        <p:spPr/>
        <p:txBody>
          <a:bodyPr/>
          <a:lstStyle/>
          <a:p>
            <a:pPr>
              <a:defRPr/>
            </a:pPr>
            <a:fld id="{5AC316A2-ED79-4A4C-BB2E-71F78B36301B}" type="slidenum">
              <a:rPr lang="en-US" altLang="ja-JP" smtClean="0"/>
              <a:pPr>
                <a:defRPr/>
              </a:pPr>
              <a:t>24</a:t>
            </a:fld>
            <a:endParaRPr lang="ja-JP" altLang="en-US" dirty="0"/>
          </a:p>
        </p:txBody>
      </p:sp>
    </p:spTree>
    <p:extLst>
      <p:ext uri="{BB962C8B-B14F-4D97-AF65-F5344CB8AC3E}">
        <p14:creationId xmlns:p14="http://schemas.microsoft.com/office/powerpoint/2010/main" val="1621310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 2"/>
          <p:cNvGraphicFramePr>
            <a:graphicFrameLocks noGrp="1"/>
          </p:cNvGraphicFramePr>
          <p:nvPr>
            <p:extLst>
              <p:ext uri="{D42A27DB-BD31-4B8C-83A1-F6EECF244321}">
                <p14:modId xmlns:p14="http://schemas.microsoft.com/office/powerpoint/2010/main" val="2227612562"/>
              </p:ext>
            </p:extLst>
          </p:nvPr>
        </p:nvGraphicFramePr>
        <p:xfrm>
          <a:off x="264611" y="592512"/>
          <a:ext cx="8614778" cy="5631804"/>
        </p:xfrm>
        <a:graphic>
          <a:graphicData uri="http://schemas.openxmlformats.org/drawingml/2006/table">
            <a:tbl>
              <a:tblPr/>
              <a:tblGrid>
                <a:gridCol w="254963">
                  <a:extLst>
                    <a:ext uri="{9D8B030D-6E8A-4147-A177-3AD203B41FA5}">
                      <a16:colId xmlns:a16="http://schemas.microsoft.com/office/drawing/2014/main" val="267704680"/>
                    </a:ext>
                  </a:extLst>
                </a:gridCol>
                <a:gridCol w="3422823">
                  <a:extLst>
                    <a:ext uri="{9D8B030D-6E8A-4147-A177-3AD203B41FA5}">
                      <a16:colId xmlns:a16="http://schemas.microsoft.com/office/drawing/2014/main" val="540807460"/>
                    </a:ext>
                  </a:extLst>
                </a:gridCol>
                <a:gridCol w="421834">
                  <a:extLst>
                    <a:ext uri="{9D8B030D-6E8A-4147-A177-3AD203B41FA5}">
                      <a16:colId xmlns:a16="http://schemas.microsoft.com/office/drawing/2014/main" val="3133830261"/>
                    </a:ext>
                  </a:extLst>
                </a:gridCol>
                <a:gridCol w="1154625">
                  <a:extLst>
                    <a:ext uri="{9D8B030D-6E8A-4147-A177-3AD203B41FA5}">
                      <a16:colId xmlns:a16="http://schemas.microsoft.com/office/drawing/2014/main" val="2662978044"/>
                    </a:ext>
                  </a:extLst>
                </a:gridCol>
                <a:gridCol w="421834">
                  <a:extLst>
                    <a:ext uri="{9D8B030D-6E8A-4147-A177-3AD203B41FA5}">
                      <a16:colId xmlns:a16="http://schemas.microsoft.com/office/drawing/2014/main" val="445886509"/>
                    </a:ext>
                  </a:extLst>
                </a:gridCol>
                <a:gridCol w="1154625">
                  <a:extLst>
                    <a:ext uri="{9D8B030D-6E8A-4147-A177-3AD203B41FA5}">
                      <a16:colId xmlns:a16="http://schemas.microsoft.com/office/drawing/2014/main" val="2056919553"/>
                    </a:ext>
                  </a:extLst>
                </a:gridCol>
                <a:gridCol w="1154625">
                  <a:extLst>
                    <a:ext uri="{9D8B030D-6E8A-4147-A177-3AD203B41FA5}">
                      <a16:colId xmlns:a16="http://schemas.microsoft.com/office/drawing/2014/main" val="3138196416"/>
                    </a:ext>
                  </a:extLst>
                </a:gridCol>
                <a:gridCol w="629449">
                  <a:extLst>
                    <a:ext uri="{9D8B030D-6E8A-4147-A177-3AD203B41FA5}">
                      <a16:colId xmlns:a16="http://schemas.microsoft.com/office/drawing/2014/main" val="2430484677"/>
                    </a:ext>
                  </a:extLst>
                </a:gridCol>
              </a:tblGrid>
              <a:tr h="159184">
                <a:tc rowSpan="2">
                  <a:txBody>
                    <a:bodyPr/>
                    <a:lstStyle/>
                    <a:p>
                      <a:pPr algn="ctr" fontAlgn="ctr"/>
                      <a:r>
                        <a:rPr 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2">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gridSpan="2">
                  <a:txBody>
                    <a:bodyPr/>
                    <a:lstStyle/>
                    <a:p>
                      <a:pPr algn="ctr" fontAlgn="ctr"/>
                      <a:r>
                        <a:rPr lang="zh-TW"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同規模地域平均</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rowSpan="2">
                  <a:txBody>
                    <a:bodyPr/>
                    <a:lstStyle/>
                    <a:p>
                      <a:pPr algn="ctr" fontAlgn="ctr"/>
                      <a:r>
                        <a:rPr lang="zh-CN"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全国平均</a:t>
                      </a:r>
                      <a:br>
                        <a:rPr lang="zh-CN"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en-US" altLang="zh-CN"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zh-CN"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r>
                        <a:rPr lang="en-US" altLang="zh-CN"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a:t>
                      </a:r>
                      <a:endParaRPr lang="en-US" altLang="ja-JP"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順位</a:t>
                      </a:r>
                      <a:endParaRPr lang="en-US" altLang="ja-JP"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1,741</a:t>
                      </a:r>
                    </a:p>
                    <a:p>
                      <a:pPr algn="ctr"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市区町村</a:t>
                      </a:r>
                    </a:p>
                  </a:txBody>
                  <a:tcPr marL="5244" marR="5244" marT="5244"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2670587098"/>
                  </a:ext>
                </a:extLst>
              </a:tr>
              <a:tr h="324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9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168752160"/>
                  </a:ext>
                </a:extLst>
              </a:tr>
              <a:tr h="1548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471098916"/>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46704304"/>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7277354"/>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520086694"/>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864780037"/>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611528754"/>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37735949"/>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9576925"/>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29647687"/>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91784498"/>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34972414"/>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52466681"/>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201383963"/>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9351827"/>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913930806"/>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414179359"/>
                  </a:ext>
                </a:extLst>
              </a:tr>
              <a:tr h="1548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19397734"/>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54042816"/>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19</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325140789"/>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20</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726315808"/>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650971536"/>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89334243"/>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34757546"/>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396214105"/>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98327310"/>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57970867"/>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226216743"/>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47021432"/>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29</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142175272"/>
                  </a:ext>
                </a:extLst>
              </a:tr>
              <a:tr h="1548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30</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zh-TW"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99668283"/>
                  </a:ext>
                </a:extLst>
              </a:tr>
              <a:tr h="1548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zh-TW"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555616524"/>
                  </a:ext>
                </a:extLst>
              </a:tr>
              <a:tr h="1548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zh-TW"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161763299"/>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3073555375"/>
                  </a:ext>
                </a:extLst>
              </a:tr>
            </a:tbl>
          </a:graphicData>
        </a:graphic>
      </p:graphicFrame>
      <p:sp>
        <p:nvSpPr>
          <p:cNvPr id="2" name="スライド番号プレースホルダー 1">
            <a:extLst>
              <a:ext uri="{FF2B5EF4-FFF2-40B4-BE49-F238E27FC236}">
                <a16:creationId xmlns:a16="http://schemas.microsoft.com/office/drawing/2014/main" id="{D952D78D-C770-4381-BB2C-CF654CEDBB5E}"/>
              </a:ext>
            </a:extLst>
          </p:cNvPr>
          <p:cNvSpPr>
            <a:spLocks noGrp="1"/>
          </p:cNvSpPr>
          <p:nvPr>
            <p:ph type="sldNum" sz="quarter" idx="4"/>
          </p:nvPr>
        </p:nvSpPr>
        <p:spPr/>
        <p:txBody>
          <a:bodyPr/>
          <a:lstStyle/>
          <a:p>
            <a:pPr>
              <a:defRPr/>
            </a:pPr>
            <a:fld id="{5AC316A2-ED79-4A4C-BB2E-71F78B36301B}" type="slidenum">
              <a:rPr lang="en-US" altLang="ja-JP" smtClean="0"/>
              <a:pPr>
                <a:defRPr/>
              </a:pPr>
              <a:t>25</a:t>
            </a:fld>
            <a:endParaRPr lang="ja-JP" altLang="en-US" dirty="0"/>
          </a:p>
        </p:txBody>
      </p:sp>
      <p:sp>
        <p:nvSpPr>
          <p:cNvPr id="11" name="タイトル 16">
            <a:extLst>
              <a:ext uri="{FF2B5EF4-FFF2-40B4-BE49-F238E27FC236}">
                <a16:creationId xmlns:a16="http://schemas.microsoft.com/office/drawing/2014/main" id="{1435FB92-1A7E-4892-88BA-3BAFFDFB713E}"/>
              </a:ext>
            </a:extLst>
          </p:cNvPr>
          <p:cNvSpPr>
            <a:spLocks noGrp="1"/>
          </p:cNvSpPr>
          <p:nvPr>
            <p:ph type="title"/>
          </p:nvPr>
        </p:nvSpPr>
        <p:spPr>
          <a:xfrm>
            <a:off x="0" y="0"/>
            <a:ext cx="9144000" cy="523875"/>
          </a:xfrm>
        </p:spPr>
        <p:txBody>
          <a:bodyPr/>
          <a:lstStyle/>
          <a:p>
            <a:r>
              <a:rPr lang="ja-JP" altLang="en-US" dirty="0"/>
              <a:t>（</a:t>
            </a:r>
            <a:r>
              <a:rPr lang="en-US" altLang="ja-JP" dirty="0"/>
              <a:t>1</a:t>
            </a:r>
            <a:r>
              <a:rPr lang="ja-JP" altLang="en-US" dirty="0"/>
              <a:t>）地域のストック指標　</a:t>
            </a:r>
            <a:r>
              <a:rPr lang="ja-JP" altLang="en-US" dirty="0">
                <a:solidFill>
                  <a:srgbClr val="47AAC5"/>
                </a:solidFill>
              </a:rPr>
              <a:t>⑥国土・交通</a:t>
            </a:r>
          </a:p>
        </p:txBody>
      </p:sp>
      <p:sp>
        <p:nvSpPr>
          <p:cNvPr id="3" name="テキスト ボックス 2">
            <a:extLst>
              <a:ext uri="{FF2B5EF4-FFF2-40B4-BE49-F238E27FC236}">
                <a16:creationId xmlns:a16="http://schemas.microsoft.com/office/drawing/2014/main" id="{0BF87347-B25C-E19B-3ACE-927954DABE71}"/>
              </a:ext>
            </a:extLst>
          </p:cNvPr>
          <p:cNvSpPr txBox="1"/>
          <p:nvPr/>
        </p:nvSpPr>
        <p:spPr>
          <a:xfrm>
            <a:off x="222444" y="6349049"/>
            <a:ext cx="8355868" cy="246221"/>
          </a:xfrm>
          <a:prstGeom prst="rect">
            <a:avLst/>
          </a:prstGeom>
          <a:noFill/>
        </p:spPr>
        <p:txBody>
          <a:bodyPr wrap="square" rtlCol="0">
            <a:spAutoFit/>
          </a:bodyPr>
          <a:lstStyle/>
          <a:p>
            <a:pPr marL="180975" indent="-180975"/>
            <a:r>
              <a:rPr lang="ja-JP" altLang="en-US" sz="500" dirty="0">
                <a:solidFill>
                  <a:schemeClr val="tx1">
                    <a:lumMod val="50000"/>
                    <a:lumOff val="50000"/>
                  </a:schemeClr>
                </a:solidFill>
                <a:latin typeface="+mj-lt"/>
                <a:ea typeface="Meiryo UI" panose="020B0604030504040204" pitchFamily="50" charset="-128"/>
              </a:rPr>
              <a:t>注４：「</a:t>
            </a:r>
            <a:r>
              <a:rPr lang="ja-JP" altLang="en-US" sz="500" dirty="0">
                <a:solidFill>
                  <a:schemeClr val="tx1">
                    <a:lumMod val="50000"/>
                    <a:lumOff val="50000"/>
                  </a:schemeClr>
                </a:solidFill>
                <a:latin typeface="Meiryo UI" panose="020B0604030504040204" pitchFamily="50" charset="-128"/>
                <a:ea typeface="Meiryo UI" panose="020B0604030504040204" pitchFamily="50" charset="-128"/>
              </a:rPr>
              <a:t>無電柱化推進計画又は条例の策定有無</a:t>
            </a:r>
            <a:r>
              <a:rPr lang="ja-JP" altLang="en-US" sz="500" dirty="0">
                <a:solidFill>
                  <a:schemeClr val="tx1">
                    <a:lumMod val="50000"/>
                    <a:lumOff val="50000"/>
                  </a:schemeClr>
                </a:solidFill>
                <a:latin typeface="+mj-lt"/>
                <a:ea typeface="Meiryo UI" panose="020B0604030504040204" pitchFamily="50" charset="-128"/>
              </a:rPr>
              <a:t>」の実数値は、有</a:t>
            </a:r>
            <a:r>
              <a:rPr lang="en-US" altLang="ja-JP" sz="500" dirty="0">
                <a:solidFill>
                  <a:schemeClr val="tx1">
                    <a:lumMod val="50000"/>
                    <a:lumOff val="50000"/>
                  </a:schemeClr>
                </a:solidFill>
                <a:latin typeface="+mj-lt"/>
                <a:ea typeface="Meiryo UI" panose="020B0604030504040204" pitchFamily="50" charset="-128"/>
              </a:rPr>
              <a:t>=1</a:t>
            </a:r>
            <a:r>
              <a:rPr lang="ja-JP" altLang="en-US" sz="500" dirty="0" err="1">
                <a:solidFill>
                  <a:schemeClr val="tx1">
                    <a:lumMod val="50000"/>
                    <a:lumOff val="50000"/>
                  </a:schemeClr>
                </a:solidFill>
                <a:latin typeface="+mj-lt"/>
                <a:ea typeface="Meiryo UI" panose="020B0604030504040204" pitchFamily="50" charset="-128"/>
              </a:rPr>
              <a:t>、</a:t>
            </a:r>
            <a:r>
              <a:rPr lang="ja-JP" altLang="en-US" sz="500" dirty="0">
                <a:solidFill>
                  <a:schemeClr val="tx1">
                    <a:lumMod val="50000"/>
                    <a:lumOff val="50000"/>
                  </a:schemeClr>
                </a:solidFill>
                <a:latin typeface="+mj-lt"/>
                <a:ea typeface="Meiryo UI" panose="020B0604030504040204" pitchFamily="50" charset="-128"/>
              </a:rPr>
              <a:t>無</a:t>
            </a:r>
            <a:r>
              <a:rPr lang="en-US" altLang="ja-JP" sz="500" dirty="0">
                <a:solidFill>
                  <a:schemeClr val="tx1">
                    <a:lumMod val="50000"/>
                    <a:lumOff val="50000"/>
                  </a:schemeClr>
                </a:solidFill>
                <a:latin typeface="+mj-lt"/>
                <a:ea typeface="Meiryo UI" panose="020B0604030504040204" pitchFamily="50" charset="-128"/>
              </a:rPr>
              <a:t>=0 </a:t>
            </a:r>
            <a:r>
              <a:rPr lang="ja-JP" altLang="en-US" sz="500" dirty="0">
                <a:solidFill>
                  <a:schemeClr val="tx1">
                    <a:lumMod val="50000"/>
                    <a:lumOff val="50000"/>
                  </a:schemeClr>
                </a:solidFill>
                <a:latin typeface="+mj-lt"/>
                <a:ea typeface="Meiryo UI" panose="020B0604030504040204" pitchFamily="50" charset="-128"/>
              </a:rPr>
              <a:t>としている。「液状化の発生リスク」の実数値は、最もリスクが無い場合を</a:t>
            </a:r>
            <a:r>
              <a:rPr lang="en-US" altLang="ja-JP" sz="500" dirty="0">
                <a:solidFill>
                  <a:schemeClr val="tx1">
                    <a:lumMod val="50000"/>
                    <a:lumOff val="50000"/>
                  </a:schemeClr>
                </a:solidFill>
                <a:latin typeface="+mj-lt"/>
                <a:ea typeface="Meiryo UI" panose="020B0604030504040204" pitchFamily="50" charset="-128"/>
              </a:rPr>
              <a:t>0</a:t>
            </a:r>
            <a:r>
              <a:rPr lang="ja-JP" altLang="en-US" sz="500" dirty="0" err="1">
                <a:solidFill>
                  <a:schemeClr val="tx1">
                    <a:lumMod val="50000"/>
                    <a:lumOff val="50000"/>
                  </a:schemeClr>
                </a:solidFill>
                <a:latin typeface="+mj-lt"/>
                <a:ea typeface="Meiryo UI" panose="020B0604030504040204" pitchFamily="50" charset="-128"/>
              </a:rPr>
              <a:t>、</a:t>
            </a:r>
            <a:r>
              <a:rPr lang="ja-JP" altLang="en-US" sz="500" dirty="0">
                <a:solidFill>
                  <a:schemeClr val="tx1">
                    <a:lumMod val="50000"/>
                    <a:lumOff val="50000"/>
                  </a:schemeClr>
                </a:solidFill>
                <a:latin typeface="+mj-lt"/>
                <a:ea typeface="Meiryo UI" panose="020B0604030504040204" pitchFamily="50" charset="-128"/>
              </a:rPr>
              <a:t>最もリスクが高い場合を</a:t>
            </a:r>
            <a:r>
              <a:rPr lang="en-US" altLang="ja-JP" sz="500" dirty="0">
                <a:solidFill>
                  <a:schemeClr val="tx1">
                    <a:lumMod val="50000"/>
                    <a:lumOff val="50000"/>
                  </a:schemeClr>
                </a:solidFill>
                <a:latin typeface="+mj-lt"/>
                <a:ea typeface="Meiryo UI" panose="020B0604030504040204" pitchFamily="50" charset="-128"/>
              </a:rPr>
              <a:t>5</a:t>
            </a:r>
            <a:r>
              <a:rPr lang="ja-JP" altLang="en-US" sz="500" dirty="0">
                <a:solidFill>
                  <a:schemeClr val="tx1">
                    <a:lumMod val="50000"/>
                    <a:lumOff val="50000"/>
                  </a:schemeClr>
                </a:solidFill>
                <a:latin typeface="+mj-lt"/>
                <a:ea typeface="Meiryo UI" panose="020B0604030504040204" pitchFamily="50" charset="-128"/>
              </a:rPr>
              <a:t>とした</a:t>
            </a:r>
            <a:r>
              <a:rPr lang="en-US" altLang="ja-JP" sz="500" dirty="0">
                <a:solidFill>
                  <a:schemeClr val="tx1">
                    <a:lumMod val="50000"/>
                    <a:lumOff val="50000"/>
                  </a:schemeClr>
                </a:solidFill>
                <a:latin typeface="+mj-lt"/>
                <a:ea typeface="Meiryo UI" panose="020B0604030504040204" pitchFamily="50" charset="-128"/>
              </a:rPr>
              <a:t>6</a:t>
            </a:r>
            <a:r>
              <a:rPr lang="ja-JP" altLang="en-US" sz="500" dirty="0">
                <a:solidFill>
                  <a:schemeClr val="tx1">
                    <a:lumMod val="50000"/>
                    <a:lumOff val="50000"/>
                  </a:schemeClr>
                </a:solidFill>
                <a:latin typeface="+mj-lt"/>
                <a:ea typeface="Meiryo UI" panose="020B0604030504040204" pitchFamily="50" charset="-128"/>
              </a:rPr>
              <a:t>段階評価方式の数値。「津波の発生リスク」の実数値は、最もリスクが無い場合を</a:t>
            </a:r>
            <a:r>
              <a:rPr lang="en-US" altLang="ja-JP" sz="500" dirty="0">
                <a:solidFill>
                  <a:schemeClr val="tx1">
                    <a:lumMod val="50000"/>
                    <a:lumOff val="50000"/>
                  </a:schemeClr>
                </a:solidFill>
                <a:latin typeface="+mj-lt"/>
                <a:ea typeface="Meiryo UI" panose="020B0604030504040204" pitchFamily="50" charset="-128"/>
              </a:rPr>
              <a:t>0</a:t>
            </a:r>
            <a:r>
              <a:rPr lang="ja-JP" altLang="en-US" sz="500" dirty="0" err="1">
                <a:solidFill>
                  <a:schemeClr val="tx1">
                    <a:lumMod val="50000"/>
                    <a:lumOff val="50000"/>
                  </a:schemeClr>
                </a:solidFill>
                <a:latin typeface="+mj-lt"/>
                <a:ea typeface="Meiryo UI" panose="020B0604030504040204" pitchFamily="50" charset="-128"/>
              </a:rPr>
              <a:t>、</a:t>
            </a:r>
            <a:r>
              <a:rPr lang="ja-JP" altLang="en-US" sz="500" dirty="0">
                <a:solidFill>
                  <a:schemeClr val="tx1">
                    <a:lumMod val="50000"/>
                    <a:lumOff val="50000"/>
                  </a:schemeClr>
                </a:solidFill>
                <a:latin typeface="+mj-lt"/>
                <a:ea typeface="Meiryo UI" panose="020B0604030504040204" pitchFamily="50" charset="-128"/>
              </a:rPr>
              <a:t>最もリスクが高い場合を</a:t>
            </a:r>
            <a:r>
              <a:rPr lang="en-US" altLang="ja-JP" sz="500" dirty="0">
                <a:solidFill>
                  <a:schemeClr val="tx1">
                    <a:lumMod val="50000"/>
                    <a:lumOff val="50000"/>
                  </a:schemeClr>
                </a:solidFill>
                <a:latin typeface="+mj-lt"/>
                <a:ea typeface="Meiryo UI" panose="020B0604030504040204" pitchFamily="50" charset="-128"/>
              </a:rPr>
              <a:t>8</a:t>
            </a:r>
            <a:r>
              <a:rPr lang="ja-JP" altLang="en-US" sz="500" dirty="0">
                <a:solidFill>
                  <a:schemeClr val="tx1">
                    <a:lumMod val="50000"/>
                    <a:lumOff val="50000"/>
                  </a:schemeClr>
                </a:solidFill>
                <a:latin typeface="+mj-lt"/>
                <a:ea typeface="Meiryo UI" panose="020B0604030504040204" pitchFamily="50" charset="-128"/>
              </a:rPr>
              <a:t>とした</a:t>
            </a:r>
            <a:r>
              <a:rPr lang="en-US" altLang="ja-JP" sz="500" dirty="0">
                <a:solidFill>
                  <a:schemeClr val="tx1">
                    <a:lumMod val="50000"/>
                    <a:lumOff val="50000"/>
                  </a:schemeClr>
                </a:solidFill>
                <a:latin typeface="+mj-lt"/>
                <a:ea typeface="Meiryo UI" panose="020B0604030504040204" pitchFamily="50" charset="-128"/>
              </a:rPr>
              <a:t>9</a:t>
            </a:r>
            <a:r>
              <a:rPr lang="ja-JP" altLang="en-US" sz="500" dirty="0">
                <a:solidFill>
                  <a:schemeClr val="tx1">
                    <a:lumMod val="50000"/>
                    <a:lumOff val="50000"/>
                  </a:schemeClr>
                </a:solidFill>
                <a:latin typeface="+mj-lt"/>
                <a:ea typeface="Meiryo UI" panose="020B0604030504040204" pitchFamily="50" charset="-128"/>
              </a:rPr>
              <a:t>段階評価方式の数値。「火山の発生リスク」の実数値は、最もリスクが無い場合を</a:t>
            </a:r>
            <a:r>
              <a:rPr lang="en-US" altLang="ja-JP" sz="500" dirty="0">
                <a:solidFill>
                  <a:schemeClr val="tx1">
                    <a:lumMod val="50000"/>
                    <a:lumOff val="50000"/>
                  </a:schemeClr>
                </a:solidFill>
                <a:latin typeface="+mj-lt"/>
                <a:ea typeface="Meiryo UI" panose="020B0604030504040204" pitchFamily="50" charset="-128"/>
              </a:rPr>
              <a:t>0</a:t>
            </a:r>
            <a:r>
              <a:rPr lang="ja-JP" altLang="en-US" sz="500" dirty="0" err="1">
                <a:solidFill>
                  <a:schemeClr val="tx1">
                    <a:lumMod val="50000"/>
                    <a:lumOff val="50000"/>
                  </a:schemeClr>
                </a:solidFill>
                <a:latin typeface="+mj-lt"/>
                <a:ea typeface="Meiryo UI" panose="020B0604030504040204" pitchFamily="50" charset="-128"/>
              </a:rPr>
              <a:t>、</a:t>
            </a:r>
            <a:r>
              <a:rPr lang="ja-JP" altLang="en-US" sz="500" dirty="0">
                <a:solidFill>
                  <a:schemeClr val="tx1">
                    <a:lumMod val="50000"/>
                    <a:lumOff val="50000"/>
                  </a:schemeClr>
                </a:solidFill>
                <a:latin typeface="+mj-lt"/>
                <a:ea typeface="Meiryo UI" panose="020B0604030504040204" pitchFamily="50" charset="-128"/>
              </a:rPr>
              <a:t>最もリスクが高い場合を</a:t>
            </a:r>
            <a:r>
              <a:rPr lang="en-US" altLang="ja-JP" sz="500" dirty="0">
                <a:solidFill>
                  <a:schemeClr val="tx1">
                    <a:lumMod val="50000"/>
                    <a:lumOff val="50000"/>
                  </a:schemeClr>
                </a:solidFill>
                <a:latin typeface="+mj-lt"/>
                <a:ea typeface="Meiryo UI" panose="020B0604030504040204" pitchFamily="50" charset="-128"/>
              </a:rPr>
              <a:t>3</a:t>
            </a:r>
            <a:r>
              <a:rPr lang="ja-JP" altLang="en-US" sz="500" dirty="0">
                <a:solidFill>
                  <a:schemeClr val="tx1">
                    <a:lumMod val="50000"/>
                    <a:lumOff val="50000"/>
                  </a:schemeClr>
                </a:solidFill>
                <a:latin typeface="+mj-lt"/>
                <a:ea typeface="Meiryo UI" panose="020B0604030504040204" pitchFamily="50" charset="-128"/>
              </a:rPr>
              <a:t>とした</a:t>
            </a:r>
            <a:r>
              <a:rPr lang="en-US" altLang="ja-JP" sz="500" dirty="0">
                <a:solidFill>
                  <a:schemeClr val="tx1">
                    <a:lumMod val="50000"/>
                    <a:lumOff val="50000"/>
                  </a:schemeClr>
                </a:solidFill>
                <a:latin typeface="+mj-lt"/>
                <a:ea typeface="Meiryo UI" panose="020B0604030504040204" pitchFamily="50" charset="-128"/>
              </a:rPr>
              <a:t>4</a:t>
            </a:r>
            <a:r>
              <a:rPr lang="ja-JP" altLang="en-US" sz="500" dirty="0">
                <a:solidFill>
                  <a:schemeClr val="tx1">
                    <a:lumMod val="50000"/>
                    <a:lumOff val="50000"/>
                  </a:schemeClr>
                </a:solidFill>
                <a:latin typeface="+mj-lt"/>
                <a:ea typeface="Meiryo UI" panose="020B0604030504040204" pitchFamily="50" charset="-128"/>
              </a:rPr>
              <a:t>段階評価方式の数値。「土砂災害の発生リスク」の実数値は、最もリスクが無い場合を</a:t>
            </a:r>
            <a:r>
              <a:rPr lang="en-US" altLang="ja-JP" sz="500" dirty="0">
                <a:solidFill>
                  <a:schemeClr val="tx1">
                    <a:lumMod val="50000"/>
                    <a:lumOff val="50000"/>
                  </a:schemeClr>
                </a:solidFill>
                <a:latin typeface="+mj-lt"/>
                <a:ea typeface="Meiryo UI" panose="020B0604030504040204" pitchFamily="50" charset="-128"/>
              </a:rPr>
              <a:t>0</a:t>
            </a:r>
            <a:r>
              <a:rPr lang="ja-JP" altLang="en-US" sz="500" dirty="0" err="1">
                <a:solidFill>
                  <a:schemeClr val="tx1">
                    <a:lumMod val="50000"/>
                    <a:lumOff val="50000"/>
                  </a:schemeClr>
                </a:solidFill>
                <a:latin typeface="+mj-lt"/>
                <a:ea typeface="Meiryo UI" panose="020B0604030504040204" pitchFamily="50" charset="-128"/>
              </a:rPr>
              <a:t>、</a:t>
            </a:r>
            <a:r>
              <a:rPr lang="ja-JP" altLang="en-US" sz="500" dirty="0">
                <a:solidFill>
                  <a:schemeClr val="tx1">
                    <a:lumMod val="50000"/>
                    <a:lumOff val="50000"/>
                  </a:schemeClr>
                </a:solidFill>
                <a:latin typeface="+mj-lt"/>
                <a:ea typeface="Meiryo UI" panose="020B0604030504040204" pitchFamily="50" charset="-128"/>
              </a:rPr>
              <a:t>最もリスクが高い場合を</a:t>
            </a:r>
            <a:r>
              <a:rPr lang="en-US" altLang="ja-JP" sz="500" dirty="0">
                <a:solidFill>
                  <a:schemeClr val="tx1">
                    <a:lumMod val="50000"/>
                    <a:lumOff val="50000"/>
                  </a:schemeClr>
                </a:solidFill>
                <a:latin typeface="+mj-lt"/>
                <a:ea typeface="Meiryo UI" panose="020B0604030504040204" pitchFamily="50" charset="-128"/>
              </a:rPr>
              <a:t>2</a:t>
            </a:r>
            <a:r>
              <a:rPr lang="ja-JP" altLang="en-US" sz="500" dirty="0">
                <a:solidFill>
                  <a:schemeClr val="tx1">
                    <a:lumMod val="50000"/>
                    <a:lumOff val="50000"/>
                  </a:schemeClr>
                </a:solidFill>
                <a:latin typeface="+mj-lt"/>
                <a:ea typeface="Meiryo UI" panose="020B0604030504040204" pitchFamily="50" charset="-128"/>
              </a:rPr>
              <a:t>とした</a:t>
            </a:r>
            <a:r>
              <a:rPr lang="en-US" altLang="ja-JP" sz="500" dirty="0">
                <a:solidFill>
                  <a:schemeClr val="tx1">
                    <a:lumMod val="50000"/>
                    <a:lumOff val="50000"/>
                  </a:schemeClr>
                </a:solidFill>
                <a:latin typeface="+mj-lt"/>
                <a:ea typeface="Meiryo UI" panose="020B0604030504040204" pitchFamily="50" charset="-128"/>
              </a:rPr>
              <a:t>3</a:t>
            </a:r>
            <a:r>
              <a:rPr lang="ja-JP" altLang="en-US" sz="500" dirty="0">
                <a:solidFill>
                  <a:schemeClr val="tx1">
                    <a:lumMod val="50000"/>
                    <a:lumOff val="50000"/>
                  </a:schemeClr>
                </a:solidFill>
                <a:latin typeface="+mj-lt"/>
                <a:ea typeface="Meiryo UI" panose="020B0604030504040204" pitchFamily="50" charset="-128"/>
              </a:rPr>
              <a:t>段階評価方式の数値。</a:t>
            </a:r>
            <a:endParaRPr kumimoji="1" lang="ja-JP" altLang="en-US" sz="500" dirty="0">
              <a:solidFill>
                <a:schemeClr val="tx1">
                  <a:lumMod val="50000"/>
                  <a:lumOff val="50000"/>
                </a:schemeClr>
              </a:solidFill>
              <a:latin typeface="+mj-lt"/>
            </a:endParaRPr>
          </a:p>
        </p:txBody>
      </p:sp>
      <p:sp>
        <p:nvSpPr>
          <p:cNvPr id="4" name="テキスト ボックス 3">
            <a:extLst>
              <a:ext uri="{FF2B5EF4-FFF2-40B4-BE49-F238E27FC236}">
                <a16:creationId xmlns:a16="http://schemas.microsoft.com/office/drawing/2014/main" id="{1BC8B403-0CB0-E717-229F-A812F6DE8D3D}"/>
              </a:ext>
            </a:extLst>
          </p:cNvPr>
          <p:cNvSpPr txBox="1"/>
          <p:nvPr/>
        </p:nvSpPr>
        <p:spPr>
          <a:xfrm>
            <a:off x="222444" y="6191639"/>
            <a:ext cx="5804983" cy="246221"/>
          </a:xfrm>
          <a:prstGeom prst="rect">
            <a:avLst/>
          </a:prstGeom>
          <a:noFill/>
        </p:spPr>
        <p:txBody>
          <a:bodyPr wrap="square" rtlCol="0">
            <a:spAutoFit/>
          </a:bodyPr>
          <a:lstStyle/>
          <a:p>
            <a:pPr marL="180975" indent="-180975"/>
            <a:r>
              <a:rPr lang="ja-JP" altLang="en-US" sz="500" dirty="0">
                <a:solidFill>
                  <a:schemeClr val="tx1">
                    <a:lumMod val="50000"/>
                    <a:lumOff val="50000"/>
                  </a:schemeClr>
                </a:solidFill>
                <a:latin typeface="+mj-lt"/>
                <a:ea typeface="Meiryo UI" panose="020B0604030504040204" pitchFamily="50" charset="-128"/>
              </a:rPr>
              <a:t>注１：「</a:t>
            </a:r>
            <a:r>
              <a:rPr lang="en-US" altLang="ja-JP" sz="500" dirty="0">
                <a:solidFill>
                  <a:schemeClr val="tx1">
                    <a:lumMod val="50000"/>
                    <a:lumOff val="50000"/>
                  </a:schemeClr>
                </a:solidFill>
                <a:latin typeface="+mj-lt"/>
                <a:ea typeface="Meiryo UI" panose="020B0604030504040204" pitchFamily="50" charset="-128"/>
              </a:rPr>
              <a:t>DID</a:t>
            </a:r>
            <a:r>
              <a:rPr lang="ja-JP" altLang="en-US" sz="500" dirty="0">
                <a:solidFill>
                  <a:schemeClr val="tx1">
                    <a:lumMod val="50000"/>
                    <a:lumOff val="50000"/>
                  </a:schemeClr>
                </a:solidFill>
                <a:latin typeface="+mj-lt"/>
                <a:ea typeface="Meiryo UI" panose="020B0604030504040204" pitchFamily="50" charset="-128"/>
              </a:rPr>
              <a:t>人口密度」の「</a:t>
            </a:r>
            <a:r>
              <a:rPr lang="en-US" altLang="ja-JP" sz="500" dirty="0">
                <a:solidFill>
                  <a:schemeClr val="tx1">
                    <a:lumMod val="50000"/>
                    <a:lumOff val="50000"/>
                  </a:schemeClr>
                </a:solidFill>
                <a:latin typeface="+mj-lt"/>
                <a:ea typeface="Meiryo UI" panose="020B0604030504040204" pitchFamily="50" charset="-128"/>
              </a:rPr>
              <a:t>DID</a:t>
            </a:r>
            <a:r>
              <a:rPr lang="ja-JP" altLang="en-US" sz="500" dirty="0">
                <a:solidFill>
                  <a:schemeClr val="tx1">
                    <a:lumMod val="50000"/>
                    <a:lumOff val="50000"/>
                  </a:schemeClr>
                </a:solidFill>
                <a:latin typeface="+mj-lt"/>
                <a:ea typeface="Meiryo UI" panose="020B0604030504040204" pitchFamily="50" charset="-128"/>
              </a:rPr>
              <a:t>」は、人口集中地区の略であり、基本的に市区町村の区域内で人口密度が</a:t>
            </a:r>
            <a:r>
              <a:rPr lang="en-US" altLang="ja-JP" sz="500" dirty="0">
                <a:solidFill>
                  <a:schemeClr val="tx1">
                    <a:lumMod val="50000"/>
                    <a:lumOff val="50000"/>
                  </a:schemeClr>
                </a:solidFill>
                <a:latin typeface="+mj-lt"/>
                <a:ea typeface="Meiryo UI" panose="020B0604030504040204" pitchFamily="50" charset="-128"/>
              </a:rPr>
              <a:t>4,000</a:t>
            </a:r>
            <a:r>
              <a:rPr lang="ja-JP" altLang="en-US" sz="500" dirty="0">
                <a:solidFill>
                  <a:schemeClr val="tx1">
                    <a:lumMod val="50000"/>
                    <a:lumOff val="50000"/>
                  </a:schemeClr>
                </a:solidFill>
                <a:latin typeface="+mj-lt"/>
                <a:ea typeface="Meiryo UI" panose="020B0604030504040204" pitchFamily="50" charset="-128"/>
              </a:rPr>
              <a:t>人</a:t>
            </a:r>
            <a:r>
              <a:rPr lang="en-US" altLang="ja-JP" sz="500" dirty="0">
                <a:solidFill>
                  <a:schemeClr val="tx1">
                    <a:lumMod val="50000"/>
                    <a:lumOff val="50000"/>
                  </a:schemeClr>
                </a:solidFill>
                <a:latin typeface="+mj-lt"/>
                <a:ea typeface="Meiryo UI" panose="020B0604030504040204" pitchFamily="50" charset="-128"/>
              </a:rPr>
              <a:t>/</a:t>
            </a:r>
            <a:r>
              <a:rPr lang="ja-JP" altLang="en-US" sz="500" dirty="0">
                <a:solidFill>
                  <a:schemeClr val="tx1">
                    <a:lumMod val="50000"/>
                    <a:lumOff val="50000"/>
                  </a:schemeClr>
                </a:solidFill>
                <a:latin typeface="+mj-lt"/>
                <a:ea typeface="Meiryo UI" panose="020B0604030504040204" pitchFamily="50" charset="-128"/>
              </a:rPr>
              <a:t>㎢以上の基本単位区が互いに隣接して人口が</a:t>
            </a:r>
            <a:r>
              <a:rPr lang="en-US" altLang="ja-JP" sz="500" dirty="0">
                <a:solidFill>
                  <a:schemeClr val="tx1">
                    <a:lumMod val="50000"/>
                    <a:lumOff val="50000"/>
                  </a:schemeClr>
                </a:solidFill>
                <a:latin typeface="+mj-lt"/>
                <a:ea typeface="Meiryo UI" panose="020B0604030504040204" pitchFamily="50" charset="-128"/>
              </a:rPr>
              <a:t>5,000</a:t>
            </a:r>
            <a:r>
              <a:rPr lang="ja-JP" altLang="en-US" sz="500" dirty="0">
                <a:solidFill>
                  <a:schemeClr val="tx1">
                    <a:lumMod val="50000"/>
                    <a:lumOff val="50000"/>
                  </a:schemeClr>
                </a:solidFill>
                <a:latin typeface="+mj-lt"/>
                <a:ea typeface="Meiryo UI" panose="020B0604030504040204" pitchFamily="50" charset="-128"/>
              </a:rPr>
              <a:t>人以上となる地区のことである。</a:t>
            </a:r>
            <a:endParaRPr lang="en-US" altLang="ja-JP" sz="500" dirty="0">
              <a:solidFill>
                <a:schemeClr val="tx1">
                  <a:lumMod val="50000"/>
                  <a:lumOff val="50000"/>
                </a:schemeClr>
              </a:solidFill>
              <a:latin typeface="+mj-lt"/>
              <a:ea typeface="Meiryo UI" panose="020B0604030504040204" pitchFamily="50" charset="-128"/>
            </a:endParaRPr>
          </a:p>
          <a:p>
            <a:pPr marL="180975" indent="-180975"/>
            <a:r>
              <a:rPr kumimoji="1" lang="ja-JP" altLang="en-US" sz="500" dirty="0">
                <a:solidFill>
                  <a:schemeClr val="tx1">
                    <a:lumMod val="50000"/>
                    <a:lumOff val="50000"/>
                  </a:schemeClr>
                </a:solidFill>
                <a:latin typeface="+mj-lt"/>
                <a:ea typeface="Meiryo UI" panose="020B0604030504040204" pitchFamily="50" charset="-128"/>
              </a:rPr>
              <a:t>注２：緑被地は、総面積に占める森林、公園、田、ゴルフ場等の緑被地の割合である。　注３：「人口当たりの下水道費歳出」は歳出のない市町村においては欠測となる</a:t>
            </a:r>
            <a:endParaRPr kumimoji="1" lang="ja-JP" altLang="en-US" sz="500" dirty="0">
              <a:solidFill>
                <a:schemeClr val="tx1">
                  <a:lumMod val="50000"/>
                  <a:lumOff val="50000"/>
                </a:schemeClr>
              </a:solidFill>
              <a:latin typeface="+mj-lt"/>
            </a:endParaRPr>
          </a:p>
        </p:txBody>
      </p:sp>
    </p:spTree>
    <p:extLst>
      <p:ext uri="{BB962C8B-B14F-4D97-AF65-F5344CB8AC3E}">
        <p14:creationId xmlns:p14="http://schemas.microsoft.com/office/powerpoint/2010/main" val="12448690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　</a:t>
            </a:r>
            <a:r>
              <a:rPr lang="ja-JP" altLang="en-US" dirty="0">
                <a:solidFill>
                  <a:srgbClr val="00B050"/>
                </a:solidFill>
              </a:rPr>
              <a:t>⑦環境</a:t>
            </a:r>
          </a:p>
        </p:txBody>
      </p:sp>
      <p:sp>
        <p:nvSpPr>
          <p:cNvPr id="10" name="コンテンツ プレースホルダ 9"/>
          <p:cNvSpPr>
            <a:spLocks noGrp="1"/>
          </p:cNvSpPr>
          <p:nvPr>
            <p:ph idx="1"/>
          </p:nvPr>
        </p:nvSpPr>
        <p:spPr>
          <a:xfrm>
            <a:off x="52200" y="661507"/>
            <a:ext cx="9000000" cy="828000"/>
          </a:xfrm>
        </p:spPr>
        <p:txBody>
          <a:bodyPr/>
          <a:lstStyle/>
          <a:p>
            <a:endParaRPr lang="en-US" altLang="ja-JP" dirty="0"/>
          </a:p>
        </p:txBody>
      </p:sp>
      <p:sp>
        <p:nvSpPr>
          <p:cNvPr id="2" name="スライド番号プレースホルダー 1">
            <a:extLst>
              <a:ext uri="{FF2B5EF4-FFF2-40B4-BE49-F238E27FC236}">
                <a16:creationId xmlns:a16="http://schemas.microsoft.com/office/drawing/2014/main" id="{609BD626-2794-4A39-AA4B-8AF9805C9350}"/>
              </a:ext>
            </a:extLst>
          </p:cNvPr>
          <p:cNvSpPr>
            <a:spLocks noGrp="1"/>
          </p:cNvSpPr>
          <p:nvPr>
            <p:ph type="sldNum" sz="quarter" idx="4"/>
          </p:nvPr>
        </p:nvSpPr>
        <p:spPr/>
        <p:txBody>
          <a:bodyPr/>
          <a:lstStyle/>
          <a:p>
            <a:pPr>
              <a:defRPr/>
            </a:pPr>
            <a:fld id="{5AC316A2-ED79-4A4C-BB2E-71F78B36301B}" type="slidenum">
              <a:rPr lang="en-US" altLang="ja-JP" smtClean="0"/>
              <a:pPr>
                <a:defRPr/>
              </a:pPr>
              <a:t>26</a:t>
            </a:fld>
            <a:endParaRPr lang="ja-JP" altLang="en-US" dirty="0"/>
          </a:p>
        </p:txBody>
      </p:sp>
    </p:spTree>
    <p:extLst>
      <p:ext uri="{BB962C8B-B14F-4D97-AF65-F5344CB8AC3E}">
        <p14:creationId xmlns:p14="http://schemas.microsoft.com/office/powerpoint/2010/main" val="15696911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　</a:t>
            </a:r>
            <a:r>
              <a:rPr lang="ja-JP" altLang="en-US" dirty="0">
                <a:solidFill>
                  <a:srgbClr val="00B050"/>
                </a:solidFill>
              </a:rPr>
              <a:t>⑦環境</a:t>
            </a:r>
            <a:endParaRPr lang="ja-JP" altLang="en-US" dirty="0"/>
          </a:p>
        </p:txBody>
      </p:sp>
      <p:sp>
        <p:nvSpPr>
          <p:cNvPr id="2" name="スライド番号プレースホルダー 1">
            <a:extLst>
              <a:ext uri="{FF2B5EF4-FFF2-40B4-BE49-F238E27FC236}">
                <a16:creationId xmlns:a16="http://schemas.microsoft.com/office/drawing/2014/main" id="{77F84964-F704-4375-A9C5-298C15A5794B}"/>
              </a:ext>
            </a:extLst>
          </p:cNvPr>
          <p:cNvSpPr>
            <a:spLocks noGrp="1"/>
          </p:cNvSpPr>
          <p:nvPr>
            <p:ph type="sldNum" sz="quarter" idx="4"/>
          </p:nvPr>
        </p:nvSpPr>
        <p:spPr/>
        <p:txBody>
          <a:bodyPr/>
          <a:lstStyle/>
          <a:p>
            <a:pPr>
              <a:defRPr/>
            </a:pPr>
            <a:fld id="{5AC316A2-ED79-4A4C-BB2E-71F78B36301B}" type="slidenum">
              <a:rPr lang="en-US" altLang="ja-JP" smtClean="0"/>
              <a:pPr>
                <a:defRPr/>
              </a:pPr>
              <a:t>27</a:t>
            </a:fld>
            <a:endParaRPr lang="ja-JP" altLang="en-US" dirty="0"/>
          </a:p>
        </p:txBody>
      </p:sp>
      <p:graphicFrame>
        <p:nvGraphicFramePr>
          <p:cNvPr id="10" name="表 2">
            <a:extLst>
              <a:ext uri="{FF2B5EF4-FFF2-40B4-BE49-F238E27FC236}">
                <a16:creationId xmlns:a16="http://schemas.microsoft.com/office/drawing/2014/main" id="{7B3ACAC5-0E7F-4CB9-904A-2DB76EEFBCF4}"/>
              </a:ext>
            </a:extLst>
          </p:cNvPr>
          <p:cNvGraphicFramePr>
            <a:graphicFrameLocks noGrp="1"/>
          </p:cNvGraphicFramePr>
          <p:nvPr>
            <p:extLst>
              <p:ext uri="{D42A27DB-BD31-4B8C-83A1-F6EECF244321}">
                <p14:modId xmlns:p14="http://schemas.microsoft.com/office/powerpoint/2010/main" val="968782177"/>
              </p:ext>
            </p:extLst>
          </p:nvPr>
        </p:nvGraphicFramePr>
        <p:xfrm>
          <a:off x="264611" y="592097"/>
          <a:ext cx="8614778" cy="5528844"/>
        </p:xfrm>
        <a:graphic>
          <a:graphicData uri="http://schemas.openxmlformats.org/drawingml/2006/table">
            <a:tbl>
              <a:tblPr/>
              <a:tblGrid>
                <a:gridCol w="430714">
                  <a:extLst>
                    <a:ext uri="{9D8B030D-6E8A-4147-A177-3AD203B41FA5}">
                      <a16:colId xmlns:a16="http://schemas.microsoft.com/office/drawing/2014/main" val="267704680"/>
                    </a:ext>
                  </a:extLst>
                </a:gridCol>
                <a:gridCol w="2952750">
                  <a:extLst>
                    <a:ext uri="{9D8B030D-6E8A-4147-A177-3AD203B41FA5}">
                      <a16:colId xmlns:a16="http://schemas.microsoft.com/office/drawing/2014/main" val="540807460"/>
                    </a:ext>
                  </a:extLst>
                </a:gridCol>
                <a:gridCol w="533400">
                  <a:extLst>
                    <a:ext uri="{9D8B030D-6E8A-4147-A177-3AD203B41FA5}">
                      <a16:colId xmlns:a16="http://schemas.microsoft.com/office/drawing/2014/main" val="3133830261"/>
                    </a:ext>
                  </a:extLst>
                </a:gridCol>
                <a:gridCol w="1209675">
                  <a:extLst>
                    <a:ext uri="{9D8B030D-6E8A-4147-A177-3AD203B41FA5}">
                      <a16:colId xmlns:a16="http://schemas.microsoft.com/office/drawing/2014/main" val="2662978044"/>
                    </a:ext>
                  </a:extLst>
                </a:gridCol>
                <a:gridCol w="549540">
                  <a:extLst>
                    <a:ext uri="{9D8B030D-6E8A-4147-A177-3AD203B41FA5}">
                      <a16:colId xmlns:a16="http://schemas.microsoft.com/office/drawing/2014/main" val="445886509"/>
                    </a:ext>
                  </a:extLst>
                </a:gridCol>
                <a:gridCol w="1222110">
                  <a:extLst>
                    <a:ext uri="{9D8B030D-6E8A-4147-A177-3AD203B41FA5}">
                      <a16:colId xmlns:a16="http://schemas.microsoft.com/office/drawing/2014/main" val="2056919553"/>
                    </a:ext>
                  </a:extLst>
                </a:gridCol>
                <a:gridCol w="1087140">
                  <a:extLst>
                    <a:ext uri="{9D8B030D-6E8A-4147-A177-3AD203B41FA5}">
                      <a16:colId xmlns:a16="http://schemas.microsoft.com/office/drawing/2014/main" val="3138196416"/>
                    </a:ext>
                  </a:extLst>
                </a:gridCol>
                <a:gridCol w="629449">
                  <a:extLst>
                    <a:ext uri="{9D8B030D-6E8A-4147-A177-3AD203B41FA5}">
                      <a16:colId xmlns:a16="http://schemas.microsoft.com/office/drawing/2014/main" val="2430484677"/>
                    </a:ext>
                  </a:extLst>
                </a:gridCol>
              </a:tblGrid>
              <a:tr h="0">
                <a:tc rowSpan="2">
                  <a:txBody>
                    <a:bodyPr/>
                    <a:lstStyle/>
                    <a:p>
                      <a:pPr algn="ctr" fontAlgn="ctr"/>
                      <a:r>
                        <a:rPr 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gridSpan="2">
                  <a:txBody>
                    <a:bodyPr/>
                    <a:lstStyle/>
                    <a:p>
                      <a:pPr algn="ctr" fontAlgn="ctr"/>
                      <a:r>
                        <a:rPr lang="zh-TW"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同規模地域平均</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rowSpan="2">
                  <a:txBody>
                    <a:bodyPr/>
                    <a:lstStyle/>
                    <a:p>
                      <a:pPr algn="ctr" fontAlgn="ct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全国平均</a:t>
                      </a:r>
                      <a:b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rPr>
                        <a:t>全国</a:t>
                      </a:r>
                      <a:endParaRPr kumimoji="1" lang="en-US" altLang="ja-JP" sz="1200" b="1"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rPr>
                        <a:t>順位</a:t>
                      </a:r>
                      <a:endParaRPr kumimoji="1" lang="en-US" altLang="ja-JP" sz="1200" b="1"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rPr>
                        <a:t>1,741</a:t>
                      </a:r>
                    </a:p>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rPr>
                        <a:t>市区町村</a:t>
                      </a:r>
                      <a:endParaRPr lang="ja-JP" altLang="en-US" sz="6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5244" marR="5244" marT="5244"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2670587098"/>
                  </a:ext>
                </a:extLst>
              </a:tr>
              <a:tr h="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168752160"/>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471098916"/>
                  </a:ext>
                </a:extLst>
              </a:tr>
              <a:tr h="234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46704304"/>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7277354"/>
                  </a:ext>
                </a:extLst>
              </a:tr>
              <a:tr h="234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520086694"/>
                  </a:ext>
                </a:extLst>
              </a:tr>
              <a:tr h="234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864780037"/>
                  </a:ext>
                </a:extLst>
              </a:tr>
              <a:tr h="234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611528754"/>
                  </a:ext>
                </a:extLst>
              </a:tr>
              <a:tr h="234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37735949"/>
                  </a:ext>
                </a:extLst>
              </a:tr>
              <a:tr h="234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9576925"/>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29647687"/>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91784498"/>
                  </a:ext>
                </a:extLst>
              </a:tr>
              <a:tr h="234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34972414"/>
                  </a:ext>
                </a:extLst>
              </a:tr>
              <a:tr h="234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52466681"/>
                  </a:ext>
                </a:extLst>
              </a:tr>
              <a:tr h="234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201383963"/>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9351827"/>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586591772"/>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939776"/>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95691406"/>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877524732"/>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19</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889533123"/>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20</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586273459"/>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3073555375"/>
                  </a:ext>
                </a:extLst>
              </a:tr>
            </a:tbl>
          </a:graphicData>
        </a:graphic>
      </p:graphicFrame>
      <p:sp>
        <p:nvSpPr>
          <p:cNvPr id="3" name="テキスト ボックス 2">
            <a:extLst>
              <a:ext uri="{FF2B5EF4-FFF2-40B4-BE49-F238E27FC236}">
                <a16:creationId xmlns:a16="http://schemas.microsoft.com/office/drawing/2014/main" id="{C6DE0380-9654-FCCC-AA5F-0EA84FC7B3AB}"/>
              </a:ext>
            </a:extLst>
          </p:cNvPr>
          <p:cNvSpPr txBox="1"/>
          <p:nvPr/>
        </p:nvSpPr>
        <p:spPr>
          <a:xfrm>
            <a:off x="180000" y="6212560"/>
            <a:ext cx="8770272" cy="369332"/>
          </a:xfrm>
          <a:prstGeom prst="rect">
            <a:avLst/>
          </a:prstGeom>
          <a:noFill/>
        </p:spPr>
        <p:txBody>
          <a:bodyPr wrap="square" rtlCol="0">
            <a:spAutoFit/>
          </a:bodyPr>
          <a:lstStyle/>
          <a:p>
            <a:pPr marL="180975" indent="-180975"/>
            <a:r>
              <a:rPr lang="ja-JP" altLang="en-US" sz="600" dirty="0">
                <a:solidFill>
                  <a:schemeClr val="tx1">
                    <a:lumMod val="50000"/>
                    <a:lumOff val="50000"/>
                  </a:schemeClr>
                </a:solidFill>
                <a:latin typeface="+mj-lt"/>
                <a:ea typeface="Meiryo UI" panose="020B0604030504040204" pitchFamily="50" charset="-128"/>
              </a:rPr>
              <a:t>注１：「地球温暖化対策推進法に基づく地方公共団体実行計画の策定有無」、「</a:t>
            </a:r>
            <a:r>
              <a:rPr lang="zh-TW" altLang="en-US" sz="600" dirty="0">
                <a:solidFill>
                  <a:schemeClr val="tx1">
                    <a:lumMod val="50000"/>
                    <a:lumOff val="50000"/>
                  </a:schemeClr>
                </a:solidFill>
                <a:latin typeface="+mj-lt"/>
                <a:ea typeface="Meiryo UI" panose="020B0604030504040204" pitchFamily="50" charset="-128"/>
              </a:rPr>
              <a:t>生物多様性地域戦略</a:t>
            </a:r>
            <a:r>
              <a:rPr lang="ja-JP" altLang="en-US" sz="600" dirty="0">
                <a:solidFill>
                  <a:schemeClr val="tx1">
                    <a:lumMod val="50000"/>
                    <a:lumOff val="50000"/>
                  </a:schemeClr>
                </a:solidFill>
                <a:latin typeface="+mj-lt"/>
                <a:ea typeface="Meiryo UI" panose="020B0604030504040204" pitchFamily="50" charset="-128"/>
              </a:rPr>
              <a:t>の</a:t>
            </a:r>
            <a:r>
              <a:rPr lang="zh-TW" altLang="en-US" sz="600" dirty="0">
                <a:solidFill>
                  <a:schemeClr val="tx1">
                    <a:lumMod val="50000"/>
                    <a:lumOff val="50000"/>
                  </a:schemeClr>
                </a:solidFill>
                <a:latin typeface="+mj-lt"/>
                <a:ea typeface="Meiryo UI" panose="020B0604030504040204" pitchFamily="50" charset="-128"/>
              </a:rPr>
              <a:t>策定有無</a:t>
            </a:r>
            <a:r>
              <a:rPr lang="ja-JP" altLang="en-US" sz="600" dirty="0">
                <a:solidFill>
                  <a:schemeClr val="tx1">
                    <a:lumMod val="50000"/>
                    <a:lumOff val="50000"/>
                  </a:schemeClr>
                </a:solidFill>
                <a:latin typeface="+mj-lt"/>
                <a:ea typeface="Meiryo UI" panose="020B0604030504040204" pitchFamily="50" charset="-128"/>
              </a:rPr>
              <a:t>」、「流域水循環計画の策定有無」、「</a:t>
            </a:r>
            <a:r>
              <a:rPr lang="en-US" altLang="ja-JP" sz="600" dirty="0">
                <a:solidFill>
                  <a:schemeClr val="tx1">
                    <a:lumMod val="50000"/>
                    <a:lumOff val="50000"/>
                  </a:schemeClr>
                </a:solidFill>
                <a:latin typeface="+mj-lt"/>
                <a:ea typeface="Meiryo UI" panose="020B0604030504040204" pitchFamily="50" charset="-128"/>
              </a:rPr>
              <a:t>SDGs </a:t>
            </a:r>
            <a:r>
              <a:rPr lang="ja-JP" altLang="en-US" sz="600" dirty="0">
                <a:solidFill>
                  <a:schemeClr val="tx1">
                    <a:lumMod val="50000"/>
                    <a:lumOff val="50000"/>
                  </a:schemeClr>
                </a:solidFill>
                <a:latin typeface="+mj-lt"/>
                <a:ea typeface="Meiryo UI" panose="020B0604030504040204" pitchFamily="50" charset="-128"/>
              </a:rPr>
              <a:t>未来都市選定都市への選定有無」、「</a:t>
            </a:r>
            <a:r>
              <a:rPr lang="en-US" altLang="ja-JP" sz="600" dirty="0">
                <a:solidFill>
                  <a:schemeClr val="tx1">
                    <a:lumMod val="50000"/>
                    <a:lumOff val="50000"/>
                  </a:schemeClr>
                </a:solidFill>
                <a:latin typeface="+mj-lt"/>
                <a:ea typeface="Meiryo UI" panose="020B0604030504040204" pitchFamily="50" charset="-128"/>
              </a:rPr>
              <a:t>SDGs </a:t>
            </a:r>
            <a:r>
              <a:rPr lang="ja-JP" altLang="en-US" sz="600" dirty="0">
                <a:solidFill>
                  <a:schemeClr val="tx1">
                    <a:lumMod val="50000"/>
                    <a:lumOff val="50000"/>
                  </a:schemeClr>
                </a:solidFill>
                <a:latin typeface="+mj-lt"/>
                <a:ea typeface="Meiryo UI" panose="020B0604030504040204" pitchFamily="50" charset="-128"/>
              </a:rPr>
              <a:t>の各種計画への反映有無」、「ゼロカーボンシティの表明有無」、「湧水保全活動の実施有無」、「ローカル指標（自治体独自の評価指標）の設定の有無」の実数値は、有</a:t>
            </a:r>
            <a:r>
              <a:rPr lang="en-US" altLang="ja-JP" sz="600" dirty="0">
                <a:solidFill>
                  <a:schemeClr val="tx1">
                    <a:lumMod val="50000"/>
                    <a:lumOff val="50000"/>
                  </a:schemeClr>
                </a:solidFill>
                <a:latin typeface="+mj-lt"/>
                <a:ea typeface="Meiryo UI" panose="020B0604030504040204" pitchFamily="50" charset="-128"/>
              </a:rPr>
              <a:t>=1</a:t>
            </a:r>
            <a:r>
              <a:rPr lang="ja-JP" altLang="en-US" sz="600" dirty="0" err="1">
                <a:solidFill>
                  <a:schemeClr val="tx1">
                    <a:lumMod val="50000"/>
                    <a:lumOff val="50000"/>
                  </a:schemeClr>
                </a:solidFill>
                <a:latin typeface="+mj-lt"/>
                <a:ea typeface="Meiryo UI" panose="020B0604030504040204" pitchFamily="50" charset="-128"/>
              </a:rPr>
              <a:t>、</a:t>
            </a:r>
            <a:r>
              <a:rPr lang="ja-JP" altLang="en-US" sz="600" dirty="0">
                <a:solidFill>
                  <a:schemeClr val="tx1">
                    <a:lumMod val="50000"/>
                    <a:lumOff val="50000"/>
                  </a:schemeClr>
                </a:solidFill>
                <a:latin typeface="+mj-lt"/>
                <a:ea typeface="Meiryo UI" panose="020B0604030504040204" pitchFamily="50" charset="-128"/>
              </a:rPr>
              <a:t>無</a:t>
            </a:r>
            <a:r>
              <a:rPr lang="en-US" altLang="ja-JP" sz="600" dirty="0">
                <a:solidFill>
                  <a:schemeClr val="tx1">
                    <a:lumMod val="50000"/>
                    <a:lumOff val="50000"/>
                  </a:schemeClr>
                </a:solidFill>
                <a:latin typeface="+mj-lt"/>
                <a:ea typeface="Meiryo UI" panose="020B0604030504040204" pitchFamily="50" charset="-128"/>
              </a:rPr>
              <a:t>=0 </a:t>
            </a:r>
            <a:r>
              <a:rPr lang="ja-JP" altLang="en-US" sz="600" dirty="0">
                <a:solidFill>
                  <a:schemeClr val="tx1">
                    <a:lumMod val="50000"/>
                    <a:lumOff val="50000"/>
                  </a:schemeClr>
                </a:solidFill>
                <a:latin typeface="+mj-lt"/>
                <a:ea typeface="Meiryo UI" panose="020B0604030504040204" pitchFamily="50" charset="-128"/>
              </a:rPr>
              <a:t>としている。</a:t>
            </a:r>
            <a:endParaRPr lang="en-US" altLang="ja-JP" sz="600" dirty="0">
              <a:solidFill>
                <a:schemeClr val="tx1">
                  <a:lumMod val="50000"/>
                  <a:lumOff val="50000"/>
                </a:schemeClr>
              </a:solidFill>
              <a:latin typeface="+mj-lt"/>
              <a:ea typeface="Meiryo UI" panose="020B0604030504040204" pitchFamily="50" charset="-128"/>
            </a:endParaRPr>
          </a:p>
          <a:p>
            <a:pPr marL="180975" indent="-180975"/>
            <a:r>
              <a:rPr lang="ja-JP" altLang="en-US" sz="600" dirty="0">
                <a:solidFill>
                  <a:schemeClr val="tx1">
                    <a:lumMod val="50000"/>
                    <a:lumOff val="50000"/>
                  </a:schemeClr>
                </a:solidFill>
                <a:latin typeface="+mj-lt"/>
                <a:ea typeface="Meiryo UI" panose="020B0604030504040204" pitchFamily="50" charset="-128"/>
              </a:rPr>
              <a:t>注２：「河川・</a:t>
            </a:r>
            <a:r>
              <a:rPr lang="ja-JP" altLang="en-US" sz="600" dirty="0">
                <a:solidFill>
                  <a:schemeClr val="tx1">
                    <a:lumMod val="50000"/>
                    <a:lumOff val="50000"/>
                  </a:schemeClr>
                </a:solidFill>
                <a:latin typeface="Meiryo UI" panose="020B0604030504040204" pitchFamily="50" charset="-128"/>
                <a:ea typeface="Meiryo UI" panose="020B0604030504040204" pitchFamily="50" charset="-128"/>
              </a:rPr>
              <a:t>ダム湖の</a:t>
            </a:r>
            <a:r>
              <a:rPr lang="en-US" altLang="ja-JP" sz="600" dirty="0">
                <a:solidFill>
                  <a:schemeClr val="tx1">
                    <a:lumMod val="50000"/>
                    <a:lumOff val="50000"/>
                  </a:schemeClr>
                </a:solidFill>
                <a:latin typeface="Meiryo UI" panose="020B0604030504040204" pitchFamily="50" charset="-128"/>
                <a:ea typeface="Meiryo UI" panose="020B0604030504040204" pitchFamily="50" charset="-128"/>
              </a:rPr>
              <a:t>1</a:t>
            </a:r>
            <a:r>
              <a:rPr lang="ja-JP" altLang="en-US" sz="600" dirty="0">
                <a:solidFill>
                  <a:schemeClr val="tx1">
                    <a:lumMod val="50000"/>
                    <a:lumOff val="50000"/>
                  </a:schemeClr>
                </a:solidFill>
                <a:latin typeface="Meiryo UI" panose="020B0604030504040204" pitchFamily="50" charset="-128"/>
                <a:ea typeface="Meiryo UI" panose="020B0604030504040204" pitchFamily="50" charset="-128"/>
              </a:rPr>
              <a:t>日当たり利用者数」は、主にスポーツ、釣り、ボート、散策等のレジャー目的の利用者の数。　</a:t>
            </a:r>
            <a:r>
              <a:rPr kumimoji="1" lang="ja-JP" altLang="en-US" sz="600" dirty="0">
                <a:solidFill>
                  <a:schemeClr val="tx1">
                    <a:lumMod val="50000"/>
                    <a:lumOff val="50000"/>
                  </a:schemeClr>
                </a:solidFill>
                <a:latin typeface="Meiryo UI" panose="020B0604030504040204" pitchFamily="50" charset="-128"/>
                <a:ea typeface="Meiryo UI" panose="020B0604030504040204" pitchFamily="50" charset="-128"/>
              </a:rPr>
              <a:t>注３：「グリーン購入の取り組み度の評価」は</a:t>
            </a:r>
            <a:r>
              <a:rPr kumimoji="1" lang="en-US" altLang="ja-JP" sz="600" dirty="0">
                <a:solidFill>
                  <a:schemeClr val="tx1">
                    <a:lumMod val="50000"/>
                    <a:lumOff val="50000"/>
                  </a:schemeClr>
                </a:solidFill>
                <a:latin typeface="Meiryo UI" panose="020B0604030504040204" pitchFamily="50" charset="-128"/>
                <a:ea typeface="Meiryo UI" panose="020B0604030504040204" pitchFamily="50" charset="-128"/>
              </a:rPr>
              <a:t>45</a:t>
            </a:r>
            <a:r>
              <a:rPr kumimoji="1" lang="ja-JP" altLang="en-US" sz="600" dirty="0">
                <a:solidFill>
                  <a:schemeClr val="tx1">
                    <a:lumMod val="50000"/>
                    <a:lumOff val="50000"/>
                  </a:schemeClr>
                </a:solidFill>
                <a:latin typeface="Meiryo UI" panose="020B0604030504040204" pitchFamily="50" charset="-128"/>
                <a:ea typeface="Meiryo UI" panose="020B0604030504040204" pitchFamily="50" charset="-128"/>
              </a:rPr>
              <a:t>点満点で評価されている。なお、アンケート無回答の市町村は欠測となる。</a:t>
            </a:r>
            <a:endParaRPr kumimoji="1" lang="ja-JP" altLang="en-US" sz="600" dirty="0">
              <a:solidFill>
                <a:schemeClr val="tx1">
                  <a:lumMod val="50000"/>
                  <a:lumOff val="50000"/>
                </a:schemeClr>
              </a:solidFill>
              <a:latin typeface="+mj-lt"/>
            </a:endParaRPr>
          </a:p>
        </p:txBody>
      </p:sp>
    </p:spTree>
    <p:extLst>
      <p:ext uri="{BB962C8B-B14F-4D97-AF65-F5344CB8AC3E}">
        <p14:creationId xmlns:p14="http://schemas.microsoft.com/office/powerpoint/2010/main" val="83125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タイトル 2"/>
          <p:cNvSpPr>
            <a:spLocks noGrp="1"/>
          </p:cNvSpPr>
          <p:nvPr>
            <p:ph type="title"/>
          </p:nvPr>
        </p:nvSpPr>
        <p:spPr>
          <a:xfrm>
            <a:off x="0" y="2979000"/>
            <a:ext cx="9144000" cy="900000"/>
          </a:xfrm>
          <a:noFill/>
          <a:ln w="28575">
            <a:noFill/>
            <a:miter lim="800000"/>
            <a:headEnd/>
            <a:tailEnd/>
          </a:ln>
        </p:spPr>
        <p:txBody>
          <a:bodyPr vert="horz" wrap="square" lIns="91440" tIns="45720" rIns="91440" bIns="45720" numCol="1" anchor="ctr" anchorCtr="0" compatLnSpc="1">
            <a:prstTxWarp prst="textNoShape">
              <a:avLst/>
            </a:prstTxWarp>
          </a:bodyPr>
          <a:lstStyle/>
          <a:p>
            <a:pPr algn="ctr">
              <a:spcBef>
                <a:spcPts val="300"/>
              </a:spcBef>
              <a:buClr>
                <a:srgbClr val="CC0000"/>
              </a:buClr>
            </a:pPr>
            <a:r>
              <a:rPr lang="en-US" altLang="ja-JP" sz="3600" dirty="0">
                <a:solidFill>
                  <a:srgbClr val="6F98BD"/>
                </a:solidFill>
                <a:cs typeface="+mn-cs"/>
              </a:rPr>
              <a:t>3-2.</a:t>
            </a:r>
            <a:r>
              <a:rPr lang="ja-JP" altLang="en-US" sz="3600" dirty="0">
                <a:solidFill>
                  <a:srgbClr val="6F98BD"/>
                </a:solidFill>
                <a:cs typeface="+mn-cs"/>
              </a:rPr>
              <a:t> 地域の成果の状況</a:t>
            </a:r>
          </a:p>
        </p:txBody>
      </p:sp>
      <p:sp>
        <p:nvSpPr>
          <p:cNvPr id="4" name="スライド番号プレースホルダー 3">
            <a:extLst>
              <a:ext uri="{FF2B5EF4-FFF2-40B4-BE49-F238E27FC236}">
                <a16:creationId xmlns:a16="http://schemas.microsoft.com/office/drawing/2014/main" id="{F2AE783E-D544-4B7D-940D-4A97E5FE1805}"/>
              </a:ext>
            </a:extLst>
          </p:cNvPr>
          <p:cNvSpPr>
            <a:spLocks noGrp="1"/>
          </p:cNvSpPr>
          <p:nvPr>
            <p:ph type="sldNum" sz="quarter" idx="4"/>
          </p:nvPr>
        </p:nvSpPr>
        <p:spPr/>
        <p:txBody>
          <a:bodyPr/>
          <a:lstStyle/>
          <a:p>
            <a:pPr>
              <a:defRPr/>
            </a:pPr>
            <a:fld id="{5AC316A2-ED79-4A4C-BB2E-71F78B36301B}" type="slidenum">
              <a:rPr lang="en-US" altLang="ja-JP" smtClean="0"/>
              <a:pPr>
                <a:defRPr/>
              </a:pPr>
              <a:t>28</a:t>
            </a:fld>
            <a:endParaRPr lang="ja-JP" altLang="en-US" dirty="0"/>
          </a:p>
        </p:txBody>
      </p:sp>
    </p:spTree>
    <p:extLst>
      <p:ext uri="{BB962C8B-B14F-4D97-AF65-F5344CB8AC3E}">
        <p14:creationId xmlns:p14="http://schemas.microsoft.com/office/powerpoint/2010/main" val="1339271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2</a:t>
            </a:r>
            <a:r>
              <a:rPr lang="ja-JP" altLang="en-US" dirty="0"/>
              <a:t>）地域の成果指標　</a:t>
            </a:r>
            <a:r>
              <a:rPr lang="ja-JP" altLang="en-US" dirty="0">
                <a:solidFill>
                  <a:srgbClr val="00EE00"/>
                </a:solidFill>
              </a:rPr>
              <a:t>①環境</a:t>
            </a:r>
          </a:p>
        </p:txBody>
      </p:sp>
      <p:sp>
        <p:nvSpPr>
          <p:cNvPr id="10" name="コンテンツ プレースホルダ 9"/>
          <p:cNvSpPr>
            <a:spLocks noGrp="1"/>
          </p:cNvSpPr>
          <p:nvPr>
            <p:ph idx="1"/>
          </p:nvPr>
        </p:nvSpPr>
        <p:spPr>
          <a:xfrm>
            <a:off x="52200" y="661506"/>
            <a:ext cx="9000000" cy="828000"/>
          </a:xfrm>
        </p:spPr>
        <p:txBody>
          <a:bodyPr/>
          <a:lstStyle/>
          <a:p>
            <a:endParaRPr lang="en-US" altLang="ja-JP" dirty="0"/>
          </a:p>
        </p:txBody>
      </p:sp>
      <p:sp>
        <p:nvSpPr>
          <p:cNvPr id="2" name="スライド番号プレースホルダー 1">
            <a:extLst>
              <a:ext uri="{FF2B5EF4-FFF2-40B4-BE49-F238E27FC236}">
                <a16:creationId xmlns:a16="http://schemas.microsoft.com/office/drawing/2014/main" id="{2C9EE67A-9F8F-41AF-941D-081F8B3D101B}"/>
              </a:ext>
            </a:extLst>
          </p:cNvPr>
          <p:cNvSpPr>
            <a:spLocks noGrp="1"/>
          </p:cNvSpPr>
          <p:nvPr>
            <p:ph type="sldNum" sz="quarter" idx="4"/>
          </p:nvPr>
        </p:nvSpPr>
        <p:spPr/>
        <p:txBody>
          <a:bodyPr/>
          <a:lstStyle/>
          <a:p>
            <a:pPr>
              <a:defRPr/>
            </a:pPr>
            <a:fld id="{5AC316A2-ED79-4A4C-BB2E-71F78B36301B}" type="slidenum">
              <a:rPr lang="en-US" altLang="ja-JP" smtClean="0"/>
              <a:pPr>
                <a:defRPr/>
              </a:pPr>
              <a:t>29</a:t>
            </a:fld>
            <a:endParaRPr lang="ja-JP" altLang="en-US" dirty="0"/>
          </a:p>
        </p:txBody>
      </p:sp>
    </p:spTree>
    <p:extLst>
      <p:ext uri="{BB962C8B-B14F-4D97-AF65-F5344CB8AC3E}">
        <p14:creationId xmlns:p14="http://schemas.microsoft.com/office/powerpoint/2010/main" val="10444219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目次</a:t>
            </a:r>
          </a:p>
        </p:txBody>
      </p:sp>
      <p:sp>
        <p:nvSpPr>
          <p:cNvPr id="14" name="コンテンツ プレースホルダ 13"/>
          <p:cNvSpPr>
            <a:spLocks noGrp="1"/>
          </p:cNvSpPr>
          <p:nvPr>
            <p:ph idx="1"/>
          </p:nvPr>
        </p:nvSpPr>
        <p:spPr>
          <a:xfrm>
            <a:off x="767702" y="839862"/>
            <a:ext cx="7608595" cy="5370701"/>
          </a:xfrm>
          <a:prstGeom prst="rect">
            <a:avLst/>
          </a:prstGeom>
          <a:ln w="28575">
            <a:noFill/>
          </a:ln>
        </p:spPr>
        <p:txBody>
          <a:bodyPr wrap="square" anchor="t">
            <a:spAutoFit/>
          </a:bodyPr>
          <a:lstStyle/>
          <a:p>
            <a:pPr marL="6370638" indent="-6370638" eaLnBrk="0">
              <a:spcBef>
                <a:spcPts val="0"/>
              </a:spcBef>
              <a:spcAft>
                <a:spcPts val="600"/>
              </a:spcAft>
              <a:buClrTx/>
              <a:buNone/>
            </a:pPr>
            <a:r>
              <a:rPr lang="ja-JP" altLang="en-US" sz="1800" b="1" dirty="0">
                <a:solidFill>
                  <a:srgbClr val="355573"/>
                </a:solidFill>
              </a:rPr>
              <a:t>１．はじめに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p.4</a:t>
            </a:r>
          </a:p>
          <a:p>
            <a:pPr marL="6370638" indent="-6370638" eaLnBrk="0">
              <a:spcBef>
                <a:spcPts val="0"/>
              </a:spcBef>
              <a:spcAft>
                <a:spcPts val="600"/>
              </a:spcAft>
              <a:buClrTx/>
              <a:buNone/>
            </a:pPr>
            <a:r>
              <a:rPr lang="ja-JP" altLang="en-US" sz="1800" b="1" dirty="0">
                <a:solidFill>
                  <a:srgbClr val="355573"/>
                </a:solidFill>
              </a:rPr>
              <a:t>２．地域の人口動態について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p.9</a:t>
            </a:r>
          </a:p>
          <a:p>
            <a:pPr marL="6370638" indent="-6370638" eaLnBrk="0">
              <a:spcBef>
                <a:spcPts val="0"/>
              </a:spcBef>
              <a:spcAft>
                <a:spcPts val="600"/>
              </a:spcAft>
              <a:buClrTx/>
              <a:buNone/>
            </a:pPr>
            <a:r>
              <a:rPr lang="ja-JP" altLang="en-US" sz="1800" b="1" dirty="0">
                <a:solidFill>
                  <a:srgbClr val="355573"/>
                </a:solidFill>
              </a:rPr>
              <a:t>３．客観的指標からみた地域の現状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p.12</a:t>
            </a:r>
          </a:p>
          <a:p>
            <a:pPr marL="6370638" indent="-6370638" eaLnBrk="0">
              <a:spcBef>
                <a:spcPts val="0"/>
              </a:spcBef>
              <a:spcAft>
                <a:spcPts val="600"/>
              </a:spcAft>
              <a:buClrTx/>
              <a:buNone/>
            </a:pPr>
            <a:r>
              <a:rPr lang="ja-JP" altLang="en-US" sz="1800" b="1" dirty="0">
                <a:solidFill>
                  <a:srgbClr val="355573"/>
                </a:solidFill>
              </a:rPr>
              <a:t>３</a:t>
            </a:r>
            <a:r>
              <a:rPr lang="en-US" altLang="ja-JP" sz="1800" b="1" dirty="0">
                <a:solidFill>
                  <a:srgbClr val="355573"/>
                </a:solidFill>
              </a:rPr>
              <a:t>-</a:t>
            </a:r>
            <a:r>
              <a:rPr lang="ja-JP" altLang="en-US" sz="1800" b="1" dirty="0">
                <a:solidFill>
                  <a:srgbClr val="355573"/>
                </a:solidFill>
              </a:rPr>
              <a:t>１．地域のストックの状況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p.13</a:t>
            </a:r>
            <a:endParaRPr lang="en-US" altLang="ja-JP" sz="1800" dirty="0">
              <a:solidFill>
                <a:srgbClr val="355573"/>
              </a:solidFill>
            </a:endParaRPr>
          </a:p>
          <a:p>
            <a:pPr marL="6370638" indent="-6370638" eaLnBrk="0">
              <a:spcBef>
                <a:spcPts val="0"/>
              </a:spcBef>
              <a:spcAft>
                <a:spcPts val="600"/>
              </a:spcAft>
              <a:buClrTx/>
              <a:buNone/>
            </a:pPr>
            <a:r>
              <a:rPr lang="ja-JP" altLang="en-US" sz="1800" b="1" dirty="0">
                <a:solidFill>
                  <a:srgbClr val="355573"/>
                </a:solidFill>
              </a:rPr>
              <a:t>３</a:t>
            </a:r>
            <a:r>
              <a:rPr lang="en-US" altLang="ja-JP" sz="1800" b="1" dirty="0">
                <a:solidFill>
                  <a:srgbClr val="355573"/>
                </a:solidFill>
              </a:rPr>
              <a:t>-</a:t>
            </a:r>
            <a:r>
              <a:rPr lang="ja-JP" altLang="en-US" sz="1800" b="1" dirty="0">
                <a:solidFill>
                  <a:srgbClr val="355573"/>
                </a:solidFill>
              </a:rPr>
              <a:t>２．地域の成果の状況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p.28</a:t>
            </a:r>
            <a:endParaRPr lang="en-US" altLang="ja-JP" sz="1800" dirty="0">
              <a:solidFill>
                <a:srgbClr val="355573"/>
              </a:solidFill>
            </a:endParaRPr>
          </a:p>
          <a:p>
            <a:pPr marL="6370638" indent="-6370638" eaLnBrk="0">
              <a:spcBef>
                <a:spcPts val="0"/>
              </a:spcBef>
              <a:spcAft>
                <a:spcPts val="600"/>
              </a:spcAft>
              <a:buClrTx/>
              <a:buNone/>
            </a:pPr>
            <a:r>
              <a:rPr lang="ja-JP" altLang="en-US" sz="1800" b="1" dirty="0">
                <a:solidFill>
                  <a:srgbClr val="355573"/>
                </a:solidFill>
              </a:rPr>
              <a:t>３</a:t>
            </a:r>
            <a:r>
              <a:rPr lang="en-US" altLang="ja-JP" sz="1800" b="1" dirty="0">
                <a:solidFill>
                  <a:srgbClr val="355573"/>
                </a:solidFill>
              </a:rPr>
              <a:t>-</a:t>
            </a:r>
            <a:r>
              <a:rPr lang="ja-JP" altLang="en-US" sz="1800" b="1" dirty="0">
                <a:solidFill>
                  <a:srgbClr val="355573"/>
                </a:solidFill>
              </a:rPr>
              <a:t>３．地域の客観的指標の統合化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p.35</a:t>
            </a:r>
            <a:endParaRPr lang="en-US" altLang="ja-JP" sz="1800" dirty="0">
              <a:solidFill>
                <a:srgbClr val="355573"/>
              </a:solidFill>
            </a:endParaRPr>
          </a:p>
          <a:p>
            <a:pPr marL="6370638" indent="-6370638" eaLnBrk="0">
              <a:spcBef>
                <a:spcPts val="0"/>
              </a:spcBef>
              <a:spcAft>
                <a:spcPts val="600"/>
              </a:spcAft>
              <a:buClrTx/>
              <a:buNone/>
            </a:pPr>
            <a:r>
              <a:rPr lang="ja-JP" altLang="en-US" sz="1800" b="1" dirty="0">
                <a:solidFill>
                  <a:srgbClr val="355573"/>
                </a:solidFill>
              </a:rPr>
              <a:t>４．時系列でみた地域の状況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p.38</a:t>
            </a:r>
            <a:endParaRPr lang="en-US" altLang="ja-JP" sz="1800" dirty="0">
              <a:solidFill>
                <a:srgbClr val="355573"/>
              </a:solidFill>
            </a:endParaRPr>
          </a:p>
          <a:p>
            <a:pPr marL="6370638" indent="-6370638" eaLnBrk="0">
              <a:spcBef>
                <a:spcPts val="0"/>
              </a:spcBef>
              <a:spcAft>
                <a:spcPts val="600"/>
              </a:spcAft>
              <a:buClrTx/>
              <a:buNone/>
            </a:pPr>
            <a:r>
              <a:rPr lang="ja-JP" altLang="en-US" sz="1800" b="1" dirty="0">
                <a:solidFill>
                  <a:srgbClr val="355573"/>
                </a:solidFill>
              </a:rPr>
              <a:t>４</a:t>
            </a:r>
            <a:r>
              <a:rPr lang="en-US" altLang="ja-JP" sz="1800" b="1" dirty="0">
                <a:solidFill>
                  <a:srgbClr val="355573"/>
                </a:solidFill>
              </a:rPr>
              <a:t>-</a:t>
            </a:r>
            <a:r>
              <a:rPr lang="ja-JP" altLang="en-US" sz="1800" b="1" dirty="0">
                <a:solidFill>
                  <a:srgbClr val="355573"/>
                </a:solidFill>
              </a:rPr>
              <a:t>１．地域のストックの推移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p.39</a:t>
            </a:r>
            <a:endParaRPr lang="en-US" altLang="ja-JP" sz="1800" dirty="0">
              <a:solidFill>
                <a:srgbClr val="355573"/>
              </a:solidFill>
            </a:endParaRPr>
          </a:p>
          <a:p>
            <a:pPr marL="6370638" indent="-6370638" eaLnBrk="0">
              <a:spcBef>
                <a:spcPts val="0"/>
              </a:spcBef>
              <a:spcAft>
                <a:spcPts val="600"/>
              </a:spcAft>
              <a:buClrTx/>
              <a:buNone/>
            </a:pPr>
            <a:r>
              <a:rPr lang="ja-JP" altLang="en-US" sz="1800" b="1" dirty="0">
                <a:solidFill>
                  <a:srgbClr val="355573"/>
                </a:solidFill>
              </a:rPr>
              <a:t>４</a:t>
            </a:r>
            <a:r>
              <a:rPr lang="en-US" altLang="ja-JP" sz="1800" b="1" dirty="0">
                <a:solidFill>
                  <a:srgbClr val="355573"/>
                </a:solidFill>
              </a:rPr>
              <a:t>-</a:t>
            </a:r>
            <a:r>
              <a:rPr lang="ja-JP" altLang="en-US" sz="1800" b="1" dirty="0">
                <a:solidFill>
                  <a:srgbClr val="355573"/>
                </a:solidFill>
              </a:rPr>
              <a:t>２．地域の成果の推移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p.65</a:t>
            </a:r>
          </a:p>
          <a:p>
            <a:pPr marL="6370638" indent="-6370638" eaLnBrk="0">
              <a:spcBef>
                <a:spcPts val="0"/>
              </a:spcBef>
              <a:spcAft>
                <a:spcPts val="600"/>
              </a:spcAft>
              <a:buClrTx/>
              <a:buNone/>
            </a:pPr>
            <a:r>
              <a:rPr lang="ja-JP" altLang="en-US" sz="1800" b="1" dirty="0">
                <a:solidFill>
                  <a:srgbClr val="355573"/>
                </a:solidFill>
              </a:rPr>
              <a:t>参考１．基準値・目標値との比較</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p.86</a:t>
            </a:r>
            <a:endParaRPr lang="en-US" altLang="ja-JP" sz="1800" dirty="0">
              <a:solidFill>
                <a:srgbClr val="355573"/>
              </a:solidFill>
            </a:endParaRPr>
          </a:p>
          <a:p>
            <a:pPr marL="6370638" indent="-6370638" eaLnBrk="0">
              <a:spcBef>
                <a:spcPts val="0"/>
              </a:spcBef>
              <a:spcAft>
                <a:spcPts val="600"/>
              </a:spcAft>
              <a:buClrTx/>
              <a:buNone/>
            </a:pPr>
            <a:r>
              <a:rPr lang="ja-JP" altLang="en-US" sz="1800" b="1" dirty="0">
                <a:solidFill>
                  <a:srgbClr val="355573"/>
                </a:solidFill>
              </a:rPr>
              <a:t>参考２．各種計画等の策定状況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p.90</a:t>
            </a:r>
            <a:endParaRPr lang="en-US" altLang="ja-JP" sz="1800" dirty="0">
              <a:solidFill>
                <a:srgbClr val="355573"/>
              </a:solidFill>
            </a:endParaRPr>
          </a:p>
          <a:p>
            <a:pPr marL="6370638" indent="-6370638" eaLnBrk="0">
              <a:spcBef>
                <a:spcPts val="0"/>
              </a:spcBef>
              <a:spcAft>
                <a:spcPts val="600"/>
              </a:spcAft>
              <a:buClrTx/>
              <a:buNone/>
            </a:pPr>
            <a:r>
              <a:rPr lang="ja-JP" altLang="en-US" sz="1800" b="1" dirty="0">
                <a:solidFill>
                  <a:srgbClr val="355573"/>
                </a:solidFill>
              </a:rPr>
              <a:t>参考３．地域指標分析シート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p.92</a:t>
            </a:r>
            <a:endParaRPr lang="en-US" altLang="ja-JP" sz="1800" dirty="0">
              <a:solidFill>
                <a:srgbClr val="355573"/>
              </a:solidFill>
            </a:endParaRPr>
          </a:p>
        </p:txBody>
      </p:sp>
      <p:sp>
        <p:nvSpPr>
          <p:cNvPr id="3" name="スライド番号プレースホルダー 2">
            <a:extLst>
              <a:ext uri="{FF2B5EF4-FFF2-40B4-BE49-F238E27FC236}">
                <a16:creationId xmlns:a16="http://schemas.microsoft.com/office/drawing/2014/main" id="{B84F8805-6C6D-4E56-A0B1-7E8E3E9B0DA4}"/>
              </a:ext>
            </a:extLst>
          </p:cNvPr>
          <p:cNvSpPr>
            <a:spLocks noGrp="1"/>
          </p:cNvSpPr>
          <p:nvPr>
            <p:ph type="sldNum" sz="quarter" idx="4"/>
          </p:nvPr>
        </p:nvSpPr>
        <p:spPr/>
        <p:txBody>
          <a:bodyPr/>
          <a:lstStyle/>
          <a:p>
            <a:pPr>
              <a:defRPr/>
            </a:pPr>
            <a:fld id="{5AC316A2-ED79-4A4C-BB2E-71F78B36301B}" type="slidenum">
              <a:rPr lang="en-US" altLang="ja-JP" smtClean="0"/>
              <a:pPr>
                <a:defRPr/>
              </a:pPr>
              <a:t>3</a:t>
            </a:fld>
            <a:endParaRPr lang="ja-JP" altLang="en-US" dirty="0"/>
          </a:p>
        </p:txBody>
      </p:sp>
    </p:spTree>
    <p:extLst>
      <p:ext uri="{BB962C8B-B14F-4D97-AF65-F5344CB8AC3E}">
        <p14:creationId xmlns:p14="http://schemas.microsoft.com/office/powerpoint/2010/main" val="23551495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テキスト ボックス 7"/>
          <p:cNvSpPr txBox="1"/>
          <p:nvPr/>
        </p:nvSpPr>
        <p:spPr>
          <a:xfrm>
            <a:off x="180000" y="6300000"/>
            <a:ext cx="5612450" cy="276999"/>
          </a:xfrm>
          <a:prstGeom prst="rect">
            <a:avLst/>
          </a:prstGeom>
          <a:noFill/>
        </p:spPr>
        <p:txBody>
          <a:bodyPr wrap="square" rtlCol="0">
            <a:spAutoFit/>
          </a:bodyPr>
          <a:lstStyle/>
          <a:p>
            <a:pPr marL="180975" indent="-180975"/>
            <a:r>
              <a:rPr lang="ja-JP" altLang="en-US" sz="600" dirty="0">
                <a:solidFill>
                  <a:schemeClr val="tx1">
                    <a:lumMod val="50000"/>
                    <a:lumOff val="50000"/>
                  </a:schemeClr>
                </a:solidFill>
                <a:latin typeface="+mj-lt"/>
                <a:ea typeface="Meiryo UI" panose="020B0604030504040204" pitchFamily="50" charset="-128"/>
              </a:rPr>
              <a:t>注１：「河川の</a:t>
            </a:r>
            <a:r>
              <a:rPr lang="en-US" altLang="ja-JP" sz="600" dirty="0">
                <a:solidFill>
                  <a:schemeClr val="tx1">
                    <a:lumMod val="50000"/>
                    <a:lumOff val="50000"/>
                  </a:schemeClr>
                </a:solidFill>
                <a:latin typeface="+mj-lt"/>
                <a:ea typeface="Meiryo UI" panose="020B0604030504040204" pitchFamily="50" charset="-128"/>
              </a:rPr>
              <a:t>BOD</a:t>
            </a:r>
            <a:r>
              <a:rPr lang="ja-JP" altLang="en-US" sz="600" dirty="0">
                <a:solidFill>
                  <a:schemeClr val="tx1">
                    <a:lumMod val="50000"/>
                    <a:lumOff val="50000"/>
                  </a:schemeClr>
                </a:solidFill>
                <a:latin typeface="+mj-lt"/>
                <a:ea typeface="Meiryo UI" panose="020B0604030504040204" pitchFamily="50" charset="-128"/>
              </a:rPr>
              <a:t>」の環境基準値は「</a:t>
            </a:r>
            <a:r>
              <a:rPr lang="en-US" altLang="ja-JP" sz="600" dirty="0">
                <a:solidFill>
                  <a:schemeClr val="tx1">
                    <a:lumMod val="50000"/>
                    <a:lumOff val="50000"/>
                  </a:schemeClr>
                </a:solidFill>
                <a:latin typeface="+mj-lt"/>
                <a:ea typeface="Meiryo UI" panose="020B0604030504040204" pitchFamily="50" charset="-128"/>
              </a:rPr>
              <a:t>1 mg/L</a:t>
            </a:r>
            <a:r>
              <a:rPr lang="ja-JP" altLang="en-US" sz="600" dirty="0">
                <a:solidFill>
                  <a:schemeClr val="tx1">
                    <a:lumMod val="50000"/>
                    <a:lumOff val="50000"/>
                  </a:schemeClr>
                </a:solidFill>
                <a:latin typeface="+mj-lt"/>
                <a:ea typeface="Meiryo UI" panose="020B0604030504040204" pitchFamily="50" charset="-128"/>
              </a:rPr>
              <a:t>」（</a:t>
            </a:r>
            <a:r>
              <a:rPr lang="en-US" altLang="ja-JP" sz="600" dirty="0">
                <a:solidFill>
                  <a:schemeClr val="tx1">
                    <a:lumMod val="50000"/>
                    <a:lumOff val="50000"/>
                  </a:schemeClr>
                </a:solidFill>
                <a:latin typeface="+mj-lt"/>
                <a:ea typeface="Meiryo UI" panose="020B0604030504040204" pitchFamily="50" charset="-128"/>
              </a:rPr>
              <a:t>AA</a:t>
            </a:r>
            <a:r>
              <a:rPr lang="ja-JP" altLang="en-US" sz="600" dirty="0">
                <a:solidFill>
                  <a:schemeClr val="tx1">
                    <a:lumMod val="50000"/>
                    <a:lumOff val="50000"/>
                  </a:schemeClr>
                </a:solidFill>
                <a:latin typeface="+mj-lt"/>
                <a:ea typeface="Meiryo UI" panose="020B0604030504040204" pitchFamily="50" charset="-128"/>
              </a:rPr>
              <a:t>類型）、「湖沼の</a:t>
            </a:r>
            <a:r>
              <a:rPr lang="en-US" altLang="ja-JP" sz="600" dirty="0">
                <a:solidFill>
                  <a:schemeClr val="tx1">
                    <a:lumMod val="50000"/>
                    <a:lumOff val="50000"/>
                  </a:schemeClr>
                </a:solidFill>
                <a:latin typeface="+mj-lt"/>
                <a:ea typeface="Meiryo UI" panose="020B0604030504040204" pitchFamily="50" charset="-128"/>
              </a:rPr>
              <a:t>COD</a:t>
            </a:r>
            <a:r>
              <a:rPr lang="ja-JP" altLang="en-US" sz="600" dirty="0">
                <a:solidFill>
                  <a:schemeClr val="tx1">
                    <a:lumMod val="50000"/>
                    <a:lumOff val="50000"/>
                  </a:schemeClr>
                </a:solidFill>
                <a:latin typeface="+mj-lt"/>
                <a:ea typeface="Meiryo UI" panose="020B0604030504040204" pitchFamily="50" charset="-128"/>
              </a:rPr>
              <a:t>」の環境基準値は「</a:t>
            </a:r>
            <a:r>
              <a:rPr lang="en-US" altLang="ja-JP" sz="600" dirty="0">
                <a:solidFill>
                  <a:schemeClr val="tx1">
                    <a:lumMod val="50000"/>
                    <a:lumOff val="50000"/>
                  </a:schemeClr>
                </a:solidFill>
                <a:latin typeface="+mj-lt"/>
                <a:ea typeface="Meiryo UI" panose="020B0604030504040204" pitchFamily="50" charset="-128"/>
              </a:rPr>
              <a:t>1mg/L</a:t>
            </a:r>
            <a:r>
              <a:rPr lang="ja-JP" altLang="en-US" sz="600" dirty="0">
                <a:solidFill>
                  <a:schemeClr val="tx1">
                    <a:lumMod val="50000"/>
                    <a:lumOff val="50000"/>
                  </a:schemeClr>
                </a:solidFill>
                <a:latin typeface="+mj-lt"/>
                <a:ea typeface="Meiryo UI" panose="020B0604030504040204" pitchFamily="50" charset="-128"/>
              </a:rPr>
              <a:t>」（</a:t>
            </a:r>
            <a:r>
              <a:rPr lang="en-US" altLang="ja-JP" sz="600" dirty="0">
                <a:solidFill>
                  <a:schemeClr val="tx1">
                    <a:lumMod val="50000"/>
                    <a:lumOff val="50000"/>
                  </a:schemeClr>
                </a:solidFill>
                <a:latin typeface="+mj-lt"/>
                <a:ea typeface="Meiryo UI" panose="020B0604030504040204" pitchFamily="50" charset="-128"/>
              </a:rPr>
              <a:t>AA</a:t>
            </a:r>
            <a:r>
              <a:rPr lang="ja-JP" altLang="en-US" sz="600" dirty="0">
                <a:solidFill>
                  <a:schemeClr val="tx1">
                    <a:lumMod val="50000"/>
                    <a:lumOff val="50000"/>
                  </a:schemeClr>
                </a:solidFill>
                <a:latin typeface="+mj-lt"/>
                <a:ea typeface="Meiryo UI" panose="020B0604030504040204" pitchFamily="50" charset="-128"/>
              </a:rPr>
              <a:t>類型）、「海域の</a:t>
            </a:r>
            <a:r>
              <a:rPr lang="en-US" altLang="ja-JP" sz="600" dirty="0">
                <a:solidFill>
                  <a:schemeClr val="tx1">
                    <a:lumMod val="50000"/>
                    <a:lumOff val="50000"/>
                  </a:schemeClr>
                </a:solidFill>
                <a:latin typeface="+mj-lt"/>
                <a:ea typeface="Meiryo UI" panose="020B0604030504040204" pitchFamily="50" charset="-128"/>
              </a:rPr>
              <a:t>COD</a:t>
            </a:r>
            <a:r>
              <a:rPr lang="ja-JP" altLang="en-US" sz="600" dirty="0">
                <a:solidFill>
                  <a:schemeClr val="tx1">
                    <a:lumMod val="50000"/>
                    <a:lumOff val="50000"/>
                  </a:schemeClr>
                </a:solidFill>
                <a:latin typeface="+mj-lt"/>
                <a:ea typeface="Meiryo UI" panose="020B0604030504040204" pitchFamily="50" charset="-128"/>
              </a:rPr>
              <a:t>」の環境基準値は「</a:t>
            </a:r>
            <a:r>
              <a:rPr lang="en-US" altLang="ja-JP" sz="600" dirty="0">
                <a:solidFill>
                  <a:schemeClr val="tx1">
                    <a:lumMod val="50000"/>
                    <a:lumOff val="50000"/>
                  </a:schemeClr>
                </a:solidFill>
                <a:latin typeface="+mj-lt"/>
                <a:ea typeface="Meiryo UI" panose="020B0604030504040204" pitchFamily="50" charset="-128"/>
              </a:rPr>
              <a:t>2mg/L</a:t>
            </a:r>
            <a:r>
              <a:rPr lang="ja-JP" altLang="en-US" sz="600" dirty="0">
                <a:solidFill>
                  <a:schemeClr val="tx1">
                    <a:lumMod val="50000"/>
                    <a:lumOff val="50000"/>
                  </a:schemeClr>
                </a:solidFill>
                <a:latin typeface="+mj-lt"/>
                <a:ea typeface="Meiryo UI" panose="020B0604030504040204" pitchFamily="50" charset="-128"/>
              </a:rPr>
              <a:t>」（</a:t>
            </a:r>
            <a:r>
              <a:rPr lang="en-US" altLang="ja-JP" sz="600" dirty="0">
                <a:solidFill>
                  <a:schemeClr val="tx1">
                    <a:lumMod val="50000"/>
                    <a:lumOff val="50000"/>
                  </a:schemeClr>
                </a:solidFill>
                <a:latin typeface="+mj-lt"/>
                <a:ea typeface="Meiryo UI" panose="020B0604030504040204" pitchFamily="50" charset="-128"/>
              </a:rPr>
              <a:t>A</a:t>
            </a:r>
            <a:r>
              <a:rPr lang="ja-JP" altLang="en-US" sz="600" dirty="0">
                <a:solidFill>
                  <a:schemeClr val="tx1">
                    <a:lumMod val="50000"/>
                    <a:lumOff val="50000"/>
                  </a:schemeClr>
                </a:solidFill>
                <a:latin typeface="+mj-lt"/>
                <a:ea typeface="Meiryo UI" panose="020B0604030504040204" pitchFamily="50" charset="-128"/>
              </a:rPr>
              <a:t>類型）。</a:t>
            </a:r>
            <a:endParaRPr lang="en-US" altLang="ja-JP" sz="600" dirty="0">
              <a:solidFill>
                <a:schemeClr val="tx1">
                  <a:lumMod val="50000"/>
                  <a:lumOff val="50000"/>
                </a:schemeClr>
              </a:solidFill>
              <a:latin typeface="+mj-lt"/>
              <a:ea typeface="Meiryo UI" panose="020B0604030504040204" pitchFamily="50" charset="-128"/>
            </a:endParaRPr>
          </a:p>
          <a:p>
            <a:pPr marL="180975" indent="-180975"/>
            <a:r>
              <a:rPr kumimoji="1" lang="ja-JP" altLang="en-US" sz="600" dirty="0">
                <a:solidFill>
                  <a:schemeClr val="tx1">
                    <a:lumMod val="50000"/>
                    <a:lumOff val="50000"/>
                  </a:schemeClr>
                </a:solidFill>
                <a:latin typeface="+mj-lt"/>
                <a:ea typeface="Meiryo UI" panose="020B0604030504040204" pitchFamily="50" charset="-128"/>
              </a:rPr>
              <a:t>注２：「再生可能エネルギーの生産額割合」は、地域の電気業の</a:t>
            </a:r>
            <a:r>
              <a:rPr lang="ja-JP" altLang="en-US" sz="600" dirty="0">
                <a:solidFill>
                  <a:schemeClr val="tx1">
                    <a:lumMod val="50000"/>
                    <a:lumOff val="50000"/>
                  </a:schemeClr>
                </a:solidFill>
                <a:latin typeface="+mj-lt"/>
                <a:ea typeface="Meiryo UI" panose="020B0604030504040204" pitchFamily="50" charset="-128"/>
              </a:rPr>
              <a:t>生産額（売上額）</a:t>
            </a:r>
            <a:r>
              <a:rPr kumimoji="1" lang="ja-JP" altLang="en-US" sz="600" dirty="0">
                <a:solidFill>
                  <a:schemeClr val="tx1">
                    <a:lumMod val="50000"/>
                    <a:lumOff val="50000"/>
                  </a:schemeClr>
                </a:solidFill>
                <a:latin typeface="+mj-lt"/>
                <a:ea typeface="Meiryo UI" panose="020B0604030504040204" pitchFamily="50" charset="-128"/>
              </a:rPr>
              <a:t>に占める再生可能エネルギー発電の生産額（売上額）の割合。</a:t>
            </a:r>
            <a:endParaRPr kumimoji="1" lang="ja-JP" altLang="en-US" sz="600" dirty="0">
              <a:solidFill>
                <a:schemeClr val="tx1">
                  <a:lumMod val="50000"/>
                  <a:lumOff val="50000"/>
                </a:schemeClr>
              </a:solidFill>
              <a:latin typeface="+mj-lt"/>
            </a:endParaRPr>
          </a:p>
        </p:txBody>
      </p:sp>
      <p:sp>
        <p:nvSpPr>
          <p:cNvPr id="2" name="スライド番号プレースホルダー 1">
            <a:extLst>
              <a:ext uri="{FF2B5EF4-FFF2-40B4-BE49-F238E27FC236}">
                <a16:creationId xmlns:a16="http://schemas.microsoft.com/office/drawing/2014/main" id="{4CDA2B3E-81E4-4539-916B-785A9CC2031C}"/>
              </a:ext>
            </a:extLst>
          </p:cNvPr>
          <p:cNvSpPr>
            <a:spLocks noGrp="1"/>
          </p:cNvSpPr>
          <p:nvPr>
            <p:ph type="sldNum" sz="quarter" idx="4"/>
          </p:nvPr>
        </p:nvSpPr>
        <p:spPr/>
        <p:txBody>
          <a:bodyPr/>
          <a:lstStyle/>
          <a:p>
            <a:pPr>
              <a:defRPr/>
            </a:pPr>
            <a:fld id="{5AC316A2-ED79-4A4C-BB2E-71F78B36301B}" type="slidenum">
              <a:rPr lang="en-US" altLang="ja-JP" smtClean="0"/>
              <a:pPr>
                <a:defRPr/>
              </a:pPr>
              <a:t>30</a:t>
            </a:fld>
            <a:endParaRPr lang="ja-JP" altLang="en-US" dirty="0"/>
          </a:p>
        </p:txBody>
      </p:sp>
      <p:graphicFrame>
        <p:nvGraphicFramePr>
          <p:cNvPr id="9" name="表 2">
            <a:extLst>
              <a:ext uri="{FF2B5EF4-FFF2-40B4-BE49-F238E27FC236}">
                <a16:creationId xmlns:a16="http://schemas.microsoft.com/office/drawing/2014/main" id="{B5FF4AC7-D2D4-4EB9-A49B-F4374CF83A34}"/>
              </a:ext>
            </a:extLst>
          </p:cNvPr>
          <p:cNvGraphicFramePr>
            <a:graphicFrameLocks noGrp="1"/>
          </p:cNvGraphicFramePr>
          <p:nvPr>
            <p:extLst>
              <p:ext uri="{D42A27DB-BD31-4B8C-83A1-F6EECF244321}">
                <p14:modId xmlns:p14="http://schemas.microsoft.com/office/powerpoint/2010/main" val="3442247661"/>
              </p:ext>
            </p:extLst>
          </p:nvPr>
        </p:nvGraphicFramePr>
        <p:xfrm>
          <a:off x="264611" y="675636"/>
          <a:ext cx="8614778" cy="5549677"/>
        </p:xfrm>
        <a:graphic>
          <a:graphicData uri="http://schemas.openxmlformats.org/drawingml/2006/table">
            <a:tbl>
              <a:tblPr/>
              <a:tblGrid>
                <a:gridCol w="430714">
                  <a:extLst>
                    <a:ext uri="{9D8B030D-6E8A-4147-A177-3AD203B41FA5}">
                      <a16:colId xmlns:a16="http://schemas.microsoft.com/office/drawing/2014/main" val="267704680"/>
                    </a:ext>
                  </a:extLst>
                </a:gridCol>
                <a:gridCol w="2952750">
                  <a:extLst>
                    <a:ext uri="{9D8B030D-6E8A-4147-A177-3AD203B41FA5}">
                      <a16:colId xmlns:a16="http://schemas.microsoft.com/office/drawing/2014/main" val="540807460"/>
                    </a:ext>
                  </a:extLst>
                </a:gridCol>
                <a:gridCol w="533400">
                  <a:extLst>
                    <a:ext uri="{9D8B030D-6E8A-4147-A177-3AD203B41FA5}">
                      <a16:colId xmlns:a16="http://schemas.microsoft.com/office/drawing/2014/main" val="3133830261"/>
                    </a:ext>
                  </a:extLst>
                </a:gridCol>
                <a:gridCol w="1209675">
                  <a:extLst>
                    <a:ext uri="{9D8B030D-6E8A-4147-A177-3AD203B41FA5}">
                      <a16:colId xmlns:a16="http://schemas.microsoft.com/office/drawing/2014/main" val="2662978044"/>
                    </a:ext>
                  </a:extLst>
                </a:gridCol>
                <a:gridCol w="549540">
                  <a:extLst>
                    <a:ext uri="{9D8B030D-6E8A-4147-A177-3AD203B41FA5}">
                      <a16:colId xmlns:a16="http://schemas.microsoft.com/office/drawing/2014/main" val="445886509"/>
                    </a:ext>
                  </a:extLst>
                </a:gridCol>
                <a:gridCol w="1222110">
                  <a:extLst>
                    <a:ext uri="{9D8B030D-6E8A-4147-A177-3AD203B41FA5}">
                      <a16:colId xmlns:a16="http://schemas.microsoft.com/office/drawing/2014/main" val="2056919553"/>
                    </a:ext>
                  </a:extLst>
                </a:gridCol>
                <a:gridCol w="1087140">
                  <a:extLst>
                    <a:ext uri="{9D8B030D-6E8A-4147-A177-3AD203B41FA5}">
                      <a16:colId xmlns:a16="http://schemas.microsoft.com/office/drawing/2014/main" val="3138196416"/>
                    </a:ext>
                  </a:extLst>
                </a:gridCol>
                <a:gridCol w="629449">
                  <a:extLst>
                    <a:ext uri="{9D8B030D-6E8A-4147-A177-3AD203B41FA5}">
                      <a16:colId xmlns:a16="http://schemas.microsoft.com/office/drawing/2014/main" val="2430484677"/>
                    </a:ext>
                  </a:extLst>
                </a:gridCol>
              </a:tblGrid>
              <a:tr h="343174">
                <a:tc rowSpan="2">
                  <a:txBody>
                    <a:bodyPr/>
                    <a:lstStyle/>
                    <a:p>
                      <a:pPr algn="ctr" fontAlgn="ctr"/>
                      <a:r>
                        <a:rPr 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gridSpan="2">
                  <a:txBody>
                    <a:bodyPr/>
                    <a:lstStyle/>
                    <a:p>
                      <a:pPr algn="ctr" fontAlgn="ctr"/>
                      <a:r>
                        <a:rPr lang="zh-TW"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同規模地域平均</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rowSpan="2">
                  <a:txBody>
                    <a:bodyPr/>
                    <a:lstStyle/>
                    <a:p>
                      <a:pPr algn="ctr" fontAlgn="ct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全国平均</a:t>
                      </a:r>
                      <a:b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rPr>
                        <a:t>全国</a:t>
                      </a:r>
                      <a:endParaRPr kumimoji="1" lang="en-US" altLang="ja-JP" sz="1200" b="1"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rPr>
                        <a:t>順位</a:t>
                      </a:r>
                      <a:endParaRPr kumimoji="1" lang="en-US" altLang="ja-JP" sz="1200" b="1"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rPr>
                        <a:t>1,741</a:t>
                      </a:r>
                    </a:p>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rPr>
                        <a:t>市区町村</a:t>
                      </a:r>
                      <a:endParaRPr lang="ja-JP" altLang="en-US" sz="6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5244" marR="5244" marT="5244"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2670587098"/>
                  </a:ext>
                </a:extLst>
              </a:tr>
              <a:tr h="418503">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168752160"/>
                  </a:ext>
                </a:extLst>
              </a:tr>
              <a:tr h="342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471098916"/>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46704304"/>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7277354"/>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520086694"/>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864780037"/>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611528754"/>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37735949"/>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9576925"/>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29647687"/>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91784498"/>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34972414"/>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52466681"/>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201383963"/>
                  </a:ext>
                </a:extLst>
              </a:tr>
              <a:tr h="342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3073555375"/>
                  </a:ext>
                </a:extLst>
              </a:tr>
            </a:tbl>
          </a:graphicData>
        </a:graphic>
      </p:graphicFrame>
      <p:sp>
        <p:nvSpPr>
          <p:cNvPr id="10" name="タイトル 16">
            <a:extLst>
              <a:ext uri="{FF2B5EF4-FFF2-40B4-BE49-F238E27FC236}">
                <a16:creationId xmlns:a16="http://schemas.microsoft.com/office/drawing/2014/main" id="{83F8FF60-F842-445B-858E-CDDC55EDB348}"/>
              </a:ext>
            </a:extLst>
          </p:cNvPr>
          <p:cNvSpPr>
            <a:spLocks noGrp="1"/>
          </p:cNvSpPr>
          <p:nvPr>
            <p:ph type="title"/>
          </p:nvPr>
        </p:nvSpPr>
        <p:spPr>
          <a:xfrm>
            <a:off x="0" y="0"/>
            <a:ext cx="9144000" cy="523875"/>
          </a:xfrm>
        </p:spPr>
        <p:txBody>
          <a:bodyPr/>
          <a:lstStyle/>
          <a:p>
            <a:r>
              <a:rPr lang="ja-JP" altLang="en-US" dirty="0"/>
              <a:t>（</a:t>
            </a:r>
            <a:r>
              <a:rPr lang="en-US" altLang="ja-JP" dirty="0"/>
              <a:t>2</a:t>
            </a:r>
            <a:r>
              <a:rPr lang="ja-JP" altLang="en-US" dirty="0"/>
              <a:t>）地域の成果指標　</a:t>
            </a:r>
            <a:r>
              <a:rPr lang="ja-JP" altLang="en-US" dirty="0">
                <a:solidFill>
                  <a:srgbClr val="00EE00"/>
                </a:solidFill>
              </a:rPr>
              <a:t>①環境</a:t>
            </a:r>
          </a:p>
        </p:txBody>
      </p:sp>
    </p:spTree>
    <p:extLst>
      <p:ext uri="{BB962C8B-B14F-4D97-AF65-F5344CB8AC3E}">
        <p14:creationId xmlns:p14="http://schemas.microsoft.com/office/powerpoint/2010/main" val="35221146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2</a:t>
            </a:r>
            <a:r>
              <a:rPr lang="ja-JP" altLang="en-US" dirty="0"/>
              <a:t>）地域の成果指標　</a:t>
            </a:r>
            <a:r>
              <a:rPr lang="ja-JP" altLang="en-US" dirty="0">
                <a:solidFill>
                  <a:srgbClr val="1DFFFF"/>
                </a:solidFill>
              </a:rPr>
              <a:t>②社会・コミュニティ</a:t>
            </a:r>
          </a:p>
        </p:txBody>
      </p:sp>
      <p:sp>
        <p:nvSpPr>
          <p:cNvPr id="10" name="コンテンツ プレースホルダ 9"/>
          <p:cNvSpPr>
            <a:spLocks noGrp="1"/>
          </p:cNvSpPr>
          <p:nvPr>
            <p:ph idx="1"/>
          </p:nvPr>
        </p:nvSpPr>
        <p:spPr>
          <a:xfrm>
            <a:off x="52200" y="661506"/>
            <a:ext cx="9000000" cy="828000"/>
          </a:xfrm>
        </p:spPr>
        <p:txBody>
          <a:bodyPr/>
          <a:lstStyle/>
          <a:p>
            <a:endParaRPr lang="en-US" altLang="ja-JP" dirty="0"/>
          </a:p>
        </p:txBody>
      </p:sp>
      <p:sp>
        <p:nvSpPr>
          <p:cNvPr id="2" name="スライド番号プレースホルダー 1">
            <a:extLst>
              <a:ext uri="{FF2B5EF4-FFF2-40B4-BE49-F238E27FC236}">
                <a16:creationId xmlns:a16="http://schemas.microsoft.com/office/drawing/2014/main" id="{FBAB9EE8-4359-4967-955B-798EC4161A45}"/>
              </a:ext>
            </a:extLst>
          </p:cNvPr>
          <p:cNvSpPr>
            <a:spLocks noGrp="1"/>
          </p:cNvSpPr>
          <p:nvPr>
            <p:ph type="sldNum" sz="quarter" idx="4"/>
          </p:nvPr>
        </p:nvSpPr>
        <p:spPr/>
        <p:txBody>
          <a:bodyPr/>
          <a:lstStyle/>
          <a:p>
            <a:pPr>
              <a:defRPr/>
            </a:pPr>
            <a:fld id="{5AC316A2-ED79-4A4C-BB2E-71F78B36301B}" type="slidenum">
              <a:rPr lang="en-US" altLang="ja-JP" smtClean="0"/>
              <a:pPr>
                <a:defRPr/>
              </a:pPr>
              <a:t>31</a:t>
            </a:fld>
            <a:endParaRPr lang="ja-JP" altLang="en-US" dirty="0"/>
          </a:p>
        </p:txBody>
      </p:sp>
    </p:spTree>
    <p:extLst>
      <p:ext uri="{BB962C8B-B14F-4D97-AF65-F5344CB8AC3E}">
        <p14:creationId xmlns:p14="http://schemas.microsoft.com/office/powerpoint/2010/main" val="9249151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テキスト ボックス 5"/>
          <p:cNvSpPr txBox="1"/>
          <p:nvPr/>
        </p:nvSpPr>
        <p:spPr>
          <a:xfrm>
            <a:off x="180000" y="6300000"/>
            <a:ext cx="8809017" cy="276999"/>
          </a:xfrm>
          <a:prstGeom prst="rect">
            <a:avLst/>
          </a:prstGeom>
          <a:noFill/>
        </p:spPr>
        <p:txBody>
          <a:bodyPr wrap="square" rtlCol="0">
            <a:spAutoFit/>
          </a:bodyPr>
          <a:lstStyle/>
          <a:p>
            <a:pPr marL="180975" indent="-180975"/>
            <a:r>
              <a:rPr lang="ja-JP" altLang="en-US" sz="600" dirty="0">
                <a:solidFill>
                  <a:schemeClr val="tx1">
                    <a:lumMod val="50000"/>
                    <a:lumOff val="50000"/>
                  </a:schemeClr>
                </a:solidFill>
                <a:latin typeface="+mj-lt"/>
                <a:ea typeface="Meiryo UI" panose="020B0604030504040204" pitchFamily="50" charset="-128"/>
              </a:rPr>
              <a:t>注：「液状化の被害リスク」の実数値は、最もリスクが無い場合を</a:t>
            </a:r>
            <a:r>
              <a:rPr lang="en-US" altLang="ja-JP" sz="600" dirty="0">
                <a:solidFill>
                  <a:schemeClr val="tx1">
                    <a:lumMod val="50000"/>
                    <a:lumOff val="50000"/>
                  </a:schemeClr>
                </a:solidFill>
                <a:latin typeface="+mj-lt"/>
                <a:ea typeface="Meiryo UI" panose="020B0604030504040204" pitchFamily="50" charset="-128"/>
              </a:rPr>
              <a:t>0</a:t>
            </a:r>
            <a:r>
              <a:rPr lang="ja-JP" altLang="en-US" sz="600" dirty="0" err="1">
                <a:solidFill>
                  <a:schemeClr val="tx1">
                    <a:lumMod val="50000"/>
                    <a:lumOff val="50000"/>
                  </a:schemeClr>
                </a:solidFill>
                <a:latin typeface="+mj-lt"/>
                <a:ea typeface="Meiryo UI" panose="020B0604030504040204" pitchFamily="50" charset="-128"/>
              </a:rPr>
              <a:t>、</a:t>
            </a:r>
            <a:r>
              <a:rPr lang="ja-JP" altLang="en-US" sz="600" dirty="0">
                <a:solidFill>
                  <a:schemeClr val="tx1">
                    <a:lumMod val="50000"/>
                    <a:lumOff val="50000"/>
                  </a:schemeClr>
                </a:solidFill>
                <a:latin typeface="+mj-lt"/>
                <a:ea typeface="Meiryo UI" panose="020B0604030504040204" pitchFamily="50" charset="-128"/>
              </a:rPr>
              <a:t>最もリスクが高い場合を</a:t>
            </a:r>
            <a:r>
              <a:rPr lang="en-US" altLang="ja-JP" sz="600" dirty="0">
                <a:solidFill>
                  <a:schemeClr val="tx1">
                    <a:lumMod val="50000"/>
                    <a:lumOff val="50000"/>
                  </a:schemeClr>
                </a:solidFill>
                <a:latin typeface="+mj-lt"/>
                <a:ea typeface="Meiryo UI" panose="020B0604030504040204" pitchFamily="50" charset="-128"/>
              </a:rPr>
              <a:t>5</a:t>
            </a:r>
            <a:r>
              <a:rPr lang="ja-JP" altLang="en-US" sz="600" dirty="0">
                <a:solidFill>
                  <a:schemeClr val="tx1">
                    <a:lumMod val="50000"/>
                    <a:lumOff val="50000"/>
                  </a:schemeClr>
                </a:solidFill>
                <a:latin typeface="+mj-lt"/>
                <a:ea typeface="Meiryo UI" panose="020B0604030504040204" pitchFamily="50" charset="-128"/>
              </a:rPr>
              <a:t>とした</a:t>
            </a:r>
            <a:r>
              <a:rPr lang="en-US" altLang="ja-JP" sz="600" dirty="0">
                <a:solidFill>
                  <a:schemeClr val="tx1">
                    <a:lumMod val="50000"/>
                    <a:lumOff val="50000"/>
                  </a:schemeClr>
                </a:solidFill>
                <a:latin typeface="+mj-lt"/>
                <a:ea typeface="Meiryo UI" panose="020B0604030504040204" pitchFamily="50" charset="-128"/>
              </a:rPr>
              <a:t>6</a:t>
            </a:r>
            <a:r>
              <a:rPr lang="ja-JP" altLang="en-US" sz="600" dirty="0">
                <a:solidFill>
                  <a:schemeClr val="tx1">
                    <a:lumMod val="50000"/>
                    <a:lumOff val="50000"/>
                  </a:schemeClr>
                </a:solidFill>
                <a:latin typeface="+mj-lt"/>
                <a:ea typeface="Meiryo UI" panose="020B0604030504040204" pitchFamily="50" charset="-128"/>
              </a:rPr>
              <a:t>段階評価方式の数値。「津波の被害リスク」の実数値は、最もリスクが無い場合を</a:t>
            </a:r>
            <a:r>
              <a:rPr lang="en-US" altLang="ja-JP" sz="600" dirty="0">
                <a:solidFill>
                  <a:schemeClr val="tx1">
                    <a:lumMod val="50000"/>
                    <a:lumOff val="50000"/>
                  </a:schemeClr>
                </a:solidFill>
                <a:latin typeface="+mj-lt"/>
                <a:ea typeface="Meiryo UI" panose="020B0604030504040204" pitchFamily="50" charset="-128"/>
              </a:rPr>
              <a:t>0</a:t>
            </a:r>
            <a:r>
              <a:rPr lang="ja-JP" altLang="en-US" sz="600" dirty="0" err="1">
                <a:solidFill>
                  <a:schemeClr val="tx1">
                    <a:lumMod val="50000"/>
                    <a:lumOff val="50000"/>
                  </a:schemeClr>
                </a:solidFill>
                <a:latin typeface="+mj-lt"/>
                <a:ea typeface="Meiryo UI" panose="020B0604030504040204" pitchFamily="50" charset="-128"/>
              </a:rPr>
              <a:t>、</a:t>
            </a:r>
            <a:r>
              <a:rPr lang="ja-JP" altLang="en-US" sz="600" dirty="0">
                <a:solidFill>
                  <a:schemeClr val="tx1">
                    <a:lumMod val="50000"/>
                    <a:lumOff val="50000"/>
                  </a:schemeClr>
                </a:solidFill>
                <a:latin typeface="+mj-lt"/>
                <a:ea typeface="Meiryo UI" panose="020B0604030504040204" pitchFamily="50" charset="-128"/>
              </a:rPr>
              <a:t>最もリスクが高い場合を</a:t>
            </a:r>
            <a:r>
              <a:rPr lang="en-US" altLang="ja-JP" sz="600" dirty="0">
                <a:solidFill>
                  <a:schemeClr val="tx1">
                    <a:lumMod val="50000"/>
                    <a:lumOff val="50000"/>
                  </a:schemeClr>
                </a:solidFill>
                <a:latin typeface="+mj-lt"/>
                <a:ea typeface="Meiryo UI" panose="020B0604030504040204" pitchFamily="50" charset="-128"/>
              </a:rPr>
              <a:t>8</a:t>
            </a:r>
            <a:r>
              <a:rPr lang="ja-JP" altLang="en-US" sz="600" dirty="0">
                <a:solidFill>
                  <a:schemeClr val="tx1">
                    <a:lumMod val="50000"/>
                    <a:lumOff val="50000"/>
                  </a:schemeClr>
                </a:solidFill>
                <a:latin typeface="+mj-lt"/>
                <a:ea typeface="Meiryo UI" panose="020B0604030504040204" pitchFamily="50" charset="-128"/>
              </a:rPr>
              <a:t>とした</a:t>
            </a:r>
            <a:r>
              <a:rPr lang="en-US" altLang="ja-JP" sz="600" dirty="0">
                <a:solidFill>
                  <a:schemeClr val="tx1">
                    <a:lumMod val="50000"/>
                    <a:lumOff val="50000"/>
                  </a:schemeClr>
                </a:solidFill>
                <a:latin typeface="+mj-lt"/>
                <a:ea typeface="Meiryo UI" panose="020B0604030504040204" pitchFamily="50" charset="-128"/>
              </a:rPr>
              <a:t>9</a:t>
            </a:r>
            <a:r>
              <a:rPr lang="ja-JP" altLang="en-US" sz="600" dirty="0">
                <a:solidFill>
                  <a:schemeClr val="tx1">
                    <a:lumMod val="50000"/>
                    <a:lumOff val="50000"/>
                  </a:schemeClr>
                </a:solidFill>
                <a:latin typeface="+mj-lt"/>
                <a:ea typeface="Meiryo UI" panose="020B0604030504040204" pitchFamily="50" charset="-128"/>
              </a:rPr>
              <a:t>段階評価方式の数値。「火山の被害リスク」の実数値は、最もリスクが無い場合を</a:t>
            </a:r>
            <a:r>
              <a:rPr lang="en-US" altLang="ja-JP" sz="600" dirty="0">
                <a:solidFill>
                  <a:schemeClr val="tx1">
                    <a:lumMod val="50000"/>
                    <a:lumOff val="50000"/>
                  </a:schemeClr>
                </a:solidFill>
                <a:latin typeface="+mj-lt"/>
                <a:ea typeface="Meiryo UI" panose="020B0604030504040204" pitchFamily="50" charset="-128"/>
              </a:rPr>
              <a:t>0</a:t>
            </a:r>
            <a:r>
              <a:rPr lang="ja-JP" altLang="en-US" sz="600" dirty="0" err="1">
                <a:solidFill>
                  <a:schemeClr val="tx1">
                    <a:lumMod val="50000"/>
                    <a:lumOff val="50000"/>
                  </a:schemeClr>
                </a:solidFill>
                <a:latin typeface="+mj-lt"/>
                <a:ea typeface="Meiryo UI" panose="020B0604030504040204" pitchFamily="50" charset="-128"/>
              </a:rPr>
              <a:t>、</a:t>
            </a:r>
            <a:r>
              <a:rPr lang="ja-JP" altLang="en-US" sz="600" dirty="0">
                <a:solidFill>
                  <a:schemeClr val="tx1">
                    <a:lumMod val="50000"/>
                    <a:lumOff val="50000"/>
                  </a:schemeClr>
                </a:solidFill>
                <a:latin typeface="+mj-lt"/>
                <a:ea typeface="Meiryo UI" panose="020B0604030504040204" pitchFamily="50" charset="-128"/>
              </a:rPr>
              <a:t>最もリスクが高い場合を</a:t>
            </a:r>
            <a:r>
              <a:rPr lang="en-US" altLang="ja-JP" sz="600" dirty="0">
                <a:solidFill>
                  <a:schemeClr val="tx1">
                    <a:lumMod val="50000"/>
                    <a:lumOff val="50000"/>
                  </a:schemeClr>
                </a:solidFill>
                <a:latin typeface="+mj-lt"/>
                <a:ea typeface="Meiryo UI" panose="020B0604030504040204" pitchFamily="50" charset="-128"/>
              </a:rPr>
              <a:t>3</a:t>
            </a:r>
            <a:r>
              <a:rPr lang="ja-JP" altLang="en-US" sz="600" dirty="0">
                <a:solidFill>
                  <a:schemeClr val="tx1">
                    <a:lumMod val="50000"/>
                    <a:lumOff val="50000"/>
                  </a:schemeClr>
                </a:solidFill>
                <a:latin typeface="+mj-lt"/>
                <a:ea typeface="Meiryo UI" panose="020B0604030504040204" pitchFamily="50" charset="-128"/>
              </a:rPr>
              <a:t>とした</a:t>
            </a:r>
            <a:r>
              <a:rPr lang="en-US" altLang="ja-JP" sz="600" dirty="0">
                <a:solidFill>
                  <a:schemeClr val="tx1">
                    <a:lumMod val="50000"/>
                    <a:lumOff val="50000"/>
                  </a:schemeClr>
                </a:solidFill>
                <a:latin typeface="+mj-lt"/>
                <a:ea typeface="Meiryo UI" panose="020B0604030504040204" pitchFamily="50" charset="-128"/>
              </a:rPr>
              <a:t>4</a:t>
            </a:r>
            <a:r>
              <a:rPr lang="ja-JP" altLang="en-US" sz="600" dirty="0">
                <a:solidFill>
                  <a:schemeClr val="tx1">
                    <a:lumMod val="50000"/>
                    <a:lumOff val="50000"/>
                  </a:schemeClr>
                </a:solidFill>
                <a:latin typeface="+mj-lt"/>
                <a:ea typeface="Meiryo UI" panose="020B0604030504040204" pitchFamily="50" charset="-128"/>
              </a:rPr>
              <a:t>段階評価方式の数値。「土砂災害の被害リスク」の実数値は、最もリスクが無い場合を</a:t>
            </a:r>
            <a:r>
              <a:rPr lang="en-US" altLang="ja-JP" sz="600" dirty="0">
                <a:solidFill>
                  <a:schemeClr val="tx1">
                    <a:lumMod val="50000"/>
                    <a:lumOff val="50000"/>
                  </a:schemeClr>
                </a:solidFill>
                <a:latin typeface="+mj-lt"/>
                <a:ea typeface="Meiryo UI" panose="020B0604030504040204" pitchFamily="50" charset="-128"/>
              </a:rPr>
              <a:t>0</a:t>
            </a:r>
            <a:r>
              <a:rPr lang="ja-JP" altLang="en-US" sz="600" dirty="0" err="1">
                <a:solidFill>
                  <a:schemeClr val="tx1">
                    <a:lumMod val="50000"/>
                    <a:lumOff val="50000"/>
                  </a:schemeClr>
                </a:solidFill>
                <a:latin typeface="+mj-lt"/>
                <a:ea typeface="Meiryo UI" panose="020B0604030504040204" pitchFamily="50" charset="-128"/>
              </a:rPr>
              <a:t>、</a:t>
            </a:r>
            <a:r>
              <a:rPr lang="ja-JP" altLang="en-US" sz="600" dirty="0">
                <a:solidFill>
                  <a:schemeClr val="tx1">
                    <a:lumMod val="50000"/>
                    <a:lumOff val="50000"/>
                  </a:schemeClr>
                </a:solidFill>
                <a:latin typeface="+mj-lt"/>
                <a:ea typeface="Meiryo UI" panose="020B0604030504040204" pitchFamily="50" charset="-128"/>
              </a:rPr>
              <a:t>最もリスクが高い場合を</a:t>
            </a:r>
            <a:r>
              <a:rPr lang="en-US" altLang="ja-JP" sz="600" dirty="0">
                <a:solidFill>
                  <a:schemeClr val="tx1">
                    <a:lumMod val="50000"/>
                    <a:lumOff val="50000"/>
                  </a:schemeClr>
                </a:solidFill>
                <a:latin typeface="+mj-lt"/>
                <a:ea typeface="Meiryo UI" panose="020B0604030504040204" pitchFamily="50" charset="-128"/>
              </a:rPr>
              <a:t>2</a:t>
            </a:r>
            <a:r>
              <a:rPr lang="ja-JP" altLang="en-US" sz="600" dirty="0">
                <a:solidFill>
                  <a:schemeClr val="tx1">
                    <a:lumMod val="50000"/>
                    <a:lumOff val="50000"/>
                  </a:schemeClr>
                </a:solidFill>
                <a:latin typeface="+mj-lt"/>
                <a:ea typeface="Meiryo UI" panose="020B0604030504040204" pitchFamily="50" charset="-128"/>
              </a:rPr>
              <a:t>とした</a:t>
            </a:r>
            <a:r>
              <a:rPr lang="en-US" altLang="ja-JP" sz="600" dirty="0">
                <a:solidFill>
                  <a:schemeClr val="tx1">
                    <a:lumMod val="50000"/>
                    <a:lumOff val="50000"/>
                  </a:schemeClr>
                </a:solidFill>
                <a:latin typeface="+mj-lt"/>
                <a:ea typeface="Meiryo UI" panose="020B0604030504040204" pitchFamily="50" charset="-128"/>
              </a:rPr>
              <a:t>3</a:t>
            </a:r>
            <a:r>
              <a:rPr lang="ja-JP" altLang="en-US" sz="600" dirty="0">
                <a:solidFill>
                  <a:schemeClr val="tx1">
                    <a:lumMod val="50000"/>
                    <a:lumOff val="50000"/>
                  </a:schemeClr>
                </a:solidFill>
                <a:latin typeface="+mj-lt"/>
                <a:ea typeface="Meiryo UI" panose="020B0604030504040204" pitchFamily="50" charset="-128"/>
              </a:rPr>
              <a:t>段階評価方式の数値。</a:t>
            </a:r>
            <a:endParaRPr kumimoji="1" lang="ja-JP" altLang="en-US" sz="600" dirty="0">
              <a:solidFill>
                <a:schemeClr val="tx1">
                  <a:lumMod val="50000"/>
                  <a:lumOff val="50000"/>
                </a:schemeClr>
              </a:solidFill>
              <a:latin typeface="+mj-lt"/>
            </a:endParaRPr>
          </a:p>
        </p:txBody>
      </p:sp>
      <p:sp>
        <p:nvSpPr>
          <p:cNvPr id="2" name="スライド番号プレースホルダー 1">
            <a:extLst>
              <a:ext uri="{FF2B5EF4-FFF2-40B4-BE49-F238E27FC236}">
                <a16:creationId xmlns:a16="http://schemas.microsoft.com/office/drawing/2014/main" id="{DF76DA51-7A54-421C-9D0B-FF5051D6475E}"/>
              </a:ext>
            </a:extLst>
          </p:cNvPr>
          <p:cNvSpPr>
            <a:spLocks noGrp="1"/>
          </p:cNvSpPr>
          <p:nvPr>
            <p:ph type="sldNum" sz="quarter" idx="4"/>
          </p:nvPr>
        </p:nvSpPr>
        <p:spPr/>
        <p:txBody>
          <a:bodyPr/>
          <a:lstStyle/>
          <a:p>
            <a:pPr>
              <a:defRPr/>
            </a:pPr>
            <a:fld id="{5AC316A2-ED79-4A4C-BB2E-71F78B36301B}" type="slidenum">
              <a:rPr lang="en-US" altLang="ja-JP" smtClean="0"/>
              <a:pPr>
                <a:defRPr/>
              </a:pPr>
              <a:t>32</a:t>
            </a:fld>
            <a:endParaRPr lang="ja-JP" altLang="en-US" dirty="0"/>
          </a:p>
        </p:txBody>
      </p:sp>
      <p:graphicFrame>
        <p:nvGraphicFramePr>
          <p:cNvPr id="9" name="表 2">
            <a:extLst>
              <a:ext uri="{FF2B5EF4-FFF2-40B4-BE49-F238E27FC236}">
                <a16:creationId xmlns:a16="http://schemas.microsoft.com/office/drawing/2014/main" id="{E8C3D9D3-9D13-4851-BE04-086335AD2590}"/>
              </a:ext>
            </a:extLst>
          </p:cNvPr>
          <p:cNvGraphicFramePr>
            <a:graphicFrameLocks noGrp="1"/>
          </p:cNvGraphicFramePr>
          <p:nvPr>
            <p:extLst>
              <p:ext uri="{D42A27DB-BD31-4B8C-83A1-F6EECF244321}">
                <p14:modId xmlns:p14="http://schemas.microsoft.com/office/powerpoint/2010/main" val="2268794747"/>
              </p:ext>
            </p:extLst>
          </p:nvPr>
        </p:nvGraphicFramePr>
        <p:xfrm>
          <a:off x="264611" y="606804"/>
          <a:ext cx="8614778" cy="5723994"/>
        </p:xfrm>
        <a:graphic>
          <a:graphicData uri="http://schemas.openxmlformats.org/drawingml/2006/table">
            <a:tbl>
              <a:tblPr/>
              <a:tblGrid>
                <a:gridCol w="254963">
                  <a:extLst>
                    <a:ext uri="{9D8B030D-6E8A-4147-A177-3AD203B41FA5}">
                      <a16:colId xmlns:a16="http://schemas.microsoft.com/office/drawing/2014/main" val="267704680"/>
                    </a:ext>
                  </a:extLst>
                </a:gridCol>
                <a:gridCol w="3422823">
                  <a:extLst>
                    <a:ext uri="{9D8B030D-6E8A-4147-A177-3AD203B41FA5}">
                      <a16:colId xmlns:a16="http://schemas.microsoft.com/office/drawing/2014/main" val="540807460"/>
                    </a:ext>
                  </a:extLst>
                </a:gridCol>
                <a:gridCol w="421834">
                  <a:extLst>
                    <a:ext uri="{9D8B030D-6E8A-4147-A177-3AD203B41FA5}">
                      <a16:colId xmlns:a16="http://schemas.microsoft.com/office/drawing/2014/main" val="3133830261"/>
                    </a:ext>
                  </a:extLst>
                </a:gridCol>
                <a:gridCol w="1154625">
                  <a:extLst>
                    <a:ext uri="{9D8B030D-6E8A-4147-A177-3AD203B41FA5}">
                      <a16:colId xmlns:a16="http://schemas.microsoft.com/office/drawing/2014/main" val="2662978044"/>
                    </a:ext>
                  </a:extLst>
                </a:gridCol>
                <a:gridCol w="421834">
                  <a:extLst>
                    <a:ext uri="{9D8B030D-6E8A-4147-A177-3AD203B41FA5}">
                      <a16:colId xmlns:a16="http://schemas.microsoft.com/office/drawing/2014/main" val="445886509"/>
                    </a:ext>
                  </a:extLst>
                </a:gridCol>
                <a:gridCol w="1154625">
                  <a:extLst>
                    <a:ext uri="{9D8B030D-6E8A-4147-A177-3AD203B41FA5}">
                      <a16:colId xmlns:a16="http://schemas.microsoft.com/office/drawing/2014/main" val="2056919553"/>
                    </a:ext>
                  </a:extLst>
                </a:gridCol>
                <a:gridCol w="1154625">
                  <a:extLst>
                    <a:ext uri="{9D8B030D-6E8A-4147-A177-3AD203B41FA5}">
                      <a16:colId xmlns:a16="http://schemas.microsoft.com/office/drawing/2014/main" val="3138196416"/>
                    </a:ext>
                  </a:extLst>
                </a:gridCol>
                <a:gridCol w="629449">
                  <a:extLst>
                    <a:ext uri="{9D8B030D-6E8A-4147-A177-3AD203B41FA5}">
                      <a16:colId xmlns:a16="http://schemas.microsoft.com/office/drawing/2014/main" val="2430484677"/>
                    </a:ext>
                  </a:extLst>
                </a:gridCol>
              </a:tblGrid>
              <a:tr h="143658">
                <a:tc rowSpan="2">
                  <a:txBody>
                    <a:bodyPr/>
                    <a:lstStyle/>
                    <a:p>
                      <a:pPr algn="ctr" fontAlgn="ctr"/>
                      <a:r>
                        <a:rPr 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2">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gridSpan="2">
                  <a:txBody>
                    <a:bodyPr/>
                    <a:lstStyle/>
                    <a:p>
                      <a:pPr algn="ctr" fontAlgn="ctr"/>
                      <a:r>
                        <a:rPr lang="zh-TW"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同規模地域平均</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rowSpan="2">
                  <a:txBody>
                    <a:bodyPr/>
                    <a:lstStyle/>
                    <a:p>
                      <a:pPr algn="ctr" fontAlgn="ctr"/>
                      <a:r>
                        <a:rPr lang="zh-CN"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全国平均</a:t>
                      </a:r>
                      <a:br>
                        <a:rPr lang="zh-CN"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en-US" altLang="zh-CN"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zh-CN"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r>
                        <a:rPr lang="en-US" altLang="zh-CN"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a:t>
                      </a:r>
                      <a:endParaRPr lang="en-US" altLang="ja-JP"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順位</a:t>
                      </a:r>
                      <a:endParaRPr lang="en-US" altLang="ja-JP"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1,741</a:t>
                      </a:r>
                    </a:p>
                    <a:p>
                      <a:pPr algn="ctr"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市区町村</a:t>
                      </a:r>
                    </a:p>
                  </a:txBody>
                  <a:tcPr marL="5244" marR="5244" marT="5244"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2670587098"/>
                  </a:ext>
                </a:extLst>
              </a:tr>
              <a:tr h="382752">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168752160"/>
                  </a:ext>
                </a:extLst>
              </a:tr>
              <a:tr h="185628">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471098916"/>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46704304"/>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7277354"/>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520086694"/>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864780037"/>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611528754"/>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37735949"/>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9576925"/>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29647687"/>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91784498"/>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34972414"/>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52466681"/>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201383963"/>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9351827"/>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913930806"/>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414179359"/>
                  </a:ext>
                </a:extLst>
              </a:tr>
              <a:tr h="185628">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19397734"/>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54042816"/>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19</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325140789"/>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20</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726315808"/>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650971536"/>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89334243"/>
                  </a:ext>
                </a:extLst>
              </a:tr>
              <a:tr h="185628">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34757546"/>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396214105"/>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98327310"/>
                  </a:ext>
                </a:extLst>
              </a:tr>
              <a:tr h="185628">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666776315"/>
                  </a:ext>
                </a:extLst>
              </a:tr>
              <a:tr h="185628">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14063365"/>
                  </a:ext>
                </a:extLst>
              </a:tr>
              <a:tr h="185628">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3073555375"/>
                  </a:ext>
                </a:extLst>
              </a:tr>
            </a:tbl>
          </a:graphicData>
        </a:graphic>
      </p:graphicFrame>
      <p:sp>
        <p:nvSpPr>
          <p:cNvPr id="10" name="タイトル 16">
            <a:extLst>
              <a:ext uri="{FF2B5EF4-FFF2-40B4-BE49-F238E27FC236}">
                <a16:creationId xmlns:a16="http://schemas.microsoft.com/office/drawing/2014/main" id="{74C60D5F-CDB0-4E70-AB83-237183168396}"/>
              </a:ext>
            </a:extLst>
          </p:cNvPr>
          <p:cNvSpPr>
            <a:spLocks noGrp="1"/>
          </p:cNvSpPr>
          <p:nvPr>
            <p:ph type="title"/>
          </p:nvPr>
        </p:nvSpPr>
        <p:spPr>
          <a:xfrm>
            <a:off x="0" y="0"/>
            <a:ext cx="9144000" cy="523875"/>
          </a:xfrm>
        </p:spPr>
        <p:txBody>
          <a:bodyPr/>
          <a:lstStyle/>
          <a:p>
            <a:r>
              <a:rPr lang="ja-JP" altLang="en-US" dirty="0"/>
              <a:t>（</a:t>
            </a:r>
            <a:r>
              <a:rPr lang="en-US" altLang="ja-JP" dirty="0"/>
              <a:t>2</a:t>
            </a:r>
            <a:r>
              <a:rPr lang="ja-JP" altLang="en-US" dirty="0"/>
              <a:t>）地域の成果指標　</a:t>
            </a:r>
            <a:r>
              <a:rPr lang="ja-JP" altLang="en-US" dirty="0">
                <a:solidFill>
                  <a:srgbClr val="1DFFFF"/>
                </a:solidFill>
              </a:rPr>
              <a:t>②社会・コミュニティ</a:t>
            </a:r>
          </a:p>
        </p:txBody>
      </p:sp>
    </p:spTree>
    <p:extLst>
      <p:ext uri="{BB962C8B-B14F-4D97-AF65-F5344CB8AC3E}">
        <p14:creationId xmlns:p14="http://schemas.microsoft.com/office/powerpoint/2010/main" val="15885937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2</a:t>
            </a:r>
            <a:r>
              <a:rPr lang="ja-JP" altLang="en-US" dirty="0"/>
              <a:t>）地域の成果指標　</a:t>
            </a:r>
            <a:r>
              <a:rPr lang="ja-JP" altLang="en-US" dirty="0">
                <a:solidFill>
                  <a:srgbClr val="FF9379"/>
                </a:solidFill>
              </a:rPr>
              <a:t>③経済・財政</a:t>
            </a:r>
          </a:p>
        </p:txBody>
      </p:sp>
      <p:sp>
        <p:nvSpPr>
          <p:cNvPr id="14" name="コンテンツ プレースホルダ 9"/>
          <p:cNvSpPr>
            <a:spLocks noGrp="1"/>
          </p:cNvSpPr>
          <p:nvPr>
            <p:ph idx="1"/>
          </p:nvPr>
        </p:nvSpPr>
        <p:spPr>
          <a:xfrm>
            <a:off x="52200" y="661506"/>
            <a:ext cx="9000000" cy="828000"/>
          </a:xfrm>
        </p:spPr>
        <p:txBody>
          <a:bodyPr/>
          <a:lstStyle/>
          <a:p>
            <a:endParaRPr lang="en-US" altLang="ja-JP" dirty="0"/>
          </a:p>
        </p:txBody>
      </p:sp>
      <p:sp>
        <p:nvSpPr>
          <p:cNvPr id="2" name="スライド番号プレースホルダー 1">
            <a:extLst>
              <a:ext uri="{FF2B5EF4-FFF2-40B4-BE49-F238E27FC236}">
                <a16:creationId xmlns:a16="http://schemas.microsoft.com/office/drawing/2014/main" id="{F877D1E1-C98E-4861-BF3A-77A958405028}"/>
              </a:ext>
            </a:extLst>
          </p:cNvPr>
          <p:cNvSpPr>
            <a:spLocks noGrp="1"/>
          </p:cNvSpPr>
          <p:nvPr>
            <p:ph type="sldNum" sz="quarter" idx="4"/>
          </p:nvPr>
        </p:nvSpPr>
        <p:spPr/>
        <p:txBody>
          <a:bodyPr/>
          <a:lstStyle/>
          <a:p>
            <a:pPr>
              <a:defRPr/>
            </a:pPr>
            <a:fld id="{5AC316A2-ED79-4A4C-BB2E-71F78B36301B}" type="slidenum">
              <a:rPr lang="en-US" altLang="ja-JP" smtClean="0"/>
              <a:pPr>
                <a:defRPr/>
              </a:pPr>
              <a:t>33</a:t>
            </a:fld>
            <a:endParaRPr lang="ja-JP" altLang="en-US" dirty="0"/>
          </a:p>
        </p:txBody>
      </p:sp>
    </p:spTree>
    <p:extLst>
      <p:ext uri="{BB962C8B-B14F-4D97-AF65-F5344CB8AC3E}">
        <p14:creationId xmlns:p14="http://schemas.microsoft.com/office/powerpoint/2010/main" val="31310358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テキスト ボックス 7"/>
          <p:cNvSpPr txBox="1"/>
          <p:nvPr/>
        </p:nvSpPr>
        <p:spPr>
          <a:xfrm>
            <a:off x="180000" y="6318189"/>
            <a:ext cx="5329396" cy="276999"/>
          </a:xfrm>
          <a:prstGeom prst="rect">
            <a:avLst/>
          </a:prstGeom>
          <a:noFill/>
        </p:spPr>
        <p:txBody>
          <a:bodyPr wrap="square" rtlCol="0">
            <a:spAutoFit/>
          </a:bodyPr>
          <a:lstStyle/>
          <a:p>
            <a:pPr marL="180975" indent="-180975"/>
            <a:r>
              <a:rPr lang="ja-JP" altLang="en-US" sz="600" dirty="0">
                <a:solidFill>
                  <a:schemeClr val="tx1">
                    <a:lumMod val="50000"/>
                    <a:lumOff val="50000"/>
                  </a:schemeClr>
                </a:solidFill>
                <a:latin typeface="+mj-lt"/>
                <a:ea typeface="Meiryo UI" panose="020B0604030504040204" pitchFamily="50" charset="-128"/>
              </a:rPr>
              <a:t>注１：「産業の多様性（エントロピー指数）」は、産業の多角化の程度を表す指標であり、一部の産業の付加価値額シェアが突出しているほど値がゼロに近づく指標である。</a:t>
            </a:r>
            <a:endParaRPr lang="en-US" altLang="ja-JP" sz="600" dirty="0">
              <a:solidFill>
                <a:schemeClr val="tx1">
                  <a:lumMod val="50000"/>
                  <a:lumOff val="50000"/>
                </a:schemeClr>
              </a:solidFill>
              <a:latin typeface="+mj-lt"/>
              <a:ea typeface="Meiryo UI" panose="020B0604030504040204" pitchFamily="50" charset="-128"/>
            </a:endParaRPr>
          </a:p>
          <a:p>
            <a:pPr marL="180975" indent="-180975"/>
            <a:r>
              <a:rPr kumimoji="1" lang="ja-JP" altLang="en-US" sz="600" dirty="0">
                <a:solidFill>
                  <a:schemeClr val="tx1">
                    <a:lumMod val="50000"/>
                    <a:lumOff val="50000"/>
                  </a:schemeClr>
                </a:solidFill>
                <a:latin typeface="+mj-lt"/>
                <a:ea typeface="Meiryo UI" panose="020B0604030504040204" pitchFamily="50" charset="-128"/>
              </a:rPr>
              <a:t>注２：「雇用者所得」および「その他所得」は居住地ベースの値である。</a:t>
            </a:r>
            <a:endParaRPr kumimoji="1" lang="ja-JP" altLang="en-US" sz="600" dirty="0">
              <a:solidFill>
                <a:schemeClr val="tx1">
                  <a:lumMod val="50000"/>
                  <a:lumOff val="50000"/>
                </a:schemeClr>
              </a:solidFill>
              <a:latin typeface="+mj-lt"/>
            </a:endParaRPr>
          </a:p>
        </p:txBody>
      </p:sp>
      <p:sp>
        <p:nvSpPr>
          <p:cNvPr id="2" name="スライド番号プレースホルダー 1">
            <a:extLst>
              <a:ext uri="{FF2B5EF4-FFF2-40B4-BE49-F238E27FC236}">
                <a16:creationId xmlns:a16="http://schemas.microsoft.com/office/drawing/2014/main" id="{DB6E1B64-9F3C-400D-979D-F983B166A0C3}"/>
              </a:ext>
            </a:extLst>
          </p:cNvPr>
          <p:cNvSpPr>
            <a:spLocks noGrp="1"/>
          </p:cNvSpPr>
          <p:nvPr>
            <p:ph type="sldNum" sz="quarter" idx="4"/>
          </p:nvPr>
        </p:nvSpPr>
        <p:spPr/>
        <p:txBody>
          <a:bodyPr/>
          <a:lstStyle/>
          <a:p>
            <a:pPr>
              <a:defRPr/>
            </a:pPr>
            <a:fld id="{5AC316A2-ED79-4A4C-BB2E-71F78B36301B}" type="slidenum">
              <a:rPr lang="en-US" altLang="ja-JP" smtClean="0"/>
              <a:pPr>
                <a:defRPr/>
              </a:pPr>
              <a:t>34</a:t>
            </a:fld>
            <a:endParaRPr lang="ja-JP" altLang="en-US" dirty="0"/>
          </a:p>
        </p:txBody>
      </p:sp>
      <p:graphicFrame>
        <p:nvGraphicFramePr>
          <p:cNvPr id="9" name="表 2">
            <a:extLst>
              <a:ext uri="{FF2B5EF4-FFF2-40B4-BE49-F238E27FC236}">
                <a16:creationId xmlns:a16="http://schemas.microsoft.com/office/drawing/2014/main" id="{8E7BD499-C745-413F-B92A-F0AE9C62E159}"/>
              </a:ext>
            </a:extLst>
          </p:cNvPr>
          <p:cNvGraphicFramePr>
            <a:graphicFrameLocks noGrp="1"/>
          </p:cNvGraphicFramePr>
          <p:nvPr>
            <p:extLst>
              <p:ext uri="{D42A27DB-BD31-4B8C-83A1-F6EECF244321}">
                <p14:modId xmlns:p14="http://schemas.microsoft.com/office/powerpoint/2010/main" val="1002500972"/>
              </p:ext>
            </p:extLst>
          </p:nvPr>
        </p:nvGraphicFramePr>
        <p:xfrm>
          <a:off x="264611" y="582648"/>
          <a:ext cx="8614778" cy="5772204"/>
        </p:xfrm>
        <a:graphic>
          <a:graphicData uri="http://schemas.openxmlformats.org/drawingml/2006/table">
            <a:tbl>
              <a:tblPr/>
              <a:tblGrid>
                <a:gridCol w="254963">
                  <a:extLst>
                    <a:ext uri="{9D8B030D-6E8A-4147-A177-3AD203B41FA5}">
                      <a16:colId xmlns:a16="http://schemas.microsoft.com/office/drawing/2014/main" val="267704680"/>
                    </a:ext>
                  </a:extLst>
                </a:gridCol>
                <a:gridCol w="3422823">
                  <a:extLst>
                    <a:ext uri="{9D8B030D-6E8A-4147-A177-3AD203B41FA5}">
                      <a16:colId xmlns:a16="http://schemas.microsoft.com/office/drawing/2014/main" val="540807460"/>
                    </a:ext>
                  </a:extLst>
                </a:gridCol>
                <a:gridCol w="421834">
                  <a:extLst>
                    <a:ext uri="{9D8B030D-6E8A-4147-A177-3AD203B41FA5}">
                      <a16:colId xmlns:a16="http://schemas.microsoft.com/office/drawing/2014/main" val="3133830261"/>
                    </a:ext>
                  </a:extLst>
                </a:gridCol>
                <a:gridCol w="1154625">
                  <a:extLst>
                    <a:ext uri="{9D8B030D-6E8A-4147-A177-3AD203B41FA5}">
                      <a16:colId xmlns:a16="http://schemas.microsoft.com/office/drawing/2014/main" val="2662978044"/>
                    </a:ext>
                  </a:extLst>
                </a:gridCol>
                <a:gridCol w="421834">
                  <a:extLst>
                    <a:ext uri="{9D8B030D-6E8A-4147-A177-3AD203B41FA5}">
                      <a16:colId xmlns:a16="http://schemas.microsoft.com/office/drawing/2014/main" val="445886509"/>
                    </a:ext>
                  </a:extLst>
                </a:gridCol>
                <a:gridCol w="1154625">
                  <a:extLst>
                    <a:ext uri="{9D8B030D-6E8A-4147-A177-3AD203B41FA5}">
                      <a16:colId xmlns:a16="http://schemas.microsoft.com/office/drawing/2014/main" val="2056919553"/>
                    </a:ext>
                  </a:extLst>
                </a:gridCol>
                <a:gridCol w="1154625">
                  <a:extLst>
                    <a:ext uri="{9D8B030D-6E8A-4147-A177-3AD203B41FA5}">
                      <a16:colId xmlns:a16="http://schemas.microsoft.com/office/drawing/2014/main" val="3138196416"/>
                    </a:ext>
                  </a:extLst>
                </a:gridCol>
                <a:gridCol w="629449">
                  <a:extLst>
                    <a:ext uri="{9D8B030D-6E8A-4147-A177-3AD203B41FA5}">
                      <a16:colId xmlns:a16="http://schemas.microsoft.com/office/drawing/2014/main" val="2430484677"/>
                    </a:ext>
                  </a:extLst>
                </a:gridCol>
              </a:tblGrid>
              <a:tr h="159184">
                <a:tc rowSpan="2">
                  <a:txBody>
                    <a:bodyPr/>
                    <a:lstStyle/>
                    <a:p>
                      <a:pPr algn="ctr" fontAlgn="ctr"/>
                      <a:r>
                        <a:rPr 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2">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gridSpan="2">
                  <a:txBody>
                    <a:bodyPr/>
                    <a:lstStyle/>
                    <a:p>
                      <a:pPr algn="ctr" fontAlgn="ctr"/>
                      <a:r>
                        <a:rPr lang="zh-TW"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同規模地域平均</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rowSpan="2">
                  <a:txBody>
                    <a:bodyPr/>
                    <a:lstStyle/>
                    <a:p>
                      <a:pPr algn="ctr" fontAlgn="ctr"/>
                      <a:r>
                        <a:rPr lang="zh-CN"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全国平均</a:t>
                      </a:r>
                      <a:br>
                        <a:rPr lang="zh-CN"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en-US" altLang="zh-CN"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zh-CN"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r>
                        <a:rPr lang="en-US" altLang="zh-CN"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a:t>
                      </a:r>
                      <a:endParaRPr lang="en-US" altLang="ja-JP"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順位</a:t>
                      </a:r>
                      <a:endParaRPr lang="en-US" altLang="ja-JP"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1,741</a:t>
                      </a:r>
                    </a:p>
                    <a:p>
                      <a:pPr algn="ctr"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市区町村</a:t>
                      </a:r>
                    </a:p>
                  </a:txBody>
                  <a:tcPr marL="5244" marR="5244" marT="5244"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2670587098"/>
                  </a:ext>
                </a:extLst>
              </a:tr>
              <a:tr h="360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9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168752160"/>
                  </a:ext>
                </a:extLst>
              </a:tr>
              <a:tr h="1944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471098916"/>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46704304"/>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7277354"/>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520086694"/>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864780037"/>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611528754"/>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37735949"/>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9576925"/>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29647687"/>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91784498"/>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34972414"/>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52466681"/>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201383963"/>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9351827"/>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913930806"/>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414179359"/>
                  </a:ext>
                </a:extLst>
              </a:tr>
              <a:tr h="1944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19397734"/>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54042816"/>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19</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325140789"/>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20</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726315808"/>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650971536"/>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89334243"/>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34757546"/>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396214105"/>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98327310"/>
                  </a:ext>
                </a:extLst>
              </a:tr>
              <a:tr h="1944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373765375"/>
                  </a:ext>
                </a:extLst>
              </a:tr>
              <a:tr h="1944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3073555375"/>
                  </a:ext>
                </a:extLst>
              </a:tr>
            </a:tbl>
          </a:graphicData>
        </a:graphic>
      </p:graphicFrame>
      <p:sp>
        <p:nvSpPr>
          <p:cNvPr id="10" name="タイトル 16">
            <a:extLst>
              <a:ext uri="{FF2B5EF4-FFF2-40B4-BE49-F238E27FC236}">
                <a16:creationId xmlns:a16="http://schemas.microsoft.com/office/drawing/2014/main" id="{D46EFC4D-DDE3-4F2F-AED1-3354D0E337A2}"/>
              </a:ext>
            </a:extLst>
          </p:cNvPr>
          <p:cNvSpPr>
            <a:spLocks noGrp="1"/>
          </p:cNvSpPr>
          <p:nvPr>
            <p:ph type="title"/>
          </p:nvPr>
        </p:nvSpPr>
        <p:spPr>
          <a:xfrm>
            <a:off x="0" y="0"/>
            <a:ext cx="9144000" cy="523875"/>
          </a:xfrm>
        </p:spPr>
        <p:txBody>
          <a:bodyPr/>
          <a:lstStyle/>
          <a:p>
            <a:r>
              <a:rPr lang="ja-JP" altLang="en-US" dirty="0"/>
              <a:t>（</a:t>
            </a:r>
            <a:r>
              <a:rPr lang="en-US" altLang="ja-JP" dirty="0"/>
              <a:t>2</a:t>
            </a:r>
            <a:r>
              <a:rPr lang="ja-JP" altLang="en-US" dirty="0"/>
              <a:t>）地域の成果指標　</a:t>
            </a:r>
            <a:r>
              <a:rPr lang="ja-JP" altLang="en-US" dirty="0">
                <a:solidFill>
                  <a:srgbClr val="FF9379"/>
                </a:solidFill>
              </a:rPr>
              <a:t>③経済・財政</a:t>
            </a:r>
          </a:p>
        </p:txBody>
      </p:sp>
    </p:spTree>
    <p:extLst>
      <p:ext uri="{BB962C8B-B14F-4D97-AF65-F5344CB8AC3E}">
        <p14:creationId xmlns:p14="http://schemas.microsoft.com/office/powerpoint/2010/main" val="5369261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タイトル 2"/>
          <p:cNvSpPr>
            <a:spLocks noGrp="1"/>
          </p:cNvSpPr>
          <p:nvPr>
            <p:ph type="title"/>
          </p:nvPr>
        </p:nvSpPr>
        <p:spPr>
          <a:xfrm>
            <a:off x="0" y="2979000"/>
            <a:ext cx="9144000" cy="900000"/>
          </a:xfrm>
          <a:noFill/>
          <a:ln w="28575">
            <a:noFill/>
            <a:miter lim="800000"/>
            <a:headEnd/>
            <a:tailEnd/>
          </a:ln>
        </p:spPr>
        <p:txBody>
          <a:bodyPr vert="horz" wrap="square" lIns="91440" tIns="45720" rIns="91440" bIns="45720" numCol="1" anchor="ctr" anchorCtr="0" compatLnSpc="1">
            <a:prstTxWarp prst="textNoShape">
              <a:avLst/>
            </a:prstTxWarp>
          </a:bodyPr>
          <a:lstStyle/>
          <a:p>
            <a:pPr algn="ctr">
              <a:spcBef>
                <a:spcPts val="300"/>
              </a:spcBef>
              <a:buClr>
                <a:srgbClr val="CC0000"/>
              </a:buClr>
            </a:pPr>
            <a:r>
              <a:rPr lang="en-US" altLang="ja-JP" sz="3600" dirty="0">
                <a:solidFill>
                  <a:srgbClr val="6F98BD"/>
                </a:solidFill>
                <a:cs typeface="+mn-cs"/>
              </a:rPr>
              <a:t>3-3.</a:t>
            </a:r>
            <a:r>
              <a:rPr lang="ja-JP" altLang="en-US" sz="3600" dirty="0">
                <a:solidFill>
                  <a:srgbClr val="6F98BD"/>
                </a:solidFill>
                <a:cs typeface="+mn-cs"/>
              </a:rPr>
              <a:t> 地域の客観的指標の統合化</a:t>
            </a:r>
          </a:p>
        </p:txBody>
      </p:sp>
      <p:sp>
        <p:nvSpPr>
          <p:cNvPr id="4" name="スライド番号プレースホルダー 3">
            <a:extLst>
              <a:ext uri="{FF2B5EF4-FFF2-40B4-BE49-F238E27FC236}">
                <a16:creationId xmlns:a16="http://schemas.microsoft.com/office/drawing/2014/main" id="{73BD1DEA-8C46-449F-9CD1-B15AC95E96E5}"/>
              </a:ext>
            </a:extLst>
          </p:cNvPr>
          <p:cNvSpPr>
            <a:spLocks noGrp="1"/>
          </p:cNvSpPr>
          <p:nvPr>
            <p:ph type="sldNum" sz="quarter" idx="4"/>
          </p:nvPr>
        </p:nvSpPr>
        <p:spPr/>
        <p:txBody>
          <a:bodyPr/>
          <a:lstStyle/>
          <a:p>
            <a:pPr>
              <a:defRPr/>
            </a:pPr>
            <a:fld id="{5AC316A2-ED79-4A4C-BB2E-71F78B36301B}" type="slidenum">
              <a:rPr lang="en-US" altLang="ja-JP" smtClean="0"/>
              <a:pPr>
                <a:defRPr/>
              </a:pPr>
              <a:t>35</a:t>
            </a:fld>
            <a:endParaRPr lang="ja-JP" altLang="en-US" dirty="0"/>
          </a:p>
        </p:txBody>
      </p:sp>
    </p:spTree>
    <p:extLst>
      <p:ext uri="{BB962C8B-B14F-4D97-AF65-F5344CB8AC3E}">
        <p14:creationId xmlns:p14="http://schemas.microsoft.com/office/powerpoint/2010/main" val="12748037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3</a:t>
            </a:r>
            <a:r>
              <a:rPr lang="ja-JP" altLang="en-US" dirty="0"/>
              <a:t>）地域の客観的指標の統合化　①地域のストック</a:t>
            </a:r>
          </a:p>
        </p:txBody>
      </p:sp>
      <p:sp>
        <p:nvSpPr>
          <p:cNvPr id="10" name="コンテンツ プレースホルダ 9"/>
          <p:cNvSpPr>
            <a:spLocks noGrp="1"/>
          </p:cNvSpPr>
          <p:nvPr>
            <p:ph idx="1"/>
          </p:nvPr>
        </p:nvSpPr>
        <p:spPr>
          <a:xfrm>
            <a:off x="52200" y="601200"/>
            <a:ext cx="9000000" cy="747453"/>
          </a:xfrm>
          <a:ln>
            <a:solidFill>
              <a:srgbClr val="6F98BD"/>
            </a:solidFill>
          </a:ln>
        </p:spPr>
        <p:txBody>
          <a:bodyPr/>
          <a:lstStyle/>
          <a:p>
            <a:endParaRPr kumimoji="1" lang="ja-JP" altLang="en-US" sz="1400" dirty="0"/>
          </a:p>
        </p:txBody>
      </p:sp>
      <p:sp>
        <p:nvSpPr>
          <p:cNvPr id="11" name="正方形/長方形 10"/>
          <p:cNvSpPr/>
          <p:nvPr/>
        </p:nvSpPr>
        <p:spPr bwMode="auto">
          <a:xfrm>
            <a:off x="180000" y="6397445"/>
            <a:ext cx="3743580" cy="200055"/>
          </a:xfrm>
          <a:prstGeom prst="rect">
            <a:avLst/>
          </a:prstGeom>
          <a:no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spAutoFit/>
          </a:bodyPr>
          <a:lstStyle/>
          <a:p>
            <a:pPr marL="0" marR="0" indent="0" defTabSz="914400" rtl="0" eaLnBrk="1" fontAlgn="base" latinLnBrk="0" hangingPunct="1">
              <a:lnSpc>
                <a:spcPct val="100000"/>
              </a:lnSpc>
              <a:spcBef>
                <a:spcPct val="0"/>
              </a:spcBef>
              <a:spcAft>
                <a:spcPct val="0"/>
              </a:spcAft>
              <a:buClrTx/>
              <a:buSzTx/>
              <a:buFontTx/>
              <a:buNone/>
              <a:tabLst/>
            </a:pPr>
            <a:r>
              <a:rPr lang="ja-JP" altLang="en-US" sz="700" dirty="0">
                <a:solidFill>
                  <a:schemeClr val="tx1">
                    <a:lumMod val="50000"/>
                    <a:lumOff val="50000"/>
                  </a:schemeClr>
                </a:solidFill>
                <a:latin typeface="Meiryo UI" panose="020B0604030504040204" pitchFamily="50" charset="-128"/>
                <a:ea typeface="Meiryo UI" panose="020B0604030504040204" pitchFamily="50" charset="-128"/>
              </a:rPr>
              <a:t>注：分野ごとの客観的指標の偏差値を市町村別に単純平均した値をもとに、分野別の偏差値を算出。</a:t>
            </a:r>
            <a:endParaRPr kumimoji="1" lang="ja-JP" altLang="en-US" sz="700" i="0" u="none" strike="noStrike" cap="none" normalizeH="0" baseline="0" dirty="0">
              <a:ln>
                <a:noFill/>
              </a:ln>
              <a:solidFill>
                <a:schemeClr val="tx1">
                  <a:lumMod val="50000"/>
                  <a:lumOff val="50000"/>
                </a:schemeClr>
              </a:solidFill>
              <a:effectLst/>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775A5F51-AFFC-4A33-92E9-A4A0A713EA5C}"/>
              </a:ext>
            </a:extLst>
          </p:cNvPr>
          <p:cNvSpPr>
            <a:spLocks noGrp="1"/>
          </p:cNvSpPr>
          <p:nvPr>
            <p:ph type="sldNum" sz="quarter" idx="4"/>
          </p:nvPr>
        </p:nvSpPr>
        <p:spPr/>
        <p:txBody>
          <a:bodyPr/>
          <a:lstStyle/>
          <a:p>
            <a:pPr>
              <a:defRPr/>
            </a:pPr>
            <a:fld id="{5AC316A2-ED79-4A4C-BB2E-71F78B36301B}" type="slidenum">
              <a:rPr lang="en-US" altLang="ja-JP" smtClean="0"/>
              <a:pPr>
                <a:defRPr/>
              </a:pPr>
              <a:t>36</a:t>
            </a:fld>
            <a:endParaRPr lang="ja-JP" altLang="en-US" dirty="0"/>
          </a:p>
        </p:txBody>
      </p:sp>
      <p:sp>
        <p:nvSpPr>
          <p:cNvPr id="28" name="正方形/長方形 27">
            <a:extLst>
              <a:ext uri="{FF2B5EF4-FFF2-40B4-BE49-F238E27FC236}">
                <a16:creationId xmlns:a16="http://schemas.microsoft.com/office/drawing/2014/main" id="{DB17A630-076B-44AA-96B2-F309E54F223C}"/>
              </a:ext>
            </a:extLst>
          </p:cNvPr>
          <p:cNvSpPr/>
          <p:nvPr/>
        </p:nvSpPr>
        <p:spPr bwMode="auto">
          <a:xfrm>
            <a:off x="3783028" y="1401902"/>
            <a:ext cx="1556254" cy="720000"/>
          </a:xfrm>
          <a:prstGeom prst="rect">
            <a:avLst/>
          </a:prstGeom>
          <a:solidFill>
            <a:srgbClr val="A2985C"/>
          </a:solidFill>
          <a:ln w="190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rPr>
              <a:t>安心・安全</a:t>
            </a:r>
            <a:endParaRPr lang="en-US" altLang="ja-JP"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D04F7BC0-5530-4DFF-8FC5-1DC754BF2A3E}"/>
              </a:ext>
            </a:extLst>
          </p:cNvPr>
          <p:cNvSpPr/>
          <p:nvPr/>
        </p:nvSpPr>
        <p:spPr bwMode="auto">
          <a:xfrm>
            <a:off x="6235715" y="2156952"/>
            <a:ext cx="1556254" cy="720000"/>
          </a:xfrm>
          <a:prstGeom prst="rect">
            <a:avLst/>
          </a:prstGeom>
          <a:solidFill>
            <a:srgbClr val="F7A969"/>
          </a:solidFill>
          <a:ln w="190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rPr>
              <a:t>教育・文化・生活</a:t>
            </a:r>
            <a:endParaRPr lang="en-US" altLang="ja-JP"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8222273A-2768-4679-A0BF-F2D8E5F03E61}"/>
              </a:ext>
            </a:extLst>
          </p:cNvPr>
          <p:cNvSpPr/>
          <p:nvPr/>
        </p:nvSpPr>
        <p:spPr bwMode="auto">
          <a:xfrm>
            <a:off x="6631002" y="4188917"/>
            <a:ext cx="1556254" cy="720000"/>
          </a:xfrm>
          <a:prstGeom prst="rect">
            <a:avLst/>
          </a:prstGeom>
          <a:solidFill>
            <a:srgbClr val="D18381"/>
          </a:solidFill>
          <a:ln w="190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rPr>
              <a:t>雇用・福祉</a:t>
            </a:r>
            <a:endParaRPr lang="en-US" altLang="ja-JP"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E89BE97A-DB43-4B9A-9B16-A86C5B4FFC39}"/>
              </a:ext>
            </a:extLst>
          </p:cNvPr>
          <p:cNvSpPr/>
          <p:nvPr/>
        </p:nvSpPr>
        <p:spPr bwMode="auto">
          <a:xfrm>
            <a:off x="5555419" y="5664448"/>
            <a:ext cx="1556254" cy="720000"/>
          </a:xfrm>
          <a:prstGeom prst="rect">
            <a:avLst/>
          </a:prstGeom>
          <a:solidFill>
            <a:srgbClr val="A7C36F"/>
          </a:solidFill>
          <a:ln w="190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rPr>
              <a:t>農林水産</a:t>
            </a:r>
            <a:endParaRPr lang="en-US" altLang="ja-JP"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F70D5EF2-F79C-4455-8878-9D4389ED2CAD}"/>
              </a:ext>
            </a:extLst>
          </p:cNvPr>
          <p:cNvSpPr/>
          <p:nvPr/>
        </p:nvSpPr>
        <p:spPr bwMode="auto">
          <a:xfrm>
            <a:off x="2031169" y="5664448"/>
            <a:ext cx="1556254" cy="720000"/>
          </a:xfrm>
          <a:prstGeom prst="rect">
            <a:avLst/>
          </a:prstGeom>
          <a:solidFill>
            <a:srgbClr val="937AAE"/>
          </a:solidFill>
          <a:ln w="190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rPr>
              <a:t>経済・産業</a:t>
            </a:r>
            <a:endParaRPr lang="en-US" altLang="ja-JP"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E2195175-F7CA-4C98-88DE-00EA10A2E43D}"/>
              </a:ext>
            </a:extLst>
          </p:cNvPr>
          <p:cNvSpPr/>
          <p:nvPr/>
        </p:nvSpPr>
        <p:spPr bwMode="auto">
          <a:xfrm>
            <a:off x="967772" y="4188917"/>
            <a:ext cx="1556254" cy="720000"/>
          </a:xfrm>
          <a:prstGeom prst="rect">
            <a:avLst/>
          </a:prstGeom>
          <a:solidFill>
            <a:srgbClr val="47AAC5"/>
          </a:solidFill>
          <a:ln w="190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rPr>
              <a:t>国土・交通</a:t>
            </a:r>
            <a:endParaRPr lang="en-US" altLang="ja-JP"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E7A6A7AD-1633-4A9B-AD3E-BE8297978EC1}"/>
              </a:ext>
            </a:extLst>
          </p:cNvPr>
          <p:cNvSpPr/>
          <p:nvPr/>
        </p:nvSpPr>
        <p:spPr bwMode="auto">
          <a:xfrm>
            <a:off x="1353535" y="2161732"/>
            <a:ext cx="1556254" cy="720000"/>
          </a:xfrm>
          <a:prstGeom prst="rect">
            <a:avLst/>
          </a:prstGeom>
          <a:solidFill>
            <a:srgbClr val="00B050"/>
          </a:solidFill>
          <a:ln w="190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rPr>
              <a:t>環境</a:t>
            </a:r>
            <a:endParaRPr lang="en-US" altLang="ja-JP"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p:txBody>
      </p:sp>
      <p:sp>
        <p:nvSpPr>
          <p:cNvPr id="57" name="正方形/長方形 7">
            <a:extLst>
              <a:ext uri="{FF2B5EF4-FFF2-40B4-BE49-F238E27FC236}">
                <a16:creationId xmlns:a16="http://schemas.microsoft.com/office/drawing/2014/main" id="{E558579F-45E4-4A3B-AD4C-77FAA94B8F63}"/>
              </a:ext>
            </a:extLst>
          </p:cNvPr>
          <p:cNvSpPr/>
          <p:nvPr/>
        </p:nvSpPr>
        <p:spPr>
          <a:xfrm>
            <a:off x="1353535" y="2487542"/>
            <a:ext cx="1555200" cy="317844"/>
          </a:xfrm>
          <a:prstGeom prst="rect">
            <a:avLst/>
          </a:prstGeom>
        </p:spPr>
        <p:txBody>
          <a:bodyPr wrap="square" lIns="0" tIns="0" rIns="0" bIns="0">
            <a:spAutoFit/>
          </a:bodyPr>
          <a:lstStyle/>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偏差値：</a:t>
            </a:r>
            <a:endParaRPr lang="en-US" altLang="ja-JP"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endParaRPr>
          </a:p>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全国順位：位</a:t>
            </a:r>
            <a:endParaRPr lang="ja-JP" altLang="en-US" sz="900" b="1" dirty="0">
              <a:solidFill>
                <a:schemeClr val="tx1">
                  <a:lumMod val="65000"/>
                  <a:lumOff val="35000"/>
                </a:schemeClr>
              </a:solidFill>
              <a:effectLst>
                <a:glow rad="25400">
                  <a:schemeClr val="bg1">
                    <a:lumMod val="95000"/>
                  </a:schemeClr>
                </a:glow>
              </a:effectLst>
            </a:endParaRPr>
          </a:p>
        </p:txBody>
      </p:sp>
      <p:sp>
        <p:nvSpPr>
          <p:cNvPr id="58" name="正方形/長方形 6">
            <a:extLst>
              <a:ext uri="{FF2B5EF4-FFF2-40B4-BE49-F238E27FC236}">
                <a16:creationId xmlns:a16="http://schemas.microsoft.com/office/drawing/2014/main" id="{422EAA53-2DEB-446D-94B1-07E75243B184}"/>
              </a:ext>
            </a:extLst>
          </p:cNvPr>
          <p:cNvSpPr/>
          <p:nvPr/>
        </p:nvSpPr>
        <p:spPr>
          <a:xfrm>
            <a:off x="967772" y="4514727"/>
            <a:ext cx="1555200" cy="317844"/>
          </a:xfrm>
          <a:prstGeom prst="rect">
            <a:avLst/>
          </a:prstGeom>
        </p:spPr>
        <p:txBody>
          <a:bodyPr wrap="square" lIns="0" tIns="0" rIns="0" bIns="0">
            <a:spAutoFit/>
          </a:bodyPr>
          <a:lstStyle/>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偏差値：</a:t>
            </a:r>
            <a:endParaRPr lang="en-US" altLang="ja-JP"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endParaRPr>
          </a:p>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全国順位：位</a:t>
            </a:r>
            <a:endParaRPr lang="ja-JP" altLang="en-US" sz="900" b="1" dirty="0">
              <a:solidFill>
                <a:schemeClr val="tx1">
                  <a:lumMod val="65000"/>
                  <a:lumOff val="35000"/>
                </a:schemeClr>
              </a:solidFill>
              <a:effectLst>
                <a:glow rad="25400">
                  <a:schemeClr val="bg1">
                    <a:lumMod val="95000"/>
                  </a:schemeClr>
                </a:glow>
              </a:effectLst>
            </a:endParaRPr>
          </a:p>
        </p:txBody>
      </p:sp>
      <p:sp>
        <p:nvSpPr>
          <p:cNvPr id="59" name="正方形/長方形 5">
            <a:extLst>
              <a:ext uri="{FF2B5EF4-FFF2-40B4-BE49-F238E27FC236}">
                <a16:creationId xmlns:a16="http://schemas.microsoft.com/office/drawing/2014/main" id="{A4625E56-C4B4-4213-B1B2-F897F67A4EEB}"/>
              </a:ext>
            </a:extLst>
          </p:cNvPr>
          <p:cNvSpPr/>
          <p:nvPr/>
        </p:nvSpPr>
        <p:spPr>
          <a:xfrm>
            <a:off x="2031169" y="5990258"/>
            <a:ext cx="1555200" cy="317844"/>
          </a:xfrm>
          <a:prstGeom prst="rect">
            <a:avLst/>
          </a:prstGeom>
        </p:spPr>
        <p:txBody>
          <a:bodyPr wrap="square" lIns="0" tIns="0" rIns="0" bIns="0">
            <a:spAutoFit/>
          </a:bodyPr>
          <a:lstStyle/>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偏差値：</a:t>
            </a:r>
            <a:endParaRPr lang="en-US" altLang="ja-JP"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endParaRPr>
          </a:p>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全国順位：位</a:t>
            </a:r>
            <a:endParaRPr lang="ja-JP" altLang="en-US" sz="900" b="1" dirty="0">
              <a:solidFill>
                <a:schemeClr val="tx1">
                  <a:lumMod val="65000"/>
                  <a:lumOff val="35000"/>
                </a:schemeClr>
              </a:solidFill>
              <a:effectLst>
                <a:glow rad="25400">
                  <a:schemeClr val="bg1">
                    <a:lumMod val="95000"/>
                  </a:schemeClr>
                </a:glow>
              </a:effectLst>
            </a:endParaRPr>
          </a:p>
        </p:txBody>
      </p:sp>
      <p:sp>
        <p:nvSpPr>
          <p:cNvPr id="60" name="正方形/長方形 4">
            <a:extLst>
              <a:ext uri="{FF2B5EF4-FFF2-40B4-BE49-F238E27FC236}">
                <a16:creationId xmlns:a16="http://schemas.microsoft.com/office/drawing/2014/main" id="{E7EBE497-A9C1-4D5B-A1C3-6F613762F941}"/>
              </a:ext>
            </a:extLst>
          </p:cNvPr>
          <p:cNvSpPr/>
          <p:nvPr/>
        </p:nvSpPr>
        <p:spPr>
          <a:xfrm>
            <a:off x="5555419" y="5990258"/>
            <a:ext cx="1555200" cy="317844"/>
          </a:xfrm>
          <a:prstGeom prst="rect">
            <a:avLst/>
          </a:prstGeom>
        </p:spPr>
        <p:txBody>
          <a:bodyPr wrap="square" lIns="0" tIns="0" rIns="0" bIns="0">
            <a:spAutoFit/>
          </a:bodyPr>
          <a:lstStyle/>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偏差値：</a:t>
            </a:r>
            <a:endParaRPr lang="en-US" altLang="ja-JP"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endParaRPr>
          </a:p>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全国順位：位</a:t>
            </a:r>
            <a:endParaRPr lang="ja-JP" altLang="en-US" sz="900" b="1" dirty="0">
              <a:solidFill>
                <a:schemeClr val="tx1">
                  <a:lumMod val="65000"/>
                  <a:lumOff val="35000"/>
                </a:schemeClr>
              </a:solidFill>
              <a:effectLst>
                <a:glow rad="25400">
                  <a:schemeClr val="bg1">
                    <a:lumMod val="95000"/>
                  </a:schemeClr>
                </a:glow>
              </a:effectLst>
            </a:endParaRPr>
          </a:p>
        </p:txBody>
      </p:sp>
      <p:sp>
        <p:nvSpPr>
          <p:cNvPr id="61" name="正方形/長方形 3">
            <a:extLst>
              <a:ext uri="{FF2B5EF4-FFF2-40B4-BE49-F238E27FC236}">
                <a16:creationId xmlns:a16="http://schemas.microsoft.com/office/drawing/2014/main" id="{75CDF811-C23C-4CD6-A620-6AC3CF3A7CD4}"/>
              </a:ext>
            </a:extLst>
          </p:cNvPr>
          <p:cNvSpPr/>
          <p:nvPr/>
        </p:nvSpPr>
        <p:spPr>
          <a:xfrm>
            <a:off x="6631002" y="4514727"/>
            <a:ext cx="1555200" cy="317844"/>
          </a:xfrm>
          <a:prstGeom prst="rect">
            <a:avLst/>
          </a:prstGeom>
        </p:spPr>
        <p:txBody>
          <a:bodyPr wrap="square" lIns="0" tIns="0" rIns="0" bIns="0">
            <a:spAutoFit/>
          </a:bodyPr>
          <a:lstStyle/>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偏差値：</a:t>
            </a:r>
            <a:endParaRPr lang="en-US" altLang="ja-JP"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endParaRPr>
          </a:p>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全国順位：位</a:t>
            </a:r>
            <a:endParaRPr lang="ja-JP" altLang="en-US" sz="900" b="1" dirty="0">
              <a:solidFill>
                <a:schemeClr val="tx1">
                  <a:lumMod val="65000"/>
                  <a:lumOff val="35000"/>
                </a:schemeClr>
              </a:solidFill>
              <a:effectLst>
                <a:glow rad="25400">
                  <a:schemeClr val="bg1">
                    <a:lumMod val="95000"/>
                  </a:schemeClr>
                </a:glow>
              </a:effectLst>
            </a:endParaRPr>
          </a:p>
        </p:txBody>
      </p:sp>
      <p:sp>
        <p:nvSpPr>
          <p:cNvPr id="62" name="正方形/長方形 2">
            <a:extLst>
              <a:ext uri="{FF2B5EF4-FFF2-40B4-BE49-F238E27FC236}">
                <a16:creationId xmlns:a16="http://schemas.microsoft.com/office/drawing/2014/main" id="{A7F1B1DC-21C6-40BD-A28F-222EFD2DDC81}"/>
              </a:ext>
            </a:extLst>
          </p:cNvPr>
          <p:cNvSpPr/>
          <p:nvPr/>
        </p:nvSpPr>
        <p:spPr>
          <a:xfrm>
            <a:off x="6235715" y="2482762"/>
            <a:ext cx="1555200" cy="317844"/>
          </a:xfrm>
          <a:prstGeom prst="rect">
            <a:avLst/>
          </a:prstGeom>
        </p:spPr>
        <p:txBody>
          <a:bodyPr wrap="square" lIns="0" tIns="0" rIns="0" bIns="0">
            <a:spAutoFit/>
          </a:bodyPr>
          <a:lstStyle/>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偏差値：</a:t>
            </a:r>
            <a:endParaRPr lang="en-US" altLang="ja-JP"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endParaRPr>
          </a:p>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全国順位：位</a:t>
            </a:r>
            <a:endParaRPr lang="ja-JP" altLang="en-US" sz="900" b="1" dirty="0">
              <a:solidFill>
                <a:schemeClr val="tx1">
                  <a:lumMod val="65000"/>
                  <a:lumOff val="35000"/>
                </a:schemeClr>
              </a:solidFill>
              <a:effectLst>
                <a:glow rad="25400">
                  <a:schemeClr val="bg1">
                    <a:lumMod val="95000"/>
                  </a:schemeClr>
                </a:glow>
              </a:effectLst>
            </a:endParaRPr>
          </a:p>
        </p:txBody>
      </p:sp>
      <p:sp>
        <p:nvSpPr>
          <p:cNvPr id="63" name="正方形/長方形 1">
            <a:extLst>
              <a:ext uri="{FF2B5EF4-FFF2-40B4-BE49-F238E27FC236}">
                <a16:creationId xmlns:a16="http://schemas.microsoft.com/office/drawing/2014/main" id="{07574F73-6500-4FFF-881A-647FE7305EF9}"/>
              </a:ext>
            </a:extLst>
          </p:cNvPr>
          <p:cNvSpPr/>
          <p:nvPr/>
        </p:nvSpPr>
        <p:spPr>
          <a:xfrm>
            <a:off x="3783028" y="1727712"/>
            <a:ext cx="1555200" cy="317844"/>
          </a:xfrm>
          <a:prstGeom prst="rect">
            <a:avLst/>
          </a:prstGeom>
        </p:spPr>
        <p:txBody>
          <a:bodyPr wrap="square" lIns="0" tIns="0" rIns="0" bIns="0">
            <a:spAutoFit/>
          </a:bodyPr>
          <a:lstStyle/>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偏差値：</a:t>
            </a:r>
            <a:endParaRPr lang="en-US" altLang="ja-JP"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endParaRPr>
          </a:p>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全国順位：位</a:t>
            </a:r>
            <a:endParaRPr lang="ja-JP" altLang="en-US" sz="900" b="1" dirty="0">
              <a:solidFill>
                <a:schemeClr val="tx1">
                  <a:lumMod val="65000"/>
                  <a:lumOff val="35000"/>
                </a:schemeClr>
              </a:solidFill>
              <a:effectLst>
                <a:glow rad="25400">
                  <a:schemeClr val="bg1">
                    <a:lumMod val="95000"/>
                  </a:schemeClr>
                </a:glow>
              </a:effectLst>
            </a:endParaRPr>
          </a:p>
        </p:txBody>
      </p:sp>
      <p:sp>
        <p:nvSpPr>
          <p:cNvPr id="64" name="正方形/長方形 63">
            <a:extLst>
              <a:ext uri="{FF2B5EF4-FFF2-40B4-BE49-F238E27FC236}">
                <a16:creationId xmlns:a16="http://schemas.microsoft.com/office/drawing/2014/main" id="{44A9616C-1F26-4A3D-B170-B394014EDE54}"/>
              </a:ext>
            </a:extLst>
          </p:cNvPr>
          <p:cNvSpPr/>
          <p:nvPr/>
        </p:nvSpPr>
        <p:spPr bwMode="auto">
          <a:xfrm>
            <a:off x="3755324" y="3700656"/>
            <a:ext cx="1593750" cy="720000"/>
          </a:xfrm>
          <a:prstGeom prst="rect">
            <a:avLst/>
          </a:prstGeom>
          <a:solidFill>
            <a:srgbClr val="355573"/>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dirty="0">
                <a:solidFill>
                  <a:schemeClr val="bg1"/>
                </a:solidFill>
                <a:latin typeface="Meiryo UI" panose="020B0604030504040204" pitchFamily="50" charset="-128"/>
                <a:ea typeface="Meiryo UI" panose="020B0604030504040204" pitchFamily="50" charset="-128"/>
              </a:rPr>
              <a:t>ストックの総合</a:t>
            </a:r>
            <a:endParaRPr lang="en-US" altLang="ja-JP" sz="1600" b="1" dirty="0">
              <a:solidFill>
                <a:schemeClr val="bg1"/>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endParaRPr>
          </a:p>
        </p:txBody>
      </p:sp>
      <p:cxnSp>
        <p:nvCxnSpPr>
          <p:cNvPr id="65" name="直線コネクタ 64">
            <a:extLst>
              <a:ext uri="{FF2B5EF4-FFF2-40B4-BE49-F238E27FC236}">
                <a16:creationId xmlns:a16="http://schemas.microsoft.com/office/drawing/2014/main" id="{95DCDCEB-C219-49FC-9C68-A38DAEC0F942}"/>
              </a:ext>
            </a:extLst>
          </p:cNvPr>
          <p:cNvCxnSpPr/>
          <p:nvPr/>
        </p:nvCxnSpPr>
        <p:spPr bwMode="auto">
          <a:xfrm>
            <a:off x="7829180" y="5664991"/>
            <a:ext cx="180000" cy="0"/>
          </a:xfrm>
          <a:prstGeom prst="line">
            <a:avLst/>
          </a:prstGeom>
          <a:noFill/>
          <a:ln w="28575" cap="flat" cmpd="sng" algn="ctr">
            <a:solidFill>
              <a:srgbClr val="0066CC"/>
            </a:solidFill>
            <a:prstDash val="solid"/>
            <a:round/>
            <a:headEnd type="none" w="med" len="med"/>
            <a:tailEnd type="none" w="med" len="med"/>
          </a:ln>
          <a:effectLst/>
        </p:spPr>
      </p:cxnSp>
      <p:cxnSp>
        <p:nvCxnSpPr>
          <p:cNvPr id="66" name="直線コネクタ 65">
            <a:extLst>
              <a:ext uri="{FF2B5EF4-FFF2-40B4-BE49-F238E27FC236}">
                <a16:creationId xmlns:a16="http://schemas.microsoft.com/office/drawing/2014/main" id="{3077707E-5C05-4165-8B81-CA1DAEACF9DD}"/>
              </a:ext>
            </a:extLst>
          </p:cNvPr>
          <p:cNvCxnSpPr/>
          <p:nvPr/>
        </p:nvCxnSpPr>
        <p:spPr bwMode="auto">
          <a:xfrm>
            <a:off x="7832087" y="5956703"/>
            <a:ext cx="180000" cy="0"/>
          </a:xfrm>
          <a:prstGeom prst="line">
            <a:avLst/>
          </a:prstGeom>
          <a:noFill/>
          <a:ln w="28575" cap="flat" cmpd="sng" algn="ctr">
            <a:solidFill>
              <a:schemeClr val="tx1">
                <a:lumMod val="50000"/>
                <a:lumOff val="50000"/>
              </a:schemeClr>
            </a:solidFill>
            <a:prstDash val="solid"/>
            <a:round/>
            <a:headEnd type="none" w="med" len="med"/>
            <a:tailEnd type="none" w="med" len="med"/>
          </a:ln>
          <a:effectLst/>
        </p:spPr>
      </p:cxnSp>
      <p:cxnSp>
        <p:nvCxnSpPr>
          <p:cNvPr id="67" name="直線コネクタ 66">
            <a:extLst>
              <a:ext uri="{FF2B5EF4-FFF2-40B4-BE49-F238E27FC236}">
                <a16:creationId xmlns:a16="http://schemas.microsoft.com/office/drawing/2014/main" id="{B5FF6039-8FB3-4D1A-9DF7-18766B7F4F43}"/>
              </a:ext>
            </a:extLst>
          </p:cNvPr>
          <p:cNvCxnSpPr/>
          <p:nvPr/>
        </p:nvCxnSpPr>
        <p:spPr bwMode="auto">
          <a:xfrm>
            <a:off x="7838437" y="6273762"/>
            <a:ext cx="180000" cy="0"/>
          </a:xfrm>
          <a:prstGeom prst="line">
            <a:avLst/>
          </a:prstGeom>
          <a:noFill/>
          <a:ln w="28575" cap="flat" cmpd="sng" algn="ctr">
            <a:solidFill>
              <a:srgbClr val="6E9C36"/>
            </a:solidFill>
            <a:prstDash val="sysDot"/>
            <a:round/>
            <a:headEnd type="none" w="med" len="med"/>
            <a:tailEnd type="none" w="med" len="med"/>
          </a:ln>
          <a:effectLst/>
        </p:spPr>
      </p:cxnSp>
      <p:sp>
        <p:nvSpPr>
          <p:cNvPr id="68" name="テキスト ボックス 28">
            <a:extLst>
              <a:ext uri="{FF2B5EF4-FFF2-40B4-BE49-F238E27FC236}">
                <a16:creationId xmlns:a16="http://schemas.microsoft.com/office/drawing/2014/main" id="{AF2752C9-9F94-4E79-B7FE-DC798C123C44}"/>
              </a:ext>
            </a:extLst>
          </p:cNvPr>
          <p:cNvSpPr txBox="1"/>
          <p:nvPr/>
        </p:nvSpPr>
        <p:spPr>
          <a:xfrm>
            <a:off x="7987222" y="5557269"/>
            <a:ext cx="828000" cy="215444"/>
          </a:xfrm>
          <a:prstGeom prst="rect">
            <a:avLst/>
          </a:prstGeom>
          <a:noFill/>
        </p:spPr>
        <p:txBody>
          <a:bodyPr wrap="square" rtlCol="0">
            <a:spAutoFit/>
          </a:bodyPr>
          <a:lstStyle/>
          <a:p>
            <a:r>
              <a:rPr lang="ja-JP" altLang="en-US" sz="800" dirty="0">
                <a:solidFill>
                  <a:schemeClr val="tx1">
                    <a:lumMod val="75000"/>
                    <a:lumOff val="25000"/>
                  </a:schemeClr>
                </a:solidFill>
                <a:latin typeface="Meiryo UI" panose="020B0604030504040204" pitchFamily="50" charset="-128"/>
                <a:ea typeface="Meiryo UI" panose="020B0604030504040204" pitchFamily="50" charset="-128"/>
              </a:rPr>
              <a:t>●●市</a:t>
            </a:r>
            <a:endParaRPr kumimoji="1" lang="ja-JP" altLang="en-US" sz="800"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69" name="テキスト ボックス 68">
            <a:extLst>
              <a:ext uri="{FF2B5EF4-FFF2-40B4-BE49-F238E27FC236}">
                <a16:creationId xmlns:a16="http://schemas.microsoft.com/office/drawing/2014/main" id="{EE8EB641-9260-4FCD-A270-BA01F92E7ADD}"/>
              </a:ext>
            </a:extLst>
          </p:cNvPr>
          <p:cNvSpPr txBox="1"/>
          <p:nvPr/>
        </p:nvSpPr>
        <p:spPr>
          <a:xfrm>
            <a:off x="7990130" y="5848756"/>
            <a:ext cx="595035" cy="215444"/>
          </a:xfrm>
          <a:prstGeom prst="rect">
            <a:avLst/>
          </a:prstGeom>
          <a:noFill/>
        </p:spPr>
        <p:txBody>
          <a:bodyPr wrap="none" rtlCol="0">
            <a:spAutoFit/>
          </a:bodyPr>
          <a:lstStyle/>
          <a:p>
            <a:r>
              <a:rPr lang="ja-JP" altLang="en-US" sz="800" dirty="0">
                <a:solidFill>
                  <a:schemeClr val="tx1">
                    <a:lumMod val="75000"/>
                    <a:lumOff val="25000"/>
                  </a:schemeClr>
                </a:solidFill>
                <a:latin typeface="Meiryo UI" panose="020B0604030504040204" pitchFamily="50" charset="-128"/>
                <a:ea typeface="Meiryo UI" panose="020B0604030504040204" pitchFamily="50" charset="-128"/>
              </a:rPr>
              <a:t>全国平均</a:t>
            </a:r>
            <a:endParaRPr kumimoji="1" lang="ja-JP" altLang="en-US" sz="800"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70" name="テキスト ボックス 69">
            <a:extLst>
              <a:ext uri="{FF2B5EF4-FFF2-40B4-BE49-F238E27FC236}">
                <a16:creationId xmlns:a16="http://schemas.microsoft.com/office/drawing/2014/main" id="{8606BC3A-7795-4E4E-BA60-298F17D3EA84}"/>
              </a:ext>
            </a:extLst>
          </p:cNvPr>
          <p:cNvSpPr txBox="1"/>
          <p:nvPr/>
        </p:nvSpPr>
        <p:spPr>
          <a:xfrm>
            <a:off x="7996480" y="6165590"/>
            <a:ext cx="902811" cy="215444"/>
          </a:xfrm>
          <a:prstGeom prst="rect">
            <a:avLst/>
          </a:prstGeom>
          <a:noFill/>
        </p:spPr>
        <p:txBody>
          <a:bodyPr wrap="none" rtlCol="0">
            <a:spAutoFit/>
          </a:bodyPr>
          <a:lstStyle/>
          <a:p>
            <a:r>
              <a:rPr lang="ja-JP" altLang="en-US" sz="800" dirty="0">
                <a:solidFill>
                  <a:schemeClr val="tx1">
                    <a:lumMod val="75000"/>
                    <a:lumOff val="25000"/>
                  </a:schemeClr>
                </a:solidFill>
                <a:latin typeface="Meiryo UI" panose="020B0604030504040204" pitchFamily="50" charset="-128"/>
                <a:ea typeface="Meiryo UI" panose="020B0604030504040204" pitchFamily="50" charset="-128"/>
              </a:rPr>
              <a:t>同規模地域平均</a:t>
            </a:r>
            <a:endParaRPr kumimoji="1" lang="ja-JP" altLang="en-US" sz="800"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71" name="正方形/長方形 8">
            <a:extLst>
              <a:ext uri="{FF2B5EF4-FFF2-40B4-BE49-F238E27FC236}">
                <a16:creationId xmlns:a16="http://schemas.microsoft.com/office/drawing/2014/main" id="{C1EBA88A-E4EC-4C80-B2F0-CA866F11F2DC}"/>
              </a:ext>
            </a:extLst>
          </p:cNvPr>
          <p:cNvSpPr/>
          <p:nvPr/>
        </p:nvSpPr>
        <p:spPr>
          <a:xfrm>
            <a:off x="3917918" y="4035351"/>
            <a:ext cx="1267200" cy="317844"/>
          </a:xfrm>
          <a:prstGeom prst="rect">
            <a:avLst/>
          </a:prstGeom>
        </p:spPr>
        <p:txBody>
          <a:bodyPr wrap="square" lIns="0" tIns="0" rIns="0" bIns="0">
            <a:spAutoFit/>
          </a:bodyPr>
          <a:lstStyle/>
          <a:p>
            <a:pPr algn="ctr">
              <a:lnSpc>
                <a:spcPts val="1260"/>
              </a:lnSpc>
            </a:pPr>
            <a:r>
              <a:rPr lang="ja-JP" altLang="en-US" sz="1000" b="1" dirty="0">
                <a:solidFill>
                  <a:schemeClr val="bg1"/>
                </a:solidFill>
                <a:latin typeface="Meiryo UI" panose="020B0604030504040204" pitchFamily="50" charset="-128"/>
                <a:ea typeface="Meiryo UI" panose="020B0604030504040204" pitchFamily="50" charset="-128"/>
              </a:rPr>
              <a:t>偏差値：</a:t>
            </a:r>
            <a:endParaRPr lang="en-US" altLang="ja-JP" sz="1000" b="1" dirty="0">
              <a:solidFill>
                <a:schemeClr val="bg1"/>
              </a:solidFill>
              <a:latin typeface="Meiryo UI" panose="020B0604030504040204" pitchFamily="50" charset="-128"/>
              <a:ea typeface="Meiryo UI" panose="020B0604030504040204" pitchFamily="50" charset="-128"/>
            </a:endParaRPr>
          </a:p>
          <a:p>
            <a:pPr algn="ctr">
              <a:lnSpc>
                <a:spcPts val="1260"/>
              </a:lnSpc>
            </a:pPr>
            <a:r>
              <a:rPr lang="ja-JP" altLang="en-US" sz="1000" b="1" dirty="0">
                <a:solidFill>
                  <a:schemeClr val="bg1"/>
                </a:solidFill>
                <a:latin typeface="Meiryo UI" panose="020B0604030504040204" pitchFamily="50" charset="-128"/>
                <a:ea typeface="Meiryo UI" panose="020B0604030504040204" pitchFamily="50" charset="-128"/>
              </a:rPr>
              <a:t>全国順位：位</a:t>
            </a:r>
            <a:endParaRPr lang="ja-JP" altLang="en-US" sz="1000" b="1" dirty="0">
              <a:solidFill>
                <a:schemeClr val="bg1"/>
              </a:solidFill>
            </a:endParaRPr>
          </a:p>
        </p:txBody>
      </p:sp>
    </p:spTree>
    <p:extLst>
      <p:ext uri="{BB962C8B-B14F-4D97-AF65-F5344CB8AC3E}">
        <p14:creationId xmlns:p14="http://schemas.microsoft.com/office/powerpoint/2010/main" val="20215305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3</a:t>
            </a:r>
            <a:r>
              <a:rPr lang="ja-JP" altLang="en-US" dirty="0"/>
              <a:t>）地域の客観的指標の統合化　②地域の成果</a:t>
            </a:r>
          </a:p>
        </p:txBody>
      </p:sp>
      <p:sp>
        <p:nvSpPr>
          <p:cNvPr id="10" name="コンテンツ プレースホルダ 9"/>
          <p:cNvSpPr>
            <a:spLocks noGrp="1"/>
          </p:cNvSpPr>
          <p:nvPr>
            <p:ph idx="1"/>
          </p:nvPr>
        </p:nvSpPr>
        <p:spPr>
          <a:xfrm>
            <a:off x="52200" y="705124"/>
            <a:ext cx="9000000" cy="747453"/>
          </a:xfrm>
        </p:spPr>
        <p:txBody>
          <a:bodyPr/>
          <a:lstStyle/>
          <a:p>
            <a:endParaRPr kumimoji="1" lang="ja-JP" altLang="en-US" sz="1400" dirty="0"/>
          </a:p>
        </p:txBody>
      </p:sp>
      <p:sp>
        <p:nvSpPr>
          <p:cNvPr id="11" name="正方形/長方形 10"/>
          <p:cNvSpPr/>
          <p:nvPr/>
        </p:nvSpPr>
        <p:spPr bwMode="auto">
          <a:xfrm>
            <a:off x="180000" y="6374121"/>
            <a:ext cx="3743580" cy="200055"/>
          </a:xfrm>
          <a:prstGeom prst="rect">
            <a:avLst/>
          </a:prstGeom>
          <a:no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spAutoFit/>
          </a:bodyPr>
          <a:lstStyle/>
          <a:p>
            <a:r>
              <a:rPr lang="ja-JP" altLang="en-US" sz="700" dirty="0">
                <a:solidFill>
                  <a:schemeClr val="tx1">
                    <a:lumMod val="50000"/>
                    <a:lumOff val="50000"/>
                  </a:schemeClr>
                </a:solidFill>
                <a:latin typeface="Meiryo UI" panose="020B0604030504040204" pitchFamily="50" charset="-128"/>
                <a:ea typeface="Meiryo UI" panose="020B0604030504040204" pitchFamily="50" charset="-128"/>
              </a:rPr>
              <a:t>注：分野ごとの客観的指標の偏差値を市町村別に単純平均した値をもとに、分野別の偏差値を算出。</a:t>
            </a:r>
          </a:p>
        </p:txBody>
      </p:sp>
      <p:cxnSp>
        <p:nvCxnSpPr>
          <p:cNvPr id="24" name="直線コネクタ 23"/>
          <p:cNvCxnSpPr/>
          <p:nvPr/>
        </p:nvCxnSpPr>
        <p:spPr bwMode="auto">
          <a:xfrm>
            <a:off x="5984401" y="6292415"/>
            <a:ext cx="180000" cy="0"/>
          </a:xfrm>
          <a:prstGeom prst="line">
            <a:avLst/>
          </a:prstGeom>
          <a:noFill/>
          <a:ln w="28575" cap="flat" cmpd="sng" algn="ctr">
            <a:solidFill>
              <a:srgbClr val="0066CC"/>
            </a:solidFill>
            <a:prstDash val="solid"/>
            <a:round/>
            <a:headEnd type="none" w="med" len="med"/>
            <a:tailEnd type="none" w="med" len="med"/>
          </a:ln>
          <a:effectLst/>
        </p:spPr>
      </p:cxnSp>
      <p:cxnSp>
        <p:nvCxnSpPr>
          <p:cNvPr id="25" name="直線コネクタ 24"/>
          <p:cNvCxnSpPr/>
          <p:nvPr/>
        </p:nvCxnSpPr>
        <p:spPr bwMode="auto">
          <a:xfrm>
            <a:off x="6957265" y="6292640"/>
            <a:ext cx="180000" cy="0"/>
          </a:xfrm>
          <a:prstGeom prst="line">
            <a:avLst/>
          </a:prstGeom>
          <a:noFill/>
          <a:ln w="28575" cap="flat" cmpd="sng" algn="ctr">
            <a:solidFill>
              <a:schemeClr val="tx1">
                <a:lumMod val="50000"/>
                <a:lumOff val="50000"/>
              </a:schemeClr>
            </a:solidFill>
            <a:prstDash val="solid"/>
            <a:round/>
            <a:headEnd type="none" w="med" len="med"/>
            <a:tailEnd type="none" w="med" len="med"/>
          </a:ln>
          <a:effectLst/>
        </p:spPr>
      </p:cxnSp>
      <p:cxnSp>
        <p:nvCxnSpPr>
          <p:cNvPr id="33" name="直線コネクタ 32"/>
          <p:cNvCxnSpPr/>
          <p:nvPr/>
        </p:nvCxnSpPr>
        <p:spPr bwMode="auto">
          <a:xfrm>
            <a:off x="7785265" y="6292865"/>
            <a:ext cx="180000" cy="0"/>
          </a:xfrm>
          <a:prstGeom prst="line">
            <a:avLst/>
          </a:prstGeom>
          <a:noFill/>
          <a:ln w="28575" cap="flat" cmpd="sng" algn="ctr">
            <a:solidFill>
              <a:srgbClr val="6E9C36"/>
            </a:solidFill>
            <a:prstDash val="sysDot"/>
            <a:round/>
            <a:headEnd type="none" w="med" len="med"/>
            <a:tailEnd type="none" w="med" len="med"/>
          </a:ln>
          <a:effectLst/>
        </p:spPr>
      </p:cxnSp>
      <p:sp>
        <p:nvSpPr>
          <p:cNvPr id="34" name="テキスト ボックス 33"/>
          <p:cNvSpPr txBox="1"/>
          <p:nvPr/>
        </p:nvSpPr>
        <p:spPr>
          <a:xfrm>
            <a:off x="6142443" y="6184693"/>
            <a:ext cx="828000" cy="215444"/>
          </a:xfrm>
          <a:prstGeom prst="rect">
            <a:avLst/>
          </a:prstGeom>
          <a:noFill/>
        </p:spPr>
        <p:txBody>
          <a:bodyPr wrap="square" rtlCol="0">
            <a:spAutoFit/>
          </a:bodyPr>
          <a:lstStyle/>
          <a:p>
            <a:r>
              <a:rPr lang="ja-JP" altLang="en-US" sz="800" dirty="0">
                <a:latin typeface="Meiryo UI" panose="020B0604030504040204" pitchFamily="50" charset="-128"/>
                <a:ea typeface="Meiryo UI" panose="020B0604030504040204" pitchFamily="50" charset="-128"/>
              </a:rPr>
              <a:t>●●市</a:t>
            </a:r>
            <a:endParaRPr kumimoji="1" lang="ja-JP" altLang="en-US" sz="800" dirty="0">
              <a:latin typeface="Meiryo UI" panose="020B0604030504040204" pitchFamily="50" charset="-128"/>
              <a:ea typeface="Meiryo UI" panose="020B0604030504040204" pitchFamily="50" charset="-128"/>
            </a:endParaRPr>
          </a:p>
        </p:txBody>
      </p:sp>
      <p:sp>
        <p:nvSpPr>
          <p:cNvPr id="35" name="テキスト ボックス 34"/>
          <p:cNvSpPr txBox="1"/>
          <p:nvPr/>
        </p:nvSpPr>
        <p:spPr>
          <a:xfrm>
            <a:off x="7115308" y="6184693"/>
            <a:ext cx="595035" cy="215444"/>
          </a:xfrm>
          <a:prstGeom prst="rect">
            <a:avLst/>
          </a:prstGeom>
          <a:noFill/>
        </p:spPr>
        <p:txBody>
          <a:bodyPr wrap="none" rtlCol="0">
            <a:spAutoFit/>
          </a:bodyPr>
          <a:lstStyle/>
          <a:p>
            <a:r>
              <a:rPr lang="ja-JP" altLang="en-US" sz="800" dirty="0">
                <a:latin typeface="Meiryo UI" panose="020B0604030504040204" pitchFamily="50" charset="-128"/>
                <a:ea typeface="Meiryo UI" panose="020B0604030504040204" pitchFamily="50" charset="-128"/>
              </a:rPr>
              <a:t>全国平均</a:t>
            </a:r>
            <a:endParaRPr kumimoji="1" lang="ja-JP" altLang="en-US" sz="800" dirty="0">
              <a:latin typeface="Meiryo UI" panose="020B0604030504040204" pitchFamily="50" charset="-128"/>
              <a:ea typeface="Meiryo UI" panose="020B0604030504040204" pitchFamily="50" charset="-128"/>
            </a:endParaRPr>
          </a:p>
        </p:txBody>
      </p:sp>
      <p:sp>
        <p:nvSpPr>
          <p:cNvPr id="36" name="テキスト ボックス 35"/>
          <p:cNvSpPr txBox="1"/>
          <p:nvPr/>
        </p:nvSpPr>
        <p:spPr>
          <a:xfrm>
            <a:off x="7943308" y="6184693"/>
            <a:ext cx="902811" cy="215444"/>
          </a:xfrm>
          <a:prstGeom prst="rect">
            <a:avLst/>
          </a:prstGeom>
          <a:noFill/>
        </p:spPr>
        <p:txBody>
          <a:bodyPr wrap="none" rtlCol="0">
            <a:spAutoFit/>
          </a:bodyPr>
          <a:lstStyle/>
          <a:p>
            <a:r>
              <a:rPr lang="ja-JP" altLang="en-US" sz="800" dirty="0">
                <a:latin typeface="Meiryo UI" panose="020B0604030504040204" pitchFamily="50" charset="-128"/>
                <a:ea typeface="Meiryo UI" panose="020B0604030504040204" pitchFamily="50" charset="-128"/>
              </a:rPr>
              <a:t>同規模地域平均</a:t>
            </a:r>
            <a:endParaRPr kumimoji="1" lang="ja-JP" altLang="en-US" sz="800" dirty="0">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4C3C16FF-253E-416C-B918-619B72E88A3C}"/>
              </a:ext>
            </a:extLst>
          </p:cNvPr>
          <p:cNvSpPr>
            <a:spLocks noGrp="1"/>
          </p:cNvSpPr>
          <p:nvPr>
            <p:ph type="sldNum" sz="quarter" idx="4"/>
          </p:nvPr>
        </p:nvSpPr>
        <p:spPr/>
        <p:txBody>
          <a:bodyPr/>
          <a:lstStyle/>
          <a:p>
            <a:pPr>
              <a:defRPr/>
            </a:pPr>
            <a:fld id="{5AC316A2-ED79-4A4C-BB2E-71F78B36301B}" type="slidenum">
              <a:rPr lang="en-US" altLang="ja-JP" smtClean="0"/>
              <a:pPr>
                <a:defRPr/>
              </a:pPr>
              <a:t>37</a:t>
            </a:fld>
            <a:endParaRPr lang="ja-JP" altLang="en-US" dirty="0"/>
          </a:p>
        </p:txBody>
      </p:sp>
      <p:sp>
        <p:nvSpPr>
          <p:cNvPr id="37" name="正方形/長方形 36">
            <a:extLst>
              <a:ext uri="{FF2B5EF4-FFF2-40B4-BE49-F238E27FC236}">
                <a16:creationId xmlns:a16="http://schemas.microsoft.com/office/drawing/2014/main" id="{C842848B-84A5-4B8A-A0EE-398F99EBD3EB}"/>
              </a:ext>
            </a:extLst>
          </p:cNvPr>
          <p:cNvSpPr/>
          <p:nvPr/>
        </p:nvSpPr>
        <p:spPr bwMode="auto">
          <a:xfrm>
            <a:off x="3755324" y="3834006"/>
            <a:ext cx="1593750" cy="720000"/>
          </a:xfrm>
          <a:prstGeom prst="rect">
            <a:avLst/>
          </a:prstGeom>
          <a:solidFill>
            <a:srgbClr val="355573"/>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dirty="0">
                <a:solidFill>
                  <a:schemeClr val="bg1"/>
                </a:solidFill>
                <a:latin typeface="Meiryo UI" panose="020B0604030504040204" pitchFamily="50" charset="-128"/>
                <a:ea typeface="Meiryo UI" panose="020B0604030504040204" pitchFamily="50" charset="-128"/>
              </a:rPr>
              <a:t>成果の総合</a:t>
            </a:r>
            <a:endParaRPr lang="en-US" altLang="ja-JP" sz="1600" b="1" dirty="0">
              <a:solidFill>
                <a:schemeClr val="bg1"/>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CB05A626-0A5C-4886-8E29-BFB37D26DF4A}"/>
              </a:ext>
            </a:extLst>
          </p:cNvPr>
          <p:cNvSpPr/>
          <p:nvPr/>
        </p:nvSpPr>
        <p:spPr bwMode="auto">
          <a:xfrm>
            <a:off x="6155143" y="4777051"/>
            <a:ext cx="1556254" cy="720000"/>
          </a:xfrm>
          <a:prstGeom prst="rect">
            <a:avLst/>
          </a:prstGeom>
          <a:solidFill>
            <a:srgbClr val="1DFFFF"/>
          </a:solidFill>
          <a:ln w="190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rPr>
              <a:t>社会・コミュニティ</a:t>
            </a:r>
            <a:endParaRPr lang="en-US" altLang="ja-JP"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C6919710-E8F7-477B-80CC-4B3F8B0020D3}"/>
              </a:ext>
            </a:extLst>
          </p:cNvPr>
          <p:cNvSpPr/>
          <p:nvPr/>
        </p:nvSpPr>
        <p:spPr bwMode="auto">
          <a:xfrm>
            <a:off x="1390348" y="4793039"/>
            <a:ext cx="1556254" cy="720000"/>
          </a:xfrm>
          <a:prstGeom prst="rect">
            <a:avLst/>
          </a:prstGeom>
          <a:solidFill>
            <a:srgbClr val="FF9379"/>
          </a:solidFill>
          <a:ln w="190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rPr>
              <a:t>経済・財政</a:t>
            </a:r>
            <a:endParaRPr lang="en-US" altLang="ja-JP"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p:txBody>
      </p:sp>
      <p:sp>
        <p:nvSpPr>
          <p:cNvPr id="28" name="正方形/長方形 22">
            <a:extLst>
              <a:ext uri="{FF2B5EF4-FFF2-40B4-BE49-F238E27FC236}">
                <a16:creationId xmlns:a16="http://schemas.microsoft.com/office/drawing/2014/main" id="{744624EB-CC68-4107-ACCD-9477A72DB79F}"/>
              </a:ext>
            </a:extLst>
          </p:cNvPr>
          <p:cNvSpPr/>
          <p:nvPr/>
        </p:nvSpPr>
        <p:spPr bwMode="auto">
          <a:xfrm>
            <a:off x="3773391" y="1549096"/>
            <a:ext cx="1556254" cy="720000"/>
          </a:xfrm>
          <a:prstGeom prst="rect">
            <a:avLst/>
          </a:prstGeom>
          <a:solidFill>
            <a:srgbClr val="00EE00"/>
          </a:solidFill>
          <a:ln w="190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rPr>
              <a:t>環境</a:t>
            </a:r>
            <a:endParaRPr lang="en-US" altLang="ja-JP"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p:txBody>
      </p:sp>
      <p:sp>
        <p:nvSpPr>
          <p:cNvPr id="38" name="正方形/長方形 4">
            <a:extLst>
              <a:ext uri="{FF2B5EF4-FFF2-40B4-BE49-F238E27FC236}">
                <a16:creationId xmlns:a16="http://schemas.microsoft.com/office/drawing/2014/main" id="{3E4FD5B8-939A-460E-9E68-266B75869CA7}"/>
              </a:ext>
            </a:extLst>
          </p:cNvPr>
          <p:cNvSpPr/>
          <p:nvPr/>
        </p:nvSpPr>
        <p:spPr>
          <a:xfrm>
            <a:off x="3917918" y="4168701"/>
            <a:ext cx="1267200" cy="317844"/>
          </a:xfrm>
          <a:prstGeom prst="rect">
            <a:avLst/>
          </a:prstGeom>
        </p:spPr>
        <p:txBody>
          <a:bodyPr wrap="square" lIns="0" tIns="0" rIns="0" bIns="0">
            <a:spAutoFit/>
          </a:bodyPr>
          <a:lstStyle/>
          <a:p>
            <a:pPr algn="ctr">
              <a:lnSpc>
                <a:spcPts val="1260"/>
              </a:lnSpc>
            </a:pPr>
            <a:r>
              <a:rPr lang="ja-JP" altLang="en-US" sz="1000" b="1" dirty="0">
                <a:solidFill>
                  <a:schemeClr val="bg1"/>
                </a:solidFill>
                <a:latin typeface="Meiryo UI" panose="020B0604030504040204" pitchFamily="50" charset="-128"/>
                <a:ea typeface="Meiryo UI" panose="020B0604030504040204" pitchFamily="50" charset="-128"/>
              </a:rPr>
              <a:t>偏差値：</a:t>
            </a:r>
            <a:endParaRPr lang="en-US" altLang="ja-JP" sz="1000" b="1" dirty="0">
              <a:solidFill>
                <a:schemeClr val="bg1"/>
              </a:solidFill>
              <a:latin typeface="Meiryo UI" panose="020B0604030504040204" pitchFamily="50" charset="-128"/>
              <a:ea typeface="Meiryo UI" panose="020B0604030504040204" pitchFamily="50" charset="-128"/>
            </a:endParaRPr>
          </a:p>
          <a:p>
            <a:pPr algn="ctr">
              <a:lnSpc>
                <a:spcPts val="1260"/>
              </a:lnSpc>
            </a:pPr>
            <a:r>
              <a:rPr lang="ja-JP" altLang="en-US" sz="1000" b="1" dirty="0">
                <a:solidFill>
                  <a:schemeClr val="bg1"/>
                </a:solidFill>
                <a:latin typeface="Meiryo UI" panose="020B0604030504040204" pitchFamily="50" charset="-128"/>
                <a:ea typeface="Meiryo UI" panose="020B0604030504040204" pitchFamily="50" charset="-128"/>
              </a:rPr>
              <a:t>全国順位：位</a:t>
            </a:r>
            <a:endParaRPr lang="ja-JP" altLang="en-US" sz="1000" b="1" dirty="0">
              <a:solidFill>
                <a:schemeClr val="bg1"/>
              </a:solidFill>
            </a:endParaRPr>
          </a:p>
        </p:txBody>
      </p:sp>
      <p:sp>
        <p:nvSpPr>
          <p:cNvPr id="29" name="正方形/長方形 3">
            <a:extLst>
              <a:ext uri="{FF2B5EF4-FFF2-40B4-BE49-F238E27FC236}">
                <a16:creationId xmlns:a16="http://schemas.microsoft.com/office/drawing/2014/main" id="{FF42ADC9-6130-4C07-A277-D07EF03514B6}"/>
              </a:ext>
            </a:extLst>
          </p:cNvPr>
          <p:cNvSpPr/>
          <p:nvPr/>
        </p:nvSpPr>
        <p:spPr>
          <a:xfrm>
            <a:off x="1390348" y="5128373"/>
            <a:ext cx="1555200" cy="317844"/>
          </a:xfrm>
          <a:prstGeom prst="rect">
            <a:avLst/>
          </a:prstGeom>
        </p:spPr>
        <p:txBody>
          <a:bodyPr wrap="square" lIns="0" tIns="0" rIns="0" bIns="0">
            <a:spAutoFit/>
          </a:bodyPr>
          <a:lstStyle/>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偏差値：</a:t>
            </a:r>
            <a:endParaRPr lang="en-US" altLang="ja-JP"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endParaRPr>
          </a:p>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全国順位：位</a:t>
            </a:r>
            <a:endParaRPr lang="ja-JP" altLang="en-US" sz="900" b="1" dirty="0">
              <a:solidFill>
                <a:schemeClr val="tx1">
                  <a:lumMod val="65000"/>
                  <a:lumOff val="35000"/>
                </a:schemeClr>
              </a:solidFill>
              <a:effectLst>
                <a:glow rad="25400">
                  <a:schemeClr val="bg1">
                    <a:lumMod val="95000"/>
                  </a:schemeClr>
                </a:glow>
              </a:effectLst>
            </a:endParaRPr>
          </a:p>
        </p:txBody>
      </p:sp>
      <p:sp>
        <p:nvSpPr>
          <p:cNvPr id="30" name="正方形/長方形 2">
            <a:extLst>
              <a:ext uri="{FF2B5EF4-FFF2-40B4-BE49-F238E27FC236}">
                <a16:creationId xmlns:a16="http://schemas.microsoft.com/office/drawing/2014/main" id="{EC0F083F-0FB5-4479-9A3A-83DEDE601AF4}"/>
              </a:ext>
            </a:extLst>
          </p:cNvPr>
          <p:cNvSpPr/>
          <p:nvPr/>
        </p:nvSpPr>
        <p:spPr>
          <a:xfrm>
            <a:off x="6155143" y="5128373"/>
            <a:ext cx="1555200" cy="317844"/>
          </a:xfrm>
          <a:prstGeom prst="rect">
            <a:avLst/>
          </a:prstGeom>
        </p:spPr>
        <p:txBody>
          <a:bodyPr wrap="square" lIns="0" tIns="0" rIns="0" bIns="0">
            <a:spAutoFit/>
          </a:bodyPr>
          <a:lstStyle/>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偏差値：</a:t>
            </a:r>
            <a:endParaRPr lang="en-US" altLang="ja-JP"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endParaRPr>
          </a:p>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全国順位：位</a:t>
            </a:r>
            <a:endParaRPr lang="ja-JP" altLang="en-US" sz="900" b="1" dirty="0">
              <a:solidFill>
                <a:schemeClr val="tx1">
                  <a:lumMod val="65000"/>
                  <a:lumOff val="35000"/>
                </a:schemeClr>
              </a:solidFill>
              <a:effectLst>
                <a:glow rad="25400">
                  <a:schemeClr val="bg1">
                    <a:lumMod val="95000"/>
                  </a:schemeClr>
                </a:glow>
              </a:effectLst>
            </a:endParaRPr>
          </a:p>
        </p:txBody>
      </p:sp>
      <p:sp>
        <p:nvSpPr>
          <p:cNvPr id="31" name="正方形/長方形 1">
            <a:extLst>
              <a:ext uri="{FF2B5EF4-FFF2-40B4-BE49-F238E27FC236}">
                <a16:creationId xmlns:a16="http://schemas.microsoft.com/office/drawing/2014/main" id="{B37F9871-5153-4052-BB7E-338001181107}"/>
              </a:ext>
            </a:extLst>
          </p:cNvPr>
          <p:cNvSpPr/>
          <p:nvPr/>
        </p:nvSpPr>
        <p:spPr>
          <a:xfrm>
            <a:off x="3773391" y="1865300"/>
            <a:ext cx="1555200" cy="317844"/>
          </a:xfrm>
          <a:prstGeom prst="rect">
            <a:avLst/>
          </a:prstGeom>
        </p:spPr>
        <p:txBody>
          <a:bodyPr wrap="square" lIns="0" tIns="0" rIns="0" bIns="0">
            <a:spAutoFit/>
          </a:bodyPr>
          <a:lstStyle/>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偏差値：</a:t>
            </a:r>
            <a:endParaRPr lang="en-US" altLang="ja-JP"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endParaRPr>
          </a:p>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全国順位：位</a:t>
            </a:r>
            <a:endParaRPr lang="ja-JP" altLang="en-US" sz="900" b="1" dirty="0">
              <a:solidFill>
                <a:schemeClr val="tx1">
                  <a:lumMod val="65000"/>
                  <a:lumOff val="35000"/>
                </a:schemeClr>
              </a:solidFill>
              <a:effectLst>
                <a:glow rad="25400">
                  <a:schemeClr val="bg1">
                    <a:lumMod val="95000"/>
                  </a:schemeClr>
                </a:glow>
              </a:effectLst>
            </a:endParaRPr>
          </a:p>
        </p:txBody>
      </p:sp>
    </p:spTree>
    <p:extLst>
      <p:ext uri="{BB962C8B-B14F-4D97-AF65-F5344CB8AC3E}">
        <p14:creationId xmlns:p14="http://schemas.microsoft.com/office/powerpoint/2010/main" val="39564469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0" y="2619000"/>
            <a:ext cx="9144000" cy="1620000"/>
          </a:xfrm>
          <a:noFill/>
        </p:spPr>
        <p:txBody>
          <a:bodyPr anchor="ctr"/>
          <a:lstStyle/>
          <a:p>
            <a:pPr algn="ctr" eaLnBrk="1"/>
            <a:r>
              <a:rPr lang="en-US" altLang="ja-JP" sz="4000" dirty="0"/>
              <a:t>4</a:t>
            </a:r>
            <a:r>
              <a:rPr lang="ja-JP" altLang="en-US" sz="4000" dirty="0"/>
              <a:t>．時系列でみた地域の状況</a:t>
            </a:r>
          </a:p>
        </p:txBody>
      </p:sp>
      <p:sp>
        <p:nvSpPr>
          <p:cNvPr id="4" name="スライド番号プレースホルダー 3">
            <a:extLst>
              <a:ext uri="{FF2B5EF4-FFF2-40B4-BE49-F238E27FC236}">
                <a16:creationId xmlns:a16="http://schemas.microsoft.com/office/drawing/2014/main" id="{35FE309B-B231-4DF4-983E-4CB6505D298C}"/>
              </a:ext>
            </a:extLst>
          </p:cNvPr>
          <p:cNvSpPr>
            <a:spLocks noGrp="1"/>
          </p:cNvSpPr>
          <p:nvPr>
            <p:ph type="sldNum" sz="quarter" idx="4"/>
          </p:nvPr>
        </p:nvSpPr>
        <p:spPr/>
        <p:txBody>
          <a:bodyPr/>
          <a:lstStyle/>
          <a:p>
            <a:pPr>
              <a:defRPr/>
            </a:pPr>
            <a:fld id="{5AC316A2-ED79-4A4C-BB2E-71F78B36301B}" type="slidenum">
              <a:rPr lang="en-US" altLang="ja-JP" smtClean="0"/>
              <a:pPr>
                <a:defRPr/>
              </a:pPr>
              <a:t>38</a:t>
            </a:fld>
            <a:endParaRPr lang="ja-JP" altLang="en-US" dirty="0"/>
          </a:p>
        </p:txBody>
      </p:sp>
    </p:spTree>
    <p:extLst>
      <p:ext uri="{BB962C8B-B14F-4D97-AF65-F5344CB8AC3E}">
        <p14:creationId xmlns:p14="http://schemas.microsoft.com/office/powerpoint/2010/main" val="29964202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0" y="2979000"/>
            <a:ext cx="9144000" cy="900000"/>
          </a:xfrm>
          <a:noFill/>
          <a:ln w="28575">
            <a:noFill/>
            <a:miter lim="800000"/>
            <a:headEnd/>
            <a:tailEnd/>
          </a:ln>
        </p:spPr>
        <p:txBody>
          <a:bodyPr vert="horz" wrap="square" lIns="91440" tIns="45720" rIns="91440" bIns="45720" numCol="1" anchor="ctr" anchorCtr="0" compatLnSpc="1">
            <a:prstTxWarp prst="textNoShape">
              <a:avLst/>
            </a:prstTxWarp>
          </a:bodyPr>
          <a:lstStyle/>
          <a:p>
            <a:pPr algn="ctr">
              <a:spcBef>
                <a:spcPts val="300"/>
              </a:spcBef>
              <a:buClr>
                <a:srgbClr val="CC0000"/>
              </a:buClr>
            </a:pPr>
            <a:r>
              <a:rPr lang="en-US" altLang="ja-JP" sz="3600" dirty="0">
                <a:solidFill>
                  <a:srgbClr val="6F98BD"/>
                </a:solidFill>
                <a:cs typeface="+mn-cs"/>
              </a:rPr>
              <a:t>4-1</a:t>
            </a:r>
            <a:r>
              <a:rPr lang="ja-JP" altLang="en-US" sz="3600" dirty="0">
                <a:solidFill>
                  <a:srgbClr val="6F98BD"/>
                </a:solidFill>
                <a:cs typeface="+mn-cs"/>
              </a:rPr>
              <a:t>．地域のストックの推移</a:t>
            </a:r>
          </a:p>
        </p:txBody>
      </p:sp>
      <p:sp>
        <p:nvSpPr>
          <p:cNvPr id="4" name="スライド番号プレースホルダー 3">
            <a:extLst>
              <a:ext uri="{FF2B5EF4-FFF2-40B4-BE49-F238E27FC236}">
                <a16:creationId xmlns:a16="http://schemas.microsoft.com/office/drawing/2014/main" id="{42EE0888-35AF-436F-A11E-DDD55802B225}"/>
              </a:ext>
            </a:extLst>
          </p:cNvPr>
          <p:cNvSpPr>
            <a:spLocks noGrp="1"/>
          </p:cNvSpPr>
          <p:nvPr>
            <p:ph type="sldNum" sz="quarter" idx="4"/>
          </p:nvPr>
        </p:nvSpPr>
        <p:spPr/>
        <p:txBody>
          <a:bodyPr/>
          <a:lstStyle/>
          <a:p>
            <a:pPr>
              <a:defRPr/>
            </a:pPr>
            <a:fld id="{5AC316A2-ED79-4A4C-BB2E-71F78B36301B}" type="slidenum">
              <a:rPr lang="en-US" altLang="ja-JP" smtClean="0"/>
              <a:pPr>
                <a:defRPr/>
              </a:pPr>
              <a:t>39</a:t>
            </a:fld>
            <a:endParaRPr lang="ja-JP" altLang="en-US" dirty="0"/>
          </a:p>
        </p:txBody>
      </p:sp>
    </p:spTree>
    <p:extLst>
      <p:ext uri="{BB962C8B-B14F-4D97-AF65-F5344CB8AC3E}">
        <p14:creationId xmlns:p14="http://schemas.microsoft.com/office/powerpoint/2010/main" val="36961880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タイトル 2"/>
          <p:cNvSpPr>
            <a:spLocks noGrp="1"/>
          </p:cNvSpPr>
          <p:nvPr>
            <p:ph type="title"/>
          </p:nvPr>
        </p:nvSpPr>
        <p:spPr>
          <a:xfrm>
            <a:off x="0" y="2619000"/>
            <a:ext cx="9144000" cy="1620000"/>
          </a:xfrm>
          <a:noFill/>
        </p:spPr>
        <p:txBody>
          <a:bodyPr anchor="ctr"/>
          <a:lstStyle/>
          <a:p>
            <a:pPr algn="ctr" eaLnBrk="1"/>
            <a:r>
              <a:rPr lang="ja-JP" altLang="en-US" sz="4000" dirty="0"/>
              <a:t>１</a:t>
            </a:r>
            <a:r>
              <a:rPr lang="en-US" altLang="ja-JP" sz="4000" dirty="0"/>
              <a:t>.</a:t>
            </a:r>
            <a:r>
              <a:rPr lang="ja-JP" altLang="en-US" sz="4000" dirty="0"/>
              <a:t> はじめに</a:t>
            </a:r>
          </a:p>
        </p:txBody>
      </p:sp>
      <p:sp>
        <p:nvSpPr>
          <p:cNvPr id="4" name="スライド番号プレースホルダー 3">
            <a:extLst>
              <a:ext uri="{FF2B5EF4-FFF2-40B4-BE49-F238E27FC236}">
                <a16:creationId xmlns:a16="http://schemas.microsoft.com/office/drawing/2014/main" id="{8C88C899-CCC1-4195-B268-F2E8B3AB515A}"/>
              </a:ext>
            </a:extLst>
          </p:cNvPr>
          <p:cNvSpPr>
            <a:spLocks noGrp="1"/>
          </p:cNvSpPr>
          <p:nvPr>
            <p:ph type="sldNum" sz="quarter" idx="4"/>
          </p:nvPr>
        </p:nvSpPr>
        <p:spPr/>
        <p:txBody>
          <a:bodyPr/>
          <a:lstStyle/>
          <a:p>
            <a:pPr>
              <a:defRPr/>
            </a:pPr>
            <a:fld id="{5AC316A2-ED79-4A4C-BB2E-71F78B36301B}" type="slidenum">
              <a:rPr lang="en-US" altLang="ja-JP" smtClean="0"/>
              <a:pPr>
                <a:defRPr/>
              </a:pPr>
              <a:t>4</a:t>
            </a:fld>
            <a:endParaRPr lang="ja-JP" altLang="en-US" dirty="0"/>
          </a:p>
        </p:txBody>
      </p:sp>
    </p:spTree>
    <p:extLst>
      <p:ext uri="{BB962C8B-B14F-4D97-AF65-F5344CB8AC3E}">
        <p14:creationId xmlns:p14="http://schemas.microsoft.com/office/powerpoint/2010/main" val="12149055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A2985C"/>
                </a:solidFill>
              </a:rPr>
              <a:t>①安心・安全</a:t>
            </a:r>
          </a:p>
        </p:txBody>
      </p:sp>
      <p:sp>
        <p:nvSpPr>
          <p:cNvPr id="2" name="スライド番号プレースホルダー 1">
            <a:extLst>
              <a:ext uri="{FF2B5EF4-FFF2-40B4-BE49-F238E27FC236}">
                <a16:creationId xmlns:a16="http://schemas.microsoft.com/office/drawing/2014/main" id="{48F02247-62FD-4593-A3E1-1D24D0FE169D}"/>
              </a:ext>
            </a:extLst>
          </p:cNvPr>
          <p:cNvSpPr>
            <a:spLocks noGrp="1"/>
          </p:cNvSpPr>
          <p:nvPr>
            <p:ph type="sldNum" sz="quarter" idx="4"/>
          </p:nvPr>
        </p:nvSpPr>
        <p:spPr/>
        <p:txBody>
          <a:bodyPr/>
          <a:lstStyle/>
          <a:p>
            <a:pPr>
              <a:defRPr/>
            </a:pPr>
            <a:fld id="{5AC316A2-ED79-4A4C-BB2E-71F78B36301B}" type="slidenum">
              <a:rPr lang="en-US" altLang="ja-JP" smtClean="0"/>
              <a:pPr>
                <a:defRPr/>
              </a:pPr>
              <a:t>40</a:t>
            </a:fld>
            <a:endParaRPr lang="ja-JP" altLang="en-US" dirty="0"/>
          </a:p>
        </p:txBody>
      </p:sp>
      <p:sp>
        <p:nvSpPr>
          <p:cNvPr id="3" name="四角形: 角を丸くする 2">
            <a:extLst>
              <a:ext uri="{FF2B5EF4-FFF2-40B4-BE49-F238E27FC236}">
                <a16:creationId xmlns:a16="http://schemas.microsoft.com/office/drawing/2014/main" id="{90EF5DFF-F60B-26CD-A4BF-5992ADB84C53}"/>
              </a:ext>
            </a:extLst>
          </p:cNvPr>
          <p:cNvSpPr/>
          <p:nvPr/>
        </p:nvSpPr>
        <p:spPr bwMode="auto">
          <a:xfrm>
            <a:off x="377916"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防犯設備（オートロック、防犯カメラ）のある共同住宅に住む世帯の割合</a:t>
            </a:r>
          </a:p>
        </p:txBody>
      </p:sp>
      <p:sp>
        <p:nvSpPr>
          <p:cNvPr id="4" name="四角形: 角を丸くする 3">
            <a:extLst>
              <a:ext uri="{FF2B5EF4-FFF2-40B4-BE49-F238E27FC236}">
                <a16:creationId xmlns:a16="http://schemas.microsoft.com/office/drawing/2014/main" id="{06C47941-438C-46D5-707D-E4A5076AA959}"/>
              </a:ext>
            </a:extLst>
          </p:cNvPr>
          <p:cNvSpPr/>
          <p:nvPr/>
        </p:nvSpPr>
        <p:spPr bwMode="auto">
          <a:xfrm>
            <a:off x="4708739"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人口当たりの消防費歳出</a:t>
            </a:r>
          </a:p>
        </p:txBody>
      </p:sp>
    </p:spTree>
    <p:extLst>
      <p:ext uri="{BB962C8B-B14F-4D97-AF65-F5344CB8AC3E}">
        <p14:creationId xmlns:p14="http://schemas.microsoft.com/office/powerpoint/2010/main" val="36640257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A2985C"/>
                </a:solidFill>
              </a:rPr>
              <a:t>①安心・安全</a:t>
            </a:r>
          </a:p>
        </p:txBody>
      </p:sp>
      <p:graphicFrame>
        <p:nvGraphicFramePr>
          <p:cNvPr id="5" name="表 2">
            <a:extLst>
              <a:ext uri="{FF2B5EF4-FFF2-40B4-BE49-F238E27FC236}">
                <a16:creationId xmlns:a16="http://schemas.microsoft.com/office/drawing/2014/main" id="{6281DA1A-B290-45CE-AF83-72A74D2F93E4}"/>
              </a:ext>
            </a:extLst>
          </p:cNvPr>
          <p:cNvGraphicFramePr>
            <a:graphicFrameLocks noGrp="1"/>
          </p:cNvGraphicFramePr>
          <p:nvPr>
            <p:extLst>
              <p:ext uri="{D42A27DB-BD31-4B8C-83A1-F6EECF244321}">
                <p14:modId xmlns:p14="http://schemas.microsoft.com/office/powerpoint/2010/main" val="2927590911"/>
              </p:ext>
            </p:extLst>
          </p:nvPr>
        </p:nvGraphicFramePr>
        <p:xfrm>
          <a:off x="171452" y="2439000"/>
          <a:ext cx="8845299" cy="1980000"/>
        </p:xfrm>
        <a:graphic>
          <a:graphicData uri="http://schemas.openxmlformats.org/drawingml/2006/table">
            <a:tbl>
              <a:tblPr>
                <a:tableStyleId>{5C22544A-7EE6-4342-B048-85BDC9FD1C3A}</a:tableStyleId>
              </a:tblPr>
              <a:tblGrid>
                <a:gridCol w="220537">
                  <a:extLst>
                    <a:ext uri="{9D8B030D-6E8A-4147-A177-3AD203B41FA5}">
                      <a16:colId xmlns:a16="http://schemas.microsoft.com/office/drawing/2014/main" val="1916951792"/>
                    </a:ext>
                  </a:extLst>
                </a:gridCol>
                <a:gridCol w="1589050">
                  <a:extLst>
                    <a:ext uri="{9D8B030D-6E8A-4147-A177-3AD203B41FA5}">
                      <a16:colId xmlns:a16="http://schemas.microsoft.com/office/drawing/2014/main" val="700033321"/>
                    </a:ext>
                  </a:extLst>
                </a:gridCol>
                <a:gridCol w="368119">
                  <a:extLst>
                    <a:ext uri="{9D8B030D-6E8A-4147-A177-3AD203B41FA5}">
                      <a16:colId xmlns:a16="http://schemas.microsoft.com/office/drawing/2014/main" val="886457292"/>
                    </a:ext>
                  </a:extLst>
                </a:gridCol>
                <a:gridCol w="368119">
                  <a:extLst>
                    <a:ext uri="{9D8B030D-6E8A-4147-A177-3AD203B41FA5}">
                      <a16:colId xmlns:a16="http://schemas.microsoft.com/office/drawing/2014/main" val="3667404453"/>
                    </a:ext>
                  </a:extLst>
                </a:gridCol>
                <a:gridCol w="368119">
                  <a:extLst>
                    <a:ext uri="{9D8B030D-6E8A-4147-A177-3AD203B41FA5}">
                      <a16:colId xmlns:a16="http://schemas.microsoft.com/office/drawing/2014/main" val="2326175186"/>
                    </a:ext>
                  </a:extLst>
                </a:gridCol>
                <a:gridCol w="368119">
                  <a:extLst>
                    <a:ext uri="{9D8B030D-6E8A-4147-A177-3AD203B41FA5}">
                      <a16:colId xmlns:a16="http://schemas.microsoft.com/office/drawing/2014/main" val="1921164290"/>
                    </a:ext>
                  </a:extLst>
                </a:gridCol>
                <a:gridCol w="368119">
                  <a:extLst>
                    <a:ext uri="{9D8B030D-6E8A-4147-A177-3AD203B41FA5}">
                      <a16:colId xmlns:a16="http://schemas.microsoft.com/office/drawing/2014/main" val="594757282"/>
                    </a:ext>
                  </a:extLst>
                </a:gridCol>
                <a:gridCol w="368119">
                  <a:extLst>
                    <a:ext uri="{9D8B030D-6E8A-4147-A177-3AD203B41FA5}">
                      <a16:colId xmlns:a16="http://schemas.microsoft.com/office/drawing/2014/main" val="1498227002"/>
                    </a:ext>
                  </a:extLst>
                </a:gridCol>
                <a:gridCol w="368119">
                  <a:extLst>
                    <a:ext uri="{9D8B030D-6E8A-4147-A177-3AD203B41FA5}">
                      <a16:colId xmlns:a16="http://schemas.microsoft.com/office/drawing/2014/main" val="150363591"/>
                    </a:ext>
                  </a:extLst>
                </a:gridCol>
                <a:gridCol w="368119">
                  <a:extLst>
                    <a:ext uri="{9D8B030D-6E8A-4147-A177-3AD203B41FA5}">
                      <a16:colId xmlns:a16="http://schemas.microsoft.com/office/drawing/2014/main" val="3430107313"/>
                    </a:ext>
                  </a:extLst>
                </a:gridCol>
                <a:gridCol w="368119">
                  <a:extLst>
                    <a:ext uri="{9D8B030D-6E8A-4147-A177-3AD203B41FA5}">
                      <a16:colId xmlns:a16="http://schemas.microsoft.com/office/drawing/2014/main" val="2527557027"/>
                    </a:ext>
                  </a:extLst>
                </a:gridCol>
                <a:gridCol w="368119">
                  <a:extLst>
                    <a:ext uri="{9D8B030D-6E8A-4147-A177-3AD203B41FA5}">
                      <a16:colId xmlns:a16="http://schemas.microsoft.com/office/drawing/2014/main" val="1602259374"/>
                    </a:ext>
                  </a:extLst>
                </a:gridCol>
                <a:gridCol w="368119">
                  <a:extLst>
                    <a:ext uri="{9D8B030D-6E8A-4147-A177-3AD203B41FA5}">
                      <a16:colId xmlns:a16="http://schemas.microsoft.com/office/drawing/2014/main" val="3195460214"/>
                    </a:ext>
                  </a:extLst>
                </a:gridCol>
                <a:gridCol w="368119">
                  <a:extLst>
                    <a:ext uri="{9D8B030D-6E8A-4147-A177-3AD203B41FA5}">
                      <a16:colId xmlns:a16="http://schemas.microsoft.com/office/drawing/2014/main" val="1107161850"/>
                    </a:ext>
                  </a:extLst>
                </a:gridCol>
                <a:gridCol w="368119">
                  <a:extLst>
                    <a:ext uri="{9D8B030D-6E8A-4147-A177-3AD203B41FA5}">
                      <a16:colId xmlns:a16="http://schemas.microsoft.com/office/drawing/2014/main" val="2822759586"/>
                    </a:ext>
                  </a:extLst>
                </a:gridCol>
                <a:gridCol w="368119">
                  <a:extLst>
                    <a:ext uri="{9D8B030D-6E8A-4147-A177-3AD203B41FA5}">
                      <a16:colId xmlns:a16="http://schemas.microsoft.com/office/drawing/2014/main" val="3362254385"/>
                    </a:ext>
                  </a:extLst>
                </a:gridCol>
                <a:gridCol w="368119">
                  <a:extLst>
                    <a:ext uri="{9D8B030D-6E8A-4147-A177-3AD203B41FA5}">
                      <a16:colId xmlns:a16="http://schemas.microsoft.com/office/drawing/2014/main" val="2115210197"/>
                    </a:ext>
                  </a:extLst>
                </a:gridCol>
                <a:gridCol w="368119">
                  <a:extLst>
                    <a:ext uri="{9D8B030D-6E8A-4147-A177-3AD203B41FA5}">
                      <a16:colId xmlns:a16="http://schemas.microsoft.com/office/drawing/2014/main" val="2877390267"/>
                    </a:ext>
                  </a:extLst>
                </a:gridCol>
                <a:gridCol w="368119">
                  <a:extLst>
                    <a:ext uri="{9D8B030D-6E8A-4147-A177-3AD203B41FA5}">
                      <a16:colId xmlns:a16="http://schemas.microsoft.com/office/drawing/2014/main" val="1809392277"/>
                    </a:ext>
                  </a:extLst>
                </a:gridCol>
                <a:gridCol w="368119">
                  <a:extLst>
                    <a:ext uri="{9D8B030D-6E8A-4147-A177-3AD203B41FA5}">
                      <a16:colId xmlns:a16="http://schemas.microsoft.com/office/drawing/2014/main" val="3244359880"/>
                    </a:ext>
                  </a:extLst>
                </a:gridCol>
                <a:gridCol w="409570">
                  <a:extLst>
                    <a:ext uri="{9D8B030D-6E8A-4147-A177-3AD203B41FA5}">
                      <a16:colId xmlns:a16="http://schemas.microsoft.com/office/drawing/2014/main" val="293405775"/>
                    </a:ext>
                  </a:extLst>
                </a:gridCol>
              </a:tblGrid>
              <a:tr h="540000">
                <a:tc rowSpan="2">
                  <a:txBody>
                    <a:bodyPr/>
                    <a:lstStyle/>
                    <a:p>
                      <a:pPr algn="ctr" fontAlgn="ctr"/>
                      <a:r>
                        <a:rPr lang="en-US" sz="900" b="1" u="none" strike="noStrike" dirty="0">
                          <a:solidFill>
                            <a:schemeClr val="tx1">
                              <a:lumMod val="75000"/>
                              <a:lumOff val="25000"/>
                            </a:schemeClr>
                          </a:solidFill>
                          <a:effectLst/>
                        </a:rPr>
                        <a:t>No.</a:t>
                      </a:r>
                      <a:endParaRPr 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900" b="1" u="none" strike="noStrike" dirty="0">
                          <a:solidFill>
                            <a:schemeClr val="tx1">
                              <a:lumMod val="75000"/>
                              <a:lumOff val="25000"/>
                            </a:schemeClr>
                          </a:solidFill>
                          <a:effectLst/>
                        </a:rPr>
                        <a:t>指標名</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6">
                  <a:txBody>
                    <a:bodyPr/>
                    <a:lstStyle/>
                    <a:p>
                      <a:pPr algn="ctr" fontAlgn="ctr"/>
                      <a:r>
                        <a:rPr lang="ja-JP" altLang="en-US" sz="900" b="1" u="none" strike="noStrike" dirty="0">
                          <a:solidFill>
                            <a:schemeClr val="tx1">
                              <a:lumMod val="75000"/>
                              <a:lumOff val="25000"/>
                            </a:schemeClr>
                          </a:solidFill>
                          <a:effectLst/>
                        </a:rPr>
                        <a:t>●●市</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900" b="1" u="none" strike="noStrike" dirty="0">
                          <a:solidFill>
                            <a:schemeClr val="tx1">
                              <a:lumMod val="75000"/>
                              <a:lumOff val="25000"/>
                            </a:schemeClr>
                          </a:solidFill>
                          <a:effectLst/>
                        </a:rPr>
                        <a:t>同規模地域平均</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900" b="1" u="none" strike="noStrike" dirty="0">
                          <a:solidFill>
                            <a:schemeClr val="tx1">
                              <a:lumMod val="75000"/>
                              <a:lumOff val="25000"/>
                            </a:schemeClr>
                          </a:solidFill>
                          <a:effectLst/>
                        </a:rPr>
                        <a:t>全国平均</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rowSpan="2">
                  <a:txBody>
                    <a:bodyPr/>
                    <a:lstStyle/>
                    <a:p>
                      <a:pPr algn="ctr" fontAlgn="ctr"/>
                      <a:r>
                        <a:rPr lang="ja-JP" altLang="en-US" sz="900" b="1" u="none" strike="noStrike" dirty="0">
                          <a:solidFill>
                            <a:schemeClr val="tx1">
                              <a:lumMod val="75000"/>
                              <a:lumOff val="25000"/>
                            </a:schemeClr>
                          </a:solidFill>
                          <a:effectLst/>
                        </a:rPr>
                        <a:t>単位</a:t>
                      </a: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944482643"/>
                  </a:ext>
                </a:extLst>
              </a:tr>
              <a:tr h="360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900" b="1" u="none" strike="noStrike" dirty="0">
                          <a:solidFill>
                            <a:schemeClr val="tx1">
                              <a:lumMod val="75000"/>
                              <a:lumOff val="25000"/>
                            </a:schemeClr>
                          </a:solidFill>
                          <a:effectLst/>
                        </a:rPr>
                        <a:t>2010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2013</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a:solidFill>
                            <a:schemeClr val="tx1">
                              <a:lumMod val="75000"/>
                              <a:lumOff val="25000"/>
                            </a:schemeClr>
                          </a:solidFill>
                          <a:effectLst/>
                        </a:rPr>
                        <a:t>2015</a:t>
                      </a:r>
                      <a:endParaRPr lang="en-US" altLang="ja-JP" sz="9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2018</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2020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2013</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2015</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2018</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2020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2013</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2015</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2018</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2020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pPr algn="l" fontAlgn="ctr"/>
                      <a:r>
                        <a:rPr lang="ja-JP" altLang="en-US" sz="900" u="none" strike="noStrike" dirty="0">
                          <a:effectLst/>
                        </a:rPr>
                        <a:t>　</a:t>
                      </a:r>
                      <a:endPar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213" marR="4213" marT="4213" marB="0" anchor="ctr"/>
                </a:tc>
                <a:extLst>
                  <a:ext uri="{0D108BD9-81ED-4DB2-BD59-A6C34878D82A}">
                    <a16:rowId xmlns:a16="http://schemas.microsoft.com/office/drawing/2014/main" val="2855717305"/>
                  </a:ext>
                </a:extLst>
              </a:tr>
              <a:tr h="540000">
                <a:tc>
                  <a:txBody>
                    <a:bodyPr/>
                    <a:lstStyle/>
                    <a:p>
                      <a:pPr algn="r" fontAlgn="ctr"/>
                      <a:r>
                        <a:rPr lang="en-US" altLang="ja-JP" sz="900" b="0" i="0" u="none" strike="noStrike" dirty="0">
                          <a:solidFill>
                            <a:schemeClr val="tx1">
                              <a:lumMod val="75000"/>
                              <a:lumOff val="25000"/>
                            </a:schemeClr>
                          </a:solidFill>
                          <a:effectLst/>
                          <a:latin typeface="+mj-lt"/>
                          <a:ea typeface="游ゴシック" panose="020B0400000000000000" pitchFamily="50" charset="-128"/>
                        </a:rPr>
                        <a:t>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防犯設備（オートロック、防犯カメラ）のある共同住宅に住む世帯の割合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707504774"/>
                  </a:ext>
                </a:extLst>
              </a:tr>
              <a:tr h="540000">
                <a:tc>
                  <a:txBody>
                    <a:bodyPr/>
                    <a:lstStyle/>
                    <a:p>
                      <a:pPr algn="r" fontAlgn="ctr"/>
                      <a:r>
                        <a:rPr lang="en-US" altLang="ja-JP" sz="900" b="0" i="0" u="none" strike="noStrike">
                          <a:solidFill>
                            <a:schemeClr val="tx1">
                              <a:lumMod val="75000"/>
                              <a:lumOff val="25000"/>
                            </a:schemeClr>
                          </a:solidFill>
                          <a:effectLst/>
                          <a:latin typeface="+mj-lt"/>
                          <a:ea typeface="游ゴシック" panose="020B0400000000000000" pitchFamily="50" charset="-128"/>
                        </a:rPr>
                        <a:t>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人口当たりの消防費歳出</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千円</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2801186369"/>
                  </a:ext>
                </a:extLst>
              </a:tr>
            </a:tbl>
          </a:graphicData>
        </a:graphic>
      </p:graphicFrame>
      <p:sp>
        <p:nvSpPr>
          <p:cNvPr id="2" name="スライド番号プレースホルダー 1">
            <a:extLst>
              <a:ext uri="{FF2B5EF4-FFF2-40B4-BE49-F238E27FC236}">
                <a16:creationId xmlns:a16="http://schemas.microsoft.com/office/drawing/2014/main" id="{12D8F669-A117-4F26-8126-D3B9D81DECE8}"/>
              </a:ext>
            </a:extLst>
          </p:cNvPr>
          <p:cNvSpPr>
            <a:spLocks noGrp="1"/>
          </p:cNvSpPr>
          <p:nvPr>
            <p:ph type="sldNum" sz="quarter" idx="4"/>
          </p:nvPr>
        </p:nvSpPr>
        <p:spPr/>
        <p:txBody>
          <a:bodyPr/>
          <a:lstStyle/>
          <a:p>
            <a:pPr>
              <a:defRPr/>
            </a:pPr>
            <a:fld id="{5AC316A2-ED79-4A4C-BB2E-71F78B36301B}" type="slidenum">
              <a:rPr lang="en-US" altLang="ja-JP" smtClean="0"/>
              <a:pPr>
                <a:defRPr/>
              </a:pPr>
              <a:t>41</a:t>
            </a:fld>
            <a:endParaRPr lang="ja-JP" altLang="en-US" dirty="0"/>
          </a:p>
        </p:txBody>
      </p:sp>
    </p:spTree>
    <p:extLst>
      <p:ext uri="{BB962C8B-B14F-4D97-AF65-F5344CB8AC3E}">
        <p14:creationId xmlns:p14="http://schemas.microsoft.com/office/powerpoint/2010/main" val="42615671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F7A969"/>
                </a:solidFill>
              </a:rPr>
              <a:t>②教育・文化・生活</a:t>
            </a:r>
          </a:p>
        </p:txBody>
      </p:sp>
      <p:sp>
        <p:nvSpPr>
          <p:cNvPr id="2" name="スライド番号プレースホルダー 1">
            <a:extLst>
              <a:ext uri="{FF2B5EF4-FFF2-40B4-BE49-F238E27FC236}">
                <a16:creationId xmlns:a16="http://schemas.microsoft.com/office/drawing/2014/main" id="{E06157E7-B303-4699-92DC-AAB6FF74CCB9}"/>
              </a:ext>
            </a:extLst>
          </p:cNvPr>
          <p:cNvSpPr>
            <a:spLocks noGrp="1"/>
          </p:cNvSpPr>
          <p:nvPr>
            <p:ph type="sldNum" sz="quarter" idx="4"/>
          </p:nvPr>
        </p:nvSpPr>
        <p:spPr/>
        <p:txBody>
          <a:bodyPr/>
          <a:lstStyle/>
          <a:p>
            <a:pPr>
              <a:defRPr/>
            </a:pPr>
            <a:fld id="{5AC316A2-ED79-4A4C-BB2E-71F78B36301B}" type="slidenum">
              <a:rPr lang="en-US" altLang="ja-JP" smtClean="0"/>
              <a:pPr>
                <a:defRPr/>
              </a:pPr>
              <a:t>42</a:t>
            </a:fld>
            <a:endParaRPr lang="ja-JP" altLang="en-US" dirty="0"/>
          </a:p>
        </p:txBody>
      </p:sp>
      <p:sp>
        <p:nvSpPr>
          <p:cNvPr id="3" name="四角形: 角を丸くする 2">
            <a:extLst>
              <a:ext uri="{FF2B5EF4-FFF2-40B4-BE49-F238E27FC236}">
                <a16:creationId xmlns:a16="http://schemas.microsoft.com/office/drawing/2014/main" id="{22E2D2F9-33B9-D17B-31D3-E547740F0EA9}"/>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義務教育における、児童・生徒</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1</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人当たりの教員数</a:t>
            </a:r>
          </a:p>
        </p:txBody>
      </p:sp>
      <p:sp>
        <p:nvSpPr>
          <p:cNvPr id="5" name="四角形: 角を丸くする 4">
            <a:extLst>
              <a:ext uri="{FF2B5EF4-FFF2-40B4-BE49-F238E27FC236}">
                <a16:creationId xmlns:a16="http://schemas.microsoft.com/office/drawing/2014/main" id="{B1E0131D-EB43-A3D7-A393-E1EF37C572FA}"/>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学校におけるインターネット接続率（光ファイバ回線）</a:t>
            </a:r>
          </a:p>
        </p:txBody>
      </p:sp>
      <p:sp>
        <p:nvSpPr>
          <p:cNvPr id="6" name="四角形: 角を丸くする 5">
            <a:extLst>
              <a:ext uri="{FF2B5EF4-FFF2-40B4-BE49-F238E27FC236}">
                <a16:creationId xmlns:a16="http://schemas.microsoft.com/office/drawing/2014/main" id="{35F724B9-CE25-6E38-E6B3-A405A63E2C8E}"/>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学校における教育用</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PC</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１台当たりの児童生徒数</a:t>
            </a:r>
          </a:p>
        </p:txBody>
      </p:sp>
      <p:sp>
        <p:nvSpPr>
          <p:cNvPr id="7" name="四角形: 角を丸くする 6">
            <a:extLst>
              <a:ext uri="{FF2B5EF4-FFF2-40B4-BE49-F238E27FC236}">
                <a16:creationId xmlns:a16="http://schemas.microsoft.com/office/drawing/2014/main" id="{179E11D0-1F9E-A195-17D2-C65F6EF80C44}"/>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人口当たりの博物館の面積</a:t>
            </a:r>
          </a:p>
        </p:txBody>
      </p:sp>
    </p:spTree>
    <p:extLst>
      <p:ext uri="{BB962C8B-B14F-4D97-AF65-F5344CB8AC3E}">
        <p14:creationId xmlns:p14="http://schemas.microsoft.com/office/powerpoint/2010/main" val="352491388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69AABF-521F-5512-0CCA-284926BE31B0}"/>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7F630F3C-2C93-80D8-AB2E-C478285EEBAE}"/>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F7A969"/>
                </a:solidFill>
              </a:rPr>
              <a:t>②教育・文化・生活</a:t>
            </a:r>
          </a:p>
        </p:txBody>
      </p:sp>
      <p:sp>
        <p:nvSpPr>
          <p:cNvPr id="2" name="スライド番号プレースホルダー 1">
            <a:extLst>
              <a:ext uri="{FF2B5EF4-FFF2-40B4-BE49-F238E27FC236}">
                <a16:creationId xmlns:a16="http://schemas.microsoft.com/office/drawing/2014/main" id="{5C702FD0-BC7A-59AD-1ACD-5E2A9FBC1AB7}"/>
              </a:ext>
            </a:extLst>
          </p:cNvPr>
          <p:cNvSpPr>
            <a:spLocks noGrp="1"/>
          </p:cNvSpPr>
          <p:nvPr>
            <p:ph type="sldNum" sz="quarter" idx="4"/>
          </p:nvPr>
        </p:nvSpPr>
        <p:spPr/>
        <p:txBody>
          <a:bodyPr/>
          <a:lstStyle/>
          <a:p>
            <a:pPr>
              <a:defRPr/>
            </a:pPr>
            <a:fld id="{5AC316A2-ED79-4A4C-BB2E-71F78B36301B}" type="slidenum">
              <a:rPr lang="en-US" altLang="ja-JP" smtClean="0"/>
              <a:pPr>
                <a:defRPr/>
              </a:pPr>
              <a:t>43</a:t>
            </a:fld>
            <a:endParaRPr lang="ja-JP" altLang="en-US" dirty="0"/>
          </a:p>
        </p:txBody>
      </p:sp>
      <p:sp>
        <p:nvSpPr>
          <p:cNvPr id="8" name="四角形: 角を丸くする 7">
            <a:extLst>
              <a:ext uri="{FF2B5EF4-FFF2-40B4-BE49-F238E27FC236}">
                <a16:creationId xmlns:a16="http://schemas.microsoft.com/office/drawing/2014/main" id="{D6E804F5-6816-6C50-D17E-B7797041E4BD}"/>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人口当たりの体育施設の面積</a:t>
            </a:r>
          </a:p>
        </p:txBody>
      </p:sp>
      <p:sp>
        <p:nvSpPr>
          <p:cNvPr id="9" name="四角形: 角を丸くする 8">
            <a:extLst>
              <a:ext uri="{FF2B5EF4-FFF2-40B4-BE49-F238E27FC236}">
                <a16:creationId xmlns:a16="http://schemas.microsoft.com/office/drawing/2014/main" id="{B3512B31-7F2B-5395-E7D7-2A148FEA4BCF}"/>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人口当たりの図書館の面積</a:t>
            </a:r>
          </a:p>
        </p:txBody>
      </p:sp>
      <p:sp>
        <p:nvSpPr>
          <p:cNvPr id="10" name="四角形: 角を丸くする 9">
            <a:extLst>
              <a:ext uri="{FF2B5EF4-FFF2-40B4-BE49-F238E27FC236}">
                <a16:creationId xmlns:a16="http://schemas.microsoft.com/office/drawing/2014/main" id="{289261A5-B433-3968-8511-3328ABD2953B}"/>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人口当たりの公民館の面積</a:t>
            </a:r>
          </a:p>
        </p:txBody>
      </p:sp>
      <p:sp>
        <p:nvSpPr>
          <p:cNvPr id="3" name="四角形: 角を丸くする 2">
            <a:extLst>
              <a:ext uri="{FF2B5EF4-FFF2-40B4-BE49-F238E27FC236}">
                <a16:creationId xmlns:a16="http://schemas.microsoft.com/office/drawing/2014/main" id="{A85099B1-81F5-E8BD-2CC7-06EBCBFF6D45}"/>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dirty="0">
                <a:solidFill>
                  <a:schemeClr val="bg1"/>
                </a:solidFill>
                <a:latin typeface="Meiryo UI" panose="020B0604030504040204" pitchFamily="50" charset="-128"/>
                <a:ea typeface="Meiryo UI" panose="020B0604030504040204" pitchFamily="50" charset="-128"/>
              </a:rPr>
              <a:t>マイナンバーカード普及率</a:t>
            </a:r>
            <a:endParaRPr lang="ja-JP" altLang="en-US" sz="1000" b="1" i="0" u="none" strike="noStrike" dirty="0">
              <a:solidFill>
                <a:schemeClr val="bg1"/>
              </a:solidFill>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480401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F7A969"/>
                </a:solidFill>
              </a:rPr>
              <a:t>②教育・文化・生活</a:t>
            </a:r>
          </a:p>
        </p:txBody>
      </p:sp>
      <p:graphicFrame>
        <p:nvGraphicFramePr>
          <p:cNvPr id="6" name="表 2">
            <a:extLst>
              <a:ext uri="{FF2B5EF4-FFF2-40B4-BE49-F238E27FC236}">
                <a16:creationId xmlns:a16="http://schemas.microsoft.com/office/drawing/2014/main" id="{8538C312-1B00-45FA-A7D0-B1DDFD71E902}"/>
              </a:ext>
            </a:extLst>
          </p:cNvPr>
          <p:cNvGraphicFramePr>
            <a:graphicFrameLocks noGrp="1"/>
          </p:cNvGraphicFramePr>
          <p:nvPr>
            <p:extLst>
              <p:ext uri="{D42A27DB-BD31-4B8C-83A1-F6EECF244321}">
                <p14:modId xmlns:p14="http://schemas.microsoft.com/office/powerpoint/2010/main" val="916988222"/>
              </p:ext>
            </p:extLst>
          </p:nvPr>
        </p:nvGraphicFramePr>
        <p:xfrm>
          <a:off x="90237" y="1467000"/>
          <a:ext cx="8963533" cy="4356000"/>
        </p:xfrm>
        <a:graphic>
          <a:graphicData uri="http://schemas.openxmlformats.org/drawingml/2006/table">
            <a:tbl>
              <a:tblPr>
                <a:tableStyleId>{5C22544A-7EE6-4342-B048-85BDC9FD1C3A}</a:tableStyleId>
              </a:tblPr>
              <a:tblGrid>
                <a:gridCol w="241706">
                  <a:extLst>
                    <a:ext uri="{9D8B030D-6E8A-4147-A177-3AD203B41FA5}">
                      <a16:colId xmlns:a16="http://schemas.microsoft.com/office/drawing/2014/main" val="784195723"/>
                    </a:ext>
                  </a:extLst>
                </a:gridCol>
                <a:gridCol w="1827230">
                  <a:extLst>
                    <a:ext uri="{9D8B030D-6E8A-4147-A177-3AD203B41FA5}">
                      <a16:colId xmlns:a16="http://schemas.microsoft.com/office/drawing/2014/main" val="692225045"/>
                    </a:ext>
                  </a:extLst>
                </a:gridCol>
                <a:gridCol w="366258">
                  <a:extLst>
                    <a:ext uri="{9D8B030D-6E8A-4147-A177-3AD203B41FA5}">
                      <a16:colId xmlns:a16="http://schemas.microsoft.com/office/drawing/2014/main" val="1222907170"/>
                    </a:ext>
                  </a:extLst>
                </a:gridCol>
                <a:gridCol w="366258">
                  <a:extLst>
                    <a:ext uri="{9D8B030D-6E8A-4147-A177-3AD203B41FA5}">
                      <a16:colId xmlns:a16="http://schemas.microsoft.com/office/drawing/2014/main" val="1308139795"/>
                    </a:ext>
                  </a:extLst>
                </a:gridCol>
                <a:gridCol w="366258">
                  <a:extLst>
                    <a:ext uri="{9D8B030D-6E8A-4147-A177-3AD203B41FA5}">
                      <a16:colId xmlns:a16="http://schemas.microsoft.com/office/drawing/2014/main" val="1635572067"/>
                    </a:ext>
                  </a:extLst>
                </a:gridCol>
                <a:gridCol w="366258">
                  <a:extLst>
                    <a:ext uri="{9D8B030D-6E8A-4147-A177-3AD203B41FA5}">
                      <a16:colId xmlns:a16="http://schemas.microsoft.com/office/drawing/2014/main" val="793455829"/>
                    </a:ext>
                  </a:extLst>
                </a:gridCol>
                <a:gridCol w="366258">
                  <a:extLst>
                    <a:ext uri="{9D8B030D-6E8A-4147-A177-3AD203B41FA5}">
                      <a16:colId xmlns:a16="http://schemas.microsoft.com/office/drawing/2014/main" val="4245541473"/>
                    </a:ext>
                  </a:extLst>
                </a:gridCol>
                <a:gridCol w="366258">
                  <a:extLst>
                    <a:ext uri="{9D8B030D-6E8A-4147-A177-3AD203B41FA5}">
                      <a16:colId xmlns:a16="http://schemas.microsoft.com/office/drawing/2014/main" val="2640050294"/>
                    </a:ext>
                  </a:extLst>
                </a:gridCol>
                <a:gridCol w="366258">
                  <a:extLst>
                    <a:ext uri="{9D8B030D-6E8A-4147-A177-3AD203B41FA5}">
                      <a16:colId xmlns:a16="http://schemas.microsoft.com/office/drawing/2014/main" val="908186267"/>
                    </a:ext>
                  </a:extLst>
                </a:gridCol>
                <a:gridCol w="366258">
                  <a:extLst>
                    <a:ext uri="{9D8B030D-6E8A-4147-A177-3AD203B41FA5}">
                      <a16:colId xmlns:a16="http://schemas.microsoft.com/office/drawing/2014/main" val="3368502508"/>
                    </a:ext>
                  </a:extLst>
                </a:gridCol>
                <a:gridCol w="366258">
                  <a:extLst>
                    <a:ext uri="{9D8B030D-6E8A-4147-A177-3AD203B41FA5}">
                      <a16:colId xmlns:a16="http://schemas.microsoft.com/office/drawing/2014/main" val="3829833755"/>
                    </a:ext>
                  </a:extLst>
                </a:gridCol>
                <a:gridCol w="366258">
                  <a:extLst>
                    <a:ext uri="{9D8B030D-6E8A-4147-A177-3AD203B41FA5}">
                      <a16:colId xmlns:a16="http://schemas.microsoft.com/office/drawing/2014/main" val="300554721"/>
                    </a:ext>
                  </a:extLst>
                </a:gridCol>
                <a:gridCol w="366258">
                  <a:extLst>
                    <a:ext uri="{9D8B030D-6E8A-4147-A177-3AD203B41FA5}">
                      <a16:colId xmlns:a16="http://schemas.microsoft.com/office/drawing/2014/main" val="1246676495"/>
                    </a:ext>
                  </a:extLst>
                </a:gridCol>
                <a:gridCol w="366258">
                  <a:extLst>
                    <a:ext uri="{9D8B030D-6E8A-4147-A177-3AD203B41FA5}">
                      <a16:colId xmlns:a16="http://schemas.microsoft.com/office/drawing/2014/main" val="2365373587"/>
                    </a:ext>
                  </a:extLst>
                </a:gridCol>
                <a:gridCol w="366258">
                  <a:extLst>
                    <a:ext uri="{9D8B030D-6E8A-4147-A177-3AD203B41FA5}">
                      <a16:colId xmlns:a16="http://schemas.microsoft.com/office/drawing/2014/main" val="581578737"/>
                    </a:ext>
                  </a:extLst>
                </a:gridCol>
                <a:gridCol w="366258">
                  <a:extLst>
                    <a:ext uri="{9D8B030D-6E8A-4147-A177-3AD203B41FA5}">
                      <a16:colId xmlns:a16="http://schemas.microsoft.com/office/drawing/2014/main" val="2728068146"/>
                    </a:ext>
                  </a:extLst>
                </a:gridCol>
                <a:gridCol w="366258">
                  <a:extLst>
                    <a:ext uri="{9D8B030D-6E8A-4147-A177-3AD203B41FA5}">
                      <a16:colId xmlns:a16="http://schemas.microsoft.com/office/drawing/2014/main" val="4105717733"/>
                    </a:ext>
                  </a:extLst>
                </a:gridCol>
                <a:gridCol w="366258">
                  <a:extLst>
                    <a:ext uri="{9D8B030D-6E8A-4147-A177-3AD203B41FA5}">
                      <a16:colId xmlns:a16="http://schemas.microsoft.com/office/drawing/2014/main" val="1627037050"/>
                    </a:ext>
                  </a:extLst>
                </a:gridCol>
                <a:gridCol w="366258">
                  <a:extLst>
                    <a:ext uri="{9D8B030D-6E8A-4147-A177-3AD203B41FA5}">
                      <a16:colId xmlns:a16="http://schemas.microsoft.com/office/drawing/2014/main" val="4288732374"/>
                    </a:ext>
                  </a:extLst>
                </a:gridCol>
                <a:gridCol w="366258">
                  <a:extLst>
                    <a:ext uri="{9D8B030D-6E8A-4147-A177-3AD203B41FA5}">
                      <a16:colId xmlns:a16="http://schemas.microsoft.com/office/drawing/2014/main" val="2727204445"/>
                    </a:ext>
                  </a:extLst>
                </a:gridCol>
                <a:gridCol w="301953">
                  <a:extLst>
                    <a:ext uri="{9D8B030D-6E8A-4147-A177-3AD203B41FA5}">
                      <a16:colId xmlns:a16="http://schemas.microsoft.com/office/drawing/2014/main" val="2221897307"/>
                    </a:ext>
                  </a:extLst>
                </a:gridCol>
              </a:tblGrid>
              <a:tr h="540000">
                <a:tc rowSpan="2">
                  <a:txBody>
                    <a:bodyPr/>
                    <a:lstStyle/>
                    <a:p>
                      <a:pPr algn="ctr" fontAlgn="ctr"/>
                      <a:r>
                        <a:rPr lang="en-US" sz="900" b="1" u="none" strike="noStrike" dirty="0">
                          <a:solidFill>
                            <a:schemeClr val="tx1">
                              <a:lumMod val="75000"/>
                              <a:lumOff val="25000"/>
                            </a:schemeClr>
                          </a:solidFill>
                          <a:effectLst/>
                        </a:rPr>
                        <a:t>No.</a:t>
                      </a:r>
                      <a:endParaRPr 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900" b="1" u="none" strike="noStrike" dirty="0">
                          <a:solidFill>
                            <a:schemeClr val="tx1">
                              <a:lumMod val="75000"/>
                              <a:lumOff val="25000"/>
                            </a:schemeClr>
                          </a:solidFill>
                          <a:effectLst/>
                        </a:rPr>
                        <a:t>指標名</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6">
                  <a:txBody>
                    <a:bodyPr/>
                    <a:lstStyle/>
                    <a:p>
                      <a:pPr algn="ctr" fontAlgn="ctr"/>
                      <a:r>
                        <a:rPr lang="ja-JP" altLang="en-US" sz="900" b="1" u="none" strike="noStrike" dirty="0">
                          <a:solidFill>
                            <a:schemeClr val="tx1">
                              <a:lumMod val="75000"/>
                              <a:lumOff val="25000"/>
                            </a:schemeClr>
                          </a:solidFill>
                          <a:effectLst/>
                        </a:rPr>
                        <a:t>●●市</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900" b="1" u="none" strike="noStrike" dirty="0">
                          <a:solidFill>
                            <a:schemeClr val="tx1">
                              <a:lumMod val="75000"/>
                              <a:lumOff val="25000"/>
                            </a:schemeClr>
                          </a:solidFill>
                          <a:effectLst/>
                        </a:rPr>
                        <a:t>同規模地域平均</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900" b="1" u="none" strike="noStrike" dirty="0">
                          <a:solidFill>
                            <a:schemeClr val="tx1">
                              <a:lumMod val="75000"/>
                              <a:lumOff val="25000"/>
                            </a:schemeClr>
                          </a:solidFill>
                          <a:effectLst/>
                        </a:rPr>
                        <a:t>全国平均</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rowSpan="2">
                  <a:txBody>
                    <a:bodyPr/>
                    <a:lstStyle/>
                    <a:p>
                      <a:pPr algn="ctr" fontAlgn="ctr"/>
                      <a:r>
                        <a:rPr lang="ja-JP" altLang="en-US" sz="900" b="1" u="none" strike="noStrike" dirty="0">
                          <a:solidFill>
                            <a:schemeClr val="tx1">
                              <a:lumMod val="75000"/>
                              <a:lumOff val="25000"/>
                            </a:schemeClr>
                          </a:solidFill>
                          <a:effectLst/>
                        </a:rPr>
                        <a:t>単位</a:t>
                      </a: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1317297586"/>
                  </a:ext>
                </a:extLst>
              </a:tr>
              <a:tr h="360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900" b="1" u="none" strike="noStrike" dirty="0">
                          <a:solidFill>
                            <a:schemeClr val="tx1">
                              <a:lumMod val="75000"/>
                              <a:lumOff val="25000"/>
                            </a:schemeClr>
                          </a:solidFill>
                          <a:effectLst/>
                        </a:rPr>
                        <a:t>2010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2013</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2015</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a:solidFill>
                            <a:schemeClr val="tx1">
                              <a:lumMod val="75000"/>
                              <a:lumOff val="25000"/>
                            </a:schemeClr>
                          </a:solidFill>
                          <a:effectLst/>
                        </a:rPr>
                        <a:t>2018</a:t>
                      </a:r>
                      <a:endParaRPr lang="en-US" altLang="ja-JP" sz="9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2020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2013</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2015</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2018</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2020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2013</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2015</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2018</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2020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pPr algn="l" fontAlgn="ctr"/>
                      <a:r>
                        <a:rPr lang="ja-JP" altLang="en-US" sz="800" u="none" strike="noStrike" dirty="0">
                          <a:effectLst/>
                        </a:rPr>
                        <a:t>　</a:t>
                      </a:r>
                      <a:endPar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994329755"/>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義務教育における</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、児童・生徒</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人当たりの教員数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717255435"/>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学校におけるインターネット接続率（光ファイバ回線）</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061053649"/>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学校における教育用</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PC</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１台当たりの児童生徒数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台</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188505318"/>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人口当たりの博物館の面積</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40147192"/>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人口当たりの体育施設の面積</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412443683"/>
                  </a:ext>
                </a:extLst>
              </a:tr>
              <a:tr h="432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人口当たりの図書館の面積</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007685507"/>
                  </a:ext>
                </a:extLst>
              </a:tr>
              <a:tr h="432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人口当たりの公民館の面積</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146702912"/>
                  </a:ext>
                </a:extLst>
              </a:tr>
              <a:tr h="432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マイナンバーカード普及率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ct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ct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ct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ct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ct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ct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ct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ct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ct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2492046421"/>
                  </a:ext>
                </a:extLst>
              </a:tr>
            </a:tbl>
          </a:graphicData>
        </a:graphic>
      </p:graphicFrame>
      <p:sp>
        <p:nvSpPr>
          <p:cNvPr id="2" name="スライド番号プレースホルダー 1">
            <a:extLst>
              <a:ext uri="{FF2B5EF4-FFF2-40B4-BE49-F238E27FC236}">
                <a16:creationId xmlns:a16="http://schemas.microsoft.com/office/drawing/2014/main" id="{7B08E4E2-2EA4-4F33-806D-1515E955FB2B}"/>
              </a:ext>
            </a:extLst>
          </p:cNvPr>
          <p:cNvSpPr>
            <a:spLocks noGrp="1"/>
          </p:cNvSpPr>
          <p:nvPr>
            <p:ph type="sldNum" sz="quarter" idx="4"/>
          </p:nvPr>
        </p:nvSpPr>
        <p:spPr/>
        <p:txBody>
          <a:bodyPr/>
          <a:lstStyle/>
          <a:p>
            <a:pPr>
              <a:defRPr/>
            </a:pPr>
            <a:fld id="{5AC316A2-ED79-4A4C-BB2E-71F78B36301B}" type="slidenum">
              <a:rPr lang="en-US" altLang="ja-JP" smtClean="0"/>
              <a:pPr>
                <a:defRPr/>
              </a:pPr>
              <a:t>44</a:t>
            </a:fld>
            <a:endParaRPr lang="ja-JP" altLang="en-US" dirty="0"/>
          </a:p>
        </p:txBody>
      </p:sp>
    </p:spTree>
    <p:extLst>
      <p:ext uri="{BB962C8B-B14F-4D97-AF65-F5344CB8AC3E}">
        <p14:creationId xmlns:p14="http://schemas.microsoft.com/office/powerpoint/2010/main" val="17077405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945942-72E3-8730-3C9E-85FCF0E1847A}"/>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A9404B61-22C5-CD59-89B1-62301F3ACBAF}"/>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D18381"/>
                </a:solidFill>
              </a:rPr>
              <a:t>③雇用・福祉</a:t>
            </a:r>
          </a:p>
        </p:txBody>
      </p:sp>
      <p:sp>
        <p:nvSpPr>
          <p:cNvPr id="2" name="スライド番号プレースホルダー 1">
            <a:extLst>
              <a:ext uri="{FF2B5EF4-FFF2-40B4-BE49-F238E27FC236}">
                <a16:creationId xmlns:a16="http://schemas.microsoft.com/office/drawing/2014/main" id="{A501096C-EE66-9C8B-1E68-21EE4081BD81}"/>
              </a:ext>
            </a:extLst>
          </p:cNvPr>
          <p:cNvSpPr>
            <a:spLocks noGrp="1"/>
          </p:cNvSpPr>
          <p:nvPr>
            <p:ph type="sldNum" sz="quarter" idx="4"/>
          </p:nvPr>
        </p:nvSpPr>
        <p:spPr/>
        <p:txBody>
          <a:bodyPr/>
          <a:lstStyle/>
          <a:p>
            <a:pPr>
              <a:defRPr/>
            </a:pPr>
            <a:fld id="{5AC316A2-ED79-4A4C-BB2E-71F78B36301B}" type="slidenum">
              <a:rPr lang="en-US" altLang="ja-JP" smtClean="0"/>
              <a:pPr>
                <a:defRPr/>
              </a:pPr>
              <a:t>45</a:t>
            </a:fld>
            <a:endParaRPr lang="ja-JP" altLang="en-US" dirty="0"/>
          </a:p>
        </p:txBody>
      </p:sp>
      <p:sp>
        <p:nvSpPr>
          <p:cNvPr id="3" name="四角形: 角を丸くする 2">
            <a:extLst>
              <a:ext uri="{FF2B5EF4-FFF2-40B4-BE49-F238E27FC236}">
                <a16:creationId xmlns:a16="http://schemas.microsoft.com/office/drawing/2014/main" id="{D2B94692-0EF5-6DC3-BADA-21FBD8E4BE5A}"/>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人口当たりの労働費歳出</a:t>
            </a:r>
          </a:p>
        </p:txBody>
      </p:sp>
      <p:sp>
        <p:nvSpPr>
          <p:cNvPr id="4" name="四角形: 角を丸くする 3">
            <a:extLst>
              <a:ext uri="{FF2B5EF4-FFF2-40B4-BE49-F238E27FC236}">
                <a16:creationId xmlns:a16="http://schemas.microsoft.com/office/drawing/2014/main" id="{EC22538C-3A59-2044-BBE4-9250F9656AA4}"/>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大学・大学院卒就業者割合</a:t>
            </a:r>
          </a:p>
        </p:txBody>
      </p:sp>
      <p:sp>
        <p:nvSpPr>
          <p:cNvPr id="5" name="四角形: 角を丸くする 4">
            <a:extLst>
              <a:ext uri="{FF2B5EF4-FFF2-40B4-BE49-F238E27FC236}">
                <a16:creationId xmlns:a16="http://schemas.microsoft.com/office/drawing/2014/main" id="{3495D04C-5875-749D-0578-1AFF04C59DDA}"/>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就業人口に占める外国人就業者割合</a:t>
            </a:r>
          </a:p>
        </p:txBody>
      </p:sp>
      <p:sp>
        <p:nvSpPr>
          <p:cNvPr id="6" name="四角形: 角を丸くする 5">
            <a:extLst>
              <a:ext uri="{FF2B5EF4-FFF2-40B4-BE49-F238E27FC236}">
                <a16:creationId xmlns:a16="http://schemas.microsoft.com/office/drawing/2014/main" id="{04F7512C-DA40-0746-B105-EA8EC50FFCAD}"/>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人口当たりの医師数</a:t>
            </a:r>
          </a:p>
        </p:txBody>
      </p:sp>
    </p:spTree>
    <p:extLst>
      <p:ext uri="{BB962C8B-B14F-4D97-AF65-F5344CB8AC3E}">
        <p14:creationId xmlns:p14="http://schemas.microsoft.com/office/powerpoint/2010/main" val="82814612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D18381"/>
                </a:solidFill>
              </a:rPr>
              <a:t>③雇用・福祉</a:t>
            </a:r>
          </a:p>
        </p:txBody>
      </p:sp>
      <p:sp>
        <p:nvSpPr>
          <p:cNvPr id="2" name="スライド番号プレースホルダー 1">
            <a:extLst>
              <a:ext uri="{FF2B5EF4-FFF2-40B4-BE49-F238E27FC236}">
                <a16:creationId xmlns:a16="http://schemas.microsoft.com/office/drawing/2014/main" id="{CF17790A-7C58-4F5F-A426-E27809C596E1}"/>
              </a:ext>
            </a:extLst>
          </p:cNvPr>
          <p:cNvSpPr>
            <a:spLocks noGrp="1"/>
          </p:cNvSpPr>
          <p:nvPr>
            <p:ph type="sldNum" sz="quarter" idx="4"/>
          </p:nvPr>
        </p:nvSpPr>
        <p:spPr/>
        <p:txBody>
          <a:bodyPr/>
          <a:lstStyle/>
          <a:p>
            <a:pPr>
              <a:defRPr/>
            </a:pPr>
            <a:fld id="{5AC316A2-ED79-4A4C-BB2E-71F78B36301B}" type="slidenum">
              <a:rPr lang="en-US" altLang="ja-JP" smtClean="0"/>
              <a:pPr>
                <a:defRPr/>
              </a:pPr>
              <a:t>46</a:t>
            </a:fld>
            <a:endParaRPr lang="ja-JP" altLang="en-US" dirty="0"/>
          </a:p>
        </p:txBody>
      </p:sp>
      <p:sp>
        <p:nvSpPr>
          <p:cNvPr id="3" name="四角形: 角を丸くする 2">
            <a:extLst>
              <a:ext uri="{FF2B5EF4-FFF2-40B4-BE49-F238E27FC236}">
                <a16:creationId xmlns:a16="http://schemas.microsoft.com/office/drawing/2014/main" id="{FB34E01E-F6B8-E53F-6E87-FDD4BFA96A22}"/>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人口当たりの病床数</a:t>
            </a:r>
          </a:p>
        </p:txBody>
      </p:sp>
      <p:sp>
        <p:nvSpPr>
          <p:cNvPr id="4" name="四角形: 角を丸くする 3">
            <a:extLst>
              <a:ext uri="{FF2B5EF4-FFF2-40B4-BE49-F238E27FC236}">
                <a16:creationId xmlns:a16="http://schemas.microsoft.com/office/drawing/2014/main" id="{6B2EA793-6A72-0ECB-2FFE-33D3853C1B89}"/>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要介護・要支援者</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1</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人当たりの介護職員数</a:t>
            </a:r>
          </a:p>
        </p:txBody>
      </p:sp>
      <p:sp>
        <p:nvSpPr>
          <p:cNvPr id="5" name="四角形: 角を丸くする 4">
            <a:extLst>
              <a:ext uri="{FF2B5EF4-FFF2-40B4-BE49-F238E27FC236}">
                <a16:creationId xmlns:a16="http://schemas.microsoft.com/office/drawing/2014/main" id="{32760F96-A5E7-DC9E-C891-FFA7E9B9534D}"/>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要介護・支援者</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1</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人あたりの介護施設定員数</a:t>
            </a:r>
          </a:p>
        </p:txBody>
      </p:sp>
      <p:sp>
        <p:nvSpPr>
          <p:cNvPr id="6" name="四角形: 角を丸くする 5">
            <a:extLst>
              <a:ext uri="{FF2B5EF4-FFF2-40B4-BE49-F238E27FC236}">
                <a16:creationId xmlns:a16="http://schemas.microsoft.com/office/drawing/2014/main" id="{42C74A78-DBA3-C8F9-00AB-5C6009EDF5DE}"/>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6</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歳未満人口</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1</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人当たりの保育所利用定員数</a:t>
            </a:r>
          </a:p>
        </p:txBody>
      </p:sp>
    </p:spTree>
    <p:extLst>
      <p:ext uri="{BB962C8B-B14F-4D97-AF65-F5344CB8AC3E}">
        <p14:creationId xmlns:p14="http://schemas.microsoft.com/office/powerpoint/2010/main" val="12119733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E594CB-4DAB-45A9-0850-7C02D3204A85}"/>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13BA057F-B793-33B0-BE2C-A51EACEB086A}"/>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D18381"/>
                </a:solidFill>
              </a:rPr>
              <a:t>③雇用・福祉</a:t>
            </a:r>
          </a:p>
        </p:txBody>
      </p:sp>
      <p:sp>
        <p:nvSpPr>
          <p:cNvPr id="2" name="スライド番号プレースホルダー 1">
            <a:extLst>
              <a:ext uri="{FF2B5EF4-FFF2-40B4-BE49-F238E27FC236}">
                <a16:creationId xmlns:a16="http://schemas.microsoft.com/office/drawing/2014/main" id="{778FDA7C-65AE-77D5-7520-A644A7FA91F8}"/>
              </a:ext>
            </a:extLst>
          </p:cNvPr>
          <p:cNvSpPr>
            <a:spLocks noGrp="1"/>
          </p:cNvSpPr>
          <p:nvPr>
            <p:ph type="sldNum" sz="quarter" idx="4"/>
          </p:nvPr>
        </p:nvSpPr>
        <p:spPr/>
        <p:txBody>
          <a:bodyPr/>
          <a:lstStyle/>
          <a:p>
            <a:pPr>
              <a:defRPr/>
            </a:pPr>
            <a:fld id="{5AC316A2-ED79-4A4C-BB2E-71F78B36301B}" type="slidenum">
              <a:rPr lang="en-US" altLang="ja-JP" smtClean="0"/>
              <a:pPr>
                <a:defRPr/>
              </a:pPr>
              <a:t>47</a:t>
            </a:fld>
            <a:endParaRPr lang="ja-JP" altLang="en-US" dirty="0"/>
          </a:p>
        </p:txBody>
      </p:sp>
      <p:sp>
        <p:nvSpPr>
          <p:cNvPr id="3" name="四角形: 角を丸くする 2">
            <a:extLst>
              <a:ext uri="{FF2B5EF4-FFF2-40B4-BE49-F238E27FC236}">
                <a16:creationId xmlns:a16="http://schemas.microsoft.com/office/drawing/2014/main" id="{3A44D5D9-1B24-1474-E496-6212DCDC294E}"/>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a:solidFill>
                  <a:schemeClr val="bg1"/>
                </a:solidFill>
                <a:effectLst/>
                <a:latin typeface="Meiryo UI" panose="020B0604030504040204" pitchFamily="50" charset="-128"/>
                <a:ea typeface="Meiryo UI" panose="020B0604030504040204" pitchFamily="50" charset="-128"/>
              </a:rPr>
              <a:t>人口当たりの公衆衛生費歳出</a:t>
            </a:r>
            <a:endParaRPr lang="ja-JP" altLang="en-US" sz="1000" b="1" i="0" u="none" strike="noStrike" dirty="0">
              <a:solidFill>
                <a:schemeClr val="bg1"/>
              </a:solidFill>
              <a:effectLst/>
              <a:latin typeface="Meiryo UI" panose="020B0604030504040204" pitchFamily="50" charset="-128"/>
              <a:ea typeface="Meiryo UI" panose="020B0604030504040204" pitchFamily="50" charset="-128"/>
            </a:endParaRPr>
          </a:p>
        </p:txBody>
      </p:sp>
      <p:sp>
        <p:nvSpPr>
          <p:cNvPr id="4" name="四角形: 角を丸くする 3">
            <a:extLst>
              <a:ext uri="{FF2B5EF4-FFF2-40B4-BE49-F238E27FC236}">
                <a16:creationId xmlns:a16="http://schemas.microsoft.com/office/drawing/2014/main" id="{7A48B8A0-9C73-1A3B-F289-CC328CF086E1}"/>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a:solidFill>
                  <a:schemeClr val="bg1"/>
                </a:solidFill>
                <a:effectLst/>
                <a:latin typeface="Meiryo UI" panose="020B0604030504040204" pitchFamily="50" charset="-128"/>
                <a:ea typeface="Meiryo UI" panose="020B0604030504040204" pitchFamily="50" charset="-128"/>
              </a:rPr>
              <a:t>人口当たりの生活保護費歳出</a:t>
            </a:r>
            <a:endParaRPr lang="ja-JP" altLang="en-US" sz="1000" b="1" i="0" u="none" strike="noStrike" dirty="0">
              <a:solidFill>
                <a:schemeClr val="bg1"/>
              </a:solidFill>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3663453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D18381"/>
                </a:solidFill>
              </a:rPr>
              <a:t>③雇用・福祉</a:t>
            </a:r>
          </a:p>
        </p:txBody>
      </p:sp>
      <p:sp>
        <p:nvSpPr>
          <p:cNvPr id="2" name="スライド番号プレースホルダー 1">
            <a:extLst>
              <a:ext uri="{FF2B5EF4-FFF2-40B4-BE49-F238E27FC236}">
                <a16:creationId xmlns:a16="http://schemas.microsoft.com/office/drawing/2014/main" id="{300F3B38-E4CA-49D8-9EE4-4EC2C6C4946D}"/>
              </a:ext>
            </a:extLst>
          </p:cNvPr>
          <p:cNvSpPr>
            <a:spLocks noGrp="1"/>
          </p:cNvSpPr>
          <p:nvPr>
            <p:ph type="sldNum" sz="quarter" idx="4"/>
          </p:nvPr>
        </p:nvSpPr>
        <p:spPr/>
        <p:txBody>
          <a:bodyPr/>
          <a:lstStyle/>
          <a:p>
            <a:pPr>
              <a:defRPr/>
            </a:pPr>
            <a:fld id="{5AC316A2-ED79-4A4C-BB2E-71F78B36301B}" type="slidenum">
              <a:rPr lang="en-US" altLang="ja-JP" smtClean="0"/>
              <a:pPr>
                <a:defRPr/>
              </a:pPr>
              <a:t>48</a:t>
            </a:fld>
            <a:endParaRPr lang="ja-JP" altLang="en-US" dirty="0"/>
          </a:p>
        </p:txBody>
      </p:sp>
      <p:graphicFrame>
        <p:nvGraphicFramePr>
          <p:cNvPr id="5" name="表 2">
            <a:extLst>
              <a:ext uri="{FF2B5EF4-FFF2-40B4-BE49-F238E27FC236}">
                <a16:creationId xmlns:a16="http://schemas.microsoft.com/office/drawing/2014/main" id="{B5B463E2-3084-4D38-9C91-8A6BE3D07B38}"/>
              </a:ext>
            </a:extLst>
          </p:cNvPr>
          <p:cNvGraphicFramePr>
            <a:graphicFrameLocks noGrp="1"/>
          </p:cNvGraphicFramePr>
          <p:nvPr>
            <p:extLst>
              <p:ext uri="{D42A27DB-BD31-4B8C-83A1-F6EECF244321}">
                <p14:modId xmlns:p14="http://schemas.microsoft.com/office/powerpoint/2010/main" val="1706531240"/>
              </p:ext>
            </p:extLst>
          </p:nvPr>
        </p:nvGraphicFramePr>
        <p:xfrm>
          <a:off x="117546" y="1034050"/>
          <a:ext cx="8908912" cy="5184000"/>
        </p:xfrm>
        <a:graphic>
          <a:graphicData uri="http://schemas.openxmlformats.org/drawingml/2006/table">
            <a:tbl>
              <a:tblPr>
                <a:tableStyleId>{5C22544A-7EE6-4342-B048-85BDC9FD1C3A}</a:tableStyleId>
              </a:tblPr>
              <a:tblGrid>
                <a:gridCol w="205504">
                  <a:extLst>
                    <a:ext uri="{9D8B030D-6E8A-4147-A177-3AD203B41FA5}">
                      <a16:colId xmlns:a16="http://schemas.microsoft.com/office/drawing/2014/main" val="4045185540"/>
                    </a:ext>
                  </a:extLst>
                </a:gridCol>
                <a:gridCol w="1905854">
                  <a:extLst>
                    <a:ext uri="{9D8B030D-6E8A-4147-A177-3AD203B41FA5}">
                      <a16:colId xmlns:a16="http://schemas.microsoft.com/office/drawing/2014/main" val="1100794494"/>
                    </a:ext>
                  </a:extLst>
                </a:gridCol>
                <a:gridCol w="349407">
                  <a:extLst>
                    <a:ext uri="{9D8B030D-6E8A-4147-A177-3AD203B41FA5}">
                      <a16:colId xmlns:a16="http://schemas.microsoft.com/office/drawing/2014/main" val="373074883"/>
                    </a:ext>
                  </a:extLst>
                </a:gridCol>
                <a:gridCol w="349407">
                  <a:extLst>
                    <a:ext uri="{9D8B030D-6E8A-4147-A177-3AD203B41FA5}">
                      <a16:colId xmlns:a16="http://schemas.microsoft.com/office/drawing/2014/main" val="2673749146"/>
                    </a:ext>
                  </a:extLst>
                </a:gridCol>
                <a:gridCol w="349407">
                  <a:extLst>
                    <a:ext uri="{9D8B030D-6E8A-4147-A177-3AD203B41FA5}">
                      <a16:colId xmlns:a16="http://schemas.microsoft.com/office/drawing/2014/main" val="3932105154"/>
                    </a:ext>
                  </a:extLst>
                </a:gridCol>
                <a:gridCol w="349407">
                  <a:extLst>
                    <a:ext uri="{9D8B030D-6E8A-4147-A177-3AD203B41FA5}">
                      <a16:colId xmlns:a16="http://schemas.microsoft.com/office/drawing/2014/main" val="4261733230"/>
                    </a:ext>
                  </a:extLst>
                </a:gridCol>
                <a:gridCol w="349407">
                  <a:extLst>
                    <a:ext uri="{9D8B030D-6E8A-4147-A177-3AD203B41FA5}">
                      <a16:colId xmlns:a16="http://schemas.microsoft.com/office/drawing/2014/main" val="2057268846"/>
                    </a:ext>
                  </a:extLst>
                </a:gridCol>
                <a:gridCol w="349407">
                  <a:extLst>
                    <a:ext uri="{9D8B030D-6E8A-4147-A177-3AD203B41FA5}">
                      <a16:colId xmlns:a16="http://schemas.microsoft.com/office/drawing/2014/main" val="1106920227"/>
                    </a:ext>
                  </a:extLst>
                </a:gridCol>
                <a:gridCol w="349407">
                  <a:extLst>
                    <a:ext uri="{9D8B030D-6E8A-4147-A177-3AD203B41FA5}">
                      <a16:colId xmlns:a16="http://schemas.microsoft.com/office/drawing/2014/main" val="1966306172"/>
                    </a:ext>
                  </a:extLst>
                </a:gridCol>
                <a:gridCol w="349407">
                  <a:extLst>
                    <a:ext uri="{9D8B030D-6E8A-4147-A177-3AD203B41FA5}">
                      <a16:colId xmlns:a16="http://schemas.microsoft.com/office/drawing/2014/main" val="3493476205"/>
                    </a:ext>
                  </a:extLst>
                </a:gridCol>
                <a:gridCol w="349407">
                  <a:extLst>
                    <a:ext uri="{9D8B030D-6E8A-4147-A177-3AD203B41FA5}">
                      <a16:colId xmlns:a16="http://schemas.microsoft.com/office/drawing/2014/main" val="437174198"/>
                    </a:ext>
                  </a:extLst>
                </a:gridCol>
                <a:gridCol w="349407">
                  <a:extLst>
                    <a:ext uri="{9D8B030D-6E8A-4147-A177-3AD203B41FA5}">
                      <a16:colId xmlns:a16="http://schemas.microsoft.com/office/drawing/2014/main" val="4051091474"/>
                    </a:ext>
                  </a:extLst>
                </a:gridCol>
                <a:gridCol w="349407">
                  <a:extLst>
                    <a:ext uri="{9D8B030D-6E8A-4147-A177-3AD203B41FA5}">
                      <a16:colId xmlns:a16="http://schemas.microsoft.com/office/drawing/2014/main" val="1491449957"/>
                    </a:ext>
                  </a:extLst>
                </a:gridCol>
                <a:gridCol w="349407">
                  <a:extLst>
                    <a:ext uri="{9D8B030D-6E8A-4147-A177-3AD203B41FA5}">
                      <a16:colId xmlns:a16="http://schemas.microsoft.com/office/drawing/2014/main" val="4140041426"/>
                    </a:ext>
                  </a:extLst>
                </a:gridCol>
                <a:gridCol w="349407">
                  <a:extLst>
                    <a:ext uri="{9D8B030D-6E8A-4147-A177-3AD203B41FA5}">
                      <a16:colId xmlns:a16="http://schemas.microsoft.com/office/drawing/2014/main" val="2368015478"/>
                    </a:ext>
                  </a:extLst>
                </a:gridCol>
                <a:gridCol w="349407">
                  <a:extLst>
                    <a:ext uri="{9D8B030D-6E8A-4147-A177-3AD203B41FA5}">
                      <a16:colId xmlns:a16="http://schemas.microsoft.com/office/drawing/2014/main" val="484578303"/>
                    </a:ext>
                  </a:extLst>
                </a:gridCol>
                <a:gridCol w="349407">
                  <a:extLst>
                    <a:ext uri="{9D8B030D-6E8A-4147-A177-3AD203B41FA5}">
                      <a16:colId xmlns:a16="http://schemas.microsoft.com/office/drawing/2014/main" val="1615099287"/>
                    </a:ext>
                  </a:extLst>
                </a:gridCol>
                <a:gridCol w="349407">
                  <a:extLst>
                    <a:ext uri="{9D8B030D-6E8A-4147-A177-3AD203B41FA5}">
                      <a16:colId xmlns:a16="http://schemas.microsoft.com/office/drawing/2014/main" val="2347980451"/>
                    </a:ext>
                  </a:extLst>
                </a:gridCol>
                <a:gridCol w="349407">
                  <a:extLst>
                    <a:ext uri="{9D8B030D-6E8A-4147-A177-3AD203B41FA5}">
                      <a16:colId xmlns:a16="http://schemas.microsoft.com/office/drawing/2014/main" val="3730057004"/>
                    </a:ext>
                  </a:extLst>
                </a:gridCol>
                <a:gridCol w="349407">
                  <a:extLst>
                    <a:ext uri="{9D8B030D-6E8A-4147-A177-3AD203B41FA5}">
                      <a16:colId xmlns:a16="http://schemas.microsoft.com/office/drawing/2014/main" val="2835883005"/>
                    </a:ext>
                  </a:extLst>
                </a:gridCol>
                <a:gridCol w="508228">
                  <a:extLst>
                    <a:ext uri="{9D8B030D-6E8A-4147-A177-3AD203B41FA5}">
                      <a16:colId xmlns:a16="http://schemas.microsoft.com/office/drawing/2014/main" val="1318362604"/>
                    </a:ext>
                  </a:extLst>
                </a:gridCol>
              </a:tblGrid>
              <a:tr h="504000">
                <a:tc rowSpan="2">
                  <a:txBody>
                    <a:bodyPr/>
                    <a:lstStyle/>
                    <a:p>
                      <a:pPr algn="ctr" fontAlgn="ctr"/>
                      <a:r>
                        <a:rPr lang="en-US" sz="800" b="1" u="none" strike="noStrike" dirty="0">
                          <a:solidFill>
                            <a:schemeClr val="tx1">
                              <a:lumMod val="75000"/>
                              <a:lumOff val="25000"/>
                            </a:schemeClr>
                          </a:solidFill>
                          <a:effectLst/>
                        </a:rPr>
                        <a:t>No.</a:t>
                      </a:r>
                      <a:endParaRPr 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800" b="1" u="none" strike="noStrike" dirty="0">
                          <a:solidFill>
                            <a:schemeClr val="tx1">
                              <a:lumMod val="75000"/>
                              <a:lumOff val="25000"/>
                            </a:schemeClr>
                          </a:solidFill>
                          <a:effectLst/>
                        </a:rPr>
                        <a:t>指標名</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●●市</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同規模地域平均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全国平均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rowSpan="2">
                  <a:txBody>
                    <a:bodyPr/>
                    <a:lstStyle/>
                    <a:p>
                      <a:pPr algn="ctr" fontAlgn="ctr"/>
                      <a:r>
                        <a:rPr lang="ja-JP" altLang="en-US" sz="800" b="1" u="none" strike="noStrike" dirty="0">
                          <a:solidFill>
                            <a:schemeClr val="tx1">
                              <a:lumMod val="75000"/>
                              <a:lumOff val="25000"/>
                            </a:schemeClr>
                          </a:solidFill>
                          <a:effectLst/>
                        </a:rPr>
                        <a:t>単位</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703669352"/>
                  </a:ext>
                </a:extLst>
              </a:tr>
              <a:tr h="360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a:solidFill>
                            <a:schemeClr val="tx1">
                              <a:lumMod val="75000"/>
                              <a:lumOff val="25000"/>
                            </a:schemeClr>
                          </a:solidFill>
                          <a:effectLst/>
                        </a:rPr>
                        <a:t>2018</a:t>
                      </a:r>
                      <a:endParaRPr lang="en-US" altLang="ja-JP" sz="8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pPr algn="l" fontAlgn="ctr"/>
                      <a:r>
                        <a:rPr lang="ja-JP" altLang="en-US" sz="500" u="none" strike="noStrike" dirty="0">
                          <a:effectLst/>
                        </a:rPr>
                        <a:t>単位</a:t>
                      </a:r>
                      <a:endParaRPr lang="ja-JP" altLang="en-US" sz="500" b="1"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423762572"/>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人口当たりの労働費歳出</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千円</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614491494"/>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大学・大学</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院卒就業者割合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945799748"/>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就業人口に占める外国人就業者割合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79421744"/>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人口当たりの医師数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476198046"/>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人口当たりの病床数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床</a:t>
                      </a: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万人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578062950"/>
                  </a:ext>
                </a:extLst>
              </a:tr>
              <a:tr h="432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要介護・要支援者</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人当たりの介護職員数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32887735"/>
                  </a:ext>
                </a:extLst>
              </a:tr>
              <a:tr h="432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要介護・支援者</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人あたりの介護施設定員数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726437377"/>
                  </a:ext>
                </a:extLst>
              </a:tr>
              <a:tr h="432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歳未満人口</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人当たりの保育所利用定員数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775255849"/>
                  </a:ext>
                </a:extLst>
              </a:tr>
              <a:tr h="432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人口当たりの公衆衛生費歳出</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千円</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05800934"/>
                  </a:ext>
                </a:extLst>
              </a:tr>
              <a:tr h="432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人口当たりの生活保護費歳出</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千円</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2709664190"/>
                  </a:ext>
                </a:extLst>
              </a:tr>
            </a:tbl>
          </a:graphicData>
        </a:graphic>
      </p:graphicFrame>
    </p:spTree>
    <p:extLst>
      <p:ext uri="{BB962C8B-B14F-4D97-AF65-F5344CB8AC3E}">
        <p14:creationId xmlns:p14="http://schemas.microsoft.com/office/powerpoint/2010/main" val="96368579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A7C36F"/>
                </a:solidFill>
              </a:rPr>
              <a:t>④農林水産</a:t>
            </a:r>
          </a:p>
        </p:txBody>
      </p:sp>
      <p:sp>
        <p:nvSpPr>
          <p:cNvPr id="2" name="スライド番号プレースホルダー 1">
            <a:extLst>
              <a:ext uri="{FF2B5EF4-FFF2-40B4-BE49-F238E27FC236}">
                <a16:creationId xmlns:a16="http://schemas.microsoft.com/office/drawing/2014/main" id="{131E81B3-92C9-465D-AA8B-1D41E74F7C22}"/>
              </a:ext>
            </a:extLst>
          </p:cNvPr>
          <p:cNvSpPr>
            <a:spLocks noGrp="1"/>
          </p:cNvSpPr>
          <p:nvPr>
            <p:ph type="sldNum" sz="quarter" idx="4"/>
          </p:nvPr>
        </p:nvSpPr>
        <p:spPr/>
        <p:txBody>
          <a:bodyPr/>
          <a:lstStyle/>
          <a:p>
            <a:pPr>
              <a:defRPr/>
            </a:pPr>
            <a:fld id="{5AC316A2-ED79-4A4C-BB2E-71F78B36301B}" type="slidenum">
              <a:rPr lang="en-US" altLang="ja-JP" smtClean="0"/>
              <a:pPr>
                <a:defRPr/>
              </a:pPr>
              <a:t>49</a:t>
            </a:fld>
            <a:endParaRPr lang="ja-JP" altLang="en-US" dirty="0"/>
          </a:p>
        </p:txBody>
      </p:sp>
      <p:sp>
        <p:nvSpPr>
          <p:cNvPr id="3" name="四角形: 角を丸くする 2">
            <a:extLst>
              <a:ext uri="{FF2B5EF4-FFF2-40B4-BE49-F238E27FC236}">
                <a16:creationId xmlns:a16="http://schemas.microsoft.com/office/drawing/2014/main" id="{BC119D62-9EAE-ACFE-5E9A-6B57F900BD91}"/>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農業従事者数の割合</a:t>
            </a:r>
          </a:p>
        </p:txBody>
      </p:sp>
      <p:sp>
        <p:nvSpPr>
          <p:cNvPr id="4" name="四角形: 角を丸くする 3">
            <a:extLst>
              <a:ext uri="{FF2B5EF4-FFF2-40B4-BE49-F238E27FC236}">
                <a16:creationId xmlns:a16="http://schemas.microsoft.com/office/drawing/2014/main" id="{CDBA66CE-335E-BFE2-2E54-C9B6BF2878B2}"/>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耕地面積の割合</a:t>
            </a:r>
          </a:p>
        </p:txBody>
      </p:sp>
    </p:spTree>
    <p:extLst>
      <p:ext uri="{BB962C8B-B14F-4D97-AF65-F5344CB8AC3E}">
        <p14:creationId xmlns:p14="http://schemas.microsoft.com/office/powerpoint/2010/main" val="772379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客観的指標（地域のストック・成果）の全体構成</a:t>
            </a:r>
            <a:endParaRPr kumimoji="1" lang="ja-JP" altLang="en-US" dirty="0"/>
          </a:p>
        </p:txBody>
      </p:sp>
      <p:sp>
        <p:nvSpPr>
          <p:cNvPr id="14" name="テキスト ボックス 13">
            <a:extLst>
              <a:ext uri="{FF2B5EF4-FFF2-40B4-BE49-F238E27FC236}">
                <a16:creationId xmlns:a16="http://schemas.microsoft.com/office/drawing/2014/main" id="{F31076CF-6721-4A73-BFE4-3006E9F2CB14}"/>
              </a:ext>
            </a:extLst>
          </p:cNvPr>
          <p:cNvSpPr txBox="1">
            <a:spLocks noChangeArrowheads="1"/>
          </p:cNvSpPr>
          <p:nvPr/>
        </p:nvSpPr>
        <p:spPr bwMode="auto">
          <a:xfrm>
            <a:off x="1910213" y="5737083"/>
            <a:ext cx="6809192" cy="646331"/>
          </a:xfrm>
          <a:prstGeom prst="rect">
            <a:avLst/>
          </a:prstGeom>
          <a:solidFill>
            <a:srgbClr val="DAE4EE"/>
          </a:solidFill>
          <a:ln w="28575">
            <a:solidFill>
              <a:schemeClr val="accent5">
                <a:lumMod val="20000"/>
                <a:lumOff val="80000"/>
              </a:schemeClr>
            </a:solidFill>
            <a:prstDash val="solid"/>
            <a:miter lim="800000"/>
            <a:headEnd/>
            <a:tailEnd/>
          </a:ln>
        </p:spPr>
        <p:txBody>
          <a:bodyPr wrap="square">
            <a:spAutoFit/>
          </a:bodyPr>
          <a:lstStyle/>
          <a:p>
            <a:pPr algn="ctr">
              <a:spcBef>
                <a:spcPts val="0"/>
              </a:spcBef>
              <a:buClr>
                <a:srgbClr val="0070C0"/>
              </a:buClr>
            </a:pPr>
            <a:r>
              <a:rPr lang="ja-JP" altLang="en-US" sz="1800" b="1" dirty="0">
                <a:solidFill>
                  <a:srgbClr val="22374A"/>
                </a:solidFill>
                <a:effectLst>
                  <a:glow rad="127000">
                    <a:schemeClr val="bg1"/>
                  </a:glow>
                </a:effectLst>
                <a:latin typeface="Meiryo UI" pitchFamily="50" charset="-128"/>
                <a:ea typeface="Meiryo UI" pitchFamily="50" charset="-128"/>
              </a:rPr>
              <a:t>「地域のストック」を活用して算出される公共・民間サービス</a:t>
            </a:r>
          </a:p>
          <a:p>
            <a:pPr algn="ctr">
              <a:spcBef>
                <a:spcPts val="0"/>
              </a:spcBef>
              <a:buClr>
                <a:srgbClr val="0070C0"/>
              </a:buClr>
            </a:pPr>
            <a:r>
              <a:rPr lang="ja-JP" altLang="en-US" sz="1800" b="1" dirty="0">
                <a:solidFill>
                  <a:srgbClr val="22374A"/>
                </a:solidFill>
                <a:effectLst>
                  <a:glow rad="127000">
                    <a:schemeClr val="bg1"/>
                  </a:glow>
                </a:effectLst>
                <a:latin typeface="Meiryo UI" pitchFamily="50" charset="-128"/>
                <a:ea typeface="Meiryo UI" pitchFamily="50" charset="-128"/>
              </a:rPr>
              <a:t>これらのサービスの結果として、「地域の成果」が発現する</a:t>
            </a:r>
          </a:p>
        </p:txBody>
      </p:sp>
      <p:sp>
        <p:nvSpPr>
          <p:cNvPr id="17" name="テキスト ボックス 5">
            <a:extLst>
              <a:ext uri="{FF2B5EF4-FFF2-40B4-BE49-F238E27FC236}">
                <a16:creationId xmlns:a16="http://schemas.microsoft.com/office/drawing/2014/main" id="{4077DF6D-6FB7-4200-8B17-4D8385A3BD3C}"/>
              </a:ext>
            </a:extLst>
          </p:cNvPr>
          <p:cNvSpPr txBox="1">
            <a:spLocks noChangeArrowheads="1"/>
          </p:cNvSpPr>
          <p:nvPr/>
        </p:nvSpPr>
        <p:spPr bwMode="auto">
          <a:xfrm>
            <a:off x="92990" y="683419"/>
            <a:ext cx="8950271" cy="730175"/>
          </a:xfrm>
          <a:prstGeom prst="rect">
            <a:avLst/>
          </a:prstGeom>
          <a:noFill/>
          <a:ln w="12700">
            <a:solidFill>
              <a:srgbClr val="6F98BD"/>
            </a:solidFill>
            <a:prstDash val="solid"/>
            <a:miter lim="800000"/>
            <a:headEnd/>
            <a:tailEnd/>
          </a:ln>
        </p:spPr>
        <p:txBody>
          <a:bodyPr wrap="square" anchor="ctr">
            <a:noAutofit/>
          </a:bodyPr>
          <a:lstStyle/>
          <a:p>
            <a:pPr marL="342900" indent="-342900" algn="just">
              <a:spcBef>
                <a:spcPts val="0"/>
              </a:spcBef>
              <a:buClr>
                <a:srgbClr val="22374A"/>
              </a:buClr>
              <a:buFont typeface="Wingdings" panose="05000000000000000000" pitchFamily="2" charset="2"/>
              <a:buChar char="n"/>
            </a:pPr>
            <a:r>
              <a:rPr lang="ja-JP" altLang="en-US" sz="1200" dirty="0">
                <a:solidFill>
                  <a:schemeClr val="tx1">
                    <a:lumMod val="75000"/>
                    <a:lumOff val="25000"/>
                  </a:schemeClr>
                </a:solidFill>
                <a:latin typeface="Meiryo UI" pitchFamily="50" charset="-128"/>
                <a:ea typeface="Meiryo UI" pitchFamily="50" charset="-128"/>
              </a:rPr>
              <a:t>客観的指標は、</a:t>
            </a:r>
            <a:r>
              <a:rPr lang="ja-JP" altLang="en-US" sz="1200" b="1" dirty="0">
                <a:solidFill>
                  <a:srgbClr val="C00000"/>
                </a:solidFill>
                <a:latin typeface="Meiryo UI" pitchFamily="50" charset="-128"/>
                <a:ea typeface="Meiryo UI" pitchFamily="50" charset="-128"/>
              </a:rPr>
              <a:t>「地域のストック」</a:t>
            </a:r>
            <a:r>
              <a:rPr lang="ja-JP" altLang="en-US" sz="1200" dirty="0">
                <a:solidFill>
                  <a:schemeClr val="tx1">
                    <a:lumMod val="75000"/>
                    <a:lumOff val="25000"/>
                  </a:schemeClr>
                </a:solidFill>
                <a:latin typeface="Meiryo UI" pitchFamily="50" charset="-128"/>
                <a:ea typeface="Meiryo UI" pitchFamily="50" charset="-128"/>
              </a:rPr>
              <a:t>と</a:t>
            </a:r>
            <a:r>
              <a:rPr lang="ja-JP" altLang="en-US" sz="1200" b="1" dirty="0">
                <a:solidFill>
                  <a:srgbClr val="C00000"/>
                </a:solidFill>
                <a:latin typeface="Meiryo UI" pitchFamily="50" charset="-128"/>
                <a:ea typeface="Meiryo UI" pitchFamily="50" charset="-128"/>
              </a:rPr>
              <a:t>「地域の成果（フロー）」</a:t>
            </a:r>
            <a:r>
              <a:rPr lang="ja-JP" altLang="en-US" sz="1200" dirty="0">
                <a:solidFill>
                  <a:schemeClr val="tx1">
                    <a:lumMod val="75000"/>
                    <a:lumOff val="25000"/>
                  </a:schemeClr>
                </a:solidFill>
                <a:latin typeface="Meiryo UI" pitchFamily="50" charset="-128"/>
                <a:ea typeface="Meiryo UI" pitchFamily="50" charset="-128"/>
              </a:rPr>
              <a:t>の２種類で構成されている。</a:t>
            </a:r>
          </a:p>
          <a:p>
            <a:pPr marL="342900" indent="-342900" algn="just">
              <a:spcBef>
                <a:spcPts val="0"/>
              </a:spcBef>
              <a:buClr>
                <a:srgbClr val="22374A"/>
              </a:buClr>
              <a:buFont typeface="Wingdings" panose="05000000000000000000" pitchFamily="2" charset="2"/>
              <a:buChar char="n"/>
            </a:pPr>
            <a:r>
              <a:rPr lang="ja-JP" altLang="en-US" sz="1200" dirty="0">
                <a:solidFill>
                  <a:schemeClr val="tx1">
                    <a:lumMod val="75000"/>
                    <a:lumOff val="25000"/>
                  </a:schemeClr>
                </a:solidFill>
                <a:latin typeface="Meiryo UI" pitchFamily="50" charset="-128"/>
                <a:ea typeface="Meiryo UI" pitchFamily="50" charset="-128"/>
              </a:rPr>
              <a:t>「地域のストック」は、地域循環共生圏構築や地域政策、企業の設備投資の蓄積であり、「地域の成果」は、ストックから生み出されるサービスとして発現するものである。</a:t>
            </a:r>
          </a:p>
        </p:txBody>
      </p:sp>
      <p:sp>
        <p:nvSpPr>
          <p:cNvPr id="19" name="正方形/長方形 18">
            <a:extLst>
              <a:ext uri="{FF2B5EF4-FFF2-40B4-BE49-F238E27FC236}">
                <a16:creationId xmlns:a16="http://schemas.microsoft.com/office/drawing/2014/main" id="{DB0B5819-5BB5-4B59-A7A9-B7ABA52024C7}"/>
              </a:ext>
            </a:extLst>
          </p:cNvPr>
          <p:cNvSpPr/>
          <p:nvPr/>
        </p:nvSpPr>
        <p:spPr bwMode="auto">
          <a:xfrm>
            <a:off x="5766013" y="2287172"/>
            <a:ext cx="2737768" cy="3367245"/>
          </a:xfrm>
          <a:prstGeom prst="rect">
            <a:avLst/>
          </a:prstGeom>
          <a:solidFill>
            <a:schemeClr val="bg1">
              <a:lumMod val="85000"/>
            </a:schemeClr>
          </a:solidFill>
          <a:ln w="19050" cap="flat" cmpd="sng" algn="ctr">
            <a:noFill/>
            <a:prstDash val="solid"/>
            <a:round/>
            <a:headEnd type="none" w="med" len="med"/>
            <a:tailEnd type="none" w="med" len="med"/>
          </a:ln>
          <a:effectLst/>
        </p:spPr>
        <p:txBody>
          <a:bodyPr vert="eaVert"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lang="en-US" altLang="ja-JP" sz="1800" b="1" dirty="0">
              <a:solidFill>
                <a:schemeClr val="bg1"/>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88045B34-BE8E-460C-B22A-77098B6E8C90}"/>
              </a:ext>
            </a:extLst>
          </p:cNvPr>
          <p:cNvSpPr/>
          <p:nvPr/>
        </p:nvSpPr>
        <p:spPr bwMode="auto">
          <a:xfrm>
            <a:off x="2129291" y="2276119"/>
            <a:ext cx="2741212" cy="3378299"/>
          </a:xfrm>
          <a:prstGeom prst="rect">
            <a:avLst/>
          </a:prstGeom>
          <a:solidFill>
            <a:schemeClr val="bg1">
              <a:lumMod val="85000"/>
            </a:schemeClr>
          </a:solidFill>
          <a:ln w="19050" cap="flat" cmpd="sng" algn="ctr">
            <a:noFill/>
            <a:prstDash val="solid"/>
            <a:round/>
            <a:headEnd type="none" w="med" len="med"/>
            <a:tailEnd type="none" w="med" len="med"/>
          </a:ln>
          <a:effectLst/>
        </p:spPr>
        <p:txBody>
          <a:bodyPr vert="eaVert"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lang="en-US" altLang="ja-JP" sz="1800" b="1" dirty="0">
              <a:solidFill>
                <a:schemeClr val="bg1"/>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D5A383BA-3FF1-4D09-8642-3410BDB8550B}"/>
              </a:ext>
            </a:extLst>
          </p:cNvPr>
          <p:cNvSpPr/>
          <p:nvPr/>
        </p:nvSpPr>
        <p:spPr bwMode="auto">
          <a:xfrm>
            <a:off x="2511268" y="2784763"/>
            <a:ext cx="1967314" cy="324000"/>
          </a:xfrm>
          <a:prstGeom prst="rect">
            <a:avLst/>
          </a:prstGeom>
          <a:solidFill>
            <a:srgbClr val="DDD9C3"/>
          </a:solidFill>
          <a:ln w="1905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1" dirty="0">
                <a:solidFill>
                  <a:schemeClr val="tx1">
                    <a:lumMod val="75000"/>
                    <a:lumOff val="25000"/>
                  </a:schemeClr>
                </a:solidFill>
                <a:latin typeface="Meiryo UI" panose="020B0604030504040204" pitchFamily="50" charset="-128"/>
                <a:ea typeface="Meiryo UI" panose="020B0604030504040204" pitchFamily="50" charset="-128"/>
              </a:rPr>
              <a:t>安心・安全</a:t>
            </a:r>
          </a:p>
        </p:txBody>
      </p:sp>
      <p:sp>
        <p:nvSpPr>
          <p:cNvPr id="22" name="正方形/長方形 21">
            <a:extLst>
              <a:ext uri="{FF2B5EF4-FFF2-40B4-BE49-F238E27FC236}">
                <a16:creationId xmlns:a16="http://schemas.microsoft.com/office/drawing/2014/main" id="{347217FF-8C7D-4D90-AB63-5E95B6F05D8F}"/>
              </a:ext>
            </a:extLst>
          </p:cNvPr>
          <p:cNvSpPr/>
          <p:nvPr/>
        </p:nvSpPr>
        <p:spPr bwMode="auto">
          <a:xfrm>
            <a:off x="2511268" y="3182358"/>
            <a:ext cx="1967314" cy="324000"/>
          </a:xfrm>
          <a:prstGeom prst="rect">
            <a:avLst/>
          </a:prstGeom>
          <a:solidFill>
            <a:srgbClr val="FDE9D9"/>
          </a:solidFill>
          <a:ln w="1905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800" b="1" dirty="0">
                <a:solidFill>
                  <a:schemeClr val="tx1">
                    <a:lumMod val="75000"/>
                    <a:lumOff val="25000"/>
                  </a:schemeClr>
                </a:solidFill>
                <a:latin typeface="Meiryo UI" panose="020B0604030504040204" pitchFamily="50" charset="-128"/>
                <a:ea typeface="Meiryo UI" panose="020B0604030504040204" pitchFamily="50" charset="-128"/>
              </a:rPr>
              <a:t>教育</a:t>
            </a:r>
            <a:r>
              <a:rPr kumimoji="1" lang="ja-JP" altLang="en-US" sz="1800" b="1" dirty="0">
                <a:solidFill>
                  <a:schemeClr val="tx1">
                    <a:lumMod val="75000"/>
                    <a:lumOff val="25000"/>
                  </a:schemeClr>
                </a:solidFill>
                <a:latin typeface="Meiryo UI" panose="020B0604030504040204" pitchFamily="50" charset="-128"/>
                <a:ea typeface="Meiryo UI" panose="020B0604030504040204" pitchFamily="50" charset="-128"/>
              </a:rPr>
              <a:t>・文化・生活</a:t>
            </a:r>
          </a:p>
        </p:txBody>
      </p:sp>
      <p:sp>
        <p:nvSpPr>
          <p:cNvPr id="23" name="正方形/長方形 22">
            <a:extLst>
              <a:ext uri="{FF2B5EF4-FFF2-40B4-BE49-F238E27FC236}">
                <a16:creationId xmlns:a16="http://schemas.microsoft.com/office/drawing/2014/main" id="{9A794AE1-D2B0-4CEF-BAED-8A4C589866EB}"/>
              </a:ext>
            </a:extLst>
          </p:cNvPr>
          <p:cNvSpPr/>
          <p:nvPr/>
        </p:nvSpPr>
        <p:spPr bwMode="auto">
          <a:xfrm>
            <a:off x="2511268" y="3578590"/>
            <a:ext cx="1967314" cy="324000"/>
          </a:xfrm>
          <a:prstGeom prst="rect">
            <a:avLst/>
          </a:prstGeom>
          <a:solidFill>
            <a:schemeClr val="accent2">
              <a:lumMod val="20000"/>
              <a:lumOff val="80000"/>
            </a:schemeClr>
          </a:solidFill>
          <a:ln w="1905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800" b="1" dirty="0">
                <a:solidFill>
                  <a:schemeClr val="tx1">
                    <a:lumMod val="75000"/>
                    <a:lumOff val="25000"/>
                  </a:schemeClr>
                </a:solidFill>
                <a:latin typeface="Meiryo UI" panose="020B0604030504040204" pitchFamily="50" charset="-128"/>
                <a:ea typeface="Meiryo UI" panose="020B0604030504040204" pitchFamily="50" charset="-128"/>
              </a:rPr>
              <a:t>雇用</a:t>
            </a:r>
            <a:r>
              <a:rPr kumimoji="1" lang="ja-JP" altLang="en-US" sz="1800" b="1" dirty="0">
                <a:solidFill>
                  <a:schemeClr val="tx1">
                    <a:lumMod val="75000"/>
                    <a:lumOff val="25000"/>
                  </a:schemeClr>
                </a:solidFill>
                <a:latin typeface="Meiryo UI" panose="020B0604030504040204" pitchFamily="50" charset="-128"/>
                <a:ea typeface="Meiryo UI" panose="020B0604030504040204" pitchFamily="50" charset="-128"/>
              </a:rPr>
              <a:t>・福祉</a:t>
            </a:r>
          </a:p>
        </p:txBody>
      </p:sp>
      <p:sp>
        <p:nvSpPr>
          <p:cNvPr id="24" name="正方形/長方形 23">
            <a:extLst>
              <a:ext uri="{FF2B5EF4-FFF2-40B4-BE49-F238E27FC236}">
                <a16:creationId xmlns:a16="http://schemas.microsoft.com/office/drawing/2014/main" id="{110DFFEA-EBE3-454C-9DBB-9F59E44F67DC}"/>
              </a:ext>
            </a:extLst>
          </p:cNvPr>
          <p:cNvSpPr/>
          <p:nvPr/>
        </p:nvSpPr>
        <p:spPr bwMode="auto">
          <a:xfrm>
            <a:off x="2511268" y="3970583"/>
            <a:ext cx="1967314" cy="324000"/>
          </a:xfrm>
          <a:prstGeom prst="rect">
            <a:avLst/>
          </a:prstGeom>
          <a:solidFill>
            <a:srgbClr val="D6E3BC"/>
          </a:solidFill>
          <a:ln w="1905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800" b="1" dirty="0">
                <a:solidFill>
                  <a:schemeClr val="tx1">
                    <a:lumMod val="75000"/>
                    <a:lumOff val="25000"/>
                  </a:schemeClr>
                </a:solidFill>
                <a:latin typeface="Meiryo UI" panose="020B0604030504040204" pitchFamily="50" charset="-128"/>
                <a:ea typeface="Meiryo UI" panose="020B0604030504040204" pitchFamily="50" charset="-128"/>
              </a:rPr>
              <a:t>農林水産</a:t>
            </a:r>
            <a:endParaRPr kumimoji="1" lang="ja-JP" altLang="en-US" sz="18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9EF3BAA0-0AF7-4D8A-B227-1B8524947BB2}"/>
              </a:ext>
            </a:extLst>
          </p:cNvPr>
          <p:cNvSpPr/>
          <p:nvPr/>
        </p:nvSpPr>
        <p:spPr bwMode="auto">
          <a:xfrm>
            <a:off x="2511268" y="4370321"/>
            <a:ext cx="1967314" cy="324000"/>
          </a:xfrm>
          <a:prstGeom prst="rect">
            <a:avLst/>
          </a:prstGeom>
          <a:solidFill>
            <a:srgbClr val="CCC0D9"/>
          </a:solidFill>
          <a:ln w="1905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800" b="1">
                <a:solidFill>
                  <a:schemeClr val="tx1">
                    <a:lumMod val="75000"/>
                    <a:lumOff val="25000"/>
                  </a:schemeClr>
                </a:solidFill>
                <a:latin typeface="Meiryo UI" panose="020B0604030504040204" pitchFamily="50" charset="-128"/>
                <a:ea typeface="Meiryo UI" panose="020B0604030504040204" pitchFamily="50" charset="-128"/>
              </a:rPr>
              <a:t>経済</a:t>
            </a:r>
            <a:r>
              <a:rPr kumimoji="1" lang="ja-JP" altLang="en-US" sz="1800" b="1">
                <a:solidFill>
                  <a:schemeClr val="tx1">
                    <a:lumMod val="75000"/>
                    <a:lumOff val="25000"/>
                  </a:schemeClr>
                </a:solidFill>
                <a:latin typeface="Meiryo UI" panose="020B0604030504040204" pitchFamily="50" charset="-128"/>
                <a:ea typeface="Meiryo UI" panose="020B0604030504040204" pitchFamily="50" charset="-128"/>
              </a:rPr>
              <a:t>・</a:t>
            </a:r>
            <a:r>
              <a:rPr lang="ja-JP" altLang="en-US" sz="1800" b="1">
                <a:solidFill>
                  <a:schemeClr val="tx1">
                    <a:lumMod val="75000"/>
                    <a:lumOff val="25000"/>
                  </a:schemeClr>
                </a:solidFill>
                <a:latin typeface="Meiryo UI" panose="020B0604030504040204" pitchFamily="50" charset="-128"/>
                <a:ea typeface="Meiryo UI" panose="020B0604030504040204" pitchFamily="50" charset="-128"/>
              </a:rPr>
              <a:t>産業</a:t>
            </a:r>
            <a:endParaRPr lang="en-US" altLang="ja-JP" sz="18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D9B6FA5-7E5A-4321-AA3D-49ED7B369BAC}"/>
              </a:ext>
            </a:extLst>
          </p:cNvPr>
          <p:cNvSpPr/>
          <p:nvPr/>
        </p:nvSpPr>
        <p:spPr bwMode="auto">
          <a:xfrm>
            <a:off x="2511268" y="4773694"/>
            <a:ext cx="1967314" cy="324000"/>
          </a:xfrm>
          <a:prstGeom prst="rect">
            <a:avLst/>
          </a:prstGeom>
          <a:solidFill>
            <a:srgbClr val="B6DDE8"/>
          </a:solidFill>
          <a:ln w="1905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800" b="1">
                <a:solidFill>
                  <a:schemeClr val="tx1">
                    <a:lumMod val="75000"/>
                    <a:lumOff val="25000"/>
                  </a:schemeClr>
                </a:solidFill>
                <a:latin typeface="Meiryo UI" panose="020B0604030504040204" pitchFamily="50" charset="-128"/>
                <a:ea typeface="Meiryo UI" panose="020B0604030504040204" pitchFamily="50" charset="-128"/>
              </a:rPr>
              <a:t>国土</a:t>
            </a:r>
            <a:r>
              <a:rPr kumimoji="1" lang="ja-JP" altLang="en-US" sz="1800" b="1">
                <a:solidFill>
                  <a:schemeClr val="tx1">
                    <a:lumMod val="75000"/>
                    <a:lumOff val="25000"/>
                  </a:schemeClr>
                </a:solidFill>
                <a:latin typeface="Meiryo UI" panose="020B0604030504040204" pitchFamily="50" charset="-128"/>
                <a:ea typeface="Meiryo UI" panose="020B0604030504040204" pitchFamily="50" charset="-128"/>
              </a:rPr>
              <a:t>・交通</a:t>
            </a:r>
            <a:endParaRPr kumimoji="1" lang="ja-JP" altLang="en-US" sz="18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22AE7EAB-D632-46AC-8D79-D3DA3D21CC38}"/>
              </a:ext>
            </a:extLst>
          </p:cNvPr>
          <p:cNvSpPr/>
          <p:nvPr/>
        </p:nvSpPr>
        <p:spPr bwMode="auto">
          <a:xfrm>
            <a:off x="2511268" y="5173011"/>
            <a:ext cx="1967314" cy="324000"/>
          </a:xfrm>
          <a:prstGeom prst="rect">
            <a:avLst/>
          </a:prstGeom>
          <a:solidFill>
            <a:srgbClr val="B7FFD8"/>
          </a:solidFill>
          <a:ln w="1905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1" dirty="0">
                <a:solidFill>
                  <a:schemeClr val="tx1">
                    <a:lumMod val="75000"/>
                    <a:lumOff val="25000"/>
                  </a:schemeClr>
                </a:solidFill>
                <a:latin typeface="Meiryo UI" panose="020B0604030504040204" pitchFamily="50" charset="-128"/>
                <a:ea typeface="Meiryo UI" panose="020B0604030504040204" pitchFamily="50" charset="-128"/>
              </a:rPr>
              <a:t>環境</a:t>
            </a:r>
          </a:p>
        </p:txBody>
      </p:sp>
      <p:grpSp>
        <p:nvGrpSpPr>
          <p:cNvPr id="28" name="グループ化 27">
            <a:extLst>
              <a:ext uri="{FF2B5EF4-FFF2-40B4-BE49-F238E27FC236}">
                <a16:creationId xmlns:a16="http://schemas.microsoft.com/office/drawing/2014/main" id="{8F14ABAE-D5E5-4C30-8B2D-BB3C0723AF2E}"/>
              </a:ext>
            </a:extLst>
          </p:cNvPr>
          <p:cNvGrpSpPr/>
          <p:nvPr/>
        </p:nvGrpSpPr>
        <p:grpSpPr>
          <a:xfrm>
            <a:off x="6147106" y="2728863"/>
            <a:ext cx="1966463" cy="2792694"/>
            <a:chOff x="6433146" y="2670299"/>
            <a:chExt cx="1966463" cy="2927458"/>
          </a:xfrm>
        </p:grpSpPr>
        <p:sp>
          <p:nvSpPr>
            <p:cNvPr id="29" name="正方形/長方形 28">
              <a:extLst>
                <a:ext uri="{FF2B5EF4-FFF2-40B4-BE49-F238E27FC236}">
                  <a16:creationId xmlns:a16="http://schemas.microsoft.com/office/drawing/2014/main" id="{8A2DA6DE-0B85-4B03-B0E3-0F194468EE9F}"/>
                </a:ext>
              </a:extLst>
            </p:cNvPr>
            <p:cNvSpPr/>
            <p:nvPr/>
          </p:nvSpPr>
          <p:spPr bwMode="auto">
            <a:xfrm>
              <a:off x="6434767" y="2670299"/>
              <a:ext cx="1964842" cy="853236"/>
            </a:xfrm>
            <a:prstGeom prst="rect">
              <a:avLst/>
            </a:prstGeom>
            <a:solidFill>
              <a:srgbClr val="CEEBC7"/>
            </a:solidFill>
            <a:ln w="1905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800" b="1" dirty="0">
                  <a:solidFill>
                    <a:schemeClr val="tx1">
                      <a:lumMod val="75000"/>
                      <a:lumOff val="25000"/>
                    </a:schemeClr>
                  </a:solidFill>
                  <a:latin typeface="Meiryo UI" panose="020B0604030504040204" pitchFamily="50" charset="-128"/>
                  <a:ea typeface="Meiryo UI" panose="020B0604030504040204" pitchFamily="50" charset="-128"/>
                </a:rPr>
                <a:t>環境</a:t>
              </a:r>
              <a:endParaRPr kumimoji="1" lang="ja-JP" altLang="en-US" sz="18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B38DD770-C2E8-406D-B3CC-9CD28CD43336}"/>
                </a:ext>
              </a:extLst>
            </p:cNvPr>
            <p:cNvSpPr/>
            <p:nvPr/>
          </p:nvSpPr>
          <p:spPr bwMode="auto">
            <a:xfrm>
              <a:off x="6433146" y="3707410"/>
              <a:ext cx="1964842" cy="853236"/>
            </a:xfrm>
            <a:prstGeom prst="rect">
              <a:avLst/>
            </a:prstGeom>
            <a:solidFill>
              <a:srgbClr val="CCECFF"/>
            </a:solidFill>
            <a:ln w="1905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800" b="1">
                  <a:solidFill>
                    <a:schemeClr val="tx1">
                      <a:lumMod val="75000"/>
                      <a:lumOff val="25000"/>
                    </a:schemeClr>
                  </a:solidFill>
                  <a:latin typeface="Meiryo UI" panose="020B0604030504040204" pitchFamily="50" charset="-128"/>
                  <a:ea typeface="Meiryo UI" panose="020B0604030504040204" pitchFamily="50" charset="-128"/>
                </a:rPr>
                <a:t>社会・コミュニティ</a:t>
              </a:r>
              <a:endParaRPr kumimoji="1" lang="ja-JP" altLang="en-US" sz="18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CABD69B7-09F7-4302-8A90-47AB16F4B101}"/>
                </a:ext>
              </a:extLst>
            </p:cNvPr>
            <p:cNvSpPr/>
            <p:nvPr/>
          </p:nvSpPr>
          <p:spPr bwMode="auto">
            <a:xfrm>
              <a:off x="6433146" y="4744521"/>
              <a:ext cx="1964842" cy="853236"/>
            </a:xfrm>
            <a:prstGeom prst="rect">
              <a:avLst/>
            </a:prstGeom>
            <a:solidFill>
              <a:srgbClr val="FFCCCC"/>
            </a:solidFill>
            <a:ln w="1905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800" b="1">
                  <a:solidFill>
                    <a:schemeClr val="tx1">
                      <a:lumMod val="75000"/>
                      <a:lumOff val="25000"/>
                    </a:schemeClr>
                  </a:solidFill>
                  <a:latin typeface="Meiryo UI" panose="020B0604030504040204" pitchFamily="50" charset="-128"/>
                  <a:ea typeface="Meiryo UI" panose="020B0604030504040204" pitchFamily="50" charset="-128"/>
                </a:rPr>
                <a:t>経済</a:t>
              </a:r>
              <a:r>
                <a:rPr kumimoji="1" lang="ja-JP" altLang="en-US" sz="1800" b="1">
                  <a:solidFill>
                    <a:schemeClr val="tx1">
                      <a:lumMod val="75000"/>
                      <a:lumOff val="25000"/>
                    </a:schemeClr>
                  </a:solidFill>
                  <a:latin typeface="Meiryo UI" panose="020B0604030504040204" pitchFamily="50" charset="-128"/>
                  <a:ea typeface="Meiryo UI" panose="020B0604030504040204" pitchFamily="50" charset="-128"/>
                </a:rPr>
                <a:t>・財政</a:t>
              </a:r>
              <a:endParaRPr kumimoji="1" lang="ja-JP" altLang="en-US" sz="1800" b="1" dirty="0">
                <a:solidFill>
                  <a:schemeClr val="tx1">
                    <a:lumMod val="75000"/>
                    <a:lumOff val="25000"/>
                  </a:schemeClr>
                </a:solidFill>
                <a:latin typeface="Meiryo UI" panose="020B0604030504040204" pitchFamily="50" charset="-128"/>
                <a:ea typeface="Meiryo UI" panose="020B0604030504040204" pitchFamily="50" charset="-128"/>
              </a:endParaRPr>
            </a:p>
          </p:txBody>
        </p:sp>
      </p:grpSp>
      <p:sp>
        <p:nvSpPr>
          <p:cNvPr id="32" name="正方形/長方形 31">
            <a:extLst>
              <a:ext uri="{FF2B5EF4-FFF2-40B4-BE49-F238E27FC236}">
                <a16:creationId xmlns:a16="http://schemas.microsoft.com/office/drawing/2014/main" id="{0D5E3024-5AA5-432F-A5CE-82DB0C31FB47}"/>
              </a:ext>
            </a:extLst>
          </p:cNvPr>
          <p:cNvSpPr/>
          <p:nvPr/>
        </p:nvSpPr>
        <p:spPr bwMode="auto">
          <a:xfrm>
            <a:off x="2129292" y="1901101"/>
            <a:ext cx="2741212" cy="386071"/>
          </a:xfrm>
          <a:prstGeom prst="rect">
            <a:avLst/>
          </a:prstGeom>
          <a:solidFill>
            <a:srgbClr val="355573"/>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800" b="1" dirty="0">
                <a:solidFill>
                  <a:schemeClr val="bg1"/>
                </a:solidFill>
                <a:latin typeface="Meiryo UI" panose="020B0604030504040204" pitchFamily="50" charset="-128"/>
                <a:ea typeface="Meiryo UI" panose="020B0604030504040204" pitchFamily="50" charset="-128"/>
              </a:rPr>
              <a:t>地域のストック</a:t>
            </a:r>
            <a:r>
              <a:rPr lang="ja-JP" altLang="en-US" sz="1400" b="1" dirty="0">
                <a:solidFill>
                  <a:schemeClr val="bg1"/>
                </a:solidFill>
                <a:latin typeface="Meiryo UI" panose="020B0604030504040204" pitchFamily="50" charset="-128"/>
                <a:ea typeface="Meiryo UI" panose="020B0604030504040204" pitchFamily="50" charset="-128"/>
              </a:rPr>
              <a:t>（スペック）</a:t>
            </a:r>
            <a:endParaRPr lang="en-US" altLang="ja-JP" sz="1800" b="1" dirty="0">
              <a:solidFill>
                <a:schemeClr val="bg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835662C7-F1A8-47A6-80F9-D85F444BCE04}"/>
              </a:ext>
            </a:extLst>
          </p:cNvPr>
          <p:cNvSpPr/>
          <p:nvPr/>
        </p:nvSpPr>
        <p:spPr bwMode="auto">
          <a:xfrm>
            <a:off x="5766013" y="1901102"/>
            <a:ext cx="2737768" cy="386070"/>
          </a:xfrm>
          <a:prstGeom prst="rect">
            <a:avLst/>
          </a:prstGeom>
          <a:solidFill>
            <a:srgbClr val="355573"/>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800" b="1" dirty="0">
                <a:solidFill>
                  <a:schemeClr val="bg1"/>
                </a:solidFill>
                <a:latin typeface="Meiryo UI" panose="020B0604030504040204" pitchFamily="50" charset="-128"/>
                <a:ea typeface="Meiryo UI" panose="020B0604030504040204" pitchFamily="50" charset="-128"/>
              </a:rPr>
              <a:t>地域の成果</a:t>
            </a:r>
            <a:r>
              <a:rPr lang="ja-JP" altLang="en-US" sz="1400" b="1" dirty="0">
                <a:solidFill>
                  <a:schemeClr val="bg1"/>
                </a:solidFill>
                <a:latin typeface="Meiryo UI" panose="020B0604030504040204" pitchFamily="50" charset="-128"/>
                <a:ea typeface="Meiryo UI" panose="020B0604030504040204" pitchFamily="50" charset="-128"/>
              </a:rPr>
              <a:t>（フロー）</a:t>
            </a:r>
            <a:endParaRPr kumimoji="1" lang="ja-JP" altLang="en-US" sz="1800" b="1" dirty="0">
              <a:solidFill>
                <a:schemeClr val="bg1"/>
              </a:solidFill>
              <a:latin typeface="Meiryo UI" panose="020B0604030504040204" pitchFamily="50" charset="-128"/>
              <a:ea typeface="Meiryo UI" panose="020B0604030504040204" pitchFamily="50" charset="-128"/>
            </a:endParaRPr>
          </a:p>
        </p:txBody>
      </p:sp>
      <p:sp>
        <p:nvSpPr>
          <p:cNvPr id="34" name="コンテンツ プレースホルダ 9">
            <a:extLst>
              <a:ext uri="{FF2B5EF4-FFF2-40B4-BE49-F238E27FC236}">
                <a16:creationId xmlns:a16="http://schemas.microsoft.com/office/drawing/2014/main" id="{71FDB11A-B4EA-41B8-8B9C-6A891DA56530}"/>
              </a:ext>
            </a:extLst>
          </p:cNvPr>
          <p:cNvSpPr txBox="1">
            <a:spLocks/>
          </p:cNvSpPr>
          <p:nvPr/>
        </p:nvSpPr>
        <p:spPr>
          <a:xfrm>
            <a:off x="5833147" y="2347709"/>
            <a:ext cx="2596025" cy="324000"/>
          </a:xfrm>
          <a:prstGeom prst="rect">
            <a:avLst/>
          </a:prstGeom>
          <a:noFill/>
          <a:ln w="28575">
            <a:noFill/>
          </a:ln>
        </p:spPr>
        <p:txBody>
          <a:bodyPr anchor="ctr"/>
          <a:lstStyle>
            <a:lvl1pPr marL="180000" indent="-180000" algn="l" rtl="0" eaLnBrk="1" fontAlgn="base" hangingPunct="0">
              <a:spcBef>
                <a:spcPts val="600"/>
              </a:spcBef>
              <a:spcAft>
                <a:spcPct val="0"/>
              </a:spcAft>
              <a:buClr>
                <a:srgbClr val="0070C0"/>
              </a:buClr>
              <a:buFont typeface="Wingdings" pitchFamily="2" charset="2"/>
              <a:buChar char="n"/>
              <a:defRPr kumimoji="1" sz="1200" b="0">
                <a:solidFill>
                  <a:schemeClr val="tx1"/>
                </a:solidFill>
                <a:latin typeface="Meiryo UI" pitchFamily="50" charset="-128"/>
                <a:ea typeface="Meiryo UI" pitchFamily="50" charset="-128"/>
                <a:cs typeface="+mn-cs"/>
              </a:defRPr>
            </a:lvl1pPr>
            <a:lvl2pPr marL="446088" indent="-180000" algn="l" rtl="0" eaLnBrk="1" fontAlgn="base" hangingPunct="0">
              <a:spcBef>
                <a:spcPts val="600"/>
              </a:spcBef>
              <a:spcAft>
                <a:spcPct val="0"/>
              </a:spcAft>
              <a:buClr>
                <a:srgbClr val="0070C0"/>
              </a:buClr>
              <a:buFont typeface="Wingdings" pitchFamily="2" charset="2"/>
              <a:buChar char="l"/>
              <a:tabLst>
                <a:tab pos="265113" algn="l"/>
              </a:tabLst>
              <a:defRPr kumimoji="1" sz="1200" b="0">
                <a:solidFill>
                  <a:schemeClr val="tx1"/>
                </a:solidFill>
                <a:latin typeface="Meiryo UI" pitchFamily="50" charset="-128"/>
                <a:ea typeface="Meiryo UI" pitchFamily="50" charset="-128"/>
              </a:defRPr>
            </a:lvl2pPr>
            <a:lvl3pPr marL="712788" indent="-180000" algn="l" rtl="0" eaLnBrk="1" fontAlgn="base" hangingPunct="0">
              <a:spcBef>
                <a:spcPts val="600"/>
              </a:spcBef>
              <a:spcAft>
                <a:spcPct val="0"/>
              </a:spcAft>
              <a:buClr>
                <a:srgbClr val="0070C0"/>
              </a:buClr>
              <a:buFont typeface="Wingdings" pitchFamily="2" charset="2"/>
              <a:buChar char="p"/>
              <a:tabLst>
                <a:tab pos="265113" algn="l"/>
              </a:tabLst>
              <a:defRPr kumimoji="1" sz="1200" b="0">
                <a:solidFill>
                  <a:schemeClr val="tx1"/>
                </a:solidFill>
                <a:latin typeface="Meiryo UI" pitchFamily="50" charset="-128"/>
                <a:ea typeface="Meiryo UI" pitchFamily="50" charset="-128"/>
              </a:defRPr>
            </a:lvl3pPr>
            <a:lvl4pPr marL="989013"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4pPr>
            <a:lvl5pPr marL="1169988"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marL="0" indent="0" algn="ctr">
              <a:spcBef>
                <a:spcPts val="0"/>
              </a:spcBef>
              <a:buNone/>
            </a:pPr>
            <a:r>
              <a:rPr lang="ja-JP" altLang="en-US" sz="1400" b="1" kern="0" dirty="0">
                <a:solidFill>
                  <a:schemeClr val="tx1">
                    <a:lumMod val="75000"/>
                    <a:lumOff val="25000"/>
                  </a:schemeClr>
                </a:solidFill>
                <a:effectLst/>
              </a:rPr>
              <a:t>ストックから生み出されるサービス</a:t>
            </a:r>
            <a:endParaRPr lang="en-US" altLang="ja-JP" sz="1400" b="1" kern="0" dirty="0">
              <a:solidFill>
                <a:schemeClr val="tx1">
                  <a:lumMod val="75000"/>
                  <a:lumOff val="25000"/>
                </a:schemeClr>
              </a:solidFill>
              <a:effectLst/>
            </a:endParaRPr>
          </a:p>
          <a:p>
            <a:pPr marL="0" indent="0" algn="ctr">
              <a:spcBef>
                <a:spcPts val="0"/>
              </a:spcBef>
              <a:buNone/>
            </a:pPr>
            <a:r>
              <a:rPr lang="ja-JP" altLang="en-US" b="1" kern="0" dirty="0">
                <a:solidFill>
                  <a:schemeClr val="tx1">
                    <a:lumMod val="75000"/>
                    <a:lumOff val="25000"/>
                  </a:schemeClr>
                </a:solidFill>
                <a:effectLst/>
              </a:rPr>
              <a:t>（アウトカム）</a:t>
            </a:r>
            <a:endParaRPr lang="en-US" altLang="ja-JP" sz="1400" b="1" kern="0" dirty="0">
              <a:solidFill>
                <a:schemeClr val="tx1">
                  <a:lumMod val="75000"/>
                  <a:lumOff val="25000"/>
                </a:schemeClr>
              </a:solidFill>
              <a:effectLst/>
            </a:endParaRPr>
          </a:p>
        </p:txBody>
      </p:sp>
      <p:sp>
        <p:nvSpPr>
          <p:cNvPr id="35" name="コンテンツ プレースホルダ 9">
            <a:extLst>
              <a:ext uri="{FF2B5EF4-FFF2-40B4-BE49-F238E27FC236}">
                <a16:creationId xmlns:a16="http://schemas.microsoft.com/office/drawing/2014/main" id="{C0B182B2-E45D-4589-BC10-64820C258266}"/>
              </a:ext>
            </a:extLst>
          </p:cNvPr>
          <p:cNvSpPr txBox="1">
            <a:spLocks/>
          </p:cNvSpPr>
          <p:nvPr/>
        </p:nvSpPr>
        <p:spPr>
          <a:xfrm>
            <a:off x="2271211" y="2347709"/>
            <a:ext cx="2599292" cy="324000"/>
          </a:xfrm>
          <a:prstGeom prst="rect">
            <a:avLst/>
          </a:prstGeom>
          <a:noFill/>
          <a:ln w="28575">
            <a:noFill/>
          </a:ln>
        </p:spPr>
        <p:txBody>
          <a:bodyPr anchor="ctr"/>
          <a:lstStyle>
            <a:lvl1pPr marL="180000" indent="-180000" algn="l" rtl="0" eaLnBrk="1" fontAlgn="base" hangingPunct="0">
              <a:spcBef>
                <a:spcPts val="600"/>
              </a:spcBef>
              <a:spcAft>
                <a:spcPct val="0"/>
              </a:spcAft>
              <a:buClr>
                <a:srgbClr val="0070C0"/>
              </a:buClr>
              <a:buFont typeface="Wingdings" pitchFamily="2" charset="2"/>
              <a:buChar char="n"/>
              <a:defRPr kumimoji="1" sz="1200" b="0">
                <a:solidFill>
                  <a:schemeClr val="tx1"/>
                </a:solidFill>
                <a:latin typeface="Meiryo UI" pitchFamily="50" charset="-128"/>
                <a:ea typeface="Meiryo UI" pitchFamily="50" charset="-128"/>
                <a:cs typeface="+mn-cs"/>
              </a:defRPr>
            </a:lvl1pPr>
            <a:lvl2pPr marL="446088" indent="-180000" algn="l" rtl="0" eaLnBrk="1" fontAlgn="base" hangingPunct="0">
              <a:spcBef>
                <a:spcPts val="600"/>
              </a:spcBef>
              <a:spcAft>
                <a:spcPct val="0"/>
              </a:spcAft>
              <a:buClr>
                <a:srgbClr val="0070C0"/>
              </a:buClr>
              <a:buFont typeface="Wingdings" pitchFamily="2" charset="2"/>
              <a:buChar char="l"/>
              <a:tabLst>
                <a:tab pos="265113" algn="l"/>
              </a:tabLst>
              <a:defRPr kumimoji="1" sz="1200" b="0">
                <a:solidFill>
                  <a:schemeClr val="tx1"/>
                </a:solidFill>
                <a:latin typeface="Meiryo UI" pitchFamily="50" charset="-128"/>
                <a:ea typeface="Meiryo UI" pitchFamily="50" charset="-128"/>
              </a:defRPr>
            </a:lvl2pPr>
            <a:lvl3pPr marL="712788" indent="-180000" algn="l" rtl="0" eaLnBrk="1" fontAlgn="base" hangingPunct="0">
              <a:spcBef>
                <a:spcPts val="600"/>
              </a:spcBef>
              <a:spcAft>
                <a:spcPct val="0"/>
              </a:spcAft>
              <a:buClr>
                <a:srgbClr val="0070C0"/>
              </a:buClr>
              <a:buFont typeface="Wingdings" pitchFamily="2" charset="2"/>
              <a:buChar char="p"/>
              <a:tabLst>
                <a:tab pos="265113" algn="l"/>
              </a:tabLst>
              <a:defRPr kumimoji="1" sz="1200" b="0">
                <a:solidFill>
                  <a:schemeClr val="tx1"/>
                </a:solidFill>
                <a:latin typeface="Meiryo UI" pitchFamily="50" charset="-128"/>
                <a:ea typeface="Meiryo UI" pitchFamily="50" charset="-128"/>
              </a:defRPr>
            </a:lvl3pPr>
            <a:lvl4pPr marL="989013"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4pPr>
            <a:lvl5pPr marL="1169988"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marL="0" indent="0" algn="ctr">
              <a:spcBef>
                <a:spcPts val="0"/>
              </a:spcBef>
              <a:buNone/>
            </a:pPr>
            <a:r>
              <a:rPr lang="ja-JP" altLang="en-US" sz="1400" b="1" kern="0" dirty="0">
                <a:solidFill>
                  <a:schemeClr val="tx1">
                    <a:lumMod val="75000"/>
                    <a:lumOff val="25000"/>
                  </a:schemeClr>
                </a:solidFill>
                <a:effectLst/>
              </a:rPr>
              <a:t>地域政策等で変化</a:t>
            </a:r>
            <a:endParaRPr lang="en-US" altLang="ja-JP" sz="1400" b="1" kern="0" dirty="0">
              <a:solidFill>
                <a:schemeClr val="tx1">
                  <a:lumMod val="75000"/>
                  <a:lumOff val="25000"/>
                </a:schemeClr>
              </a:solidFill>
              <a:effectLst/>
            </a:endParaRPr>
          </a:p>
          <a:p>
            <a:pPr marL="0" indent="0" algn="ctr">
              <a:spcBef>
                <a:spcPts val="0"/>
              </a:spcBef>
              <a:buNone/>
            </a:pPr>
            <a:r>
              <a:rPr lang="ja-JP" altLang="en-US" b="1" kern="0" dirty="0">
                <a:solidFill>
                  <a:schemeClr val="tx1">
                    <a:lumMod val="75000"/>
                    <a:lumOff val="25000"/>
                  </a:schemeClr>
                </a:solidFill>
                <a:effectLst/>
              </a:rPr>
              <a:t>（アウトプット）</a:t>
            </a:r>
            <a:endParaRPr lang="en-US" altLang="ja-JP" sz="1400" b="1" kern="0" dirty="0">
              <a:solidFill>
                <a:schemeClr val="tx1">
                  <a:lumMod val="75000"/>
                  <a:lumOff val="25000"/>
                </a:schemeClr>
              </a:solidFill>
              <a:effectLst/>
            </a:endParaRPr>
          </a:p>
        </p:txBody>
      </p:sp>
      <p:sp>
        <p:nvSpPr>
          <p:cNvPr id="36" name="二等辺三角形 35">
            <a:extLst>
              <a:ext uri="{FF2B5EF4-FFF2-40B4-BE49-F238E27FC236}">
                <a16:creationId xmlns:a16="http://schemas.microsoft.com/office/drawing/2014/main" id="{E6D12154-AB9A-44D2-9E87-C6AE62716D62}"/>
              </a:ext>
            </a:extLst>
          </p:cNvPr>
          <p:cNvSpPr/>
          <p:nvPr/>
        </p:nvSpPr>
        <p:spPr bwMode="auto">
          <a:xfrm rot="5400000">
            <a:off x="5166420" y="3377728"/>
            <a:ext cx="355496" cy="703562"/>
          </a:xfrm>
          <a:prstGeom prst="triangle">
            <a:avLst/>
          </a:prstGeom>
          <a:solidFill>
            <a:srgbClr val="22374A"/>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正方形/長方形 36">
            <a:extLst>
              <a:ext uri="{FF2B5EF4-FFF2-40B4-BE49-F238E27FC236}">
                <a16:creationId xmlns:a16="http://schemas.microsoft.com/office/drawing/2014/main" id="{F4C3BD71-C24A-42EF-8C34-5682780639FB}"/>
              </a:ext>
            </a:extLst>
          </p:cNvPr>
          <p:cNvSpPr/>
          <p:nvPr/>
        </p:nvSpPr>
        <p:spPr bwMode="auto">
          <a:xfrm>
            <a:off x="554038" y="1671692"/>
            <a:ext cx="853240" cy="4725836"/>
          </a:xfrm>
          <a:prstGeom prst="rect">
            <a:avLst/>
          </a:prstGeom>
          <a:solidFill>
            <a:srgbClr val="355573"/>
          </a:solidFill>
          <a:ln w="19050" cap="flat" cmpd="sng" algn="ctr">
            <a:noFill/>
            <a:prstDash val="solid"/>
            <a:round/>
            <a:headEnd type="none" w="med" len="med"/>
            <a:tailEnd type="none" w="med" len="med"/>
          </a:ln>
          <a:effectLst/>
        </p:spPr>
        <p:txBody>
          <a:bodyPr vert="eaVert" wrap="none" lIns="36000" tIns="360000" rIns="36000" bIns="45720" numCol="1" rtlCol="0" anchor="ctr" anchorCtr="0" compatLnSpc="1">
            <a:prstTxWarp prst="textNoShape">
              <a:avLst/>
            </a:prstTxWarp>
          </a:bodyPr>
          <a:lstStyle/>
          <a:p>
            <a:pPr marR="0" defTabSz="914400" rtl="0" eaLnBrk="1" fontAlgn="base" latinLnBrk="0" hangingPunct="1">
              <a:lnSpc>
                <a:spcPct val="100000"/>
              </a:lnSpc>
              <a:spcBef>
                <a:spcPct val="0"/>
              </a:spcBef>
              <a:spcAft>
                <a:spcPct val="0"/>
              </a:spcAft>
              <a:buClrTx/>
              <a:buSzTx/>
              <a:tabLst/>
            </a:pPr>
            <a:r>
              <a:rPr lang="ja-JP" altLang="en-US" sz="1800" b="1" dirty="0">
                <a:solidFill>
                  <a:schemeClr val="bg1"/>
                </a:solidFill>
                <a:latin typeface="Meiryo UI" panose="020B0604030504040204" pitchFamily="50" charset="-128"/>
                <a:ea typeface="Meiryo UI" panose="020B0604030504040204" pitchFamily="50" charset="-128"/>
              </a:rPr>
              <a:t>地域政策（地域循環共生圏構築の計画）</a:t>
            </a:r>
            <a:endParaRPr lang="en-US" altLang="ja-JP" sz="1800" b="1" dirty="0">
              <a:solidFill>
                <a:schemeClr val="bg1"/>
              </a:solidFill>
              <a:latin typeface="Meiryo UI" panose="020B0604030504040204" pitchFamily="50" charset="-128"/>
              <a:ea typeface="Meiryo UI" panose="020B0604030504040204" pitchFamily="50" charset="-128"/>
            </a:endParaRPr>
          </a:p>
          <a:p>
            <a:pPr marR="0" defTabSz="914400" rtl="0" eaLnBrk="1" fontAlgn="base" latinLnBrk="0" hangingPunct="1">
              <a:lnSpc>
                <a:spcPct val="100000"/>
              </a:lnSpc>
              <a:spcBef>
                <a:spcPct val="0"/>
              </a:spcBef>
              <a:spcAft>
                <a:spcPct val="0"/>
              </a:spcAft>
              <a:buClrTx/>
              <a:buSzTx/>
              <a:tabLst/>
            </a:pPr>
            <a:r>
              <a:rPr lang="ja-JP" altLang="en-US" sz="1800" b="1" dirty="0">
                <a:solidFill>
                  <a:schemeClr val="bg1"/>
                </a:solidFill>
                <a:latin typeface="Meiryo UI" panose="020B0604030504040204" pitchFamily="50" charset="-128"/>
                <a:ea typeface="Meiryo UI" panose="020B0604030504040204" pitchFamily="50" charset="-128"/>
              </a:rPr>
              <a:t>企業の設備投資</a:t>
            </a:r>
            <a:endParaRPr lang="en-US" altLang="ja-JP" sz="1800" b="1" dirty="0">
              <a:solidFill>
                <a:schemeClr val="bg1"/>
              </a:solidFill>
              <a:latin typeface="Meiryo UI" panose="020B0604030504040204" pitchFamily="50" charset="-128"/>
              <a:ea typeface="Meiryo UI" panose="020B0604030504040204" pitchFamily="50" charset="-128"/>
            </a:endParaRPr>
          </a:p>
        </p:txBody>
      </p:sp>
      <p:sp>
        <p:nvSpPr>
          <p:cNvPr id="38" name="コンテンツ プレースホルダ 9">
            <a:extLst>
              <a:ext uri="{FF2B5EF4-FFF2-40B4-BE49-F238E27FC236}">
                <a16:creationId xmlns:a16="http://schemas.microsoft.com/office/drawing/2014/main" id="{F396B83F-5E54-46E7-829E-1DE49C8B6610}"/>
              </a:ext>
            </a:extLst>
          </p:cNvPr>
          <p:cNvSpPr txBox="1">
            <a:spLocks/>
          </p:cNvSpPr>
          <p:nvPr/>
        </p:nvSpPr>
        <p:spPr>
          <a:xfrm>
            <a:off x="4796938" y="3916164"/>
            <a:ext cx="1028116" cy="544101"/>
          </a:xfrm>
          <a:prstGeom prst="rect">
            <a:avLst/>
          </a:prstGeom>
          <a:noFill/>
          <a:ln w="28575">
            <a:noFill/>
          </a:ln>
        </p:spPr>
        <p:txBody>
          <a:bodyPr anchor="t"/>
          <a:lstStyle>
            <a:lvl1pPr marL="180000" indent="-180000" algn="l" rtl="0" eaLnBrk="1" fontAlgn="base" hangingPunct="0">
              <a:spcBef>
                <a:spcPts val="600"/>
              </a:spcBef>
              <a:spcAft>
                <a:spcPct val="0"/>
              </a:spcAft>
              <a:buClr>
                <a:srgbClr val="0070C0"/>
              </a:buClr>
              <a:buFont typeface="Wingdings" pitchFamily="2" charset="2"/>
              <a:buChar char="n"/>
              <a:defRPr kumimoji="1" sz="1200" b="0">
                <a:solidFill>
                  <a:schemeClr val="tx1"/>
                </a:solidFill>
                <a:latin typeface="Meiryo UI" pitchFamily="50" charset="-128"/>
                <a:ea typeface="Meiryo UI" pitchFamily="50" charset="-128"/>
                <a:cs typeface="+mn-cs"/>
              </a:defRPr>
            </a:lvl1pPr>
            <a:lvl2pPr marL="446088" indent="-180000" algn="l" rtl="0" eaLnBrk="1" fontAlgn="base" hangingPunct="0">
              <a:spcBef>
                <a:spcPts val="600"/>
              </a:spcBef>
              <a:spcAft>
                <a:spcPct val="0"/>
              </a:spcAft>
              <a:buClr>
                <a:srgbClr val="0070C0"/>
              </a:buClr>
              <a:buFont typeface="Wingdings" pitchFamily="2" charset="2"/>
              <a:buChar char="l"/>
              <a:tabLst>
                <a:tab pos="265113" algn="l"/>
              </a:tabLst>
              <a:defRPr kumimoji="1" sz="1200" b="0">
                <a:solidFill>
                  <a:schemeClr val="tx1"/>
                </a:solidFill>
                <a:latin typeface="Meiryo UI" pitchFamily="50" charset="-128"/>
                <a:ea typeface="Meiryo UI" pitchFamily="50" charset="-128"/>
              </a:defRPr>
            </a:lvl2pPr>
            <a:lvl3pPr marL="712788" indent="-180000" algn="l" rtl="0" eaLnBrk="1" fontAlgn="base" hangingPunct="0">
              <a:spcBef>
                <a:spcPts val="600"/>
              </a:spcBef>
              <a:spcAft>
                <a:spcPct val="0"/>
              </a:spcAft>
              <a:buClr>
                <a:srgbClr val="0070C0"/>
              </a:buClr>
              <a:buFont typeface="Wingdings" pitchFamily="2" charset="2"/>
              <a:buChar char="p"/>
              <a:tabLst>
                <a:tab pos="265113" algn="l"/>
              </a:tabLst>
              <a:defRPr kumimoji="1" sz="1200" b="0">
                <a:solidFill>
                  <a:schemeClr val="tx1"/>
                </a:solidFill>
                <a:latin typeface="Meiryo UI" pitchFamily="50" charset="-128"/>
                <a:ea typeface="Meiryo UI" pitchFamily="50" charset="-128"/>
              </a:defRPr>
            </a:lvl3pPr>
            <a:lvl4pPr marL="989013"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4pPr>
            <a:lvl5pPr marL="1169988"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marL="0" indent="0" algn="ctr">
              <a:spcBef>
                <a:spcPts val="0"/>
              </a:spcBef>
              <a:buNone/>
            </a:pPr>
            <a:r>
              <a:rPr lang="ja-JP" altLang="en-US" sz="1800" b="1" kern="0" dirty="0">
                <a:solidFill>
                  <a:schemeClr val="tx1">
                    <a:lumMod val="75000"/>
                    <a:lumOff val="25000"/>
                  </a:schemeClr>
                </a:solidFill>
                <a:effectLst>
                  <a:glow rad="127000">
                    <a:schemeClr val="bg1"/>
                  </a:glow>
                </a:effectLst>
              </a:rPr>
              <a:t>成果</a:t>
            </a:r>
            <a:endParaRPr lang="en-US" altLang="ja-JP" sz="1800" b="1" kern="0" dirty="0">
              <a:solidFill>
                <a:schemeClr val="tx1">
                  <a:lumMod val="75000"/>
                  <a:lumOff val="25000"/>
                </a:schemeClr>
              </a:solidFill>
              <a:effectLst>
                <a:glow rad="127000">
                  <a:schemeClr val="bg1"/>
                </a:glow>
              </a:effectLst>
            </a:endParaRPr>
          </a:p>
        </p:txBody>
      </p:sp>
      <p:sp>
        <p:nvSpPr>
          <p:cNvPr id="39" name="正方形/長方形 38">
            <a:extLst>
              <a:ext uri="{FF2B5EF4-FFF2-40B4-BE49-F238E27FC236}">
                <a16:creationId xmlns:a16="http://schemas.microsoft.com/office/drawing/2014/main" id="{7A394250-69E1-4068-BD22-5BE63880EC62}"/>
              </a:ext>
            </a:extLst>
          </p:cNvPr>
          <p:cNvSpPr/>
          <p:nvPr/>
        </p:nvSpPr>
        <p:spPr bwMode="auto">
          <a:xfrm>
            <a:off x="1910214" y="1671692"/>
            <a:ext cx="6809192" cy="4725836"/>
          </a:xfrm>
          <a:prstGeom prst="rect">
            <a:avLst/>
          </a:prstGeom>
          <a:noFill/>
          <a:ln w="19050" cap="flat" cmpd="sng" algn="ctr">
            <a:solidFill>
              <a:srgbClr val="6F98BD"/>
            </a:solidFill>
            <a:prstDash val="solid"/>
            <a:round/>
            <a:headEnd type="none" w="med" len="med"/>
            <a:tailEnd type="none" w="med" len="med"/>
          </a:ln>
          <a:effectLst/>
        </p:spPr>
        <p:txBody>
          <a:bodyPr vert="eaVert"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lang="en-US" altLang="ja-JP" sz="1800" b="1" dirty="0">
              <a:solidFill>
                <a:schemeClr val="bg1"/>
              </a:solidFill>
              <a:latin typeface="Meiryo UI" panose="020B0604030504040204" pitchFamily="50" charset="-128"/>
              <a:ea typeface="Meiryo UI" panose="020B0604030504040204" pitchFamily="50" charset="-128"/>
            </a:endParaRPr>
          </a:p>
        </p:txBody>
      </p:sp>
      <p:sp>
        <p:nvSpPr>
          <p:cNvPr id="40" name="コンテンツ プレースホルダ 9">
            <a:extLst>
              <a:ext uri="{FF2B5EF4-FFF2-40B4-BE49-F238E27FC236}">
                <a16:creationId xmlns:a16="http://schemas.microsoft.com/office/drawing/2014/main" id="{70693A15-99C3-4D1D-AF1B-EC75C9F6D91E}"/>
              </a:ext>
            </a:extLst>
          </p:cNvPr>
          <p:cNvSpPr txBox="1">
            <a:spLocks/>
          </p:cNvSpPr>
          <p:nvPr/>
        </p:nvSpPr>
        <p:spPr>
          <a:xfrm>
            <a:off x="4297682" y="1465907"/>
            <a:ext cx="2026628" cy="373946"/>
          </a:xfrm>
          <a:prstGeom prst="rect">
            <a:avLst/>
          </a:prstGeom>
          <a:noFill/>
          <a:ln w="28575">
            <a:noFill/>
          </a:ln>
        </p:spPr>
        <p:txBody>
          <a:bodyPr anchor="ctr"/>
          <a:lstStyle>
            <a:lvl1pPr marL="180000" indent="-180000" algn="l" rtl="0" eaLnBrk="1" fontAlgn="base" hangingPunct="0">
              <a:spcBef>
                <a:spcPts val="600"/>
              </a:spcBef>
              <a:spcAft>
                <a:spcPct val="0"/>
              </a:spcAft>
              <a:buClr>
                <a:srgbClr val="0070C0"/>
              </a:buClr>
              <a:buFont typeface="Wingdings" pitchFamily="2" charset="2"/>
              <a:buChar char="n"/>
              <a:defRPr kumimoji="1" sz="1200" b="0">
                <a:solidFill>
                  <a:schemeClr val="tx1"/>
                </a:solidFill>
                <a:latin typeface="Meiryo UI" pitchFamily="50" charset="-128"/>
                <a:ea typeface="Meiryo UI" pitchFamily="50" charset="-128"/>
                <a:cs typeface="+mn-cs"/>
              </a:defRPr>
            </a:lvl1pPr>
            <a:lvl2pPr marL="446088" indent="-180000" algn="l" rtl="0" eaLnBrk="1" fontAlgn="base" hangingPunct="0">
              <a:spcBef>
                <a:spcPts val="600"/>
              </a:spcBef>
              <a:spcAft>
                <a:spcPct val="0"/>
              </a:spcAft>
              <a:buClr>
                <a:srgbClr val="0070C0"/>
              </a:buClr>
              <a:buFont typeface="Wingdings" pitchFamily="2" charset="2"/>
              <a:buChar char="l"/>
              <a:tabLst>
                <a:tab pos="265113" algn="l"/>
              </a:tabLst>
              <a:defRPr kumimoji="1" sz="1200" b="0">
                <a:solidFill>
                  <a:schemeClr val="tx1"/>
                </a:solidFill>
                <a:latin typeface="Meiryo UI" pitchFamily="50" charset="-128"/>
                <a:ea typeface="Meiryo UI" pitchFamily="50" charset="-128"/>
              </a:defRPr>
            </a:lvl2pPr>
            <a:lvl3pPr marL="712788" indent="-180000" algn="l" rtl="0" eaLnBrk="1" fontAlgn="base" hangingPunct="0">
              <a:spcBef>
                <a:spcPts val="600"/>
              </a:spcBef>
              <a:spcAft>
                <a:spcPct val="0"/>
              </a:spcAft>
              <a:buClr>
                <a:srgbClr val="0070C0"/>
              </a:buClr>
              <a:buFont typeface="Wingdings" pitchFamily="2" charset="2"/>
              <a:buChar char="p"/>
              <a:tabLst>
                <a:tab pos="265113" algn="l"/>
              </a:tabLst>
              <a:defRPr kumimoji="1" sz="1200" b="0">
                <a:solidFill>
                  <a:schemeClr val="tx1"/>
                </a:solidFill>
                <a:latin typeface="Meiryo UI" pitchFamily="50" charset="-128"/>
                <a:ea typeface="Meiryo UI" pitchFamily="50" charset="-128"/>
              </a:defRPr>
            </a:lvl3pPr>
            <a:lvl4pPr marL="989013"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4pPr>
            <a:lvl5pPr marL="1169988"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marL="0" indent="0" algn="ctr">
              <a:spcBef>
                <a:spcPts val="0"/>
              </a:spcBef>
              <a:buNone/>
            </a:pPr>
            <a:r>
              <a:rPr lang="ja-JP" altLang="en-US" sz="2000" b="1" kern="0" dirty="0">
                <a:solidFill>
                  <a:schemeClr val="tx1">
                    <a:lumMod val="75000"/>
                    <a:lumOff val="25000"/>
                  </a:schemeClr>
                </a:solidFill>
                <a:effectLst>
                  <a:glow rad="127000">
                    <a:schemeClr val="bg1"/>
                  </a:glow>
                </a:effectLst>
              </a:rPr>
              <a:t>客観的指標</a:t>
            </a:r>
            <a:endParaRPr lang="en-US" altLang="ja-JP" sz="2000" b="1" kern="0" dirty="0">
              <a:solidFill>
                <a:schemeClr val="tx1">
                  <a:lumMod val="75000"/>
                  <a:lumOff val="25000"/>
                </a:schemeClr>
              </a:solidFill>
              <a:effectLst>
                <a:glow rad="127000">
                  <a:schemeClr val="bg1"/>
                </a:glow>
              </a:effectLst>
            </a:endParaRPr>
          </a:p>
        </p:txBody>
      </p:sp>
      <p:sp>
        <p:nvSpPr>
          <p:cNvPr id="41" name="二等辺三角形 40">
            <a:extLst>
              <a:ext uri="{FF2B5EF4-FFF2-40B4-BE49-F238E27FC236}">
                <a16:creationId xmlns:a16="http://schemas.microsoft.com/office/drawing/2014/main" id="{6AC01C12-9AD7-469E-868F-E2D37D6D81B2}"/>
              </a:ext>
            </a:extLst>
          </p:cNvPr>
          <p:cNvSpPr/>
          <p:nvPr/>
        </p:nvSpPr>
        <p:spPr bwMode="auto">
          <a:xfrm rot="5400000">
            <a:off x="1742586" y="3377730"/>
            <a:ext cx="355496" cy="703562"/>
          </a:xfrm>
          <a:prstGeom prst="triangle">
            <a:avLst/>
          </a:prstGeom>
          <a:solidFill>
            <a:srgbClr val="22374A"/>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2" name="コンテンツ プレースホルダ 9">
            <a:extLst>
              <a:ext uri="{FF2B5EF4-FFF2-40B4-BE49-F238E27FC236}">
                <a16:creationId xmlns:a16="http://schemas.microsoft.com/office/drawing/2014/main" id="{63AD98B6-6B06-426B-AA33-CB7E45551244}"/>
              </a:ext>
            </a:extLst>
          </p:cNvPr>
          <p:cNvSpPr txBox="1">
            <a:spLocks/>
          </p:cNvSpPr>
          <p:nvPr/>
        </p:nvSpPr>
        <p:spPr>
          <a:xfrm>
            <a:off x="1407279" y="3916165"/>
            <a:ext cx="1103988" cy="544101"/>
          </a:xfrm>
          <a:prstGeom prst="rect">
            <a:avLst/>
          </a:prstGeom>
          <a:noFill/>
          <a:ln w="28575">
            <a:noFill/>
          </a:ln>
        </p:spPr>
        <p:txBody>
          <a:bodyPr anchor="t"/>
          <a:lstStyle>
            <a:lvl1pPr marL="180000" indent="-180000" algn="l" rtl="0" eaLnBrk="1" fontAlgn="base" hangingPunct="0">
              <a:spcBef>
                <a:spcPts val="600"/>
              </a:spcBef>
              <a:spcAft>
                <a:spcPct val="0"/>
              </a:spcAft>
              <a:buClr>
                <a:srgbClr val="0070C0"/>
              </a:buClr>
              <a:buFont typeface="Wingdings" pitchFamily="2" charset="2"/>
              <a:buChar char="n"/>
              <a:defRPr kumimoji="1" sz="1200" b="0">
                <a:solidFill>
                  <a:schemeClr val="tx1"/>
                </a:solidFill>
                <a:latin typeface="Meiryo UI" pitchFamily="50" charset="-128"/>
                <a:ea typeface="Meiryo UI" pitchFamily="50" charset="-128"/>
                <a:cs typeface="+mn-cs"/>
              </a:defRPr>
            </a:lvl1pPr>
            <a:lvl2pPr marL="446088" indent="-180000" algn="l" rtl="0" eaLnBrk="1" fontAlgn="base" hangingPunct="0">
              <a:spcBef>
                <a:spcPts val="600"/>
              </a:spcBef>
              <a:spcAft>
                <a:spcPct val="0"/>
              </a:spcAft>
              <a:buClr>
                <a:srgbClr val="0070C0"/>
              </a:buClr>
              <a:buFont typeface="Wingdings" pitchFamily="2" charset="2"/>
              <a:buChar char="l"/>
              <a:tabLst>
                <a:tab pos="265113" algn="l"/>
              </a:tabLst>
              <a:defRPr kumimoji="1" sz="1200" b="0">
                <a:solidFill>
                  <a:schemeClr val="tx1"/>
                </a:solidFill>
                <a:latin typeface="Meiryo UI" pitchFamily="50" charset="-128"/>
                <a:ea typeface="Meiryo UI" pitchFamily="50" charset="-128"/>
              </a:defRPr>
            </a:lvl2pPr>
            <a:lvl3pPr marL="712788" indent="-180000" algn="l" rtl="0" eaLnBrk="1" fontAlgn="base" hangingPunct="0">
              <a:spcBef>
                <a:spcPts val="600"/>
              </a:spcBef>
              <a:spcAft>
                <a:spcPct val="0"/>
              </a:spcAft>
              <a:buClr>
                <a:srgbClr val="0070C0"/>
              </a:buClr>
              <a:buFont typeface="Wingdings" pitchFamily="2" charset="2"/>
              <a:buChar char="p"/>
              <a:tabLst>
                <a:tab pos="265113" algn="l"/>
              </a:tabLst>
              <a:defRPr kumimoji="1" sz="1200" b="0">
                <a:solidFill>
                  <a:schemeClr val="tx1"/>
                </a:solidFill>
                <a:latin typeface="Meiryo UI" pitchFamily="50" charset="-128"/>
                <a:ea typeface="Meiryo UI" pitchFamily="50" charset="-128"/>
              </a:defRPr>
            </a:lvl3pPr>
            <a:lvl4pPr marL="989013"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4pPr>
            <a:lvl5pPr marL="1169988"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marL="0" indent="0" algn="ctr">
              <a:spcBef>
                <a:spcPts val="0"/>
              </a:spcBef>
              <a:buNone/>
            </a:pPr>
            <a:r>
              <a:rPr lang="ja-JP" altLang="en-US" sz="1800" b="1" kern="0" dirty="0">
                <a:solidFill>
                  <a:schemeClr val="tx1">
                    <a:lumMod val="75000"/>
                    <a:lumOff val="25000"/>
                  </a:schemeClr>
                </a:solidFill>
                <a:effectLst>
                  <a:glow rad="127000">
                    <a:schemeClr val="bg1"/>
                  </a:glow>
                </a:effectLst>
              </a:rPr>
              <a:t>施策展開</a:t>
            </a:r>
            <a:endParaRPr lang="en-US" altLang="ja-JP" sz="1800" b="1" kern="0" dirty="0">
              <a:solidFill>
                <a:schemeClr val="tx1">
                  <a:lumMod val="75000"/>
                  <a:lumOff val="25000"/>
                </a:schemeClr>
              </a:solidFill>
              <a:effectLst>
                <a:glow rad="127000">
                  <a:schemeClr val="bg1"/>
                </a:glow>
              </a:effectLst>
            </a:endParaRPr>
          </a:p>
          <a:p>
            <a:pPr marL="0" indent="0" algn="ctr">
              <a:spcBef>
                <a:spcPts val="0"/>
              </a:spcBef>
              <a:buNone/>
            </a:pPr>
            <a:r>
              <a:rPr lang="ja-JP" altLang="en-US" sz="1800" b="1" kern="0" dirty="0">
                <a:solidFill>
                  <a:schemeClr val="tx1">
                    <a:lumMod val="75000"/>
                    <a:lumOff val="25000"/>
                  </a:schemeClr>
                </a:solidFill>
                <a:effectLst>
                  <a:glow rad="127000">
                    <a:schemeClr val="bg1"/>
                  </a:glow>
                </a:effectLst>
              </a:rPr>
              <a:t>蓄積</a:t>
            </a:r>
            <a:endParaRPr lang="en-US" altLang="ja-JP" sz="1800" b="1" kern="0" dirty="0">
              <a:solidFill>
                <a:schemeClr val="tx1">
                  <a:lumMod val="75000"/>
                  <a:lumOff val="25000"/>
                </a:schemeClr>
              </a:solidFill>
              <a:effectLst>
                <a:glow rad="127000">
                  <a:schemeClr val="bg1"/>
                </a:glow>
              </a:effectLst>
            </a:endParaRPr>
          </a:p>
        </p:txBody>
      </p:sp>
      <p:sp>
        <p:nvSpPr>
          <p:cNvPr id="43" name="コンテンツ プレースホルダ 9">
            <a:extLst>
              <a:ext uri="{FF2B5EF4-FFF2-40B4-BE49-F238E27FC236}">
                <a16:creationId xmlns:a16="http://schemas.microsoft.com/office/drawing/2014/main" id="{49F9F18E-598B-4507-9D56-A9067A558ABF}"/>
              </a:ext>
            </a:extLst>
          </p:cNvPr>
          <p:cNvSpPr txBox="1">
            <a:spLocks/>
          </p:cNvSpPr>
          <p:nvPr/>
        </p:nvSpPr>
        <p:spPr>
          <a:xfrm>
            <a:off x="5698362" y="5284190"/>
            <a:ext cx="2877827" cy="504118"/>
          </a:xfrm>
          <a:prstGeom prst="rect">
            <a:avLst/>
          </a:prstGeom>
          <a:noFill/>
          <a:ln w="28575">
            <a:noFill/>
          </a:ln>
        </p:spPr>
        <p:txBody>
          <a:bodyPr anchor="ctr"/>
          <a:lstStyle>
            <a:lvl1pPr marL="180000" indent="-180000" algn="l" rtl="0" eaLnBrk="1" fontAlgn="base" hangingPunct="0">
              <a:spcBef>
                <a:spcPts val="600"/>
              </a:spcBef>
              <a:spcAft>
                <a:spcPct val="0"/>
              </a:spcAft>
              <a:buClr>
                <a:srgbClr val="0070C0"/>
              </a:buClr>
              <a:buFont typeface="Wingdings" pitchFamily="2" charset="2"/>
              <a:buChar char="n"/>
              <a:defRPr kumimoji="1" sz="1200" b="0">
                <a:solidFill>
                  <a:schemeClr val="tx1"/>
                </a:solidFill>
                <a:latin typeface="Meiryo UI" pitchFamily="50" charset="-128"/>
                <a:ea typeface="Meiryo UI" pitchFamily="50" charset="-128"/>
                <a:cs typeface="+mn-cs"/>
              </a:defRPr>
            </a:lvl1pPr>
            <a:lvl2pPr marL="446088" indent="-180000" algn="l" rtl="0" eaLnBrk="1" fontAlgn="base" hangingPunct="0">
              <a:spcBef>
                <a:spcPts val="600"/>
              </a:spcBef>
              <a:spcAft>
                <a:spcPct val="0"/>
              </a:spcAft>
              <a:buClr>
                <a:srgbClr val="0070C0"/>
              </a:buClr>
              <a:buFont typeface="Wingdings" pitchFamily="2" charset="2"/>
              <a:buChar char="l"/>
              <a:tabLst>
                <a:tab pos="265113" algn="l"/>
              </a:tabLst>
              <a:defRPr kumimoji="1" sz="1200" b="0">
                <a:solidFill>
                  <a:schemeClr val="tx1"/>
                </a:solidFill>
                <a:latin typeface="Meiryo UI" pitchFamily="50" charset="-128"/>
                <a:ea typeface="Meiryo UI" pitchFamily="50" charset="-128"/>
              </a:defRPr>
            </a:lvl2pPr>
            <a:lvl3pPr marL="712788" indent="-180000" algn="l" rtl="0" eaLnBrk="1" fontAlgn="base" hangingPunct="0">
              <a:spcBef>
                <a:spcPts val="600"/>
              </a:spcBef>
              <a:spcAft>
                <a:spcPct val="0"/>
              </a:spcAft>
              <a:buClr>
                <a:srgbClr val="0070C0"/>
              </a:buClr>
              <a:buFont typeface="Wingdings" pitchFamily="2" charset="2"/>
              <a:buChar char="p"/>
              <a:tabLst>
                <a:tab pos="265113" algn="l"/>
              </a:tabLst>
              <a:defRPr kumimoji="1" sz="1200" b="0">
                <a:solidFill>
                  <a:schemeClr val="tx1"/>
                </a:solidFill>
                <a:latin typeface="Meiryo UI" pitchFamily="50" charset="-128"/>
                <a:ea typeface="Meiryo UI" pitchFamily="50" charset="-128"/>
              </a:defRPr>
            </a:lvl3pPr>
            <a:lvl4pPr marL="989013"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4pPr>
            <a:lvl5pPr marL="1169988"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marL="0" indent="0">
              <a:spcBef>
                <a:spcPts val="0"/>
              </a:spcBef>
              <a:buNone/>
            </a:pPr>
            <a:r>
              <a:rPr lang="ja-JP" altLang="en-US" sz="1000" kern="0" dirty="0">
                <a:solidFill>
                  <a:schemeClr val="tx1">
                    <a:lumMod val="75000"/>
                    <a:lumOff val="25000"/>
                  </a:schemeClr>
                </a:solidFill>
                <a:effectLst>
                  <a:glow rad="127000">
                    <a:schemeClr val="bg1"/>
                  </a:glow>
                </a:effectLst>
              </a:rPr>
              <a:t>地域経済循環分析は、経済のフロー面を詳細に分析</a:t>
            </a:r>
          </a:p>
        </p:txBody>
      </p:sp>
      <p:sp>
        <p:nvSpPr>
          <p:cNvPr id="3" name="スライド番号プレースホルダー 2">
            <a:extLst>
              <a:ext uri="{FF2B5EF4-FFF2-40B4-BE49-F238E27FC236}">
                <a16:creationId xmlns:a16="http://schemas.microsoft.com/office/drawing/2014/main" id="{73E507FE-19B7-49FB-91AB-5C38BA994FB4}"/>
              </a:ext>
            </a:extLst>
          </p:cNvPr>
          <p:cNvSpPr>
            <a:spLocks noGrp="1"/>
          </p:cNvSpPr>
          <p:nvPr>
            <p:ph type="sldNum" sz="quarter" idx="4"/>
          </p:nvPr>
        </p:nvSpPr>
        <p:spPr/>
        <p:txBody>
          <a:bodyPr/>
          <a:lstStyle/>
          <a:p>
            <a:pPr>
              <a:defRPr/>
            </a:pPr>
            <a:fld id="{5AC316A2-ED79-4A4C-BB2E-71F78B36301B}" type="slidenum">
              <a:rPr lang="en-US" altLang="ja-JP" smtClean="0"/>
              <a:pPr>
                <a:defRPr/>
              </a:pPr>
              <a:t>5</a:t>
            </a:fld>
            <a:endParaRPr lang="ja-JP" altLang="en-US" dirty="0"/>
          </a:p>
        </p:txBody>
      </p:sp>
    </p:spTree>
    <p:extLst>
      <p:ext uri="{BB962C8B-B14F-4D97-AF65-F5344CB8AC3E}">
        <p14:creationId xmlns:p14="http://schemas.microsoft.com/office/powerpoint/2010/main" val="78614547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363688-CABA-C97B-9456-D017376F1AEF}"/>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C1F16ED1-7EF2-8053-C040-E7C075D27232}"/>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A7C36F"/>
                </a:solidFill>
              </a:rPr>
              <a:t>④農林水産</a:t>
            </a:r>
          </a:p>
        </p:txBody>
      </p:sp>
      <p:sp>
        <p:nvSpPr>
          <p:cNvPr id="2" name="スライド番号プレースホルダー 1">
            <a:extLst>
              <a:ext uri="{FF2B5EF4-FFF2-40B4-BE49-F238E27FC236}">
                <a16:creationId xmlns:a16="http://schemas.microsoft.com/office/drawing/2014/main" id="{79F5AD23-F786-2225-183A-3972E62049A6}"/>
              </a:ext>
            </a:extLst>
          </p:cNvPr>
          <p:cNvSpPr>
            <a:spLocks noGrp="1"/>
          </p:cNvSpPr>
          <p:nvPr>
            <p:ph type="sldNum" sz="quarter" idx="4"/>
          </p:nvPr>
        </p:nvSpPr>
        <p:spPr/>
        <p:txBody>
          <a:bodyPr/>
          <a:lstStyle/>
          <a:p>
            <a:pPr>
              <a:defRPr/>
            </a:pPr>
            <a:fld id="{5AC316A2-ED79-4A4C-BB2E-71F78B36301B}" type="slidenum">
              <a:rPr lang="en-US" altLang="ja-JP" smtClean="0"/>
              <a:pPr>
                <a:defRPr/>
              </a:pPr>
              <a:t>50</a:t>
            </a:fld>
            <a:endParaRPr lang="ja-JP" altLang="en-US" dirty="0"/>
          </a:p>
        </p:txBody>
      </p:sp>
      <p:sp>
        <p:nvSpPr>
          <p:cNvPr id="5" name="四角形: 角を丸くする 4">
            <a:extLst>
              <a:ext uri="{FF2B5EF4-FFF2-40B4-BE49-F238E27FC236}">
                <a16:creationId xmlns:a16="http://schemas.microsoft.com/office/drawing/2014/main" id="{8450A571-EE85-681F-75C5-3D213FD15EF2}"/>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林業従事者数の割合</a:t>
            </a:r>
          </a:p>
        </p:txBody>
      </p:sp>
      <p:sp>
        <p:nvSpPr>
          <p:cNvPr id="6" name="四角形: 角を丸くする 5">
            <a:extLst>
              <a:ext uri="{FF2B5EF4-FFF2-40B4-BE49-F238E27FC236}">
                <a16:creationId xmlns:a16="http://schemas.microsoft.com/office/drawing/2014/main" id="{E93536A6-F2E6-E192-CF7B-1C2D0B16912E}"/>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森林面積の割合</a:t>
            </a:r>
          </a:p>
        </p:txBody>
      </p:sp>
      <p:sp>
        <p:nvSpPr>
          <p:cNvPr id="7" name="四角形: 角を丸くする 6">
            <a:extLst>
              <a:ext uri="{FF2B5EF4-FFF2-40B4-BE49-F238E27FC236}">
                <a16:creationId xmlns:a16="http://schemas.microsoft.com/office/drawing/2014/main" id="{1E005E3D-DBAC-08F9-90D9-42080C8F1BBC}"/>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水産業従事者数の割合</a:t>
            </a:r>
          </a:p>
        </p:txBody>
      </p:sp>
    </p:spTree>
    <p:extLst>
      <p:ext uri="{BB962C8B-B14F-4D97-AF65-F5344CB8AC3E}">
        <p14:creationId xmlns:p14="http://schemas.microsoft.com/office/powerpoint/2010/main" val="88969834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A7C36F"/>
                </a:solidFill>
              </a:rPr>
              <a:t>④農林水産</a:t>
            </a:r>
          </a:p>
        </p:txBody>
      </p:sp>
      <p:graphicFrame>
        <p:nvGraphicFramePr>
          <p:cNvPr id="6" name="表 2">
            <a:extLst>
              <a:ext uri="{FF2B5EF4-FFF2-40B4-BE49-F238E27FC236}">
                <a16:creationId xmlns:a16="http://schemas.microsoft.com/office/drawing/2014/main" id="{7DAF93C3-FD0F-4A8C-B327-06376EA4BB15}"/>
              </a:ext>
            </a:extLst>
          </p:cNvPr>
          <p:cNvGraphicFramePr>
            <a:graphicFrameLocks noGrp="1"/>
          </p:cNvGraphicFramePr>
          <p:nvPr>
            <p:extLst>
              <p:ext uri="{D42A27DB-BD31-4B8C-83A1-F6EECF244321}">
                <p14:modId xmlns:p14="http://schemas.microsoft.com/office/powerpoint/2010/main" val="3126853778"/>
              </p:ext>
            </p:extLst>
          </p:nvPr>
        </p:nvGraphicFramePr>
        <p:xfrm>
          <a:off x="93244" y="1899000"/>
          <a:ext cx="8957516" cy="3060000"/>
        </p:xfrm>
        <a:graphic>
          <a:graphicData uri="http://schemas.openxmlformats.org/drawingml/2006/table">
            <a:tbl>
              <a:tblPr>
                <a:tableStyleId>{5C22544A-7EE6-4342-B048-85BDC9FD1C3A}</a:tableStyleId>
              </a:tblPr>
              <a:tblGrid>
                <a:gridCol w="300288">
                  <a:extLst>
                    <a:ext uri="{9D8B030D-6E8A-4147-A177-3AD203B41FA5}">
                      <a16:colId xmlns:a16="http://schemas.microsoft.com/office/drawing/2014/main" val="2507735093"/>
                    </a:ext>
                  </a:extLst>
                </a:gridCol>
                <a:gridCol w="1540214">
                  <a:extLst>
                    <a:ext uri="{9D8B030D-6E8A-4147-A177-3AD203B41FA5}">
                      <a16:colId xmlns:a16="http://schemas.microsoft.com/office/drawing/2014/main" val="594817514"/>
                    </a:ext>
                  </a:extLst>
                </a:gridCol>
                <a:gridCol w="378707">
                  <a:extLst>
                    <a:ext uri="{9D8B030D-6E8A-4147-A177-3AD203B41FA5}">
                      <a16:colId xmlns:a16="http://schemas.microsoft.com/office/drawing/2014/main" val="3298070087"/>
                    </a:ext>
                  </a:extLst>
                </a:gridCol>
                <a:gridCol w="378707">
                  <a:extLst>
                    <a:ext uri="{9D8B030D-6E8A-4147-A177-3AD203B41FA5}">
                      <a16:colId xmlns:a16="http://schemas.microsoft.com/office/drawing/2014/main" val="624307692"/>
                    </a:ext>
                  </a:extLst>
                </a:gridCol>
                <a:gridCol w="378707">
                  <a:extLst>
                    <a:ext uri="{9D8B030D-6E8A-4147-A177-3AD203B41FA5}">
                      <a16:colId xmlns:a16="http://schemas.microsoft.com/office/drawing/2014/main" val="245917855"/>
                    </a:ext>
                  </a:extLst>
                </a:gridCol>
                <a:gridCol w="378707">
                  <a:extLst>
                    <a:ext uri="{9D8B030D-6E8A-4147-A177-3AD203B41FA5}">
                      <a16:colId xmlns:a16="http://schemas.microsoft.com/office/drawing/2014/main" val="1782833444"/>
                    </a:ext>
                  </a:extLst>
                </a:gridCol>
                <a:gridCol w="378707">
                  <a:extLst>
                    <a:ext uri="{9D8B030D-6E8A-4147-A177-3AD203B41FA5}">
                      <a16:colId xmlns:a16="http://schemas.microsoft.com/office/drawing/2014/main" val="516061815"/>
                    </a:ext>
                  </a:extLst>
                </a:gridCol>
                <a:gridCol w="378707">
                  <a:extLst>
                    <a:ext uri="{9D8B030D-6E8A-4147-A177-3AD203B41FA5}">
                      <a16:colId xmlns:a16="http://schemas.microsoft.com/office/drawing/2014/main" val="2107079921"/>
                    </a:ext>
                  </a:extLst>
                </a:gridCol>
                <a:gridCol w="378707">
                  <a:extLst>
                    <a:ext uri="{9D8B030D-6E8A-4147-A177-3AD203B41FA5}">
                      <a16:colId xmlns:a16="http://schemas.microsoft.com/office/drawing/2014/main" val="2376906208"/>
                    </a:ext>
                  </a:extLst>
                </a:gridCol>
                <a:gridCol w="378707">
                  <a:extLst>
                    <a:ext uri="{9D8B030D-6E8A-4147-A177-3AD203B41FA5}">
                      <a16:colId xmlns:a16="http://schemas.microsoft.com/office/drawing/2014/main" val="801494641"/>
                    </a:ext>
                  </a:extLst>
                </a:gridCol>
                <a:gridCol w="378707">
                  <a:extLst>
                    <a:ext uri="{9D8B030D-6E8A-4147-A177-3AD203B41FA5}">
                      <a16:colId xmlns:a16="http://schemas.microsoft.com/office/drawing/2014/main" val="1535896502"/>
                    </a:ext>
                  </a:extLst>
                </a:gridCol>
                <a:gridCol w="378707">
                  <a:extLst>
                    <a:ext uri="{9D8B030D-6E8A-4147-A177-3AD203B41FA5}">
                      <a16:colId xmlns:a16="http://schemas.microsoft.com/office/drawing/2014/main" val="3553506484"/>
                    </a:ext>
                  </a:extLst>
                </a:gridCol>
                <a:gridCol w="378707">
                  <a:extLst>
                    <a:ext uri="{9D8B030D-6E8A-4147-A177-3AD203B41FA5}">
                      <a16:colId xmlns:a16="http://schemas.microsoft.com/office/drawing/2014/main" val="801412338"/>
                    </a:ext>
                  </a:extLst>
                </a:gridCol>
                <a:gridCol w="378707">
                  <a:extLst>
                    <a:ext uri="{9D8B030D-6E8A-4147-A177-3AD203B41FA5}">
                      <a16:colId xmlns:a16="http://schemas.microsoft.com/office/drawing/2014/main" val="2315949980"/>
                    </a:ext>
                  </a:extLst>
                </a:gridCol>
                <a:gridCol w="378707">
                  <a:extLst>
                    <a:ext uri="{9D8B030D-6E8A-4147-A177-3AD203B41FA5}">
                      <a16:colId xmlns:a16="http://schemas.microsoft.com/office/drawing/2014/main" val="67744809"/>
                    </a:ext>
                  </a:extLst>
                </a:gridCol>
                <a:gridCol w="378707">
                  <a:extLst>
                    <a:ext uri="{9D8B030D-6E8A-4147-A177-3AD203B41FA5}">
                      <a16:colId xmlns:a16="http://schemas.microsoft.com/office/drawing/2014/main" val="2143412200"/>
                    </a:ext>
                  </a:extLst>
                </a:gridCol>
                <a:gridCol w="378707">
                  <a:extLst>
                    <a:ext uri="{9D8B030D-6E8A-4147-A177-3AD203B41FA5}">
                      <a16:colId xmlns:a16="http://schemas.microsoft.com/office/drawing/2014/main" val="2607847405"/>
                    </a:ext>
                  </a:extLst>
                </a:gridCol>
                <a:gridCol w="378707">
                  <a:extLst>
                    <a:ext uri="{9D8B030D-6E8A-4147-A177-3AD203B41FA5}">
                      <a16:colId xmlns:a16="http://schemas.microsoft.com/office/drawing/2014/main" val="4163307384"/>
                    </a:ext>
                  </a:extLst>
                </a:gridCol>
                <a:gridCol w="378707">
                  <a:extLst>
                    <a:ext uri="{9D8B030D-6E8A-4147-A177-3AD203B41FA5}">
                      <a16:colId xmlns:a16="http://schemas.microsoft.com/office/drawing/2014/main" val="3674263592"/>
                    </a:ext>
                  </a:extLst>
                </a:gridCol>
                <a:gridCol w="378707">
                  <a:extLst>
                    <a:ext uri="{9D8B030D-6E8A-4147-A177-3AD203B41FA5}">
                      <a16:colId xmlns:a16="http://schemas.microsoft.com/office/drawing/2014/main" val="4151131455"/>
                    </a:ext>
                  </a:extLst>
                </a:gridCol>
                <a:gridCol w="300288">
                  <a:extLst>
                    <a:ext uri="{9D8B030D-6E8A-4147-A177-3AD203B41FA5}">
                      <a16:colId xmlns:a16="http://schemas.microsoft.com/office/drawing/2014/main" val="1123832217"/>
                    </a:ext>
                  </a:extLst>
                </a:gridCol>
              </a:tblGrid>
              <a:tr h="540000">
                <a:tc rowSpan="2">
                  <a:txBody>
                    <a:bodyPr/>
                    <a:lstStyle/>
                    <a:p>
                      <a:pPr algn="ctr" fontAlgn="ctr"/>
                      <a:r>
                        <a:rPr lang="en-US" sz="900" b="1" u="none" strike="noStrike" dirty="0">
                          <a:solidFill>
                            <a:schemeClr val="tx1">
                              <a:lumMod val="75000"/>
                              <a:lumOff val="25000"/>
                            </a:schemeClr>
                          </a:solidFill>
                          <a:effectLst/>
                        </a:rPr>
                        <a:t>No.</a:t>
                      </a:r>
                      <a:endParaRPr 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900" b="1" u="none" strike="noStrike" dirty="0">
                          <a:solidFill>
                            <a:schemeClr val="tx1">
                              <a:lumMod val="75000"/>
                              <a:lumOff val="25000"/>
                            </a:schemeClr>
                          </a:solidFill>
                          <a:effectLst/>
                        </a:rPr>
                        <a:t>指標名</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6">
                  <a:txBody>
                    <a:bodyPr/>
                    <a:lstStyle/>
                    <a:p>
                      <a:pPr algn="ctr" fontAlgn="ctr"/>
                      <a:r>
                        <a:rPr lang="ja-JP" altLang="en-US" sz="900" b="1" u="none" strike="noStrike" dirty="0">
                          <a:solidFill>
                            <a:schemeClr val="tx1">
                              <a:lumMod val="75000"/>
                              <a:lumOff val="25000"/>
                            </a:schemeClr>
                          </a:solidFill>
                          <a:effectLst/>
                        </a:rPr>
                        <a:t>●●市</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900" b="1" u="none" strike="noStrike" dirty="0">
                          <a:solidFill>
                            <a:schemeClr val="tx1">
                              <a:lumMod val="75000"/>
                              <a:lumOff val="25000"/>
                            </a:schemeClr>
                          </a:solidFill>
                          <a:effectLst/>
                        </a:rPr>
                        <a:t>同規模地域平均</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900" b="1" u="none" strike="noStrike" dirty="0">
                          <a:solidFill>
                            <a:schemeClr val="tx1">
                              <a:lumMod val="75000"/>
                              <a:lumOff val="25000"/>
                            </a:schemeClr>
                          </a:solidFill>
                          <a:effectLst/>
                        </a:rPr>
                        <a:t>全国平均</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rowSpan="2">
                  <a:txBody>
                    <a:bodyPr/>
                    <a:lstStyle/>
                    <a:p>
                      <a:pPr algn="ctr" fontAlgn="ctr"/>
                      <a:r>
                        <a:rPr lang="ja-JP" altLang="en-US" sz="900" b="1" u="none" strike="noStrike" dirty="0">
                          <a:solidFill>
                            <a:schemeClr val="tx1">
                              <a:lumMod val="75000"/>
                              <a:lumOff val="25000"/>
                            </a:schemeClr>
                          </a:solidFill>
                          <a:effectLst/>
                        </a:rPr>
                        <a:t>単位</a:t>
                      </a: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149176691"/>
                  </a:ext>
                </a:extLst>
              </a:tr>
              <a:tr h="360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900" b="1" u="none" strike="noStrike" dirty="0">
                          <a:solidFill>
                            <a:schemeClr val="tx1">
                              <a:lumMod val="75000"/>
                              <a:lumOff val="25000"/>
                            </a:schemeClr>
                          </a:solidFill>
                          <a:effectLst/>
                        </a:rPr>
                        <a:t>2010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2013</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2015</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2018</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2020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a:solidFill>
                            <a:schemeClr val="tx1">
                              <a:lumMod val="75000"/>
                              <a:lumOff val="25000"/>
                            </a:schemeClr>
                          </a:solidFill>
                          <a:effectLst/>
                        </a:rPr>
                        <a:t>2010</a:t>
                      </a:r>
                      <a:endParaRPr lang="en-US" altLang="ja-JP" sz="9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2013</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a:solidFill>
                            <a:schemeClr val="tx1">
                              <a:lumMod val="75000"/>
                              <a:lumOff val="25000"/>
                            </a:schemeClr>
                          </a:solidFill>
                          <a:effectLst/>
                        </a:rPr>
                        <a:t>2015</a:t>
                      </a:r>
                      <a:endParaRPr lang="en-US" altLang="ja-JP" sz="9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2018</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2020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2013</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2015</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2018</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2020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pPr algn="l" fontAlgn="ctr"/>
                      <a:r>
                        <a:rPr lang="ja-JP" altLang="en-US" sz="500" u="none" strike="noStrike" dirty="0">
                          <a:effectLst/>
                        </a:rPr>
                        <a:t>　</a:t>
                      </a:r>
                      <a:endParaRPr lang="ja-JP" altLang="en-US" sz="500" b="1"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61877382"/>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農業従事者数の割合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0088866"/>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耕地面積の割合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22109162"/>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林業従事者数の割合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788931130"/>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森林面積の割合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973587803"/>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水産業従事者数の割合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484160702"/>
                  </a:ext>
                </a:extLst>
              </a:tr>
            </a:tbl>
          </a:graphicData>
        </a:graphic>
      </p:graphicFrame>
      <p:sp>
        <p:nvSpPr>
          <p:cNvPr id="2" name="スライド番号プレースホルダー 1">
            <a:extLst>
              <a:ext uri="{FF2B5EF4-FFF2-40B4-BE49-F238E27FC236}">
                <a16:creationId xmlns:a16="http://schemas.microsoft.com/office/drawing/2014/main" id="{02F14CA0-60AC-4B6C-B9D3-22540E3EAE1F}"/>
              </a:ext>
            </a:extLst>
          </p:cNvPr>
          <p:cNvSpPr>
            <a:spLocks noGrp="1"/>
          </p:cNvSpPr>
          <p:nvPr>
            <p:ph type="sldNum" sz="quarter" idx="4"/>
          </p:nvPr>
        </p:nvSpPr>
        <p:spPr/>
        <p:txBody>
          <a:bodyPr/>
          <a:lstStyle/>
          <a:p>
            <a:pPr>
              <a:defRPr/>
            </a:pPr>
            <a:fld id="{5AC316A2-ED79-4A4C-BB2E-71F78B36301B}" type="slidenum">
              <a:rPr lang="en-US" altLang="ja-JP" smtClean="0"/>
              <a:pPr>
                <a:defRPr/>
              </a:pPr>
              <a:t>51</a:t>
            </a:fld>
            <a:endParaRPr lang="ja-JP" altLang="en-US" dirty="0"/>
          </a:p>
        </p:txBody>
      </p:sp>
    </p:spTree>
    <p:extLst>
      <p:ext uri="{BB962C8B-B14F-4D97-AF65-F5344CB8AC3E}">
        <p14:creationId xmlns:p14="http://schemas.microsoft.com/office/powerpoint/2010/main" val="56004769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937AAE"/>
                </a:solidFill>
              </a:rPr>
              <a:t>⑤経済・産業</a:t>
            </a:r>
          </a:p>
        </p:txBody>
      </p:sp>
      <p:sp>
        <p:nvSpPr>
          <p:cNvPr id="2" name="スライド番号プレースホルダー 1">
            <a:extLst>
              <a:ext uri="{FF2B5EF4-FFF2-40B4-BE49-F238E27FC236}">
                <a16:creationId xmlns:a16="http://schemas.microsoft.com/office/drawing/2014/main" id="{0F0490EC-A6C1-4361-A4F4-3306D584F0A3}"/>
              </a:ext>
            </a:extLst>
          </p:cNvPr>
          <p:cNvSpPr>
            <a:spLocks noGrp="1"/>
          </p:cNvSpPr>
          <p:nvPr>
            <p:ph type="sldNum" sz="quarter" idx="4"/>
          </p:nvPr>
        </p:nvSpPr>
        <p:spPr/>
        <p:txBody>
          <a:bodyPr/>
          <a:lstStyle/>
          <a:p>
            <a:pPr>
              <a:defRPr/>
            </a:pPr>
            <a:fld id="{5AC316A2-ED79-4A4C-BB2E-71F78B36301B}" type="slidenum">
              <a:rPr lang="en-US" altLang="ja-JP" smtClean="0"/>
              <a:pPr>
                <a:defRPr/>
              </a:pPr>
              <a:t>52</a:t>
            </a:fld>
            <a:endParaRPr lang="ja-JP" altLang="en-US" dirty="0"/>
          </a:p>
        </p:txBody>
      </p:sp>
      <p:sp>
        <p:nvSpPr>
          <p:cNvPr id="3" name="四角形: 角を丸くする 2">
            <a:extLst>
              <a:ext uri="{FF2B5EF4-FFF2-40B4-BE49-F238E27FC236}">
                <a16:creationId xmlns:a16="http://schemas.microsoft.com/office/drawing/2014/main" id="{F8434DA0-3BC0-1F7E-9E15-844FDF1C7B0E}"/>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人口当たりの商工費歳出</a:t>
            </a:r>
          </a:p>
        </p:txBody>
      </p:sp>
      <p:sp>
        <p:nvSpPr>
          <p:cNvPr id="5" name="四角形: 角を丸くする 4">
            <a:extLst>
              <a:ext uri="{FF2B5EF4-FFF2-40B4-BE49-F238E27FC236}">
                <a16:creationId xmlns:a16="http://schemas.microsoft.com/office/drawing/2014/main" id="{4FFA3D1B-F5C7-8EFF-A9CE-0F31C9E37CF7}"/>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金融業従事者数の割合</a:t>
            </a:r>
          </a:p>
        </p:txBody>
      </p:sp>
      <p:sp>
        <p:nvSpPr>
          <p:cNvPr id="6" name="四角形: 角を丸くする 5">
            <a:extLst>
              <a:ext uri="{FF2B5EF4-FFF2-40B4-BE49-F238E27FC236}">
                <a16:creationId xmlns:a16="http://schemas.microsoft.com/office/drawing/2014/main" id="{90039093-1F4F-7FB5-2184-27F334679966}"/>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金融業の付加価値額シェア</a:t>
            </a:r>
          </a:p>
        </p:txBody>
      </p:sp>
    </p:spTree>
    <p:extLst>
      <p:ext uri="{BB962C8B-B14F-4D97-AF65-F5344CB8AC3E}">
        <p14:creationId xmlns:p14="http://schemas.microsoft.com/office/powerpoint/2010/main" val="90573518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7ED21B-4D51-78B6-4893-1E7ECC45967E}"/>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454D362B-F4FD-1EE2-8562-F14FA22D8054}"/>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937AAE"/>
                </a:solidFill>
              </a:rPr>
              <a:t>⑤経済・産業</a:t>
            </a:r>
          </a:p>
        </p:txBody>
      </p:sp>
      <p:sp>
        <p:nvSpPr>
          <p:cNvPr id="2" name="スライド番号プレースホルダー 1">
            <a:extLst>
              <a:ext uri="{FF2B5EF4-FFF2-40B4-BE49-F238E27FC236}">
                <a16:creationId xmlns:a16="http://schemas.microsoft.com/office/drawing/2014/main" id="{C1077E46-5C83-C1E4-8888-EB25CF08AB43}"/>
              </a:ext>
            </a:extLst>
          </p:cNvPr>
          <p:cNvSpPr>
            <a:spLocks noGrp="1"/>
          </p:cNvSpPr>
          <p:nvPr>
            <p:ph type="sldNum" sz="quarter" idx="4"/>
          </p:nvPr>
        </p:nvSpPr>
        <p:spPr/>
        <p:txBody>
          <a:bodyPr/>
          <a:lstStyle/>
          <a:p>
            <a:pPr>
              <a:defRPr/>
            </a:pPr>
            <a:fld id="{5AC316A2-ED79-4A4C-BB2E-71F78B36301B}" type="slidenum">
              <a:rPr lang="en-US" altLang="ja-JP" smtClean="0"/>
              <a:pPr>
                <a:defRPr/>
              </a:pPr>
              <a:t>53</a:t>
            </a:fld>
            <a:endParaRPr lang="ja-JP" altLang="en-US" dirty="0"/>
          </a:p>
        </p:txBody>
      </p:sp>
      <p:sp>
        <p:nvSpPr>
          <p:cNvPr id="3" name="四角形: 角を丸くする 2">
            <a:extLst>
              <a:ext uri="{FF2B5EF4-FFF2-40B4-BE49-F238E27FC236}">
                <a16:creationId xmlns:a16="http://schemas.microsoft.com/office/drawing/2014/main" id="{B2BDA542-5457-A089-EEC4-59DC3F8515FE}"/>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新設事業所数の総事業所数に占める割合</a:t>
            </a:r>
          </a:p>
        </p:txBody>
      </p:sp>
      <p:sp>
        <p:nvSpPr>
          <p:cNvPr id="5" name="四角形: 角を丸くする 4">
            <a:extLst>
              <a:ext uri="{FF2B5EF4-FFF2-40B4-BE49-F238E27FC236}">
                <a16:creationId xmlns:a16="http://schemas.microsoft.com/office/drawing/2014/main" id="{AC2943BD-8C36-A990-9AC1-57C69D185297}"/>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廃業事業所数の総事業所数に占める割合</a:t>
            </a:r>
          </a:p>
        </p:txBody>
      </p:sp>
    </p:spTree>
    <p:extLst>
      <p:ext uri="{BB962C8B-B14F-4D97-AF65-F5344CB8AC3E}">
        <p14:creationId xmlns:p14="http://schemas.microsoft.com/office/powerpoint/2010/main" val="383516498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937AAE"/>
                </a:solidFill>
              </a:rPr>
              <a:t>⑤経済・産業</a:t>
            </a:r>
          </a:p>
        </p:txBody>
      </p:sp>
      <p:graphicFrame>
        <p:nvGraphicFramePr>
          <p:cNvPr id="6" name="表 2">
            <a:extLst>
              <a:ext uri="{FF2B5EF4-FFF2-40B4-BE49-F238E27FC236}">
                <a16:creationId xmlns:a16="http://schemas.microsoft.com/office/drawing/2014/main" id="{8F8625A5-E1C2-43AF-AC7E-FB92A95523B9}"/>
              </a:ext>
            </a:extLst>
          </p:cNvPr>
          <p:cNvGraphicFramePr>
            <a:graphicFrameLocks noGrp="1"/>
          </p:cNvGraphicFramePr>
          <p:nvPr>
            <p:extLst>
              <p:ext uri="{D42A27DB-BD31-4B8C-83A1-F6EECF244321}">
                <p14:modId xmlns:p14="http://schemas.microsoft.com/office/powerpoint/2010/main" val="2464860743"/>
              </p:ext>
            </p:extLst>
          </p:nvPr>
        </p:nvGraphicFramePr>
        <p:xfrm>
          <a:off x="97753" y="1971000"/>
          <a:ext cx="8948496" cy="2916000"/>
        </p:xfrm>
        <a:graphic>
          <a:graphicData uri="http://schemas.openxmlformats.org/drawingml/2006/table">
            <a:tbl>
              <a:tblPr>
                <a:tableStyleId>{5C22544A-7EE6-4342-B048-85BDC9FD1C3A}</a:tableStyleId>
              </a:tblPr>
              <a:tblGrid>
                <a:gridCol w="229045">
                  <a:extLst>
                    <a:ext uri="{9D8B030D-6E8A-4147-A177-3AD203B41FA5}">
                      <a16:colId xmlns:a16="http://schemas.microsoft.com/office/drawing/2014/main" val="3943040005"/>
                    </a:ext>
                  </a:extLst>
                </a:gridCol>
                <a:gridCol w="1626997">
                  <a:extLst>
                    <a:ext uri="{9D8B030D-6E8A-4147-A177-3AD203B41FA5}">
                      <a16:colId xmlns:a16="http://schemas.microsoft.com/office/drawing/2014/main" val="2649547757"/>
                    </a:ext>
                  </a:extLst>
                </a:gridCol>
                <a:gridCol w="372086">
                  <a:extLst>
                    <a:ext uri="{9D8B030D-6E8A-4147-A177-3AD203B41FA5}">
                      <a16:colId xmlns:a16="http://schemas.microsoft.com/office/drawing/2014/main" val="3011175105"/>
                    </a:ext>
                  </a:extLst>
                </a:gridCol>
                <a:gridCol w="372086">
                  <a:extLst>
                    <a:ext uri="{9D8B030D-6E8A-4147-A177-3AD203B41FA5}">
                      <a16:colId xmlns:a16="http://schemas.microsoft.com/office/drawing/2014/main" val="1744464053"/>
                    </a:ext>
                  </a:extLst>
                </a:gridCol>
                <a:gridCol w="372086">
                  <a:extLst>
                    <a:ext uri="{9D8B030D-6E8A-4147-A177-3AD203B41FA5}">
                      <a16:colId xmlns:a16="http://schemas.microsoft.com/office/drawing/2014/main" val="193282241"/>
                    </a:ext>
                  </a:extLst>
                </a:gridCol>
                <a:gridCol w="372086">
                  <a:extLst>
                    <a:ext uri="{9D8B030D-6E8A-4147-A177-3AD203B41FA5}">
                      <a16:colId xmlns:a16="http://schemas.microsoft.com/office/drawing/2014/main" val="3190481854"/>
                    </a:ext>
                  </a:extLst>
                </a:gridCol>
                <a:gridCol w="372086">
                  <a:extLst>
                    <a:ext uri="{9D8B030D-6E8A-4147-A177-3AD203B41FA5}">
                      <a16:colId xmlns:a16="http://schemas.microsoft.com/office/drawing/2014/main" val="1964950949"/>
                    </a:ext>
                  </a:extLst>
                </a:gridCol>
                <a:gridCol w="372086">
                  <a:extLst>
                    <a:ext uri="{9D8B030D-6E8A-4147-A177-3AD203B41FA5}">
                      <a16:colId xmlns:a16="http://schemas.microsoft.com/office/drawing/2014/main" val="3852740040"/>
                    </a:ext>
                  </a:extLst>
                </a:gridCol>
                <a:gridCol w="372086">
                  <a:extLst>
                    <a:ext uri="{9D8B030D-6E8A-4147-A177-3AD203B41FA5}">
                      <a16:colId xmlns:a16="http://schemas.microsoft.com/office/drawing/2014/main" val="3440681451"/>
                    </a:ext>
                  </a:extLst>
                </a:gridCol>
                <a:gridCol w="372086">
                  <a:extLst>
                    <a:ext uri="{9D8B030D-6E8A-4147-A177-3AD203B41FA5}">
                      <a16:colId xmlns:a16="http://schemas.microsoft.com/office/drawing/2014/main" val="2944325215"/>
                    </a:ext>
                  </a:extLst>
                </a:gridCol>
                <a:gridCol w="372086">
                  <a:extLst>
                    <a:ext uri="{9D8B030D-6E8A-4147-A177-3AD203B41FA5}">
                      <a16:colId xmlns:a16="http://schemas.microsoft.com/office/drawing/2014/main" val="1073571106"/>
                    </a:ext>
                  </a:extLst>
                </a:gridCol>
                <a:gridCol w="372086">
                  <a:extLst>
                    <a:ext uri="{9D8B030D-6E8A-4147-A177-3AD203B41FA5}">
                      <a16:colId xmlns:a16="http://schemas.microsoft.com/office/drawing/2014/main" val="3865533173"/>
                    </a:ext>
                  </a:extLst>
                </a:gridCol>
                <a:gridCol w="372086">
                  <a:extLst>
                    <a:ext uri="{9D8B030D-6E8A-4147-A177-3AD203B41FA5}">
                      <a16:colId xmlns:a16="http://schemas.microsoft.com/office/drawing/2014/main" val="3996720374"/>
                    </a:ext>
                  </a:extLst>
                </a:gridCol>
                <a:gridCol w="372086">
                  <a:extLst>
                    <a:ext uri="{9D8B030D-6E8A-4147-A177-3AD203B41FA5}">
                      <a16:colId xmlns:a16="http://schemas.microsoft.com/office/drawing/2014/main" val="559953784"/>
                    </a:ext>
                  </a:extLst>
                </a:gridCol>
                <a:gridCol w="372086">
                  <a:extLst>
                    <a:ext uri="{9D8B030D-6E8A-4147-A177-3AD203B41FA5}">
                      <a16:colId xmlns:a16="http://schemas.microsoft.com/office/drawing/2014/main" val="2589156159"/>
                    </a:ext>
                  </a:extLst>
                </a:gridCol>
                <a:gridCol w="372086">
                  <a:extLst>
                    <a:ext uri="{9D8B030D-6E8A-4147-A177-3AD203B41FA5}">
                      <a16:colId xmlns:a16="http://schemas.microsoft.com/office/drawing/2014/main" val="326988788"/>
                    </a:ext>
                  </a:extLst>
                </a:gridCol>
                <a:gridCol w="372086">
                  <a:extLst>
                    <a:ext uri="{9D8B030D-6E8A-4147-A177-3AD203B41FA5}">
                      <a16:colId xmlns:a16="http://schemas.microsoft.com/office/drawing/2014/main" val="1579698953"/>
                    </a:ext>
                  </a:extLst>
                </a:gridCol>
                <a:gridCol w="372086">
                  <a:extLst>
                    <a:ext uri="{9D8B030D-6E8A-4147-A177-3AD203B41FA5}">
                      <a16:colId xmlns:a16="http://schemas.microsoft.com/office/drawing/2014/main" val="619715870"/>
                    </a:ext>
                  </a:extLst>
                </a:gridCol>
                <a:gridCol w="372086">
                  <a:extLst>
                    <a:ext uri="{9D8B030D-6E8A-4147-A177-3AD203B41FA5}">
                      <a16:colId xmlns:a16="http://schemas.microsoft.com/office/drawing/2014/main" val="1844829192"/>
                    </a:ext>
                  </a:extLst>
                </a:gridCol>
                <a:gridCol w="372086">
                  <a:extLst>
                    <a:ext uri="{9D8B030D-6E8A-4147-A177-3AD203B41FA5}">
                      <a16:colId xmlns:a16="http://schemas.microsoft.com/office/drawing/2014/main" val="2059214181"/>
                    </a:ext>
                  </a:extLst>
                </a:gridCol>
                <a:gridCol w="394906">
                  <a:extLst>
                    <a:ext uri="{9D8B030D-6E8A-4147-A177-3AD203B41FA5}">
                      <a16:colId xmlns:a16="http://schemas.microsoft.com/office/drawing/2014/main" val="1474134831"/>
                    </a:ext>
                  </a:extLst>
                </a:gridCol>
              </a:tblGrid>
              <a:tr h="504000">
                <a:tc rowSpan="2">
                  <a:txBody>
                    <a:bodyPr/>
                    <a:lstStyle/>
                    <a:p>
                      <a:pPr algn="ctr" fontAlgn="ctr"/>
                      <a:r>
                        <a:rPr lang="en-US" sz="800" b="1" u="none" strike="noStrike" dirty="0">
                          <a:solidFill>
                            <a:schemeClr val="tx1">
                              <a:lumMod val="75000"/>
                              <a:lumOff val="25000"/>
                            </a:schemeClr>
                          </a:solidFill>
                          <a:effectLst/>
                        </a:rPr>
                        <a:t>No.</a:t>
                      </a:r>
                      <a:endParaRPr 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800" b="1" u="none" strike="noStrike" dirty="0">
                          <a:solidFill>
                            <a:schemeClr val="tx1">
                              <a:lumMod val="75000"/>
                              <a:lumOff val="25000"/>
                            </a:schemeClr>
                          </a:solidFill>
                          <a:effectLst/>
                        </a:rPr>
                        <a:t>指標名</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●●市</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同規模地域平均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全国平均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rowSpan="2">
                  <a:txBody>
                    <a:bodyPr/>
                    <a:lstStyle/>
                    <a:p>
                      <a:pPr algn="ctr" fontAlgn="ctr"/>
                      <a:r>
                        <a:rPr lang="ja-JP" altLang="en-US" sz="800" b="1" u="none" strike="noStrike" dirty="0">
                          <a:solidFill>
                            <a:schemeClr val="tx1">
                              <a:lumMod val="75000"/>
                              <a:lumOff val="25000"/>
                            </a:schemeClr>
                          </a:solidFill>
                          <a:effectLst/>
                        </a:rPr>
                        <a:t>単位</a:t>
                      </a: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3951557791"/>
                  </a:ext>
                </a:extLst>
              </a:tr>
              <a:tr h="252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a:solidFill>
                            <a:schemeClr val="tx1">
                              <a:lumMod val="75000"/>
                              <a:lumOff val="25000"/>
                            </a:schemeClr>
                          </a:solidFill>
                          <a:effectLst/>
                        </a:rPr>
                        <a:t>2013</a:t>
                      </a:r>
                      <a:endParaRPr lang="en-US" altLang="ja-JP" sz="8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pPr algn="l" fontAlgn="ctr"/>
                      <a:r>
                        <a:rPr lang="ja-JP" altLang="en-US" sz="800" u="none" strike="noStrike" dirty="0">
                          <a:effectLst/>
                        </a:rPr>
                        <a:t>　</a:t>
                      </a:r>
                      <a:endPar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675015944"/>
                  </a:ext>
                </a:extLst>
              </a:tr>
              <a:tr h="432000">
                <a:tc>
                  <a:txBody>
                    <a:bodyPr/>
                    <a:lstStyle/>
                    <a:p>
                      <a:pPr algn="r" fontAlgn="ctr"/>
                      <a:r>
                        <a:rPr lang="en-US" altLang="ja-JP" sz="900" b="0" i="0" u="none" strike="noStrike" dirty="0">
                          <a:solidFill>
                            <a:schemeClr val="tx1">
                              <a:lumMod val="75000"/>
                              <a:lumOff val="25000"/>
                            </a:schemeClr>
                          </a:solidFill>
                          <a:effectLst/>
                          <a:latin typeface="+mj-lt"/>
                          <a:ea typeface="游ゴシック" panose="020B0400000000000000" pitchFamily="50" charset="-128"/>
                        </a:rPr>
                        <a:t>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人口当たりの商工費歳出</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千円</a:t>
                      </a: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02062964"/>
                  </a:ext>
                </a:extLst>
              </a:tr>
              <a:tr h="432000">
                <a:tc>
                  <a:txBody>
                    <a:bodyPr/>
                    <a:lstStyle/>
                    <a:p>
                      <a:pPr algn="r" fontAlgn="ctr"/>
                      <a:r>
                        <a:rPr lang="en-US" altLang="ja-JP" sz="900" b="0" i="0" u="none" strike="noStrike">
                          <a:solidFill>
                            <a:schemeClr val="tx1">
                              <a:lumMod val="75000"/>
                              <a:lumOff val="25000"/>
                            </a:schemeClr>
                          </a:solidFill>
                          <a:effectLst/>
                          <a:latin typeface="+mj-lt"/>
                          <a:ea typeface="游ゴシック" panose="020B0400000000000000" pitchFamily="50" charset="-128"/>
                        </a:rPr>
                        <a:t>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金融業従事者数の割合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255321382"/>
                  </a:ext>
                </a:extLst>
              </a:tr>
              <a:tr h="432000">
                <a:tc>
                  <a:txBody>
                    <a:bodyPr/>
                    <a:lstStyle/>
                    <a:p>
                      <a:pPr algn="r" fontAlgn="ctr"/>
                      <a:r>
                        <a:rPr lang="en-US" altLang="ja-JP" sz="900" b="0" i="0" u="none" strike="noStrike">
                          <a:solidFill>
                            <a:schemeClr val="tx1">
                              <a:lumMod val="75000"/>
                              <a:lumOff val="25000"/>
                            </a:schemeClr>
                          </a:solidFill>
                          <a:effectLst/>
                          <a:latin typeface="+mj-lt"/>
                          <a:ea typeface="游ゴシック" panose="020B0400000000000000" pitchFamily="50" charset="-128"/>
                        </a:rPr>
                        <a:t>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金融業の付加価値額シェア</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457681855"/>
                  </a:ext>
                </a:extLst>
              </a:tr>
              <a:tr h="432000">
                <a:tc>
                  <a:txBody>
                    <a:bodyPr/>
                    <a:lstStyle/>
                    <a:p>
                      <a:pPr algn="r" fontAlgn="ctr"/>
                      <a:r>
                        <a:rPr lang="en-US" altLang="ja-JP" sz="900" b="0" i="0" u="none" strike="noStrike">
                          <a:solidFill>
                            <a:schemeClr val="tx1">
                              <a:lumMod val="75000"/>
                              <a:lumOff val="25000"/>
                            </a:schemeClr>
                          </a:solidFill>
                          <a:effectLst/>
                          <a:latin typeface="+mj-lt"/>
                          <a:ea typeface="游ゴシック" panose="020B0400000000000000" pitchFamily="50" charset="-128"/>
                        </a:rPr>
                        <a:t>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新設事業所数の総事業所数に占める割合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02394158"/>
                  </a:ext>
                </a:extLst>
              </a:tr>
              <a:tr h="432000">
                <a:tc>
                  <a:txBody>
                    <a:bodyPr/>
                    <a:lstStyle/>
                    <a:p>
                      <a:pPr algn="r" fontAlgn="ctr"/>
                      <a:r>
                        <a:rPr lang="en-US" altLang="ja-JP" sz="900" b="0" i="0" u="none" strike="noStrike">
                          <a:solidFill>
                            <a:schemeClr val="tx1">
                              <a:lumMod val="75000"/>
                              <a:lumOff val="25000"/>
                            </a:schemeClr>
                          </a:solidFill>
                          <a:effectLst/>
                          <a:latin typeface="+mj-lt"/>
                          <a:ea typeface="游ゴシック" panose="020B0400000000000000" pitchFamily="50" charset="-128"/>
                        </a:rPr>
                        <a:t>5</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廃業事業所数の総事業所数に占める割合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2649525980"/>
                  </a:ext>
                </a:extLst>
              </a:tr>
            </a:tbl>
          </a:graphicData>
        </a:graphic>
      </p:graphicFrame>
      <p:sp>
        <p:nvSpPr>
          <p:cNvPr id="2" name="スライド番号プレースホルダー 1">
            <a:extLst>
              <a:ext uri="{FF2B5EF4-FFF2-40B4-BE49-F238E27FC236}">
                <a16:creationId xmlns:a16="http://schemas.microsoft.com/office/drawing/2014/main" id="{3121A008-4326-4F59-BACA-1EC98DB69618}"/>
              </a:ext>
            </a:extLst>
          </p:cNvPr>
          <p:cNvSpPr>
            <a:spLocks noGrp="1"/>
          </p:cNvSpPr>
          <p:nvPr>
            <p:ph type="sldNum" sz="quarter" idx="4"/>
          </p:nvPr>
        </p:nvSpPr>
        <p:spPr/>
        <p:txBody>
          <a:bodyPr/>
          <a:lstStyle/>
          <a:p>
            <a:pPr>
              <a:defRPr/>
            </a:pPr>
            <a:fld id="{5AC316A2-ED79-4A4C-BB2E-71F78B36301B}" type="slidenum">
              <a:rPr lang="en-US" altLang="ja-JP" smtClean="0"/>
              <a:pPr>
                <a:defRPr/>
              </a:pPr>
              <a:t>54</a:t>
            </a:fld>
            <a:endParaRPr lang="ja-JP" altLang="en-US" dirty="0"/>
          </a:p>
        </p:txBody>
      </p:sp>
    </p:spTree>
    <p:extLst>
      <p:ext uri="{BB962C8B-B14F-4D97-AF65-F5344CB8AC3E}">
        <p14:creationId xmlns:p14="http://schemas.microsoft.com/office/powerpoint/2010/main" val="259179901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2D9D72-567B-180A-8487-40A071986C50}"/>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DF22B61C-5284-F9F3-21FC-319220A456FF}"/>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47AAC5"/>
                </a:solidFill>
              </a:rPr>
              <a:t>⑥国土・交通</a:t>
            </a:r>
          </a:p>
        </p:txBody>
      </p:sp>
      <p:sp>
        <p:nvSpPr>
          <p:cNvPr id="2" name="スライド番号プレースホルダー 1">
            <a:extLst>
              <a:ext uri="{FF2B5EF4-FFF2-40B4-BE49-F238E27FC236}">
                <a16:creationId xmlns:a16="http://schemas.microsoft.com/office/drawing/2014/main" id="{B0B042C7-9C83-9615-B968-7D83ECFF8AEA}"/>
              </a:ext>
            </a:extLst>
          </p:cNvPr>
          <p:cNvSpPr>
            <a:spLocks noGrp="1"/>
          </p:cNvSpPr>
          <p:nvPr>
            <p:ph type="sldNum" sz="quarter" idx="4"/>
          </p:nvPr>
        </p:nvSpPr>
        <p:spPr/>
        <p:txBody>
          <a:bodyPr/>
          <a:lstStyle/>
          <a:p>
            <a:pPr>
              <a:defRPr/>
            </a:pPr>
            <a:fld id="{5AC316A2-ED79-4A4C-BB2E-71F78B36301B}" type="slidenum">
              <a:rPr lang="en-US" altLang="ja-JP" smtClean="0"/>
              <a:pPr>
                <a:defRPr/>
              </a:pPr>
              <a:t>55</a:t>
            </a:fld>
            <a:endParaRPr lang="ja-JP" altLang="en-US" dirty="0"/>
          </a:p>
        </p:txBody>
      </p:sp>
      <p:sp>
        <p:nvSpPr>
          <p:cNvPr id="3" name="四角形: 角を丸くする 2">
            <a:extLst>
              <a:ext uri="{FF2B5EF4-FFF2-40B4-BE49-F238E27FC236}">
                <a16:creationId xmlns:a16="http://schemas.microsoft.com/office/drawing/2014/main" id="{A0DE8691-6C55-2F70-F2B1-71D41E90FC51}"/>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DID</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人口密度</a:t>
            </a:r>
          </a:p>
        </p:txBody>
      </p:sp>
      <p:sp>
        <p:nvSpPr>
          <p:cNvPr id="4" name="四角形: 角を丸くする 3">
            <a:extLst>
              <a:ext uri="{FF2B5EF4-FFF2-40B4-BE49-F238E27FC236}">
                <a16:creationId xmlns:a16="http://schemas.microsoft.com/office/drawing/2014/main" id="{AF5D9208-167F-0305-DC7F-D30D3FE750CD}"/>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市街化区域に住んでいる人口の割合</a:t>
            </a:r>
          </a:p>
        </p:txBody>
      </p:sp>
      <p:sp>
        <p:nvSpPr>
          <p:cNvPr id="5" name="四角形: 角を丸くする 4">
            <a:extLst>
              <a:ext uri="{FF2B5EF4-FFF2-40B4-BE49-F238E27FC236}">
                <a16:creationId xmlns:a16="http://schemas.microsoft.com/office/drawing/2014/main" id="{09671752-3BEA-DA47-5C88-B96BE170B98C}"/>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徒歩圏に医療機関がある世帯の割合</a:t>
            </a:r>
          </a:p>
        </p:txBody>
      </p:sp>
      <p:sp>
        <p:nvSpPr>
          <p:cNvPr id="6" name="四角形: 角を丸くする 5">
            <a:extLst>
              <a:ext uri="{FF2B5EF4-FFF2-40B4-BE49-F238E27FC236}">
                <a16:creationId xmlns:a16="http://schemas.microsoft.com/office/drawing/2014/main" id="{DDF0BAB3-FA99-C55A-D8A3-69DCC2197E01}"/>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徒歩圏に介護施設がある世帯の割合</a:t>
            </a:r>
          </a:p>
        </p:txBody>
      </p:sp>
    </p:spTree>
    <p:extLst>
      <p:ext uri="{BB962C8B-B14F-4D97-AF65-F5344CB8AC3E}">
        <p14:creationId xmlns:p14="http://schemas.microsoft.com/office/powerpoint/2010/main" val="76971617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47AAC5"/>
                </a:solidFill>
              </a:rPr>
              <a:t>⑥国土・交通</a:t>
            </a:r>
          </a:p>
        </p:txBody>
      </p:sp>
      <p:sp>
        <p:nvSpPr>
          <p:cNvPr id="2" name="スライド番号プレースホルダー 1">
            <a:extLst>
              <a:ext uri="{FF2B5EF4-FFF2-40B4-BE49-F238E27FC236}">
                <a16:creationId xmlns:a16="http://schemas.microsoft.com/office/drawing/2014/main" id="{6B6EFFA4-A60F-4A65-8EEF-93EFDD784D98}"/>
              </a:ext>
            </a:extLst>
          </p:cNvPr>
          <p:cNvSpPr>
            <a:spLocks noGrp="1"/>
          </p:cNvSpPr>
          <p:nvPr>
            <p:ph type="sldNum" sz="quarter" idx="4"/>
          </p:nvPr>
        </p:nvSpPr>
        <p:spPr/>
        <p:txBody>
          <a:bodyPr/>
          <a:lstStyle/>
          <a:p>
            <a:pPr>
              <a:defRPr/>
            </a:pPr>
            <a:fld id="{5AC316A2-ED79-4A4C-BB2E-71F78B36301B}" type="slidenum">
              <a:rPr lang="en-US" altLang="ja-JP" smtClean="0"/>
              <a:pPr>
                <a:defRPr/>
              </a:pPr>
              <a:t>56</a:t>
            </a:fld>
            <a:endParaRPr lang="ja-JP" altLang="en-US" dirty="0"/>
          </a:p>
        </p:txBody>
      </p:sp>
      <p:sp>
        <p:nvSpPr>
          <p:cNvPr id="3" name="四角形: 角を丸くする 2">
            <a:extLst>
              <a:ext uri="{FF2B5EF4-FFF2-40B4-BE49-F238E27FC236}">
                <a16:creationId xmlns:a16="http://schemas.microsoft.com/office/drawing/2014/main" id="{FCC8E269-DDB2-510C-FFD4-4D4BBB87EA17}"/>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徒歩圏に公民館・集会所がある世帯の割合</a:t>
            </a:r>
          </a:p>
        </p:txBody>
      </p:sp>
      <p:sp>
        <p:nvSpPr>
          <p:cNvPr id="4" name="四角形: 角を丸くする 3">
            <a:extLst>
              <a:ext uri="{FF2B5EF4-FFF2-40B4-BE49-F238E27FC236}">
                <a16:creationId xmlns:a16="http://schemas.microsoft.com/office/drawing/2014/main" id="{D1547C6C-2043-C053-A2D7-119C879C3374}"/>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徒歩圏に店舗がある世帯の割合</a:t>
            </a:r>
          </a:p>
        </p:txBody>
      </p:sp>
      <p:sp>
        <p:nvSpPr>
          <p:cNvPr id="5" name="四角形: 角を丸くする 4">
            <a:extLst>
              <a:ext uri="{FF2B5EF4-FFF2-40B4-BE49-F238E27FC236}">
                <a16:creationId xmlns:a16="http://schemas.microsoft.com/office/drawing/2014/main" id="{5162189E-4C5D-6FD5-33F7-59E90E20B3AE}"/>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人口当たりの土木費歳出</a:t>
            </a:r>
          </a:p>
        </p:txBody>
      </p:sp>
      <p:sp>
        <p:nvSpPr>
          <p:cNvPr id="6" name="四角形: 角を丸くする 5">
            <a:extLst>
              <a:ext uri="{FF2B5EF4-FFF2-40B4-BE49-F238E27FC236}">
                <a16:creationId xmlns:a16="http://schemas.microsoft.com/office/drawing/2014/main" id="{1649B581-9563-DB4B-D5E8-4F0DC734DB8E}"/>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緑被率</a:t>
            </a:r>
          </a:p>
        </p:txBody>
      </p:sp>
    </p:spTree>
    <p:extLst>
      <p:ext uri="{BB962C8B-B14F-4D97-AF65-F5344CB8AC3E}">
        <p14:creationId xmlns:p14="http://schemas.microsoft.com/office/powerpoint/2010/main" val="200346119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C178DC-362A-4470-107E-F12EEA7427D6}"/>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40F98F19-F577-A8BB-02CF-B298B5317369}"/>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47AAC5"/>
                </a:solidFill>
              </a:rPr>
              <a:t>⑥国土・交通</a:t>
            </a:r>
          </a:p>
        </p:txBody>
      </p:sp>
      <p:sp>
        <p:nvSpPr>
          <p:cNvPr id="2" name="スライド番号プレースホルダー 1">
            <a:extLst>
              <a:ext uri="{FF2B5EF4-FFF2-40B4-BE49-F238E27FC236}">
                <a16:creationId xmlns:a16="http://schemas.microsoft.com/office/drawing/2014/main" id="{4088675F-1B10-964C-2AE0-A2523F6FAF2E}"/>
              </a:ext>
            </a:extLst>
          </p:cNvPr>
          <p:cNvSpPr>
            <a:spLocks noGrp="1"/>
          </p:cNvSpPr>
          <p:nvPr>
            <p:ph type="sldNum" sz="quarter" idx="4"/>
          </p:nvPr>
        </p:nvSpPr>
        <p:spPr/>
        <p:txBody>
          <a:bodyPr/>
          <a:lstStyle/>
          <a:p>
            <a:pPr>
              <a:defRPr/>
            </a:pPr>
            <a:fld id="{5AC316A2-ED79-4A4C-BB2E-71F78B36301B}" type="slidenum">
              <a:rPr lang="en-US" altLang="ja-JP" smtClean="0"/>
              <a:pPr>
                <a:defRPr/>
              </a:pPr>
              <a:t>57</a:t>
            </a:fld>
            <a:endParaRPr lang="ja-JP" altLang="en-US" dirty="0"/>
          </a:p>
        </p:txBody>
      </p:sp>
      <p:sp>
        <p:nvSpPr>
          <p:cNvPr id="3" name="四角形: 角を丸くする 2">
            <a:extLst>
              <a:ext uri="{FF2B5EF4-FFF2-40B4-BE49-F238E27FC236}">
                <a16:creationId xmlns:a16="http://schemas.microsoft.com/office/drawing/2014/main" id="{14290618-4BB8-5BF8-5D7B-09075ED94499}"/>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人口当たりの公園面積</a:t>
            </a:r>
          </a:p>
        </p:txBody>
      </p:sp>
      <p:sp>
        <p:nvSpPr>
          <p:cNvPr id="4" name="四角形: 角を丸くする 3">
            <a:extLst>
              <a:ext uri="{FF2B5EF4-FFF2-40B4-BE49-F238E27FC236}">
                <a16:creationId xmlns:a16="http://schemas.microsoft.com/office/drawing/2014/main" id="{8E990315-24F0-1B8F-A4D1-13AAEE1D7D8C}"/>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人口当たりの下水道費歳出</a:t>
            </a:r>
          </a:p>
        </p:txBody>
      </p:sp>
      <p:sp>
        <p:nvSpPr>
          <p:cNvPr id="5" name="四角形: 角を丸くする 4">
            <a:extLst>
              <a:ext uri="{FF2B5EF4-FFF2-40B4-BE49-F238E27FC236}">
                <a16:creationId xmlns:a16="http://schemas.microsoft.com/office/drawing/2014/main" id="{90E57093-CCD8-7761-33BA-B013D20379F6}"/>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住宅床面積</a:t>
            </a:r>
          </a:p>
        </p:txBody>
      </p:sp>
      <p:sp>
        <p:nvSpPr>
          <p:cNvPr id="6" name="四角形: 角を丸くする 5">
            <a:extLst>
              <a:ext uri="{FF2B5EF4-FFF2-40B4-BE49-F238E27FC236}">
                <a16:creationId xmlns:a16="http://schemas.microsoft.com/office/drawing/2014/main" id="{21B45154-22D3-AC11-261B-D68FA1E716A5}"/>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住宅保有率（持ち家比率）</a:t>
            </a:r>
          </a:p>
        </p:txBody>
      </p:sp>
      <p:sp>
        <p:nvSpPr>
          <p:cNvPr id="7" name="四角形: 角を丸くする 6">
            <a:extLst>
              <a:ext uri="{FF2B5EF4-FFF2-40B4-BE49-F238E27FC236}">
                <a16:creationId xmlns:a16="http://schemas.microsoft.com/office/drawing/2014/main" id="{5C2ED2F3-21F3-234B-CF40-1B20FE0265AC}"/>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下水道・浄化槽処理人口普及率</a:t>
            </a:r>
          </a:p>
        </p:txBody>
      </p:sp>
      <p:sp>
        <p:nvSpPr>
          <p:cNvPr id="8" name="四角形: 角を丸くする 7">
            <a:extLst>
              <a:ext uri="{FF2B5EF4-FFF2-40B4-BE49-F238E27FC236}">
                <a16:creationId xmlns:a16="http://schemas.microsoft.com/office/drawing/2014/main" id="{89E90539-2087-460C-D9C1-2FAE4FC4F94C}"/>
              </a:ext>
            </a:extLst>
          </p:cNvPr>
          <p:cNvSpPr/>
          <p:nvPr/>
        </p:nvSpPr>
        <p:spPr bwMode="auto">
          <a:xfrm>
            <a:off x="4708739"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住宅床面積</a:t>
            </a:r>
          </a:p>
        </p:txBody>
      </p:sp>
    </p:spTree>
    <p:extLst>
      <p:ext uri="{BB962C8B-B14F-4D97-AF65-F5344CB8AC3E}">
        <p14:creationId xmlns:p14="http://schemas.microsoft.com/office/powerpoint/2010/main" val="327393589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55B05D-6494-54D1-273D-A43BCE9801BA}"/>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4734EBAF-D7A6-2666-341F-A375EAD28DAF}"/>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47AAC5"/>
                </a:solidFill>
              </a:rPr>
              <a:t>⑥国土・交通</a:t>
            </a:r>
          </a:p>
        </p:txBody>
      </p:sp>
      <p:sp>
        <p:nvSpPr>
          <p:cNvPr id="2" name="スライド番号プレースホルダー 1">
            <a:extLst>
              <a:ext uri="{FF2B5EF4-FFF2-40B4-BE49-F238E27FC236}">
                <a16:creationId xmlns:a16="http://schemas.microsoft.com/office/drawing/2014/main" id="{DA0FB702-1F9C-89A5-CF21-B40B0A41DCDC}"/>
              </a:ext>
            </a:extLst>
          </p:cNvPr>
          <p:cNvSpPr>
            <a:spLocks noGrp="1"/>
          </p:cNvSpPr>
          <p:nvPr>
            <p:ph type="sldNum" sz="quarter" idx="4"/>
          </p:nvPr>
        </p:nvSpPr>
        <p:spPr/>
        <p:txBody>
          <a:bodyPr/>
          <a:lstStyle/>
          <a:p>
            <a:pPr>
              <a:defRPr/>
            </a:pPr>
            <a:fld id="{5AC316A2-ED79-4A4C-BB2E-71F78B36301B}" type="slidenum">
              <a:rPr lang="en-US" altLang="ja-JP" smtClean="0"/>
              <a:pPr>
                <a:defRPr/>
              </a:pPr>
              <a:t>58</a:t>
            </a:fld>
            <a:endParaRPr lang="ja-JP" altLang="en-US" dirty="0"/>
          </a:p>
        </p:txBody>
      </p:sp>
      <p:sp>
        <p:nvSpPr>
          <p:cNvPr id="3" name="四角形: 角を丸くする 2">
            <a:extLst>
              <a:ext uri="{FF2B5EF4-FFF2-40B4-BE49-F238E27FC236}">
                <a16:creationId xmlns:a16="http://schemas.microsoft.com/office/drawing/2014/main" id="{D93A900C-B23E-D935-F9BA-C48134A90AF2}"/>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空き家率</a:t>
            </a:r>
          </a:p>
        </p:txBody>
      </p:sp>
      <p:sp>
        <p:nvSpPr>
          <p:cNvPr id="4" name="四角形: 角を丸くする 3">
            <a:extLst>
              <a:ext uri="{FF2B5EF4-FFF2-40B4-BE49-F238E27FC236}">
                <a16:creationId xmlns:a16="http://schemas.microsoft.com/office/drawing/2014/main" id="{7B56C9C3-D035-F8E5-D9AB-48B913C25019}"/>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公共交通の徒歩圏充足率</a:t>
            </a:r>
          </a:p>
        </p:txBody>
      </p:sp>
      <p:sp>
        <p:nvSpPr>
          <p:cNvPr id="5" name="四角形: 角を丸くする 4">
            <a:extLst>
              <a:ext uri="{FF2B5EF4-FFF2-40B4-BE49-F238E27FC236}">
                <a16:creationId xmlns:a16="http://schemas.microsoft.com/office/drawing/2014/main" id="{D6718534-C48F-4AF4-B288-641EB9D7C1B5}"/>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zh-TW" altLang="en-US" sz="1000" b="1" i="0" u="none" strike="noStrike" dirty="0">
                <a:solidFill>
                  <a:schemeClr val="bg1"/>
                </a:solidFill>
                <a:effectLst/>
                <a:latin typeface="Meiryo UI" panose="020B0604030504040204" pitchFamily="50" charset="-128"/>
                <a:ea typeface="Meiryo UI" panose="020B0604030504040204" pitchFamily="50" charset="-128"/>
              </a:rPr>
              <a:t>道路実延長（対域内面積比）</a:t>
            </a:r>
          </a:p>
        </p:txBody>
      </p:sp>
      <p:sp>
        <p:nvSpPr>
          <p:cNvPr id="6" name="四角形: 角を丸くする 5">
            <a:extLst>
              <a:ext uri="{FF2B5EF4-FFF2-40B4-BE49-F238E27FC236}">
                <a16:creationId xmlns:a16="http://schemas.microsoft.com/office/drawing/2014/main" id="{E9FD5D18-653C-49A9-D46E-CF2EE58C633F}"/>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人口当たりの自動車保有台数</a:t>
            </a:r>
          </a:p>
        </p:txBody>
      </p:sp>
      <p:sp>
        <p:nvSpPr>
          <p:cNvPr id="7" name="四角形: 角を丸くする 6">
            <a:extLst>
              <a:ext uri="{FF2B5EF4-FFF2-40B4-BE49-F238E27FC236}">
                <a16:creationId xmlns:a16="http://schemas.microsoft.com/office/drawing/2014/main" id="{AC6CDA82-CA66-2D67-BD70-3777773B8992}"/>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住宅保有率（持ち家比率）</a:t>
            </a:r>
          </a:p>
        </p:txBody>
      </p:sp>
      <p:sp>
        <p:nvSpPr>
          <p:cNvPr id="8" name="四角形: 角を丸くする 7">
            <a:extLst>
              <a:ext uri="{FF2B5EF4-FFF2-40B4-BE49-F238E27FC236}">
                <a16:creationId xmlns:a16="http://schemas.microsoft.com/office/drawing/2014/main" id="{5DAA3535-DA9C-403A-3743-739E18CF717C}"/>
              </a:ext>
            </a:extLst>
          </p:cNvPr>
          <p:cNvSpPr/>
          <p:nvPr/>
        </p:nvSpPr>
        <p:spPr bwMode="auto">
          <a:xfrm>
            <a:off x="4691497" y="5902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空き家率</a:t>
            </a:r>
          </a:p>
        </p:txBody>
      </p:sp>
      <p:sp>
        <p:nvSpPr>
          <p:cNvPr id="9" name="四角形: 角を丸くする 8">
            <a:extLst>
              <a:ext uri="{FF2B5EF4-FFF2-40B4-BE49-F238E27FC236}">
                <a16:creationId xmlns:a16="http://schemas.microsoft.com/office/drawing/2014/main" id="{924E4348-B1EE-0E66-4307-E05ECB103616}"/>
              </a:ext>
            </a:extLst>
          </p:cNvPr>
          <p:cNvSpPr/>
          <p:nvPr/>
        </p:nvSpPr>
        <p:spPr bwMode="auto">
          <a:xfrm>
            <a:off x="258418" y="3665502"/>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公共交通の徒歩圏充足率</a:t>
            </a:r>
          </a:p>
        </p:txBody>
      </p:sp>
      <p:sp>
        <p:nvSpPr>
          <p:cNvPr id="10" name="四角形: 角を丸くする 9">
            <a:extLst>
              <a:ext uri="{FF2B5EF4-FFF2-40B4-BE49-F238E27FC236}">
                <a16:creationId xmlns:a16="http://schemas.microsoft.com/office/drawing/2014/main" id="{FE1C2153-016F-BCE3-8D4F-257F60E2784A}"/>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zh-TW" altLang="en-US" sz="1000" b="1" i="0" u="none" strike="noStrike" dirty="0">
                <a:solidFill>
                  <a:schemeClr val="bg1"/>
                </a:solidFill>
                <a:effectLst/>
                <a:latin typeface="Meiryo UI" panose="020B0604030504040204" pitchFamily="50" charset="-128"/>
                <a:ea typeface="Meiryo UI" panose="020B0604030504040204" pitchFamily="50" charset="-128"/>
              </a:rPr>
              <a:t>道路実延長（対域内面積比）</a:t>
            </a:r>
          </a:p>
        </p:txBody>
      </p:sp>
    </p:spTree>
    <p:extLst>
      <p:ext uri="{BB962C8B-B14F-4D97-AF65-F5344CB8AC3E}">
        <p14:creationId xmlns:p14="http://schemas.microsoft.com/office/powerpoint/2010/main" val="364747601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7202DF-7DB3-AE94-55A1-9A15501B62FB}"/>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0FDDA0A2-3E11-A6C9-69E5-06F87EEE8F4C}"/>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47AAC5"/>
                </a:solidFill>
              </a:rPr>
              <a:t>⑥国土・交通</a:t>
            </a:r>
          </a:p>
        </p:txBody>
      </p:sp>
      <p:sp>
        <p:nvSpPr>
          <p:cNvPr id="2" name="スライド番号プレースホルダー 1">
            <a:extLst>
              <a:ext uri="{FF2B5EF4-FFF2-40B4-BE49-F238E27FC236}">
                <a16:creationId xmlns:a16="http://schemas.microsoft.com/office/drawing/2014/main" id="{FAD15DE9-4CC7-46FB-8FAB-4178F430EBD9}"/>
              </a:ext>
            </a:extLst>
          </p:cNvPr>
          <p:cNvSpPr>
            <a:spLocks noGrp="1"/>
          </p:cNvSpPr>
          <p:nvPr>
            <p:ph type="sldNum" sz="quarter" idx="4"/>
          </p:nvPr>
        </p:nvSpPr>
        <p:spPr/>
        <p:txBody>
          <a:bodyPr/>
          <a:lstStyle/>
          <a:p>
            <a:pPr>
              <a:defRPr/>
            </a:pPr>
            <a:fld id="{5AC316A2-ED79-4A4C-BB2E-71F78B36301B}" type="slidenum">
              <a:rPr lang="en-US" altLang="ja-JP" smtClean="0"/>
              <a:pPr>
                <a:defRPr/>
              </a:pPr>
              <a:t>59</a:t>
            </a:fld>
            <a:endParaRPr lang="ja-JP" altLang="en-US" dirty="0"/>
          </a:p>
        </p:txBody>
      </p:sp>
      <p:sp>
        <p:nvSpPr>
          <p:cNvPr id="3" name="四角形: 角を丸くする 2">
            <a:extLst>
              <a:ext uri="{FF2B5EF4-FFF2-40B4-BE49-F238E27FC236}">
                <a16:creationId xmlns:a16="http://schemas.microsoft.com/office/drawing/2014/main" id="{A1441C71-BDF8-373B-7533-96E2DEB8CFDF}"/>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人口当たりの河川費歳出</a:t>
            </a:r>
          </a:p>
        </p:txBody>
      </p:sp>
      <p:sp>
        <p:nvSpPr>
          <p:cNvPr id="4" name="四角形: 角を丸くする 3">
            <a:extLst>
              <a:ext uri="{FF2B5EF4-FFF2-40B4-BE49-F238E27FC236}">
                <a16:creationId xmlns:a16="http://schemas.microsoft.com/office/drawing/2014/main" id="{E74A0DD9-F9FC-E19C-561E-8A43FB151FFC}"/>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人口当たりの災害復旧費歳出</a:t>
            </a:r>
          </a:p>
        </p:txBody>
      </p:sp>
      <p:sp>
        <p:nvSpPr>
          <p:cNvPr id="5" name="四角形: 角を丸くする 4">
            <a:extLst>
              <a:ext uri="{FF2B5EF4-FFF2-40B4-BE49-F238E27FC236}">
                <a16:creationId xmlns:a16="http://schemas.microsoft.com/office/drawing/2014/main" id="{9348C4A2-E6B0-98FA-6BF3-161AA22AC8C3}"/>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徒歩圏に緊急避難所がある世帯の割合</a:t>
            </a:r>
          </a:p>
        </p:txBody>
      </p:sp>
      <p:sp>
        <p:nvSpPr>
          <p:cNvPr id="11" name="四角形: 角を丸くする 10">
            <a:extLst>
              <a:ext uri="{FF2B5EF4-FFF2-40B4-BE49-F238E27FC236}">
                <a16:creationId xmlns:a16="http://schemas.microsoft.com/office/drawing/2014/main" id="{2C3BE863-EEC9-B461-42D3-B42A0F77398A}"/>
              </a:ext>
            </a:extLst>
          </p:cNvPr>
          <p:cNvSpPr/>
          <p:nvPr/>
        </p:nvSpPr>
        <p:spPr bwMode="auto">
          <a:xfrm>
            <a:off x="213595"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人口当たりの自動車保有台数</a:t>
            </a:r>
          </a:p>
        </p:txBody>
      </p:sp>
      <p:sp>
        <p:nvSpPr>
          <p:cNvPr id="6" name="四角形: 角を丸くする 5">
            <a:extLst>
              <a:ext uri="{FF2B5EF4-FFF2-40B4-BE49-F238E27FC236}">
                <a16:creationId xmlns:a16="http://schemas.microsoft.com/office/drawing/2014/main" id="{A3CD1178-8386-B2EA-D387-7CE5FE184680}"/>
              </a:ext>
            </a:extLst>
          </p:cNvPr>
          <p:cNvSpPr/>
          <p:nvPr/>
        </p:nvSpPr>
        <p:spPr bwMode="auto">
          <a:xfrm>
            <a:off x="4708739"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人口当たりの河川費歳出</a:t>
            </a:r>
          </a:p>
        </p:txBody>
      </p:sp>
      <p:sp>
        <p:nvSpPr>
          <p:cNvPr id="7" name="四角形: 角を丸くする 6">
            <a:extLst>
              <a:ext uri="{FF2B5EF4-FFF2-40B4-BE49-F238E27FC236}">
                <a16:creationId xmlns:a16="http://schemas.microsoft.com/office/drawing/2014/main" id="{3AA86A56-0ED1-5CB3-5C97-C8A58A369781}"/>
              </a:ext>
            </a:extLst>
          </p:cNvPr>
          <p:cNvSpPr/>
          <p:nvPr/>
        </p:nvSpPr>
        <p:spPr bwMode="auto">
          <a:xfrm>
            <a:off x="258418" y="3649190"/>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人口当たりの災害復旧費歳出</a:t>
            </a:r>
          </a:p>
        </p:txBody>
      </p:sp>
      <p:sp>
        <p:nvSpPr>
          <p:cNvPr id="8" name="四角形: 角を丸くする 7">
            <a:extLst>
              <a:ext uri="{FF2B5EF4-FFF2-40B4-BE49-F238E27FC236}">
                <a16:creationId xmlns:a16="http://schemas.microsoft.com/office/drawing/2014/main" id="{4F542DA4-1925-2885-DA3C-065508F52DE0}"/>
              </a:ext>
            </a:extLst>
          </p:cNvPr>
          <p:cNvSpPr/>
          <p:nvPr/>
        </p:nvSpPr>
        <p:spPr bwMode="auto">
          <a:xfrm>
            <a:off x="4708739" y="3649190"/>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徒歩圏に緊急避難所がある世帯の割合</a:t>
            </a:r>
          </a:p>
        </p:txBody>
      </p:sp>
    </p:spTree>
    <p:extLst>
      <p:ext uri="{BB962C8B-B14F-4D97-AF65-F5344CB8AC3E}">
        <p14:creationId xmlns:p14="http://schemas.microsoft.com/office/powerpoint/2010/main" val="23619959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rPr>
              <a:t>客観的指標（地域のストック）の一覧</a:t>
            </a:r>
            <a:endParaRPr lang="ja-JP" altLang="en-US" dirty="0"/>
          </a:p>
        </p:txBody>
      </p:sp>
      <p:sp>
        <p:nvSpPr>
          <p:cNvPr id="3" name="スライド番号プレースホルダー 2">
            <a:extLst>
              <a:ext uri="{FF2B5EF4-FFF2-40B4-BE49-F238E27FC236}">
                <a16:creationId xmlns:a16="http://schemas.microsoft.com/office/drawing/2014/main" id="{9C6E2142-0BFA-44A4-8364-620EEC4259B1}"/>
              </a:ext>
            </a:extLst>
          </p:cNvPr>
          <p:cNvSpPr>
            <a:spLocks noGrp="1"/>
          </p:cNvSpPr>
          <p:nvPr>
            <p:ph type="sldNum" sz="quarter" idx="4"/>
          </p:nvPr>
        </p:nvSpPr>
        <p:spPr/>
        <p:txBody>
          <a:bodyPr/>
          <a:lstStyle/>
          <a:p>
            <a:pPr>
              <a:defRPr/>
            </a:pPr>
            <a:fld id="{5AC316A2-ED79-4A4C-BB2E-71F78B36301B}" type="slidenum">
              <a:rPr lang="en-US" altLang="ja-JP" smtClean="0"/>
              <a:pPr>
                <a:defRPr/>
              </a:pPr>
              <a:t>6</a:t>
            </a:fld>
            <a:endParaRPr lang="ja-JP" altLang="en-US" dirty="0"/>
          </a:p>
        </p:txBody>
      </p:sp>
      <p:sp>
        <p:nvSpPr>
          <p:cNvPr id="9" name="テキスト ボックス 5">
            <a:extLst>
              <a:ext uri="{FF2B5EF4-FFF2-40B4-BE49-F238E27FC236}">
                <a16:creationId xmlns:a16="http://schemas.microsoft.com/office/drawing/2014/main" id="{5004735F-AD64-4611-BE14-882B9EAE12DC}"/>
              </a:ext>
            </a:extLst>
          </p:cNvPr>
          <p:cNvSpPr txBox="1">
            <a:spLocks noChangeArrowheads="1"/>
          </p:cNvSpPr>
          <p:nvPr/>
        </p:nvSpPr>
        <p:spPr bwMode="auto">
          <a:xfrm>
            <a:off x="92990" y="595250"/>
            <a:ext cx="8950271" cy="565263"/>
          </a:xfrm>
          <a:prstGeom prst="rect">
            <a:avLst/>
          </a:prstGeom>
          <a:noFill/>
          <a:ln w="12700">
            <a:solidFill>
              <a:srgbClr val="6F98BD"/>
            </a:solidFill>
            <a:prstDash val="solid"/>
            <a:miter lim="800000"/>
            <a:headEnd/>
            <a:tailEnd/>
          </a:ln>
        </p:spPr>
        <p:txBody>
          <a:bodyPr wrap="square" anchor="ctr">
            <a:noAutofit/>
          </a:bodyPr>
          <a:lstStyle/>
          <a:p>
            <a:pPr marL="342900" indent="-342900" algn="just">
              <a:spcBef>
                <a:spcPts val="0"/>
              </a:spcBef>
              <a:buClr>
                <a:srgbClr val="22374A"/>
              </a:buClr>
              <a:buFont typeface="Wingdings" panose="05000000000000000000" pitchFamily="2" charset="2"/>
              <a:buChar char="n"/>
            </a:pPr>
            <a:r>
              <a:rPr lang="ja-JP" altLang="en-US" sz="1200" dirty="0">
                <a:solidFill>
                  <a:schemeClr val="tx1">
                    <a:lumMod val="75000"/>
                    <a:lumOff val="25000"/>
                  </a:schemeClr>
                </a:solidFill>
                <a:latin typeface="Meiryo UI" pitchFamily="50" charset="-128"/>
                <a:ea typeface="Meiryo UI" pitchFamily="50" charset="-128"/>
              </a:rPr>
              <a:t>地域のストック・成果指標は、環境・経済・社会に関する政策指標などから、市区町村別にデータ入手可能な</a:t>
            </a:r>
            <a:r>
              <a:rPr lang="en-US" altLang="ja-JP" sz="1200" b="1" dirty="0">
                <a:solidFill>
                  <a:srgbClr val="C00000"/>
                </a:solidFill>
                <a:latin typeface="Meiryo UI" pitchFamily="50" charset="-128"/>
                <a:ea typeface="Meiryo UI" pitchFamily="50" charset="-128"/>
              </a:rPr>
              <a:t>171</a:t>
            </a:r>
            <a:r>
              <a:rPr lang="ja-JP" altLang="en-US" sz="1200" b="1" dirty="0">
                <a:solidFill>
                  <a:srgbClr val="C00000"/>
                </a:solidFill>
                <a:latin typeface="Meiryo UI" pitchFamily="50" charset="-128"/>
                <a:ea typeface="Meiryo UI" pitchFamily="50" charset="-128"/>
              </a:rPr>
              <a:t>指標</a:t>
            </a:r>
            <a:r>
              <a:rPr lang="ja-JP" altLang="en-US" sz="1200" dirty="0">
                <a:solidFill>
                  <a:schemeClr val="tx1">
                    <a:lumMod val="75000"/>
                    <a:lumOff val="25000"/>
                  </a:schemeClr>
                </a:solidFill>
                <a:latin typeface="Meiryo UI" pitchFamily="50" charset="-128"/>
                <a:ea typeface="Meiryo UI" pitchFamily="50" charset="-128"/>
              </a:rPr>
              <a:t>を選定しています。（</a:t>
            </a:r>
            <a:r>
              <a:rPr lang="ja-JP" altLang="en-US" sz="1200" b="1" dirty="0">
                <a:solidFill>
                  <a:srgbClr val="C00000"/>
                </a:solidFill>
                <a:latin typeface="Meiryo UI" pitchFamily="50" charset="-128"/>
                <a:ea typeface="Meiryo UI" pitchFamily="50" charset="-128"/>
              </a:rPr>
              <a:t>地域のストック：</a:t>
            </a:r>
            <a:r>
              <a:rPr lang="en-US" altLang="ja-JP" sz="1200" b="1" dirty="0">
                <a:solidFill>
                  <a:srgbClr val="C00000"/>
                </a:solidFill>
                <a:latin typeface="Meiryo UI" pitchFamily="50" charset="-128"/>
                <a:ea typeface="Meiryo UI" pitchFamily="50" charset="-128"/>
              </a:rPr>
              <a:t>102</a:t>
            </a:r>
            <a:r>
              <a:rPr lang="ja-JP" altLang="en-US" sz="1200" b="1" dirty="0">
                <a:solidFill>
                  <a:srgbClr val="C00000"/>
                </a:solidFill>
                <a:latin typeface="Meiryo UI" pitchFamily="50" charset="-128"/>
                <a:ea typeface="Meiryo UI" pitchFamily="50" charset="-128"/>
              </a:rPr>
              <a:t>指標、地域の成果：</a:t>
            </a:r>
            <a:r>
              <a:rPr lang="en-US" altLang="ja-JP" sz="1200" b="1" dirty="0">
                <a:solidFill>
                  <a:srgbClr val="C00000"/>
                </a:solidFill>
                <a:latin typeface="Meiryo UI" pitchFamily="50" charset="-128"/>
                <a:ea typeface="Meiryo UI" pitchFamily="50" charset="-128"/>
              </a:rPr>
              <a:t>69</a:t>
            </a:r>
            <a:r>
              <a:rPr lang="ja-JP" altLang="en-US" sz="1200" b="1" dirty="0">
                <a:solidFill>
                  <a:srgbClr val="C00000"/>
                </a:solidFill>
                <a:latin typeface="Meiryo UI" pitchFamily="50" charset="-128"/>
                <a:ea typeface="Meiryo UI" pitchFamily="50" charset="-128"/>
              </a:rPr>
              <a:t>指標</a:t>
            </a:r>
            <a:r>
              <a:rPr lang="ja-JP" altLang="en-US" sz="1200" dirty="0">
                <a:solidFill>
                  <a:schemeClr val="tx1">
                    <a:lumMod val="75000"/>
                    <a:lumOff val="25000"/>
                  </a:schemeClr>
                </a:solidFill>
                <a:latin typeface="Meiryo UI" pitchFamily="50" charset="-128"/>
                <a:ea typeface="Meiryo UI" pitchFamily="50" charset="-128"/>
              </a:rPr>
              <a:t>）</a:t>
            </a:r>
          </a:p>
        </p:txBody>
      </p:sp>
      <p:graphicFrame>
        <p:nvGraphicFramePr>
          <p:cNvPr id="5" name="表 4">
            <a:extLst>
              <a:ext uri="{FF2B5EF4-FFF2-40B4-BE49-F238E27FC236}">
                <a16:creationId xmlns:a16="http://schemas.microsoft.com/office/drawing/2014/main" id="{02960E93-18C5-258F-FFF2-9DA7CEE324D7}"/>
              </a:ext>
            </a:extLst>
          </p:cNvPr>
          <p:cNvGraphicFramePr>
            <a:graphicFrameLocks noGrp="1"/>
          </p:cNvGraphicFramePr>
          <p:nvPr>
            <p:extLst>
              <p:ext uri="{D42A27DB-BD31-4B8C-83A1-F6EECF244321}">
                <p14:modId xmlns:p14="http://schemas.microsoft.com/office/powerpoint/2010/main" val="1165154078"/>
              </p:ext>
            </p:extLst>
          </p:nvPr>
        </p:nvGraphicFramePr>
        <p:xfrm>
          <a:off x="92991" y="1210256"/>
          <a:ext cx="8950270" cy="5251343"/>
        </p:xfrm>
        <a:graphic>
          <a:graphicData uri="http://schemas.openxmlformats.org/drawingml/2006/table">
            <a:tbl>
              <a:tblPr/>
              <a:tblGrid>
                <a:gridCol w="225198">
                  <a:extLst>
                    <a:ext uri="{9D8B030D-6E8A-4147-A177-3AD203B41FA5}">
                      <a16:colId xmlns:a16="http://schemas.microsoft.com/office/drawing/2014/main" val="2169183978"/>
                    </a:ext>
                  </a:extLst>
                </a:gridCol>
                <a:gridCol w="157116">
                  <a:extLst>
                    <a:ext uri="{9D8B030D-6E8A-4147-A177-3AD203B41FA5}">
                      <a16:colId xmlns:a16="http://schemas.microsoft.com/office/drawing/2014/main" val="1629664618"/>
                    </a:ext>
                  </a:extLst>
                </a:gridCol>
                <a:gridCol w="1020027">
                  <a:extLst>
                    <a:ext uri="{9D8B030D-6E8A-4147-A177-3AD203B41FA5}">
                      <a16:colId xmlns:a16="http://schemas.microsoft.com/office/drawing/2014/main" val="3376435620"/>
                    </a:ext>
                  </a:extLst>
                </a:gridCol>
                <a:gridCol w="249005">
                  <a:extLst>
                    <a:ext uri="{9D8B030D-6E8A-4147-A177-3AD203B41FA5}">
                      <a16:colId xmlns:a16="http://schemas.microsoft.com/office/drawing/2014/main" val="1865051204"/>
                    </a:ext>
                  </a:extLst>
                </a:gridCol>
                <a:gridCol w="986740">
                  <a:extLst>
                    <a:ext uri="{9D8B030D-6E8A-4147-A177-3AD203B41FA5}">
                      <a16:colId xmlns:a16="http://schemas.microsoft.com/office/drawing/2014/main" val="246948056"/>
                    </a:ext>
                  </a:extLst>
                </a:gridCol>
                <a:gridCol w="6312184">
                  <a:extLst>
                    <a:ext uri="{9D8B030D-6E8A-4147-A177-3AD203B41FA5}">
                      <a16:colId xmlns:a16="http://schemas.microsoft.com/office/drawing/2014/main" val="213136553"/>
                    </a:ext>
                  </a:extLst>
                </a:gridCol>
              </a:tblGrid>
              <a:tr h="121694">
                <a:tc>
                  <a:txBody>
                    <a:bodyPr/>
                    <a:lstStyle/>
                    <a:p>
                      <a:pPr algn="ctr" fontAlgn="ctr"/>
                      <a:r>
                        <a:rPr lang="ja-JP" altLang="en-US" sz="800" b="1" i="0" u="none" strike="noStrike" dirty="0">
                          <a:solidFill>
                            <a:srgbClr val="FFFFFF"/>
                          </a:solidFill>
                          <a:effectLst/>
                          <a:latin typeface="Meiryo UI" panose="020B0604030504040204" pitchFamily="50" charset="-128"/>
                          <a:ea typeface="Meiryo UI" panose="020B0604030504040204" pitchFamily="50" charset="-128"/>
                        </a:rPr>
                        <a:t>　</a:t>
                      </a:r>
                    </a:p>
                  </a:txBody>
                  <a:tcPr marL="4719" marR="4719" marT="4719" marB="0" anchor="ctr">
                    <a:lnL w="6350" cap="flat" cmpd="sng" algn="ctr">
                      <a:solidFill>
                        <a:srgbClr val="808080"/>
                      </a:solidFill>
                      <a:prstDash val="solid"/>
                      <a:round/>
                      <a:headEnd type="none" w="med" len="med"/>
                      <a:tailEnd type="none" w="med" len="med"/>
                    </a:lnL>
                    <a:lnT w="6350" cap="flat" cmpd="sng" algn="ctr">
                      <a:solidFill>
                        <a:srgbClr val="808080"/>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gridSpan="2">
                  <a:txBody>
                    <a:bodyPr/>
                    <a:lstStyle/>
                    <a:p>
                      <a:pPr algn="ctr" fontAlgn="ctr"/>
                      <a:r>
                        <a:rPr lang="ja-JP" altLang="en-US" sz="800" b="1" i="0" u="none" strike="noStrike" dirty="0">
                          <a:solidFill>
                            <a:srgbClr val="FFFFFF"/>
                          </a:solidFill>
                          <a:effectLst/>
                          <a:latin typeface="Meiryo UI" panose="020B0604030504040204" pitchFamily="50" charset="-128"/>
                          <a:ea typeface="Meiryo UI" panose="020B0604030504040204" pitchFamily="50" charset="-128"/>
                        </a:rPr>
                        <a:t>分野</a:t>
                      </a:r>
                    </a:p>
                  </a:txBody>
                  <a:tcPr marL="4719" marR="4719" marT="4719" marB="0" anchor="ctr">
                    <a:lnR w="12700" cap="flat" cmpd="sng" algn="ctr">
                      <a:solidFill>
                        <a:schemeClr val="bg1"/>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808080"/>
                    </a:solidFill>
                  </a:tcPr>
                </a:tc>
                <a:tc hMerge="1">
                  <a:txBody>
                    <a:bodyPr/>
                    <a:lstStyle/>
                    <a:p>
                      <a:endParaRPr kumimoji="1" lang="ja-JP" altLang="en-US"/>
                    </a:p>
                  </a:txBody>
                  <a:tcPr/>
                </a:tc>
                <a:tc gridSpan="2">
                  <a:txBody>
                    <a:bodyPr/>
                    <a:lstStyle/>
                    <a:p>
                      <a:pPr algn="ctr" fontAlgn="ctr"/>
                      <a:r>
                        <a:rPr lang="ja-JP" altLang="en-US" sz="800" b="1" i="0" u="none" strike="noStrike" dirty="0">
                          <a:solidFill>
                            <a:srgbClr val="FFFFFF"/>
                          </a:solidFill>
                          <a:effectLst/>
                          <a:latin typeface="Meiryo UI" panose="020B0604030504040204" pitchFamily="50" charset="-128"/>
                          <a:ea typeface="Meiryo UI" panose="020B0604030504040204" pitchFamily="50" charset="-128"/>
                        </a:rPr>
                        <a:t>項目</a:t>
                      </a:r>
                    </a:p>
                  </a:txBody>
                  <a:tcPr marL="4719" marR="4719" marT="471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808080"/>
                    </a:solidFill>
                  </a:tcPr>
                </a:tc>
                <a:tc hMerge="1">
                  <a:txBody>
                    <a:bodyPr/>
                    <a:lstStyle/>
                    <a:p>
                      <a:endParaRPr kumimoji="1" lang="ja-JP" altLang="en-US"/>
                    </a:p>
                  </a:txBody>
                  <a:tcPr/>
                </a:tc>
                <a:tc>
                  <a:txBody>
                    <a:bodyPr/>
                    <a:lstStyle/>
                    <a:p>
                      <a:pPr algn="ctr" fontAlgn="ctr"/>
                      <a:r>
                        <a:rPr lang="ja-JP" altLang="en-US" sz="800" b="1" i="0" u="none" strike="noStrike" dirty="0">
                          <a:solidFill>
                            <a:srgbClr val="FFFFFF"/>
                          </a:solidFill>
                          <a:effectLst/>
                          <a:latin typeface="Meiryo UI" panose="020B0604030504040204" pitchFamily="50" charset="-128"/>
                          <a:ea typeface="Meiryo UI" panose="020B0604030504040204" pitchFamily="50" charset="-128"/>
                        </a:rPr>
                        <a:t>指標</a:t>
                      </a:r>
                    </a:p>
                  </a:txBody>
                  <a:tcPr marL="4719" marR="4719" marT="4719" marB="0" anchor="ctr">
                    <a:lnL w="12700" cap="flat" cmpd="sng" algn="ctr">
                      <a:solidFill>
                        <a:schemeClr val="bg1"/>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808080"/>
                    </a:solidFill>
                  </a:tcPr>
                </a:tc>
                <a:extLst>
                  <a:ext uri="{0D108BD9-81ED-4DB2-BD59-A6C34878D82A}">
                    <a16:rowId xmlns:a16="http://schemas.microsoft.com/office/drawing/2014/main" val="2035938925"/>
                  </a:ext>
                </a:extLst>
              </a:tr>
              <a:tr h="121694">
                <a:tc rowSpan="29">
                  <a:txBody>
                    <a:bodyPr/>
                    <a:lstStyle/>
                    <a:p>
                      <a:pPr algn="ctr" fontAlgn="ctr"/>
                      <a:r>
                        <a:rPr lang="ja-JP" altLang="en-US" sz="1000" b="1" i="0" u="none" strike="noStrike" dirty="0">
                          <a:solidFill>
                            <a:schemeClr val="tx1">
                              <a:lumMod val="85000"/>
                              <a:lumOff val="15000"/>
                            </a:schemeClr>
                          </a:solidFill>
                          <a:effectLst/>
                          <a:latin typeface="Meiryo UI" panose="020B0604030504040204" pitchFamily="50" charset="-128"/>
                          <a:ea typeface="Meiryo UI" panose="020B0604030504040204" pitchFamily="50" charset="-128"/>
                        </a:rPr>
                        <a:t>地域のストック</a:t>
                      </a:r>
                    </a:p>
                  </a:txBody>
                  <a:tcPr marL="4719" marR="4719" marT="4719" marB="0" vert="eaVert"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rowSpan="2">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dot"/>
                      <a:round/>
                      <a:headEnd type="none" w="med" len="med"/>
                      <a:tailEnd type="none" w="med" len="med"/>
                    </a:lnB>
                    <a:solidFill>
                      <a:srgbClr val="DDD9C3"/>
                    </a:solidFill>
                  </a:tcPr>
                </a:tc>
                <a:tc rowSpan="2">
                  <a:txBody>
                    <a:bodyPr/>
                    <a:lstStyle/>
                    <a:p>
                      <a:pPr algn="ctr" fontAlgn="ctr"/>
                      <a:r>
                        <a:rPr lang="ja-JP" altLang="en-US" sz="11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安心・安全</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dot"/>
                      <a:round/>
                      <a:headEnd type="none" w="med" len="med"/>
                      <a:tailEnd type="none" w="med" len="med"/>
                    </a:lnB>
                    <a:solidFill>
                      <a:srgbClr val="DDD9C3"/>
                    </a:solidFill>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防犯：</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防犯設備のある共同住宅に住む世帯の割合、人口当たりの警察署の数</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3895439104"/>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消防：</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人口当たりの消防署数、消防費歳出</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4211312230"/>
                  </a:ext>
                </a:extLst>
              </a:tr>
              <a:tr h="199547">
                <a:tc vMerge="1">
                  <a:txBody>
                    <a:bodyPr/>
                    <a:lstStyle/>
                    <a:p>
                      <a:endParaRPr kumimoji="1" lang="ja-JP" altLang="en-US"/>
                    </a:p>
                  </a:txBody>
                  <a:tcPr/>
                </a:tc>
                <a:tc rowSpan="5">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DE9D9"/>
                    </a:solidFill>
                  </a:tcPr>
                </a:tc>
                <a:tc rowSpan="5">
                  <a:txBody>
                    <a:bodyPr/>
                    <a:lstStyle/>
                    <a:p>
                      <a:pPr algn="ctr" fontAlgn="ctr"/>
                      <a:r>
                        <a:rPr lang="ja-JP" altLang="en-US" sz="11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教育・文化・生活</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DE9D9"/>
                    </a:solidFill>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2-1</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義務教育：</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学校におけるインターネット接続率、児童・生徒一人当たりの教員数、教育用</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PC1</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台当たりの児童生徒数、小中学校学生 </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 </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人当たりのトイレ数</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1791204245"/>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2-2</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研究：</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人口当たりの大学数、研究機関数</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2542096649"/>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2-3</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文化：</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人口当たりの博物館の面積、重要文化財の数</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578514762"/>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2-4</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スポーツ：</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人口当たりの体育施設の面積</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3769365677"/>
                  </a:ext>
                </a:extLst>
              </a:tr>
              <a:tr h="238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2-5</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生活基盤：</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人口当たりの図書館・公民館の面積・マイナンバーカード普及率</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72240618"/>
                  </a:ext>
                </a:extLst>
              </a:tr>
              <a:tr h="238697">
                <a:tc vMerge="1">
                  <a:txBody>
                    <a:bodyPr/>
                    <a:lstStyle/>
                    <a:p>
                      <a:endParaRPr kumimoji="1" lang="ja-JP" altLang="en-US"/>
                    </a:p>
                  </a:txBody>
                  <a:tcPr/>
                </a:tc>
                <a:tc rowSpan="4">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DBDB"/>
                    </a:solidFill>
                  </a:tcPr>
                </a:tc>
                <a:tc rowSpan="4">
                  <a:txBody>
                    <a:bodyPr/>
                    <a:lstStyle/>
                    <a:p>
                      <a:pPr algn="ctr" fontAlgn="ctr"/>
                      <a:r>
                        <a:rPr lang="ja-JP" altLang="en-US" sz="11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雇用・福祉</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DBDB"/>
                    </a:solidFill>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3-1</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雇用：</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人口当たりの労働費歳出、就業人口に占める外国人就業者割合、大学・大学院卒就業者割合、人口 </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1 </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人当たりの生活保護費歳出、女性活躍推進計画の策定有無、障害者差別解消に関する条例策定の有無</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2226572995"/>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3-2</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医療：</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人口当たりの医師数、病床数、人口 </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10 </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万人当たりの薬剤師数、無医地区数、人口 </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1 </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人当たりの公衆衛生費</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3211881078"/>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3-3</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介護：</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要介護・支援者</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1</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人当たりの介護施設設定定員数、介護職員数</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61954138"/>
                  </a:ext>
                </a:extLst>
              </a:tr>
              <a:tr h="14966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3-4</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保育：</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6</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歳未満人口１人当たりの保育所利用定員数、ファミリーサポートの有無</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2712344258"/>
                  </a:ext>
                </a:extLst>
              </a:tr>
              <a:tr h="121694">
                <a:tc vMerge="1">
                  <a:txBody>
                    <a:bodyPr/>
                    <a:lstStyle/>
                    <a:p>
                      <a:endParaRPr kumimoji="1" lang="ja-JP" altLang="en-US"/>
                    </a:p>
                  </a:txBody>
                  <a:tcPr/>
                </a:tc>
                <a:tc rowSpan="3">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EAF1DD"/>
                    </a:solidFill>
                  </a:tcPr>
                </a:tc>
                <a:tc rowSpan="3">
                  <a:txBody>
                    <a:bodyPr/>
                    <a:lstStyle/>
                    <a:p>
                      <a:pPr algn="ctr" fontAlgn="ctr"/>
                      <a:r>
                        <a:rPr lang="ja-JP" altLang="en-US" sz="11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農林水産</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EAF1DD"/>
                    </a:solidFill>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4-1</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農業：</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耕地面積、農業従業者数の割合</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1054873765"/>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4-2</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林業：</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森林面積の割合、林業従業者数の割合</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468050797"/>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4-3</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水産業：</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水産業従業者数の割合</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828746141"/>
                  </a:ext>
                </a:extLst>
              </a:tr>
              <a:tr h="121694">
                <a:tc vMerge="1">
                  <a:txBody>
                    <a:bodyPr/>
                    <a:lstStyle/>
                    <a:p>
                      <a:endParaRPr kumimoji="1" lang="ja-JP" altLang="en-US"/>
                    </a:p>
                  </a:txBody>
                  <a:tcPr/>
                </a:tc>
                <a:tc rowSpan="4">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E5DFEC"/>
                    </a:solidFill>
                  </a:tcPr>
                </a:tc>
                <a:tc rowSpan="4">
                  <a:txBody>
                    <a:bodyPr/>
                    <a:lstStyle/>
                    <a:p>
                      <a:pPr algn="ctr" fontAlgn="ctr"/>
                      <a:r>
                        <a:rPr lang="ja-JP" altLang="en-US" sz="11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経済・産業</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E5DFEC"/>
                    </a:solidFill>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5-1</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地域の産業基盤：</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人口当たりの商店街数・工業用地の面積</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2966938769"/>
                  </a:ext>
                </a:extLst>
              </a:tr>
              <a:tr h="14966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5-2</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産業の支援体制：</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人口当たりの商工費歳出、金融業従業者数の割合、金融業の付加価値額シェア、産業競争力強化法に基づく「創業支援等事業計画」認定の有無</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4094221991"/>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5-3</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産業の新陳代謝：</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事業所の新設・廃業、地場産業関連施設数</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3802211773"/>
                  </a:ext>
                </a:extLst>
              </a:tr>
              <a:tr h="121615">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5-4</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zh-TW"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経済循環構造：</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人口当たりの所得・消費の流入額</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597538421"/>
                  </a:ext>
                </a:extLst>
              </a:tr>
              <a:tr h="199547">
                <a:tc vMerge="1">
                  <a:txBody>
                    <a:bodyPr/>
                    <a:lstStyle/>
                    <a:p>
                      <a:endParaRPr kumimoji="1" lang="ja-JP" altLang="en-US"/>
                    </a:p>
                  </a:txBody>
                  <a:tcPr/>
                </a:tc>
                <a:tc rowSpan="7">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DBE5F1"/>
                    </a:solidFill>
                  </a:tcPr>
                </a:tc>
                <a:tc rowSpan="7">
                  <a:txBody>
                    <a:bodyPr/>
                    <a:lstStyle/>
                    <a:p>
                      <a:pPr algn="ctr" fontAlgn="ctr"/>
                      <a:r>
                        <a:rPr lang="ja-JP" altLang="en-US" sz="11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国土・交通</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DBE5F1"/>
                    </a:solidFill>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6-1</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都市構造：</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DID</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人口密度・市街化区域に住んでいる人口割合、徒歩圏に医療機関・介護施設・店舗・公民館・集会所がある普通世帯の割合</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2670207389"/>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6-2</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都市インフラ：</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緑被率、公園面積、下水道・浄化槽処理人口普及率、人口 </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1 </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人当たりの下水道費歳出</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3464865073"/>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6-3</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住宅：</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住宅保有率、住宅床面積、空き家率、</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65 </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歳以上が居住する世帯においてバリアフリー化がされている世帯数の割合</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2965039504"/>
                  </a:ext>
                </a:extLst>
              </a:tr>
              <a:tr h="238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6-4</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交通：</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公共交通の徒歩圏充足率、高齢者人口当たりのデマンドバス便数、道路実延長（対域内面積比）、人口当たりの自動車保有台数・カーシェアステーション数</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1454911201"/>
                  </a:ext>
                </a:extLst>
              </a:tr>
              <a:tr h="14966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6-5</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観光・イベント：</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人口当たりの</a:t>
                      </a:r>
                      <a:r>
                        <a:rPr kumimoji="1" lang="ja-JP" altLang="en-US" sz="800" b="0" i="0" u="none" strike="noStrike" kern="1200">
                          <a:solidFill>
                            <a:schemeClr val="tx1">
                              <a:lumMod val="75000"/>
                              <a:lumOff val="25000"/>
                            </a:schemeClr>
                          </a:solidFill>
                          <a:effectLst/>
                          <a:latin typeface="Meiryo UI" panose="020B0604030504040204" pitchFamily="50" charset="-128"/>
                          <a:ea typeface="Meiryo UI" panose="020B0604030504040204" pitchFamily="50" charset="-128"/>
                          <a:cs typeface="+mn-cs"/>
                        </a:rPr>
                        <a:t>集客施設数・観光資源数・地域</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で開催されるお祭りへの参加者数</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3340424419"/>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6-6</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災害発生リスク：</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災害（津波・火山・土砂・地震</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6</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弱・液状化）の発生リスク、洪水推定区域面積の割合</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2587563946"/>
                  </a:ext>
                </a:extLst>
              </a:tr>
              <a:tr h="238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6-7</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災害への対応力：</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人口当たりの災害復旧費歳出、徒歩圏に避難所がある世帯の割合、無電柱化推進計画又は条例の策定有無、人口当たりの土木費歳出・河川費歳出</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1213887641"/>
                  </a:ext>
                </a:extLst>
              </a:tr>
              <a:tr h="399094">
                <a:tc vMerge="1">
                  <a:txBody>
                    <a:bodyPr/>
                    <a:lstStyle/>
                    <a:p>
                      <a:endParaRPr kumimoji="1" lang="ja-JP" altLang="en-US"/>
                    </a:p>
                  </a:txBody>
                  <a:tcPr/>
                </a:tc>
                <a:tc rowSpan="5">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99DFB0"/>
                    </a:solidFill>
                  </a:tcPr>
                </a:tc>
                <a:tc rowSpan="5">
                  <a:txBody>
                    <a:bodyPr/>
                    <a:lstStyle/>
                    <a:p>
                      <a:pPr algn="ctr" fontAlgn="ctr"/>
                      <a:r>
                        <a:rPr lang="ja-JP" altLang="en-US" sz="11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環境</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99DFB0"/>
                    </a:solidFill>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7-1</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脱炭素：</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地球温暖化対策推進法に基づく地方公共団体実行計画の策定状況、人口当たりの再エネ導入量、太陽光を利用した発電機器がある住宅の割合、太陽熱を利用した温水機器等がある住宅の割合、人口当たりの</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EV</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充電スタンドの充電口数・水素ステーション数、二重以上のサッシ又は複層ガラスの窓が設置されている住宅の割合、ゼロカーボンシティの表明有無、グリーン購入の取り組み度の評価</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3425988164"/>
                  </a:ext>
                </a:extLst>
              </a:tr>
              <a:tr h="238697">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7-2</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生活環境：</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人口当たりの環境</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NPO</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の数、流域水循環計画の策定有無、湧水保全活動の実施有無　</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232595775"/>
                  </a:ext>
                </a:extLst>
              </a:tr>
              <a:tr h="238697">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7-3</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自然環境：</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1</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人当たりの河川・ダム湖の</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1</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日当たりの利用者数、人口当たりの地域資源（自然景観資源）数、生物多様性地域戦略策定有無</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3153999793"/>
                  </a:ext>
                </a:extLst>
              </a:tr>
              <a:tr h="199547">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7-4</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資源循環：</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人口当たりの清掃費歳出、廃棄物処理業従業者数の割合、資源循環ビジネスの付加価値額シェア</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3076123092"/>
                  </a:ext>
                </a:extLst>
              </a:tr>
              <a:tr h="199547">
                <a:tc>
                  <a:txBody>
                    <a:bodyPr/>
                    <a:lstStyle/>
                    <a:p>
                      <a:pPr algn="ctr" fontAlgn="ctr"/>
                      <a:endParaRPr lang="ja-JP" altLang="en-US" sz="1000" b="1" i="0" u="none" strike="noStrike" dirty="0">
                        <a:solidFill>
                          <a:schemeClr val="tx1">
                            <a:lumMod val="85000"/>
                            <a:lumOff val="15000"/>
                          </a:schemeClr>
                        </a:solidFill>
                        <a:effectLst/>
                        <a:latin typeface="Meiryo UI" panose="020B0604030504040204" pitchFamily="50" charset="-128"/>
                        <a:ea typeface="Meiryo UI" panose="020B0604030504040204" pitchFamily="50" charset="-128"/>
                      </a:endParaRPr>
                    </a:p>
                  </a:txBody>
                  <a:tcPr marL="4719" marR="4719" marT="4719" marB="0" vert="eaVert"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endParaRPr dirty="0"/>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chemeClr val="accent1"/>
                    </a:solidFill>
                  </a:tcPr>
                </a:tc>
                <a:tc vMerge="1">
                  <a:txBody>
                    <a:bodyPr/>
                    <a:lstStyle/>
                    <a:p>
                      <a:endParaRPr dirty="0"/>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chemeClr val="accent1"/>
                    </a:solidFill>
                  </a:tcPr>
                </a:tc>
                <a:tc>
                  <a:txBody>
                    <a:bodyPr/>
                    <a:lstStyle/>
                    <a:p>
                      <a:pPr algn="ctr"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７</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en-US" altLang="ja-JP"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SDGs</a:t>
                      </a: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SDGs </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の各種計画への反映有無、</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SDG</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ｓローカル指標（自治体独自の評価指標）の設定の有無、</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SDGs </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未来都市選定都市への選定有無</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2413489076"/>
                  </a:ext>
                </a:extLst>
              </a:tr>
            </a:tbl>
          </a:graphicData>
        </a:graphic>
      </p:graphicFrame>
    </p:spTree>
    <p:extLst>
      <p:ext uri="{BB962C8B-B14F-4D97-AF65-F5344CB8AC3E}">
        <p14:creationId xmlns:p14="http://schemas.microsoft.com/office/powerpoint/2010/main" val="262848313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47AAC5"/>
                </a:solidFill>
              </a:rPr>
              <a:t>⑥国土・交通</a:t>
            </a:r>
          </a:p>
        </p:txBody>
      </p:sp>
      <p:graphicFrame>
        <p:nvGraphicFramePr>
          <p:cNvPr id="8" name="表 2">
            <a:extLst>
              <a:ext uri="{FF2B5EF4-FFF2-40B4-BE49-F238E27FC236}">
                <a16:creationId xmlns:a16="http://schemas.microsoft.com/office/drawing/2014/main" id="{DD56F925-6A6C-400D-87C8-2EE362C658FE}"/>
              </a:ext>
            </a:extLst>
          </p:cNvPr>
          <p:cNvGraphicFramePr>
            <a:graphicFrameLocks noGrp="1"/>
          </p:cNvGraphicFramePr>
          <p:nvPr>
            <p:extLst>
              <p:ext uri="{D42A27DB-BD31-4B8C-83A1-F6EECF244321}">
                <p14:modId xmlns:p14="http://schemas.microsoft.com/office/powerpoint/2010/main" val="3540002555"/>
              </p:ext>
            </p:extLst>
          </p:nvPr>
        </p:nvGraphicFramePr>
        <p:xfrm>
          <a:off x="102274" y="757219"/>
          <a:ext cx="8939451" cy="5682219"/>
        </p:xfrm>
        <a:graphic>
          <a:graphicData uri="http://schemas.openxmlformats.org/drawingml/2006/table">
            <a:tbl>
              <a:tblPr>
                <a:tableStyleId>{5C22544A-7EE6-4342-B048-85BDC9FD1C3A}</a:tableStyleId>
              </a:tblPr>
              <a:tblGrid>
                <a:gridCol w="298779">
                  <a:extLst>
                    <a:ext uri="{9D8B030D-6E8A-4147-A177-3AD203B41FA5}">
                      <a16:colId xmlns:a16="http://schemas.microsoft.com/office/drawing/2014/main" val="1951723865"/>
                    </a:ext>
                  </a:extLst>
                </a:gridCol>
                <a:gridCol w="1748409">
                  <a:extLst>
                    <a:ext uri="{9D8B030D-6E8A-4147-A177-3AD203B41FA5}">
                      <a16:colId xmlns:a16="http://schemas.microsoft.com/office/drawing/2014/main" val="3374593031"/>
                    </a:ext>
                  </a:extLst>
                </a:gridCol>
                <a:gridCol w="362407">
                  <a:extLst>
                    <a:ext uri="{9D8B030D-6E8A-4147-A177-3AD203B41FA5}">
                      <a16:colId xmlns:a16="http://schemas.microsoft.com/office/drawing/2014/main" val="192096267"/>
                    </a:ext>
                  </a:extLst>
                </a:gridCol>
                <a:gridCol w="362407">
                  <a:extLst>
                    <a:ext uri="{9D8B030D-6E8A-4147-A177-3AD203B41FA5}">
                      <a16:colId xmlns:a16="http://schemas.microsoft.com/office/drawing/2014/main" val="4168619164"/>
                    </a:ext>
                  </a:extLst>
                </a:gridCol>
                <a:gridCol w="362407">
                  <a:extLst>
                    <a:ext uri="{9D8B030D-6E8A-4147-A177-3AD203B41FA5}">
                      <a16:colId xmlns:a16="http://schemas.microsoft.com/office/drawing/2014/main" val="2807583060"/>
                    </a:ext>
                  </a:extLst>
                </a:gridCol>
                <a:gridCol w="362407">
                  <a:extLst>
                    <a:ext uri="{9D8B030D-6E8A-4147-A177-3AD203B41FA5}">
                      <a16:colId xmlns:a16="http://schemas.microsoft.com/office/drawing/2014/main" val="1545231627"/>
                    </a:ext>
                  </a:extLst>
                </a:gridCol>
                <a:gridCol w="362407">
                  <a:extLst>
                    <a:ext uri="{9D8B030D-6E8A-4147-A177-3AD203B41FA5}">
                      <a16:colId xmlns:a16="http://schemas.microsoft.com/office/drawing/2014/main" val="1331244759"/>
                    </a:ext>
                  </a:extLst>
                </a:gridCol>
                <a:gridCol w="362407">
                  <a:extLst>
                    <a:ext uri="{9D8B030D-6E8A-4147-A177-3AD203B41FA5}">
                      <a16:colId xmlns:a16="http://schemas.microsoft.com/office/drawing/2014/main" val="2727747722"/>
                    </a:ext>
                  </a:extLst>
                </a:gridCol>
                <a:gridCol w="362407">
                  <a:extLst>
                    <a:ext uri="{9D8B030D-6E8A-4147-A177-3AD203B41FA5}">
                      <a16:colId xmlns:a16="http://schemas.microsoft.com/office/drawing/2014/main" val="1867481390"/>
                    </a:ext>
                  </a:extLst>
                </a:gridCol>
                <a:gridCol w="362407">
                  <a:extLst>
                    <a:ext uri="{9D8B030D-6E8A-4147-A177-3AD203B41FA5}">
                      <a16:colId xmlns:a16="http://schemas.microsoft.com/office/drawing/2014/main" val="1605575972"/>
                    </a:ext>
                  </a:extLst>
                </a:gridCol>
                <a:gridCol w="362407">
                  <a:extLst>
                    <a:ext uri="{9D8B030D-6E8A-4147-A177-3AD203B41FA5}">
                      <a16:colId xmlns:a16="http://schemas.microsoft.com/office/drawing/2014/main" val="29510074"/>
                    </a:ext>
                  </a:extLst>
                </a:gridCol>
                <a:gridCol w="362407">
                  <a:extLst>
                    <a:ext uri="{9D8B030D-6E8A-4147-A177-3AD203B41FA5}">
                      <a16:colId xmlns:a16="http://schemas.microsoft.com/office/drawing/2014/main" val="51626058"/>
                    </a:ext>
                  </a:extLst>
                </a:gridCol>
                <a:gridCol w="362407">
                  <a:extLst>
                    <a:ext uri="{9D8B030D-6E8A-4147-A177-3AD203B41FA5}">
                      <a16:colId xmlns:a16="http://schemas.microsoft.com/office/drawing/2014/main" val="2279066805"/>
                    </a:ext>
                  </a:extLst>
                </a:gridCol>
                <a:gridCol w="362407">
                  <a:extLst>
                    <a:ext uri="{9D8B030D-6E8A-4147-A177-3AD203B41FA5}">
                      <a16:colId xmlns:a16="http://schemas.microsoft.com/office/drawing/2014/main" val="765931751"/>
                    </a:ext>
                  </a:extLst>
                </a:gridCol>
                <a:gridCol w="362407">
                  <a:extLst>
                    <a:ext uri="{9D8B030D-6E8A-4147-A177-3AD203B41FA5}">
                      <a16:colId xmlns:a16="http://schemas.microsoft.com/office/drawing/2014/main" val="959822206"/>
                    </a:ext>
                  </a:extLst>
                </a:gridCol>
                <a:gridCol w="362407">
                  <a:extLst>
                    <a:ext uri="{9D8B030D-6E8A-4147-A177-3AD203B41FA5}">
                      <a16:colId xmlns:a16="http://schemas.microsoft.com/office/drawing/2014/main" val="4266557118"/>
                    </a:ext>
                  </a:extLst>
                </a:gridCol>
                <a:gridCol w="362407">
                  <a:extLst>
                    <a:ext uri="{9D8B030D-6E8A-4147-A177-3AD203B41FA5}">
                      <a16:colId xmlns:a16="http://schemas.microsoft.com/office/drawing/2014/main" val="574174325"/>
                    </a:ext>
                  </a:extLst>
                </a:gridCol>
                <a:gridCol w="362407">
                  <a:extLst>
                    <a:ext uri="{9D8B030D-6E8A-4147-A177-3AD203B41FA5}">
                      <a16:colId xmlns:a16="http://schemas.microsoft.com/office/drawing/2014/main" val="975245180"/>
                    </a:ext>
                  </a:extLst>
                </a:gridCol>
                <a:gridCol w="362407">
                  <a:extLst>
                    <a:ext uri="{9D8B030D-6E8A-4147-A177-3AD203B41FA5}">
                      <a16:colId xmlns:a16="http://schemas.microsoft.com/office/drawing/2014/main" val="772996304"/>
                    </a:ext>
                  </a:extLst>
                </a:gridCol>
                <a:gridCol w="362407">
                  <a:extLst>
                    <a:ext uri="{9D8B030D-6E8A-4147-A177-3AD203B41FA5}">
                      <a16:colId xmlns:a16="http://schemas.microsoft.com/office/drawing/2014/main" val="3194782598"/>
                    </a:ext>
                  </a:extLst>
                </a:gridCol>
                <a:gridCol w="368937">
                  <a:extLst>
                    <a:ext uri="{9D8B030D-6E8A-4147-A177-3AD203B41FA5}">
                      <a16:colId xmlns:a16="http://schemas.microsoft.com/office/drawing/2014/main" val="1758470323"/>
                    </a:ext>
                  </a:extLst>
                </a:gridCol>
              </a:tblGrid>
              <a:tr h="360000">
                <a:tc rowSpan="2">
                  <a:txBody>
                    <a:bodyPr/>
                    <a:lstStyle/>
                    <a:p>
                      <a:pPr algn="ctr" fontAlgn="ctr"/>
                      <a:r>
                        <a:rPr lang="en-US" sz="800" b="1" u="none" strike="noStrike" dirty="0">
                          <a:solidFill>
                            <a:schemeClr val="tx1">
                              <a:lumMod val="75000"/>
                              <a:lumOff val="25000"/>
                            </a:schemeClr>
                          </a:solidFill>
                          <a:effectLst/>
                        </a:rPr>
                        <a:t>No.</a:t>
                      </a:r>
                      <a:endParaRPr 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800" b="1" u="none" strike="noStrike" dirty="0">
                          <a:solidFill>
                            <a:schemeClr val="tx1">
                              <a:lumMod val="75000"/>
                              <a:lumOff val="25000"/>
                            </a:schemeClr>
                          </a:solidFill>
                          <a:effectLst/>
                        </a:rPr>
                        <a:t>指標名</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●●市</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同規模地域平均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全国平均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rowSpan="2">
                  <a:txBody>
                    <a:bodyPr/>
                    <a:lstStyle/>
                    <a:p>
                      <a:pPr algn="ctr" fontAlgn="ctr"/>
                      <a:r>
                        <a:rPr lang="ja-JP" altLang="en-US" sz="800" b="1" u="none" strike="noStrike" dirty="0">
                          <a:solidFill>
                            <a:schemeClr val="tx1">
                              <a:lumMod val="75000"/>
                              <a:lumOff val="25000"/>
                            </a:schemeClr>
                          </a:solidFill>
                          <a:effectLst/>
                        </a:rPr>
                        <a:t>単位</a:t>
                      </a: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3478606611"/>
                  </a:ext>
                </a:extLst>
              </a:tr>
              <a:tr h="252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a:solidFill>
                            <a:schemeClr val="tx1">
                              <a:lumMod val="75000"/>
                              <a:lumOff val="25000"/>
                            </a:schemeClr>
                          </a:solidFill>
                          <a:effectLst/>
                        </a:rPr>
                        <a:t>2018</a:t>
                      </a:r>
                      <a:endParaRPr lang="en-US" altLang="ja-JP" sz="8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a:solidFill>
                            <a:schemeClr val="tx1">
                              <a:lumMod val="75000"/>
                              <a:lumOff val="25000"/>
                            </a:schemeClr>
                          </a:solidFill>
                          <a:effectLst/>
                        </a:rPr>
                        <a:t>2013</a:t>
                      </a:r>
                      <a:endParaRPr lang="en-US" altLang="ja-JP" sz="8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pPr algn="l" fontAlgn="ctr"/>
                      <a:r>
                        <a:rPr lang="ja-JP" altLang="en-US" sz="500" u="none" strike="noStrike" dirty="0">
                          <a:effectLst/>
                        </a:rPr>
                        <a:t>　</a:t>
                      </a:r>
                      <a:endParaRPr lang="ja-JP" altLang="en-US" sz="500" b="1"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919211489"/>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DID</a:t>
                      </a: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人口密度</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84058880"/>
                  </a:ext>
                </a:extLst>
              </a:tr>
              <a:tr h="252000">
                <a:tc>
                  <a:txBody>
                    <a:bodyPr/>
                    <a:lstStyle/>
                    <a:p>
                      <a:pPr algn="r" fontAlgn="ctr"/>
                      <a:r>
                        <a:rPr lang="en-US" altLang="ja-JP" sz="80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市街化区域に住んでいる人口の割合</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41804895"/>
                  </a:ext>
                </a:extLst>
              </a:tr>
              <a:tr h="252000">
                <a:tc>
                  <a:txBody>
                    <a:bodyPr/>
                    <a:lstStyle/>
                    <a:p>
                      <a:pPr algn="r" fontAlgn="ctr"/>
                      <a:r>
                        <a:rPr lang="en-US" altLang="ja-JP" sz="80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徒歩圏に医療機関がある世帯の割合</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38097474"/>
                  </a:ext>
                </a:extLst>
              </a:tr>
              <a:tr h="252000">
                <a:tc>
                  <a:txBody>
                    <a:bodyPr/>
                    <a:lstStyle/>
                    <a:p>
                      <a:pPr algn="r" fontAlgn="ctr"/>
                      <a:r>
                        <a:rPr lang="en-US" altLang="ja-JP" sz="80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徒歩圏に介護施設がある世帯の割合</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656908003"/>
                  </a:ext>
                </a:extLst>
              </a:tr>
              <a:tr h="282219">
                <a:tc>
                  <a:txBody>
                    <a:bodyPr/>
                    <a:lstStyle/>
                    <a:p>
                      <a:pPr algn="r" fontAlgn="ctr"/>
                      <a:r>
                        <a:rPr lang="en-US" altLang="ja-JP" sz="80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徒歩圏</a:t>
                      </a:r>
                      <a:r>
                        <a:rPr lang="ja-JP" altLang="en-US" sz="800" u="none" strike="noStrike">
                          <a:solidFill>
                            <a:schemeClr val="tx1">
                              <a:lumMod val="75000"/>
                              <a:lumOff val="25000"/>
                            </a:schemeClr>
                          </a:solidFill>
                          <a:effectLst/>
                          <a:latin typeface="Meiryo UI" panose="020B0604030504040204" pitchFamily="50" charset="-128"/>
                          <a:ea typeface="Meiryo UI" panose="020B0604030504040204" pitchFamily="50" charset="-128"/>
                        </a:rPr>
                        <a:t>に公民館・集</a:t>
                      </a: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会所がある世帯の割合</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929626983"/>
                  </a:ext>
                </a:extLst>
              </a:tr>
              <a:tr h="252000">
                <a:tc>
                  <a:txBody>
                    <a:bodyPr/>
                    <a:lstStyle/>
                    <a:p>
                      <a:pPr algn="r" fontAlgn="ctr"/>
                      <a:r>
                        <a:rPr lang="en-US" altLang="ja-JP" sz="80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徒歩圏に店舗がある世帯の割合</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9295976"/>
                  </a:ext>
                </a:extLst>
              </a:tr>
              <a:tr h="252000">
                <a:tc>
                  <a:txBody>
                    <a:bodyPr/>
                    <a:lstStyle/>
                    <a:p>
                      <a:pPr algn="r" fontAlgn="ctr"/>
                      <a:r>
                        <a:rPr lang="en-US" altLang="ja-JP" sz="80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人口当たりの土木費歳出</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千円</a:t>
                      </a:r>
                      <a:r>
                        <a:rPr lang="en-US" altLang="ja-JP" sz="800" b="0" i="0" u="none" strike="noStrike" dirty="0">
                          <a:solidFill>
                            <a:schemeClr val="tx1">
                              <a:lumMod val="75000"/>
                              <a:lumOff val="25000"/>
                            </a:schemeClr>
                          </a:solidFill>
                          <a:effectLst/>
                          <a:latin typeface="+mn-ea"/>
                          <a:ea typeface="+mn-ea"/>
                        </a:rPr>
                        <a:t>/</a:t>
                      </a:r>
                      <a:r>
                        <a:rPr lang="ja-JP" altLang="en-US" sz="800" b="0" i="0" u="none" strike="noStrike" dirty="0">
                          <a:solidFill>
                            <a:schemeClr val="tx1">
                              <a:lumMod val="75000"/>
                              <a:lumOff val="25000"/>
                            </a:schemeClr>
                          </a:solidFill>
                          <a:effectLst/>
                          <a:latin typeface="+mn-ea"/>
                          <a:ea typeface="+mn-ea"/>
                        </a:rPr>
                        <a:t>人</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999850755"/>
                  </a:ext>
                </a:extLst>
              </a:tr>
              <a:tr h="252000">
                <a:tc>
                  <a:txBody>
                    <a:bodyPr/>
                    <a:lstStyle/>
                    <a:p>
                      <a:pPr algn="r" fontAlgn="ctr"/>
                      <a:r>
                        <a:rPr lang="en-US" altLang="ja-JP" sz="80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n-ea"/>
                          <a:ea typeface="+mn-ea"/>
                        </a:rPr>
                        <a:t>緑被率</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800" b="0" i="0" u="none" strike="noStrike" dirty="0">
                          <a:solidFill>
                            <a:schemeClr val="tx1">
                              <a:lumMod val="75000"/>
                              <a:lumOff val="25000"/>
                            </a:schemeClr>
                          </a:solidFill>
                          <a:effectLst/>
                          <a:latin typeface="+mn-ea"/>
                          <a:ea typeface="+mn-ea"/>
                        </a:rPr>
                        <a:t>%</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73047717"/>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人口当たりの公園面積</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a:t>
                      </a:r>
                      <a:r>
                        <a:rPr lang="en-US" altLang="ja-JP" sz="800" b="0" i="0" u="none" strike="noStrike" dirty="0">
                          <a:solidFill>
                            <a:schemeClr val="tx1">
                              <a:lumMod val="75000"/>
                              <a:lumOff val="25000"/>
                            </a:schemeClr>
                          </a:solidFill>
                          <a:effectLst/>
                          <a:latin typeface="+mn-ea"/>
                          <a:ea typeface="+mn-ea"/>
                        </a:rPr>
                        <a:t>/</a:t>
                      </a:r>
                      <a:r>
                        <a:rPr lang="ja-JP" altLang="en-US" sz="800" b="0" i="0" u="none" strike="noStrike" dirty="0">
                          <a:solidFill>
                            <a:schemeClr val="tx1">
                              <a:lumMod val="75000"/>
                              <a:lumOff val="25000"/>
                            </a:schemeClr>
                          </a:solidFill>
                          <a:effectLst/>
                          <a:latin typeface="+mn-ea"/>
                          <a:ea typeface="+mn-ea"/>
                        </a:rPr>
                        <a:t>人</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531022210"/>
                  </a:ext>
                </a:extLst>
              </a:tr>
              <a:tr h="252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人口当たりの下水道費歳出</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n-ea"/>
                        <a:ea typeface="+mn-ea"/>
                      </a:endParaRP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134277497"/>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11</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下水道・浄化槽処理人口普及率</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223728664"/>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12</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n-ea"/>
                          <a:ea typeface="+mn-ea"/>
                        </a:rPr>
                        <a:t>住宅床面積</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045868861"/>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13</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n-ea"/>
                          <a:ea typeface="+mn-ea"/>
                        </a:rPr>
                        <a:t>住宅保有率（持ち家比率）</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800" b="0" i="0" u="none" strike="noStrike" dirty="0">
                          <a:solidFill>
                            <a:schemeClr val="tx1">
                              <a:lumMod val="75000"/>
                              <a:lumOff val="25000"/>
                            </a:schemeClr>
                          </a:solidFill>
                          <a:effectLst/>
                          <a:latin typeface="+mn-ea"/>
                          <a:ea typeface="+mn-ea"/>
                        </a:rPr>
                        <a:t>%</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318600681"/>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14</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空き家率</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800" b="0" i="0" u="none" strike="noStrike" dirty="0">
                          <a:solidFill>
                            <a:schemeClr val="tx1">
                              <a:lumMod val="75000"/>
                              <a:lumOff val="25000"/>
                            </a:schemeClr>
                          </a:solidFill>
                          <a:effectLst/>
                          <a:latin typeface="+mn-ea"/>
                          <a:ea typeface="+mn-ea"/>
                        </a:rPr>
                        <a:t>%</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851507677"/>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15</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n-ea"/>
                          <a:ea typeface="+mn-ea"/>
                        </a:rPr>
                        <a:t>公共交通の徒歩圏充足率</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802343283"/>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16</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zh-TW" altLang="en-US" sz="800" b="0" i="0" u="none" strike="noStrike" dirty="0">
                          <a:solidFill>
                            <a:schemeClr val="tx1">
                              <a:lumMod val="75000"/>
                              <a:lumOff val="25000"/>
                            </a:schemeClr>
                          </a:solidFill>
                          <a:effectLst/>
                          <a:latin typeface="+mn-ea"/>
                          <a:ea typeface="+mn-ea"/>
                        </a:rPr>
                        <a:t>道路実延長（対域内面積比）</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a:t>
                      </a:r>
                      <a:r>
                        <a:rPr lang="en-US" sz="800" b="0" i="0" u="none" strike="noStrike" dirty="0">
                          <a:solidFill>
                            <a:schemeClr val="tx1">
                              <a:lumMod val="75000"/>
                              <a:lumOff val="25000"/>
                            </a:schemeClr>
                          </a:solidFill>
                          <a:effectLst/>
                          <a:latin typeface="+mn-ea"/>
                          <a:ea typeface="+mn-ea"/>
                        </a:rPr>
                        <a:t>/</a:t>
                      </a: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endParaRPr lang="en-US" sz="800" b="0" i="0" u="none" strike="noStrike" baseline="30000" dirty="0">
                        <a:solidFill>
                          <a:schemeClr val="tx1">
                            <a:lumMod val="75000"/>
                            <a:lumOff val="25000"/>
                          </a:schemeClr>
                        </a:solidFill>
                        <a:effectLst/>
                        <a:latin typeface="+mn-ea"/>
                        <a:ea typeface="+mn-ea"/>
                      </a:endParaRP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595170835"/>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人口当たりの自動車保有台数</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n-ea"/>
                          <a:ea typeface="+mn-ea"/>
                        </a:rPr>
                        <a:t>台</a:t>
                      </a:r>
                      <a:r>
                        <a:rPr lang="en-US" altLang="ja-JP" sz="800" b="0" i="0" u="none" strike="noStrike">
                          <a:solidFill>
                            <a:schemeClr val="tx1">
                              <a:lumMod val="75000"/>
                              <a:lumOff val="25000"/>
                            </a:schemeClr>
                          </a:solidFill>
                          <a:effectLst/>
                          <a:latin typeface="+mn-ea"/>
                          <a:ea typeface="+mn-ea"/>
                        </a:rPr>
                        <a:t>/</a:t>
                      </a:r>
                      <a:r>
                        <a:rPr lang="ja-JP" altLang="en-US" sz="800" b="0" i="0" u="none" strike="noStrike">
                          <a:solidFill>
                            <a:schemeClr val="tx1">
                              <a:lumMod val="75000"/>
                              <a:lumOff val="25000"/>
                            </a:schemeClr>
                          </a:solidFill>
                          <a:effectLst/>
                          <a:latin typeface="+mn-ea"/>
                          <a:ea typeface="+mn-ea"/>
                        </a:rPr>
                        <a:t>人</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78273300"/>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18</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人口当たりの河川費歳出</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千円</a:t>
                      </a:r>
                      <a:r>
                        <a:rPr lang="en-US" altLang="ja-JP" sz="800" b="0" i="0" u="none" strike="noStrike" dirty="0">
                          <a:solidFill>
                            <a:schemeClr val="tx1">
                              <a:lumMod val="75000"/>
                              <a:lumOff val="25000"/>
                            </a:schemeClr>
                          </a:solidFill>
                          <a:effectLst/>
                          <a:latin typeface="+mn-ea"/>
                          <a:ea typeface="+mn-ea"/>
                        </a:rPr>
                        <a:t>/</a:t>
                      </a:r>
                      <a:r>
                        <a:rPr lang="ja-JP" altLang="en-US" sz="800" b="0" i="0" u="none" strike="noStrike" dirty="0">
                          <a:solidFill>
                            <a:schemeClr val="tx1">
                              <a:lumMod val="75000"/>
                              <a:lumOff val="25000"/>
                            </a:schemeClr>
                          </a:solidFill>
                          <a:effectLst/>
                          <a:latin typeface="+mn-ea"/>
                          <a:ea typeface="+mn-ea"/>
                        </a:rPr>
                        <a:t>人</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19867181"/>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19</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人口当たりの災害復旧費歳出</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千円</a:t>
                      </a:r>
                      <a:r>
                        <a:rPr lang="en-US" altLang="ja-JP" sz="800" b="0" i="0" u="none" strike="noStrike" dirty="0">
                          <a:solidFill>
                            <a:schemeClr val="tx1">
                              <a:lumMod val="75000"/>
                              <a:lumOff val="25000"/>
                            </a:schemeClr>
                          </a:solidFill>
                          <a:effectLst/>
                          <a:latin typeface="+mn-ea"/>
                          <a:ea typeface="+mn-ea"/>
                        </a:rPr>
                        <a:t>/</a:t>
                      </a:r>
                      <a:r>
                        <a:rPr lang="ja-JP" altLang="en-US" sz="800" b="0" i="0" u="none" strike="noStrike" dirty="0">
                          <a:solidFill>
                            <a:schemeClr val="tx1">
                              <a:lumMod val="75000"/>
                              <a:lumOff val="25000"/>
                            </a:schemeClr>
                          </a:solidFill>
                          <a:effectLst/>
                          <a:latin typeface="+mn-ea"/>
                          <a:ea typeface="+mn-ea"/>
                        </a:rPr>
                        <a:t>人</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336852255"/>
                  </a:ext>
                </a:extLst>
              </a:tr>
              <a:tr h="252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20</a:t>
                      </a: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徒歩圏に緊急避難所がある世帯の割合</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1157228900"/>
                  </a:ext>
                </a:extLst>
              </a:tr>
            </a:tbl>
          </a:graphicData>
        </a:graphic>
      </p:graphicFrame>
      <p:sp>
        <p:nvSpPr>
          <p:cNvPr id="2" name="スライド番号プレースホルダー 1">
            <a:extLst>
              <a:ext uri="{FF2B5EF4-FFF2-40B4-BE49-F238E27FC236}">
                <a16:creationId xmlns:a16="http://schemas.microsoft.com/office/drawing/2014/main" id="{C2A7525F-5D2E-4CE0-A405-DD4634972BC1}"/>
              </a:ext>
            </a:extLst>
          </p:cNvPr>
          <p:cNvSpPr>
            <a:spLocks noGrp="1"/>
          </p:cNvSpPr>
          <p:nvPr>
            <p:ph type="sldNum" sz="quarter" idx="4"/>
          </p:nvPr>
        </p:nvSpPr>
        <p:spPr/>
        <p:txBody>
          <a:bodyPr/>
          <a:lstStyle/>
          <a:p>
            <a:pPr>
              <a:defRPr/>
            </a:pPr>
            <a:fld id="{5AC316A2-ED79-4A4C-BB2E-71F78B36301B}" type="slidenum">
              <a:rPr lang="en-US" altLang="ja-JP" smtClean="0"/>
              <a:pPr>
                <a:defRPr/>
              </a:pPr>
              <a:t>60</a:t>
            </a:fld>
            <a:endParaRPr lang="ja-JP" altLang="en-US" dirty="0"/>
          </a:p>
        </p:txBody>
      </p:sp>
    </p:spTree>
    <p:extLst>
      <p:ext uri="{BB962C8B-B14F-4D97-AF65-F5344CB8AC3E}">
        <p14:creationId xmlns:p14="http://schemas.microsoft.com/office/powerpoint/2010/main" val="12666845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00B050"/>
                </a:solidFill>
              </a:rPr>
              <a:t>⑦環境</a:t>
            </a:r>
          </a:p>
        </p:txBody>
      </p:sp>
      <p:sp>
        <p:nvSpPr>
          <p:cNvPr id="2" name="スライド番号プレースホルダー 1">
            <a:extLst>
              <a:ext uri="{FF2B5EF4-FFF2-40B4-BE49-F238E27FC236}">
                <a16:creationId xmlns:a16="http://schemas.microsoft.com/office/drawing/2014/main" id="{292DCB93-48AD-4854-A3A0-4BE81FE5376C}"/>
              </a:ext>
            </a:extLst>
          </p:cNvPr>
          <p:cNvSpPr>
            <a:spLocks noGrp="1"/>
          </p:cNvSpPr>
          <p:nvPr>
            <p:ph type="sldNum" sz="quarter" idx="4"/>
          </p:nvPr>
        </p:nvSpPr>
        <p:spPr/>
        <p:txBody>
          <a:bodyPr/>
          <a:lstStyle/>
          <a:p>
            <a:pPr>
              <a:defRPr/>
            </a:pPr>
            <a:fld id="{5AC316A2-ED79-4A4C-BB2E-71F78B36301B}" type="slidenum">
              <a:rPr lang="en-US" altLang="ja-JP" smtClean="0"/>
              <a:pPr>
                <a:defRPr/>
              </a:pPr>
              <a:t>61</a:t>
            </a:fld>
            <a:endParaRPr lang="ja-JP" altLang="en-US" dirty="0"/>
          </a:p>
        </p:txBody>
      </p:sp>
      <p:sp>
        <p:nvSpPr>
          <p:cNvPr id="3" name="四角形: 角を丸くする 2">
            <a:extLst>
              <a:ext uri="{FF2B5EF4-FFF2-40B4-BE49-F238E27FC236}">
                <a16:creationId xmlns:a16="http://schemas.microsoft.com/office/drawing/2014/main" id="{B24BCEE7-7A7A-2A43-DED5-BEE9ED29C059}"/>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人口当たりの再エネ導入量</a:t>
            </a:r>
          </a:p>
        </p:txBody>
      </p:sp>
      <p:sp>
        <p:nvSpPr>
          <p:cNvPr id="5" name="四角形: 角を丸くする 4">
            <a:extLst>
              <a:ext uri="{FF2B5EF4-FFF2-40B4-BE49-F238E27FC236}">
                <a16:creationId xmlns:a16="http://schemas.microsoft.com/office/drawing/2014/main" id="{5E609EA0-C20B-C6C3-9A07-9C36651911C9}"/>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太陽光を利用した発電機器がある住宅の割合</a:t>
            </a:r>
          </a:p>
        </p:txBody>
      </p:sp>
      <p:sp>
        <p:nvSpPr>
          <p:cNvPr id="6" name="四角形: 角を丸くする 5">
            <a:extLst>
              <a:ext uri="{FF2B5EF4-FFF2-40B4-BE49-F238E27FC236}">
                <a16:creationId xmlns:a16="http://schemas.microsoft.com/office/drawing/2014/main" id="{45E78785-5753-A306-6742-5E59858626CF}"/>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太陽熱を利用した温水機器等がある住宅の割合</a:t>
            </a:r>
          </a:p>
        </p:txBody>
      </p:sp>
      <p:sp>
        <p:nvSpPr>
          <p:cNvPr id="7" name="四角形: 角を丸くする 6">
            <a:extLst>
              <a:ext uri="{FF2B5EF4-FFF2-40B4-BE49-F238E27FC236}">
                <a16:creationId xmlns:a16="http://schemas.microsoft.com/office/drawing/2014/main" id="{F9B98F1C-FEA8-19D1-0DE2-160BA452C15A}"/>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二重以上のサッシ又は複層ガラスの窓が設置されている住宅の割合</a:t>
            </a:r>
          </a:p>
        </p:txBody>
      </p:sp>
    </p:spTree>
    <p:extLst>
      <p:ext uri="{BB962C8B-B14F-4D97-AF65-F5344CB8AC3E}">
        <p14:creationId xmlns:p14="http://schemas.microsoft.com/office/powerpoint/2010/main" val="67756502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1A7FC1-6B8D-7977-01DF-7DB75E2BF1C3}"/>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0211DC3C-5174-6744-190D-8A7DAE81DA64}"/>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00B050"/>
                </a:solidFill>
              </a:rPr>
              <a:t>⑦環境</a:t>
            </a:r>
          </a:p>
        </p:txBody>
      </p:sp>
      <p:sp>
        <p:nvSpPr>
          <p:cNvPr id="2" name="スライド番号プレースホルダー 1">
            <a:extLst>
              <a:ext uri="{FF2B5EF4-FFF2-40B4-BE49-F238E27FC236}">
                <a16:creationId xmlns:a16="http://schemas.microsoft.com/office/drawing/2014/main" id="{98C55CE0-4CDC-0266-8F46-CF1090B8875D}"/>
              </a:ext>
            </a:extLst>
          </p:cNvPr>
          <p:cNvSpPr>
            <a:spLocks noGrp="1"/>
          </p:cNvSpPr>
          <p:nvPr>
            <p:ph type="sldNum" sz="quarter" idx="4"/>
          </p:nvPr>
        </p:nvSpPr>
        <p:spPr/>
        <p:txBody>
          <a:bodyPr/>
          <a:lstStyle/>
          <a:p>
            <a:pPr>
              <a:defRPr/>
            </a:pPr>
            <a:fld id="{5AC316A2-ED79-4A4C-BB2E-71F78B36301B}" type="slidenum">
              <a:rPr lang="en-US" altLang="ja-JP" smtClean="0"/>
              <a:pPr>
                <a:defRPr/>
              </a:pPr>
              <a:t>62</a:t>
            </a:fld>
            <a:endParaRPr lang="ja-JP" altLang="en-US" dirty="0"/>
          </a:p>
        </p:txBody>
      </p:sp>
      <p:sp>
        <p:nvSpPr>
          <p:cNvPr id="3" name="四角形: 角を丸くする 2">
            <a:extLst>
              <a:ext uri="{FF2B5EF4-FFF2-40B4-BE49-F238E27FC236}">
                <a16:creationId xmlns:a16="http://schemas.microsoft.com/office/drawing/2014/main" id="{9435C8E5-4253-97B2-347B-73F22F9D53BA}"/>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人口当たりの環境</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NPO</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の数</a:t>
            </a:r>
          </a:p>
        </p:txBody>
      </p:sp>
      <p:sp>
        <p:nvSpPr>
          <p:cNvPr id="5" name="四角形: 角を丸くする 4">
            <a:extLst>
              <a:ext uri="{FF2B5EF4-FFF2-40B4-BE49-F238E27FC236}">
                <a16:creationId xmlns:a16="http://schemas.microsoft.com/office/drawing/2014/main" id="{8AAB4024-0D3B-7D9B-04D4-BDA8FD4691AF}"/>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1</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人当たりの河川・ダム湖の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1</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日当たり利用者数</a:t>
            </a:r>
          </a:p>
        </p:txBody>
      </p:sp>
      <p:sp>
        <p:nvSpPr>
          <p:cNvPr id="6" name="四角形: 角を丸くする 5">
            <a:extLst>
              <a:ext uri="{FF2B5EF4-FFF2-40B4-BE49-F238E27FC236}">
                <a16:creationId xmlns:a16="http://schemas.microsoft.com/office/drawing/2014/main" id="{EC5B9C1D-940B-6789-6924-C73B36C2240C}"/>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人口当たりの地域資源（自然景観資源）数</a:t>
            </a:r>
          </a:p>
        </p:txBody>
      </p:sp>
      <p:sp>
        <p:nvSpPr>
          <p:cNvPr id="7" name="四角形: 角を丸くする 6">
            <a:extLst>
              <a:ext uri="{FF2B5EF4-FFF2-40B4-BE49-F238E27FC236}">
                <a16:creationId xmlns:a16="http://schemas.microsoft.com/office/drawing/2014/main" id="{F34ED300-3E3C-820E-C689-14771C1C2ADC}"/>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人口当たりの清掃費歳出</a:t>
            </a:r>
          </a:p>
        </p:txBody>
      </p:sp>
    </p:spTree>
    <p:extLst>
      <p:ext uri="{BB962C8B-B14F-4D97-AF65-F5344CB8AC3E}">
        <p14:creationId xmlns:p14="http://schemas.microsoft.com/office/powerpoint/2010/main" val="859892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832C1B-6111-8346-142D-9D260E501923}"/>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6028F01D-3E57-85D1-EFED-0FB3E1F94697}"/>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00B050"/>
                </a:solidFill>
              </a:rPr>
              <a:t>⑦環境</a:t>
            </a:r>
          </a:p>
        </p:txBody>
      </p:sp>
      <p:sp>
        <p:nvSpPr>
          <p:cNvPr id="4" name="テキスト ボックス 3">
            <a:extLst>
              <a:ext uri="{FF2B5EF4-FFF2-40B4-BE49-F238E27FC236}">
                <a16:creationId xmlns:a16="http://schemas.microsoft.com/office/drawing/2014/main" id="{7CC4D695-AAF5-AEEF-09F9-CA2485F2F451}"/>
              </a:ext>
            </a:extLst>
          </p:cNvPr>
          <p:cNvSpPr txBox="1"/>
          <p:nvPr/>
        </p:nvSpPr>
        <p:spPr>
          <a:xfrm>
            <a:off x="180000" y="6362824"/>
            <a:ext cx="5581268" cy="200055"/>
          </a:xfrm>
          <a:prstGeom prst="rect">
            <a:avLst/>
          </a:prstGeom>
          <a:noFill/>
        </p:spPr>
        <p:txBody>
          <a:bodyPr wrap="square" rtlCol="0">
            <a:spAutoFit/>
          </a:bodyPr>
          <a:lstStyle/>
          <a:p>
            <a:r>
              <a:rPr lang="ja-JP" altLang="en-US" sz="700" dirty="0">
                <a:solidFill>
                  <a:schemeClr val="tx1">
                    <a:lumMod val="50000"/>
                    <a:lumOff val="50000"/>
                  </a:schemeClr>
                </a:solidFill>
                <a:latin typeface="+mj-lt"/>
                <a:ea typeface="Meiryo UI" panose="020B0604030504040204" pitchFamily="50" charset="-128"/>
              </a:rPr>
              <a:t>注：データの制約により、「人口当たりの再エネ導入量」については、</a:t>
            </a:r>
            <a:r>
              <a:rPr lang="en-US" altLang="ja-JP" sz="700" dirty="0">
                <a:solidFill>
                  <a:schemeClr val="tx1">
                    <a:lumMod val="50000"/>
                    <a:lumOff val="50000"/>
                  </a:schemeClr>
                </a:solidFill>
                <a:latin typeface="+mj-lt"/>
                <a:ea typeface="Meiryo UI" panose="020B0604030504040204" pitchFamily="50" charset="-128"/>
              </a:rPr>
              <a:t>2015</a:t>
            </a:r>
            <a:r>
              <a:rPr lang="ja-JP" altLang="en-US" sz="700" dirty="0">
                <a:solidFill>
                  <a:schemeClr val="tx1">
                    <a:lumMod val="50000"/>
                    <a:lumOff val="50000"/>
                  </a:schemeClr>
                </a:solidFill>
                <a:latin typeface="+mj-lt"/>
                <a:ea typeface="Meiryo UI" panose="020B0604030504040204" pitchFamily="50" charset="-128"/>
              </a:rPr>
              <a:t>年を基準年として</a:t>
            </a:r>
            <a:r>
              <a:rPr lang="en-US" altLang="ja-JP" sz="700" dirty="0">
                <a:solidFill>
                  <a:schemeClr val="tx1">
                    <a:lumMod val="50000"/>
                    <a:lumOff val="50000"/>
                  </a:schemeClr>
                </a:solidFill>
                <a:latin typeface="+mj-lt"/>
                <a:ea typeface="Meiryo UI" panose="020B0604030504040204" pitchFamily="50" charset="-128"/>
              </a:rPr>
              <a:t>2020</a:t>
            </a:r>
            <a:r>
              <a:rPr lang="ja-JP" altLang="en-US" sz="700" dirty="0">
                <a:solidFill>
                  <a:schemeClr val="tx1">
                    <a:lumMod val="50000"/>
                    <a:lumOff val="50000"/>
                  </a:schemeClr>
                </a:solidFill>
                <a:latin typeface="+mj-lt"/>
                <a:ea typeface="Meiryo UI" panose="020B0604030504040204" pitchFamily="50" charset="-128"/>
              </a:rPr>
              <a:t>年との比較を行っている。</a:t>
            </a:r>
            <a:endParaRPr kumimoji="1" lang="ja-JP" altLang="en-US" sz="700" dirty="0">
              <a:solidFill>
                <a:schemeClr val="tx1">
                  <a:lumMod val="50000"/>
                  <a:lumOff val="50000"/>
                </a:schemeClr>
              </a:solidFill>
              <a:latin typeface="+mj-lt"/>
            </a:endParaRPr>
          </a:p>
        </p:txBody>
      </p:sp>
      <p:sp>
        <p:nvSpPr>
          <p:cNvPr id="2" name="スライド番号プレースホルダー 1">
            <a:extLst>
              <a:ext uri="{FF2B5EF4-FFF2-40B4-BE49-F238E27FC236}">
                <a16:creationId xmlns:a16="http://schemas.microsoft.com/office/drawing/2014/main" id="{57E269D1-6D9F-7E40-DD9F-C5314830BFF8}"/>
              </a:ext>
            </a:extLst>
          </p:cNvPr>
          <p:cNvSpPr>
            <a:spLocks noGrp="1"/>
          </p:cNvSpPr>
          <p:nvPr>
            <p:ph type="sldNum" sz="quarter" idx="4"/>
          </p:nvPr>
        </p:nvSpPr>
        <p:spPr/>
        <p:txBody>
          <a:bodyPr/>
          <a:lstStyle/>
          <a:p>
            <a:pPr>
              <a:defRPr/>
            </a:pPr>
            <a:fld id="{5AC316A2-ED79-4A4C-BB2E-71F78B36301B}" type="slidenum">
              <a:rPr lang="en-US" altLang="ja-JP" smtClean="0"/>
              <a:pPr>
                <a:defRPr/>
              </a:pPr>
              <a:t>63</a:t>
            </a:fld>
            <a:endParaRPr lang="ja-JP" altLang="en-US" dirty="0"/>
          </a:p>
        </p:txBody>
      </p:sp>
      <p:sp>
        <p:nvSpPr>
          <p:cNvPr id="3" name="四角形: 角を丸くする 2">
            <a:extLst>
              <a:ext uri="{FF2B5EF4-FFF2-40B4-BE49-F238E27FC236}">
                <a16:creationId xmlns:a16="http://schemas.microsoft.com/office/drawing/2014/main" id="{05D5B8A7-8690-EA8B-3F5E-438710D38601}"/>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廃棄物処理業従事者数の割合</a:t>
            </a:r>
          </a:p>
        </p:txBody>
      </p:sp>
      <p:sp>
        <p:nvSpPr>
          <p:cNvPr id="5" name="四角形: 角を丸くする 4">
            <a:extLst>
              <a:ext uri="{FF2B5EF4-FFF2-40B4-BE49-F238E27FC236}">
                <a16:creationId xmlns:a16="http://schemas.microsoft.com/office/drawing/2014/main" id="{A4E6E431-9991-7A15-0057-655749C0B423}"/>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資源循環ビジネスの付加価値額シェア</a:t>
            </a:r>
          </a:p>
        </p:txBody>
      </p:sp>
    </p:spTree>
    <p:extLst>
      <p:ext uri="{BB962C8B-B14F-4D97-AF65-F5344CB8AC3E}">
        <p14:creationId xmlns:p14="http://schemas.microsoft.com/office/powerpoint/2010/main" val="281735656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00B050"/>
                </a:solidFill>
              </a:rPr>
              <a:t>⑦環境</a:t>
            </a:r>
          </a:p>
        </p:txBody>
      </p:sp>
      <p:graphicFrame>
        <p:nvGraphicFramePr>
          <p:cNvPr id="8" name="表 2">
            <a:extLst>
              <a:ext uri="{FF2B5EF4-FFF2-40B4-BE49-F238E27FC236}">
                <a16:creationId xmlns:a16="http://schemas.microsoft.com/office/drawing/2014/main" id="{B6415D40-BDE5-47DD-B777-EA09F7D62F47}"/>
              </a:ext>
            </a:extLst>
          </p:cNvPr>
          <p:cNvGraphicFramePr>
            <a:graphicFrameLocks noGrp="1"/>
          </p:cNvGraphicFramePr>
          <p:nvPr>
            <p:extLst>
              <p:ext uri="{D42A27DB-BD31-4B8C-83A1-F6EECF244321}">
                <p14:modId xmlns:p14="http://schemas.microsoft.com/office/powerpoint/2010/main" val="3268428001"/>
              </p:ext>
            </p:extLst>
          </p:nvPr>
        </p:nvGraphicFramePr>
        <p:xfrm>
          <a:off x="100765" y="999000"/>
          <a:ext cx="8943346" cy="4860000"/>
        </p:xfrm>
        <a:graphic>
          <a:graphicData uri="http://schemas.openxmlformats.org/drawingml/2006/table">
            <a:tbl>
              <a:tblPr>
                <a:tableStyleId>{5C22544A-7EE6-4342-B048-85BDC9FD1C3A}</a:tableStyleId>
              </a:tblPr>
              <a:tblGrid>
                <a:gridCol w="253399">
                  <a:extLst>
                    <a:ext uri="{9D8B030D-6E8A-4147-A177-3AD203B41FA5}">
                      <a16:colId xmlns:a16="http://schemas.microsoft.com/office/drawing/2014/main" val="3915301963"/>
                    </a:ext>
                  </a:extLst>
                </a:gridCol>
                <a:gridCol w="1672902">
                  <a:extLst>
                    <a:ext uri="{9D8B030D-6E8A-4147-A177-3AD203B41FA5}">
                      <a16:colId xmlns:a16="http://schemas.microsoft.com/office/drawing/2014/main" val="212642553"/>
                    </a:ext>
                  </a:extLst>
                </a:gridCol>
                <a:gridCol w="358161">
                  <a:extLst>
                    <a:ext uri="{9D8B030D-6E8A-4147-A177-3AD203B41FA5}">
                      <a16:colId xmlns:a16="http://schemas.microsoft.com/office/drawing/2014/main" val="163535118"/>
                    </a:ext>
                  </a:extLst>
                </a:gridCol>
                <a:gridCol w="358161">
                  <a:extLst>
                    <a:ext uri="{9D8B030D-6E8A-4147-A177-3AD203B41FA5}">
                      <a16:colId xmlns:a16="http://schemas.microsoft.com/office/drawing/2014/main" val="2540123194"/>
                    </a:ext>
                  </a:extLst>
                </a:gridCol>
                <a:gridCol w="358161">
                  <a:extLst>
                    <a:ext uri="{9D8B030D-6E8A-4147-A177-3AD203B41FA5}">
                      <a16:colId xmlns:a16="http://schemas.microsoft.com/office/drawing/2014/main" val="2475835542"/>
                    </a:ext>
                  </a:extLst>
                </a:gridCol>
                <a:gridCol w="358161">
                  <a:extLst>
                    <a:ext uri="{9D8B030D-6E8A-4147-A177-3AD203B41FA5}">
                      <a16:colId xmlns:a16="http://schemas.microsoft.com/office/drawing/2014/main" val="457571764"/>
                    </a:ext>
                  </a:extLst>
                </a:gridCol>
                <a:gridCol w="358161">
                  <a:extLst>
                    <a:ext uri="{9D8B030D-6E8A-4147-A177-3AD203B41FA5}">
                      <a16:colId xmlns:a16="http://schemas.microsoft.com/office/drawing/2014/main" val="1359861343"/>
                    </a:ext>
                  </a:extLst>
                </a:gridCol>
                <a:gridCol w="358161">
                  <a:extLst>
                    <a:ext uri="{9D8B030D-6E8A-4147-A177-3AD203B41FA5}">
                      <a16:colId xmlns:a16="http://schemas.microsoft.com/office/drawing/2014/main" val="916399884"/>
                    </a:ext>
                  </a:extLst>
                </a:gridCol>
                <a:gridCol w="358161">
                  <a:extLst>
                    <a:ext uri="{9D8B030D-6E8A-4147-A177-3AD203B41FA5}">
                      <a16:colId xmlns:a16="http://schemas.microsoft.com/office/drawing/2014/main" val="4049015885"/>
                    </a:ext>
                  </a:extLst>
                </a:gridCol>
                <a:gridCol w="358161">
                  <a:extLst>
                    <a:ext uri="{9D8B030D-6E8A-4147-A177-3AD203B41FA5}">
                      <a16:colId xmlns:a16="http://schemas.microsoft.com/office/drawing/2014/main" val="935080736"/>
                    </a:ext>
                  </a:extLst>
                </a:gridCol>
                <a:gridCol w="358161">
                  <a:extLst>
                    <a:ext uri="{9D8B030D-6E8A-4147-A177-3AD203B41FA5}">
                      <a16:colId xmlns:a16="http://schemas.microsoft.com/office/drawing/2014/main" val="3175501579"/>
                    </a:ext>
                  </a:extLst>
                </a:gridCol>
                <a:gridCol w="358161">
                  <a:extLst>
                    <a:ext uri="{9D8B030D-6E8A-4147-A177-3AD203B41FA5}">
                      <a16:colId xmlns:a16="http://schemas.microsoft.com/office/drawing/2014/main" val="1426181402"/>
                    </a:ext>
                  </a:extLst>
                </a:gridCol>
                <a:gridCol w="358161">
                  <a:extLst>
                    <a:ext uri="{9D8B030D-6E8A-4147-A177-3AD203B41FA5}">
                      <a16:colId xmlns:a16="http://schemas.microsoft.com/office/drawing/2014/main" val="1179819784"/>
                    </a:ext>
                  </a:extLst>
                </a:gridCol>
                <a:gridCol w="358161">
                  <a:extLst>
                    <a:ext uri="{9D8B030D-6E8A-4147-A177-3AD203B41FA5}">
                      <a16:colId xmlns:a16="http://schemas.microsoft.com/office/drawing/2014/main" val="3018504428"/>
                    </a:ext>
                  </a:extLst>
                </a:gridCol>
                <a:gridCol w="358161">
                  <a:extLst>
                    <a:ext uri="{9D8B030D-6E8A-4147-A177-3AD203B41FA5}">
                      <a16:colId xmlns:a16="http://schemas.microsoft.com/office/drawing/2014/main" val="4216642702"/>
                    </a:ext>
                  </a:extLst>
                </a:gridCol>
                <a:gridCol w="358161">
                  <a:extLst>
                    <a:ext uri="{9D8B030D-6E8A-4147-A177-3AD203B41FA5}">
                      <a16:colId xmlns:a16="http://schemas.microsoft.com/office/drawing/2014/main" val="652690446"/>
                    </a:ext>
                  </a:extLst>
                </a:gridCol>
                <a:gridCol w="358161">
                  <a:extLst>
                    <a:ext uri="{9D8B030D-6E8A-4147-A177-3AD203B41FA5}">
                      <a16:colId xmlns:a16="http://schemas.microsoft.com/office/drawing/2014/main" val="3689117950"/>
                    </a:ext>
                  </a:extLst>
                </a:gridCol>
                <a:gridCol w="358161">
                  <a:extLst>
                    <a:ext uri="{9D8B030D-6E8A-4147-A177-3AD203B41FA5}">
                      <a16:colId xmlns:a16="http://schemas.microsoft.com/office/drawing/2014/main" val="2735398307"/>
                    </a:ext>
                  </a:extLst>
                </a:gridCol>
                <a:gridCol w="358161">
                  <a:extLst>
                    <a:ext uri="{9D8B030D-6E8A-4147-A177-3AD203B41FA5}">
                      <a16:colId xmlns:a16="http://schemas.microsoft.com/office/drawing/2014/main" val="2639939289"/>
                    </a:ext>
                  </a:extLst>
                </a:gridCol>
                <a:gridCol w="358161">
                  <a:extLst>
                    <a:ext uri="{9D8B030D-6E8A-4147-A177-3AD203B41FA5}">
                      <a16:colId xmlns:a16="http://schemas.microsoft.com/office/drawing/2014/main" val="3997033674"/>
                    </a:ext>
                  </a:extLst>
                </a:gridCol>
                <a:gridCol w="570147">
                  <a:extLst>
                    <a:ext uri="{9D8B030D-6E8A-4147-A177-3AD203B41FA5}">
                      <a16:colId xmlns:a16="http://schemas.microsoft.com/office/drawing/2014/main" val="444810344"/>
                    </a:ext>
                  </a:extLst>
                </a:gridCol>
              </a:tblGrid>
              <a:tr h="540000">
                <a:tc rowSpan="2">
                  <a:txBody>
                    <a:bodyPr/>
                    <a:lstStyle/>
                    <a:p>
                      <a:pPr algn="ctr" fontAlgn="ctr"/>
                      <a:r>
                        <a:rPr lang="en-US" sz="800" b="1" u="none" strike="noStrike" dirty="0">
                          <a:solidFill>
                            <a:schemeClr val="tx1">
                              <a:lumMod val="75000"/>
                              <a:lumOff val="25000"/>
                            </a:schemeClr>
                          </a:solidFill>
                          <a:effectLst/>
                        </a:rPr>
                        <a:t>No.</a:t>
                      </a:r>
                      <a:endParaRPr 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800" b="1" u="none" strike="noStrike" dirty="0">
                          <a:solidFill>
                            <a:schemeClr val="tx1">
                              <a:lumMod val="75000"/>
                              <a:lumOff val="25000"/>
                            </a:schemeClr>
                          </a:solidFill>
                          <a:effectLst/>
                        </a:rPr>
                        <a:t>指標名</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●●市</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同規模地域平均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全国平均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800" b="1" u="none" strike="noStrike" dirty="0">
                          <a:solidFill>
                            <a:schemeClr val="tx1">
                              <a:lumMod val="75000"/>
                              <a:lumOff val="25000"/>
                            </a:schemeClr>
                          </a:solidFill>
                          <a:effectLst/>
                        </a:rPr>
                        <a:t>単位　</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3999071829"/>
                  </a:ext>
                </a:extLst>
              </a:tr>
              <a:tr h="360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a:solidFill>
                            <a:schemeClr val="tx1">
                              <a:lumMod val="75000"/>
                              <a:lumOff val="25000"/>
                            </a:schemeClr>
                          </a:solidFill>
                          <a:effectLst/>
                        </a:rPr>
                        <a:t>2010</a:t>
                      </a:r>
                      <a:endParaRPr lang="en-US" altLang="ja-JP" sz="8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a:solidFill>
                            <a:schemeClr val="tx1">
                              <a:lumMod val="75000"/>
                              <a:lumOff val="25000"/>
                            </a:schemeClr>
                          </a:solidFill>
                          <a:effectLst/>
                        </a:rPr>
                        <a:t>2018</a:t>
                      </a:r>
                      <a:endParaRPr lang="en-US" altLang="ja-JP" sz="8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u="none" strike="noStrike" dirty="0">
                          <a:effectLst/>
                        </a:rPr>
                        <a:t>単位　</a:t>
                      </a:r>
                      <a:endPar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482678301"/>
                  </a:ext>
                </a:extLst>
              </a:tr>
              <a:tr h="396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人口当たりの再エネ導入量</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kW/</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55991076"/>
                  </a:ext>
                </a:extLst>
              </a:tr>
              <a:tr h="396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太陽光を利用した発電機器がある住宅の割合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572426378"/>
                  </a:ext>
                </a:extLst>
              </a:tr>
              <a:tr h="396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太陽熱を利用した温水機器等がある住宅の割合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406978835"/>
                  </a:ext>
                </a:extLst>
              </a:tr>
              <a:tr h="396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二重以上のサッシ又は複層ガラスの窓が設置されている住宅の割合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68779772"/>
                  </a:ext>
                </a:extLst>
              </a:tr>
              <a:tr h="396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人口当たりの環境</a:t>
                      </a: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NPO</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の数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法人</a:t>
                      </a: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万人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111198935"/>
                  </a:ext>
                </a:extLst>
              </a:tr>
              <a:tr h="396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人当たり</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の河川・ダム</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湖の</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日当たり利用者数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76217239"/>
                  </a:ext>
                </a:extLst>
              </a:tr>
              <a:tr h="396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人口当たりの地域資源（自然景観資源）数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箇所</a:t>
                      </a: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万人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225948972"/>
                  </a:ext>
                </a:extLst>
              </a:tr>
              <a:tr h="396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人口当たりの清掃費歳出</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千円</a:t>
                      </a: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42798267"/>
                  </a:ext>
                </a:extLst>
              </a:tr>
              <a:tr h="396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廃棄物処理業従事者数の割合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585833677"/>
                  </a:ext>
                </a:extLst>
              </a:tr>
              <a:tr h="396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資源循環ビジネスの付加価値額シェア</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1889416562"/>
                  </a:ext>
                </a:extLst>
              </a:tr>
            </a:tbl>
          </a:graphicData>
        </a:graphic>
      </p:graphicFrame>
      <p:sp>
        <p:nvSpPr>
          <p:cNvPr id="2" name="スライド番号プレースホルダー 1">
            <a:extLst>
              <a:ext uri="{FF2B5EF4-FFF2-40B4-BE49-F238E27FC236}">
                <a16:creationId xmlns:a16="http://schemas.microsoft.com/office/drawing/2014/main" id="{2DB7AC6E-63A3-4576-895C-1467A44B01F7}"/>
              </a:ext>
            </a:extLst>
          </p:cNvPr>
          <p:cNvSpPr>
            <a:spLocks noGrp="1"/>
          </p:cNvSpPr>
          <p:nvPr>
            <p:ph type="sldNum" sz="quarter" idx="4"/>
          </p:nvPr>
        </p:nvSpPr>
        <p:spPr/>
        <p:txBody>
          <a:bodyPr/>
          <a:lstStyle/>
          <a:p>
            <a:pPr>
              <a:defRPr/>
            </a:pPr>
            <a:fld id="{5AC316A2-ED79-4A4C-BB2E-71F78B36301B}" type="slidenum">
              <a:rPr lang="en-US" altLang="ja-JP" smtClean="0"/>
              <a:pPr>
                <a:defRPr/>
              </a:pPr>
              <a:t>64</a:t>
            </a:fld>
            <a:endParaRPr lang="ja-JP" altLang="en-US" dirty="0"/>
          </a:p>
        </p:txBody>
      </p:sp>
    </p:spTree>
    <p:extLst>
      <p:ext uri="{BB962C8B-B14F-4D97-AF65-F5344CB8AC3E}">
        <p14:creationId xmlns:p14="http://schemas.microsoft.com/office/powerpoint/2010/main" val="148620438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0" y="2979000"/>
            <a:ext cx="9144000" cy="900000"/>
          </a:xfrm>
          <a:noFill/>
          <a:ln w="28575">
            <a:noFill/>
            <a:miter lim="800000"/>
            <a:headEnd/>
            <a:tailEnd/>
          </a:ln>
        </p:spPr>
        <p:txBody>
          <a:bodyPr vert="horz" wrap="square" lIns="91440" tIns="45720" rIns="91440" bIns="45720" numCol="1" anchor="ctr" anchorCtr="0" compatLnSpc="1">
            <a:prstTxWarp prst="textNoShape">
              <a:avLst/>
            </a:prstTxWarp>
          </a:bodyPr>
          <a:lstStyle/>
          <a:p>
            <a:pPr algn="ctr">
              <a:spcBef>
                <a:spcPts val="300"/>
              </a:spcBef>
              <a:buClr>
                <a:srgbClr val="CC0000"/>
              </a:buClr>
            </a:pPr>
            <a:r>
              <a:rPr lang="en-US" altLang="ja-JP" sz="3600" dirty="0">
                <a:solidFill>
                  <a:srgbClr val="6F98BD"/>
                </a:solidFill>
                <a:cs typeface="+mn-cs"/>
              </a:rPr>
              <a:t>4-2.</a:t>
            </a:r>
            <a:r>
              <a:rPr lang="ja-JP" altLang="en-US" sz="3600" dirty="0">
                <a:solidFill>
                  <a:srgbClr val="6F98BD"/>
                </a:solidFill>
                <a:cs typeface="+mn-cs"/>
              </a:rPr>
              <a:t> 地域の成果の推移</a:t>
            </a:r>
          </a:p>
        </p:txBody>
      </p:sp>
      <p:sp>
        <p:nvSpPr>
          <p:cNvPr id="4" name="スライド番号プレースホルダー 3">
            <a:extLst>
              <a:ext uri="{FF2B5EF4-FFF2-40B4-BE49-F238E27FC236}">
                <a16:creationId xmlns:a16="http://schemas.microsoft.com/office/drawing/2014/main" id="{527AC0F4-4C3A-49F4-886A-039EE8755E93}"/>
              </a:ext>
            </a:extLst>
          </p:cNvPr>
          <p:cNvSpPr>
            <a:spLocks noGrp="1"/>
          </p:cNvSpPr>
          <p:nvPr>
            <p:ph type="sldNum" sz="quarter" idx="4"/>
          </p:nvPr>
        </p:nvSpPr>
        <p:spPr/>
        <p:txBody>
          <a:bodyPr/>
          <a:lstStyle/>
          <a:p>
            <a:pPr>
              <a:defRPr/>
            </a:pPr>
            <a:fld id="{5AC316A2-ED79-4A4C-BB2E-71F78B36301B}" type="slidenum">
              <a:rPr lang="en-US" altLang="ja-JP" smtClean="0"/>
              <a:pPr>
                <a:defRPr/>
              </a:pPr>
              <a:t>65</a:t>
            </a:fld>
            <a:endParaRPr lang="ja-JP" altLang="en-US" dirty="0"/>
          </a:p>
        </p:txBody>
      </p:sp>
    </p:spTree>
    <p:extLst>
      <p:ext uri="{BB962C8B-B14F-4D97-AF65-F5344CB8AC3E}">
        <p14:creationId xmlns:p14="http://schemas.microsoft.com/office/powerpoint/2010/main" val="78027035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00EE00"/>
                </a:solidFill>
              </a:rPr>
              <a:t>①環境</a:t>
            </a:r>
          </a:p>
        </p:txBody>
      </p:sp>
      <p:sp>
        <p:nvSpPr>
          <p:cNvPr id="2" name="スライド番号プレースホルダー 1">
            <a:extLst>
              <a:ext uri="{FF2B5EF4-FFF2-40B4-BE49-F238E27FC236}">
                <a16:creationId xmlns:a16="http://schemas.microsoft.com/office/drawing/2014/main" id="{C86F9323-BFC1-4330-9409-2C0249DF2C7D}"/>
              </a:ext>
            </a:extLst>
          </p:cNvPr>
          <p:cNvSpPr>
            <a:spLocks noGrp="1"/>
          </p:cNvSpPr>
          <p:nvPr>
            <p:ph type="sldNum" sz="quarter" idx="4"/>
          </p:nvPr>
        </p:nvSpPr>
        <p:spPr/>
        <p:txBody>
          <a:bodyPr/>
          <a:lstStyle/>
          <a:p>
            <a:pPr>
              <a:defRPr/>
            </a:pPr>
            <a:fld id="{5AC316A2-ED79-4A4C-BB2E-71F78B36301B}" type="slidenum">
              <a:rPr lang="en-US" altLang="ja-JP" smtClean="0"/>
              <a:pPr>
                <a:defRPr/>
              </a:pPr>
              <a:t>66</a:t>
            </a:fld>
            <a:endParaRPr lang="ja-JP" altLang="en-US" dirty="0"/>
          </a:p>
        </p:txBody>
      </p:sp>
      <p:sp>
        <p:nvSpPr>
          <p:cNvPr id="3" name="四角形: 角を丸くする 2">
            <a:extLst>
              <a:ext uri="{FF2B5EF4-FFF2-40B4-BE49-F238E27FC236}">
                <a16:creationId xmlns:a16="http://schemas.microsoft.com/office/drawing/2014/main" id="{754D0082-141B-4CD9-3983-1E928B9B63B5}"/>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再生可能エネルギーの生産額割合</a:t>
            </a:r>
          </a:p>
        </p:txBody>
      </p:sp>
      <p:sp>
        <p:nvSpPr>
          <p:cNvPr id="5" name="四角形: 角を丸くする 4">
            <a:extLst>
              <a:ext uri="{FF2B5EF4-FFF2-40B4-BE49-F238E27FC236}">
                <a16:creationId xmlns:a16="http://schemas.microsoft.com/office/drawing/2014/main" id="{217213A5-6080-D0FF-29DD-767036EBEB80}"/>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人口当たりの産業部門の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CO2</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排出量</a:t>
            </a:r>
          </a:p>
        </p:txBody>
      </p:sp>
      <p:sp>
        <p:nvSpPr>
          <p:cNvPr id="6" name="四角形: 角を丸くする 5">
            <a:extLst>
              <a:ext uri="{FF2B5EF4-FFF2-40B4-BE49-F238E27FC236}">
                <a16:creationId xmlns:a16="http://schemas.microsoft.com/office/drawing/2014/main" id="{D3900D8A-E6C1-8C8C-7AAF-5471041CCCD6}"/>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人口当たりの民生部門の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CO2</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排出量</a:t>
            </a:r>
          </a:p>
        </p:txBody>
      </p:sp>
      <p:sp>
        <p:nvSpPr>
          <p:cNvPr id="7" name="四角形: 角を丸くする 6">
            <a:extLst>
              <a:ext uri="{FF2B5EF4-FFF2-40B4-BE49-F238E27FC236}">
                <a16:creationId xmlns:a16="http://schemas.microsoft.com/office/drawing/2014/main" id="{83644CB2-C11D-4471-8175-6AE59A3AC7B3}"/>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人口当たりの運輸部門の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CO2</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排出量</a:t>
            </a:r>
          </a:p>
        </p:txBody>
      </p:sp>
    </p:spTree>
    <p:extLst>
      <p:ext uri="{BB962C8B-B14F-4D97-AF65-F5344CB8AC3E}">
        <p14:creationId xmlns:p14="http://schemas.microsoft.com/office/powerpoint/2010/main" val="273432209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A6F068-D130-0D80-A33B-B424CD0084DE}"/>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03E52AF6-E117-F3D3-D9BA-9BF2CB2C3BB5}"/>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00EE00"/>
                </a:solidFill>
              </a:rPr>
              <a:t>①環境</a:t>
            </a:r>
          </a:p>
        </p:txBody>
      </p:sp>
      <p:sp>
        <p:nvSpPr>
          <p:cNvPr id="2" name="スライド番号プレースホルダー 1">
            <a:extLst>
              <a:ext uri="{FF2B5EF4-FFF2-40B4-BE49-F238E27FC236}">
                <a16:creationId xmlns:a16="http://schemas.microsoft.com/office/drawing/2014/main" id="{CECDB917-3BAE-5E37-C2BB-325C0E43C8B5}"/>
              </a:ext>
            </a:extLst>
          </p:cNvPr>
          <p:cNvSpPr>
            <a:spLocks noGrp="1"/>
          </p:cNvSpPr>
          <p:nvPr>
            <p:ph type="sldNum" sz="quarter" idx="4"/>
          </p:nvPr>
        </p:nvSpPr>
        <p:spPr/>
        <p:txBody>
          <a:bodyPr/>
          <a:lstStyle/>
          <a:p>
            <a:pPr>
              <a:defRPr/>
            </a:pPr>
            <a:fld id="{5AC316A2-ED79-4A4C-BB2E-71F78B36301B}" type="slidenum">
              <a:rPr lang="en-US" altLang="ja-JP" smtClean="0"/>
              <a:pPr>
                <a:defRPr/>
              </a:pPr>
              <a:t>67</a:t>
            </a:fld>
            <a:endParaRPr lang="ja-JP" altLang="en-US" dirty="0"/>
          </a:p>
        </p:txBody>
      </p:sp>
      <p:sp>
        <p:nvSpPr>
          <p:cNvPr id="3" name="四角形: 角を丸くする 2">
            <a:extLst>
              <a:ext uri="{FF2B5EF4-FFF2-40B4-BE49-F238E27FC236}">
                <a16:creationId xmlns:a16="http://schemas.microsoft.com/office/drawing/2014/main" id="{788DE3D0-EF97-8A47-0CEB-67A4931D6EF3}"/>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河川の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BOD</a:t>
            </a:r>
          </a:p>
        </p:txBody>
      </p:sp>
      <p:sp>
        <p:nvSpPr>
          <p:cNvPr id="5" name="四角形: 角を丸くする 4">
            <a:extLst>
              <a:ext uri="{FF2B5EF4-FFF2-40B4-BE49-F238E27FC236}">
                <a16:creationId xmlns:a16="http://schemas.microsoft.com/office/drawing/2014/main" id="{5909491B-5EA8-81AE-0B21-8728AF91E7CB}"/>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湖沼の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COD</a:t>
            </a:r>
          </a:p>
        </p:txBody>
      </p:sp>
      <p:sp>
        <p:nvSpPr>
          <p:cNvPr id="6" name="四角形: 角を丸くする 5">
            <a:extLst>
              <a:ext uri="{FF2B5EF4-FFF2-40B4-BE49-F238E27FC236}">
                <a16:creationId xmlns:a16="http://schemas.microsoft.com/office/drawing/2014/main" id="{DDD87D93-5B73-5B77-E9B0-A8A9640ABE6F}"/>
              </a:ext>
            </a:extLst>
          </p:cNvPr>
          <p:cNvSpPr/>
          <p:nvPr/>
        </p:nvSpPr>
        <p:spPr bwMode="auto">
          <a:xfrm>
            <a:off x="258418" y="3517200"/>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海域の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COD</a:t>
            </a:r>
          </a:p>
        </p:txBody>
      </p:sp>
      <p:sp>
        <p:nvSpPr>
          <p:cNvPr id="7" name="四角形: 角を丸くする 6">
            <a:extLst>
              <a:ext uri="{FF2B5EF4-FFF2-40B4-BE49-F238E27FC236}">
                <a16:creationId xmlns:a16="http://schemas.microsoft.com/office/drawing/2014/main" id="{B78BECB8-C375-97E8-3096-C4414BBBB9E2}"/>
              </a:ext>
            </a:extLst>
          </p:cNvPr>
          <p:cNvSpPr/>
          <p:nvPr/>
        </p:nvSpPr>
        <p:spPr bwMode="auto">
          <a:xfrm>
            <a:off x="4691497" y="3517200"/>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PM2.5</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年平均値</a:t>
            </a:r>
          </a:p>
        </p:txBody>
      </p:sp>
    </p:spTree>
    <p:extLst>
      <p:ext uri="{BB962C8B-B14F-4D97-AF65-F5344CB8AC3E}">
        <p14:creationId xmlns:p14="http://schemas.microsoft.com/office/powerpoint/2010/main" val="305594332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A88071-DCD7-ABA4-8AA3-F6EECAC28384}"/>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7CE24319-D184-5060-CC1F-E142EE3D8888}"/>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00EE00"/>
                </a:solidFill>
              </a:rPr>
              <a:t>①環境</a:t>
            </a:r>
          </a:p>
        </p:txBody>
      </p:sp>
      <p:sp>
        <p:nvSpPr>
          <p:cNvPr id="2" name="スライド番号プレースホルダー 1">
            <a:extLst>
              <a:ext uri="{FF2B5EF4-FFF2-40B4-BE49-F238E27FC236}">
                <a16:creationId xmlns:a16="http://schemas.microsoft.com/office/drawing/2014/main" id="{22C23B68-761D-F883-6D29-020DB2B0E4F1}"/>
              </a:ext>
            </a:extLst>
          </p:cNvPr>
          <p:cNvSpPr>
            <a:spLocks noGrp="1"/>
          </p:cNvSpPr>
          <p:nvPr>
            <p:ph type="sldNum" sz="quarter" idx="4"/>
          </p:nvPr>
        </p:nvSpPr>
        <p:spPr/>
        <p:txBody>
          <a:bodyPr/>
          <a:lstStyle/>
          <a:p>
            <a:pPr>
              <a:defRPr/>
            </a:pPr>
            <a:fld id="{5AC316A2-ED79-4A4C-BB2E-71F78B36301B}" type="slidenum">
              <a:rPr lang="en-US" altLang="ja-JP" smtClean="0"/>
              <a:pPr>
                <a:defRPr/>
              </a:pPr>
              <a:t>68</a:t>
            </a:fld>
            <a:endParaRPr lang="ja-JP" altLang="en-US" dirty="0"/>
          </a:p>
        </p:txBody>
      </p:sp>
      <p:sp>
        <p:nvSpPr>
          <p:cNvPr id="3" name="四角形: 角を丸くする 2">
            <a:extLst>
              <a:ext uri="{FF2B5EF4-FFF2-40B4-BE49-F238E27FC236}">
                <a16:creationId xmlns:a16="http://schemas.microsoft.com/office/drawing/2014/main" id="{C49AAA97-7CC5-D4D0-1D11-CCB1EC65A0FE}"/>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窒素酸化物年平均値</a:t>
            </a:r>
          </a:p>
        </p:txBody>
      </p:sp>
      <p:sp>
        <p:nvSpPr>
          <p:cNvPr id="5" name="四角形: 角を丸くする 4">
            <a:extLst>
              <a:ext uri="{FF2B5EF4-FFF2-40B4-BE49-F238E27FC236}">
                <a16:creationId xmlns:a16="http://schemas.microsoft.com/office/drawing/2014/main" id="{377D6ADA-73F9-7A19-5E0D-965A356E4242}"/>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zh-CN" altLang="en-US" sz="1000" b="1" i="0" u="none" strike="noStrike" dirty="0">
                <a:solidFill>
                  <a:schemeClr val="bg1"/>
                </a:solidFill>
                <a:effectLst/>
                <a:latin typeface="Meiryo UI" panose="020B0604030504040204" pitchFamily="50" charset="-128"/>
                <a:ea typeface="Meiryo UI" panose="020B0604030504040204" pitchFamily="50" charset="-128"/>
              </a:rPr>
              <a:t>硫黄酸化物年平均値</a:t>
            </a:r>
          </a:p>
        </p:txBody>
      </p:sp>
      <p:sp>
        <p:nvSpPr>
          <p:cNvPr id="6" name="四角形: 角を丸くする 5">
            <a:extLst>
              <a:ext uri="{FF2B5EF4-FFF2-40B4-BE49-F238E27FC236}">
                <a16:creationId xmlns:a16="http://schemas.microsoft.com/office/drawing/2014/main" id="{903F2B50-7D01-4651-B718-2962CA010563}"/>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ごみ搬入量に占める有害廃棄物の割合</a:t>
            </a:r>
          </a:p>
        </p:txBody>
      </p:sp>
      <p:sp>
        <p:nvSpPr>
          <p:cNvPr id="7" name="四角形: 角を丸くする 6">
            <a:extLst>
              <a:ext uri="{FF2B5EF4-FFF2-40B4-BE49-F238E27FC236}">
                <a16:creationId xmlns:a16="http://schemas.microsoft.com/office/drawing/2014/main" id="{4E65069A-5BD0-81EF-BE90-F6B899525FC3}"/>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1</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1</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日当たりの最終処分量</a:t>
            </a:r>
          </a:p>
        </p:txBody>
      </p:sp>
    </p:spTree>
    <p:extLst>
      <p:ext uri="{BB962C8B-B14F-4D97-AF65-F5344CB8AC3E}">
        <p14:creationId xmlns:p14="http://schemas.microsoft.com/office/powerpoint/2010/main" val="61961503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964201-50F8-2597-A01F-6A62F3AB9A85}"/>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9A00BF49-20E8-3AA3-A600-3FF8282DC63D}"/>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00EE00"/>
                </a:solidFill>
              </a:rPr>
              <a:t>①環境</a:t>
            </a:r>
          </a:p>
        </p:txBody>
      </p:sp>
      <p:sp>
        <p:nvSpPr>
          <p:cNvPr id="2" name="スライド番号プレースホルダー 1">
            <a:extLst>
              <a:ext uri="{FF2B5EF4-FFF2-40B4-BE49-F238E27FC236}">
                <a16:creationId xmlns:a16="http://schemas.microsoft.com/office/drawing/2014/main" id="{60554D11-9A48-1E31-2EF0-425E80743822}"/>
              </a:ext>
            </a:extLst>
          </p:cNvPr>
          <p:cNvSpPr>
            <a:spLocks noGrp="1"/>
          </p:cNvSpPr>
          <p:nvPr>
            <p:ph type="sldNum" sz="quarter" idx="4"/>
          </p:nvPr>
        </p:nvSpPr>
        <p:spPr/>
        <p:txBody>
          <a:bodyPr/>
          <a:lstStyle/>
          <a:p>
            <a:pPr>
              <a:defRPr/>
            </a:pPr>
            <a:fld id="{5AC316A2-ED79-4A4C-BB2E-71F78B36301B}" type="slidenum">
              <a:rPr lang="en-US" altLang="ja-JP" smtClean="0"/>
              <a:pPr>
                <a:defRPr/>
              </a:pPr>
              <a:t>69</a:t>
            </a:fld>
            <a:endParaRPr lang="ja-JP" altLang="en-US" dirty="0"/>
          </a:p>
        </p:txBody>
      </p:sp>
      <p:sp>
        <p:nvSpPr>
          <p:cNvPr id="3" name="四角形: 角を丸くする 2">
            <a:extLst>
              <a:ext uri="{FF2B5EF4-FFF2-40B4-BE49-F238E27FC236}">
                <a16:creationId xmlns:a16="http://schemas.microsoft.com/office/drawing/2014/main" id="{789CD317-128E-B2F5-43A7-F80CCBFF18AD}"/>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1</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1</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日当たりのごみ排出量（家庭部門）</a:t>
            </a:r>
          </a:p>
        </p:txBody>
      </p:sp>
      <p:sp>
        <p:nvSpPr>
          <p:cNvPr id="5" name="四角形: 角を丸くする 4">
            <a:extLst>
              <a:ext uri="{FF2B5EF4-FFF2-40B4-BE49-F238E27FC236}">
                <a16:creationId xmlns:a16="http://schemas.microsoft.com/office/drawing/2014/main" id="{4F0E83B7-3B94-2866-DE7C-5408AD07EC7D}"/>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ごみのリサイクル率</a:t>
            </a:r>
          </a:p>
        </p:txBody>
      </p:sp>
    </p:spTree>
    <p:extLst>
      <p:ext uri="{BB962C8B-B14F-4D97-AF65-F5344CB8AC3E}">
        <p14:creationId xmlns:p14="http://schemas.microsoft.com/office/powerpoint/2010/main" val="25276268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6">
            <a:extLst>
              <a:ext uri="{FF2B5EF4-FFF2-40B4-BE49-F238E27FC236}">
                <a16:creationId xmlns:a16="http://schemas.microsoft.com/office/drawing/2014/main" id="{21823884-EDFA-49CD-B76A-A23A86F8BB9A}"/>
              </a:ext>
            </a:extLst>
          </p:cNvPr>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rPr>
              <a:t>客観的指標（地域の成果）の一覧</a:t>
            </a:r>
            <a:endParaRPr lang="ja-JP" altLang="en-US" dirty="0"/>
          </a:p>
        </p:txBody>
      </p:sp>
      <p:sp>
        <p:nvSpPr>
          <p:cNvPr id="3" name="スライド番号プレースホルダー 2">
            <a:extLst>
              <a:ext uri="{FF2B5EF4-FFF2-40B4-BE49-F238E27FC236}">
                <a16:creationId xmlns:a16="http://schemas.microsoft.com/office/drawing/2014/main" id="{FD415AB1-3E1A-4E1F-A418-F3B9B46CE80C}"/>
              </a:ext>
            </a:extLst>
          </p:cNvPr>
          <p:cNvSpPr>
            <a:spLocks noGrp="1"/>
          </p:cNvSpPr>
          <p:nvPr>
            <p:ph type="sldNum" sz="quarter" idx="4"/>
          </p:nvPr>
        </p:nvSpPr>
        <p:spPr/>
        <p:txBody>
          <a:bodyPr/>
          <a:lstStyle/>
          <a:p>
            <a:pPr>
              <a:defRPr/>
            </a:pPr>
            <a:fld id="{5AC316A2-ED79-4A4C-BB2E-71F78B36301B}" type="slidenum">
              <a:rPr lang="en-US" altLang="ja-JP" smtClean="0"/>
              <a:pPr>
                <a:defRPr/>
              </a:pPr>
              <a:t>7</a:t>
            </a:fld>
            <a:endParaRPr lang="ja-JP" altLang="en-US" dirty="0"/>
          </a:p>
        </p:txBody>
      </p:sp>
      <p:sp>
        <p:nvSpPr>
          <p:cNvPr id="10" name="テキスト ボックス 5">
            <a:extLst>
              <a:ext uri="{FF2B5EF4-FFF2-40B4-BE49-F238E27FC236}">
                <a16:creationId xmlns:a16="http://schemas.microsoft.com/office/drawing/2014/main" id="{6EB5554F-E6B6-491D-8696-6E2500A61B1B}"/>
              </a:ext>
            </a:extLst>
          </p:cNvPr>
          <p:cNvSpPr txBox="1">
            <a:spLocks noChangeArrowheads="1"/>
          </p:cNvSpPr>
          <p:nvPr/>
        </p:nvSpPr>
        <p:spPr bwMode="auto">
          <a:xfrm>
            <a:off x="92990" y="692228"/>
            <a:ext cx="8950271" cy="565263"/>
          </a:xfrm>
          <a:prstGeom prst="rect">
            <a:avLst/>
          </a:prstGeom>
          <a:noFill/>
          <a:ln w="12700">
            <a:solidFill>
              <a:srgbClr val="6F98BD"/>
            </a:solidFill>
            <a:prstDash val="solid"/>
            <a:miter lim="800000"/>
            <a:headEnd/>
            <a:tailEnd/>
          </a:ln>
        </p:spPr>
        <p:txBody>
          <a:bodyPr wrap="square" anchor="ctr">
            <a:noAutofit/>
          </a:bodyPr>
          <a:lstStyle/>
          <a:p>
            <a:pPr marL="342900" indent="-342900" algn="just">
              <a:spcBef>
                <a:spcPts val="0"/>
              </a:spcBef>
              <a:buClr>
                <a:srgbClr val="22374A"/>
              </a:buClr>
              <a:buFont typeface="Wingdings" panose="05000000000000000000" pitchFamily="2" charset="2"/>
              <a:buChar char="n"/>
            </a:pPr>
            <a:r>
              <a:rPr lang="ja-JP" altLang="en-US" sz="1200" dirty="0">
                <a:solidFill>
                  <a:schemeClr val="tx1">
                    <a:lumMod val="75000"/>
                    <a:lumOff val="25000"/>
                  </a:schemeClr>
                </a:solidFill>
                <a:latin typeface="Meiryo UI" pitchFamily="50" charset="-128"/>
                <a:ea typeface="Meiryo UI" pitchFamily="50" charset="-128"/>
              </a:rPr>
              <a:t>地域のストック・成果指標は、環境・経済・社会に関する政策指標などから、市区町村別にデータ入手可能な</a:t>
            </a:r>
            <a:r>
              <a:rPr lang="en-US" altLang="ja-JP" sz="1200" b="1" dirty="0">
                <a:solidFill>
                  <a:srgbClr val="C00000"/>
                </a:solidFill>
                <a:latin typeface="Meiryo UI" pitchFamily="50" charset="-128"/>
                <a:ea typeface="Meiryo UI" pitchFamily="50" charset="-128"/>
              </a:rPr>
              <a:t>171</a:t>
            </a:r>
            <a:r>
              <a:rPr lang="ja-JP" altLang="en-US" sz="1200" b="1" dirty="0">
                <a:solidFill>
                  <a:srgbClr val="C00000"/>
                </a:solidFill>
                <a:latin typeface="Meiryo UI" pitchFamily="50" charset="-128"/>
                <a:ea typeface="Meiryo UI" pitchFamily="50" charset="-128"/>
              </a:rPr>
              <a:t>指標</a:t>
            </a:r>
            <a:r>
              <a:rPr lang="ja-JP" altLang="en-US" sz="1200" dirty="0">
                <a:solidFill>
                  <a:schemeClr val="tx1">
                    <a:lumMod val="75000"/>
                    <a:lumOff val="25000"/>
                  </a:schemeClr>
                </a:solidFill>
                <a:latin typeface="Meiryo UI" pitchFamily="50" charset="-128"/>
                <a:ea typeface="Meiryo UI" pitchFamily="50" charset="-128"/>
              </a:rPr>
              <a:t>を選定しています。（</a:t>
            </a:r>
            <a:r>
              <a:rPr lang="ja-JP" altLang="en-US" sz="1200" b="1" dirty="0">
                <a:solidFill>
                  <a:srgbClr val="C00000"/>
                </a:solidFill>
                <a:latin typeface="Meiryo UI" pitchFamily="50" charset="-128"/>
                <a:ea typeface="Meiryo UI" pitchFamily="50" charset="-128"/>
              </a:rPr>
              <a:t>地域のストック：</a:t>
            </a:r>
            <a:r>
              <a:rPr lang="en-US" altLang="ja-JP" sz="1200" b="1" dirty="0">
                <a:solidFill>
                  <a:srgbClr val="C00000"/>
                </a:solidFill>
                <a:latin typeface="Meiryo UI" pitchFamily="50" charset="-128"/>
                <a:ea typeface="Meiryo UI" pitchFamily="50" charset="-128"/>
              </a:rPr>
              <a:t>102</a:t>
            </a:r>
            <a:r>
              <a:rPr lang="ja-JP" altLang="en-US" sz="1200" b="1" dirty="0">
                <a:solidFill>
                  <a:srgbClr val="C00000"/>
                </a:solidFill>
                <a:latin typeface="Meiryo UI" pitchFamily="50" charset="-128"/>
                <a:ea typeface="Meiryo UI" pitchFamily="50" charset="-128"/>
              </a:rPr>
              <a:t>指標、地域の成果：</a:t>
            </a:r>
            <a:r>
              <a:rPr lang="en-US" altLang="ja-JP" sz="1200" b="1" dirty="0">
                <a:solidFill>
                  <a:srgbClr val="C00000"/>
                </a:solidFill>
                <a:latin typeface="Meiryo UI" pitchFamily="50" charset="-128"/>
                <a:ea typeface="Meiryo UI" pitchFamily="50" charset="-128"/>
              </a:rPr>
              <a:t>69</a:t>
            </a:r>
            <a:r>
              <a:rPr lang="ja-JP" altLang="en-US" sz="1200" b="1" dirty="0">
                <a:solidFill>
                  <a:srgbClr val="C00000"/>
                </a:solidFill>
                <a:latin typeface="Meiryo UI" pitchFamily="50" charset="-128"/>
                <a:ea typeface="Meiryo UI" pitchFamily="50" charset="-128"/>
              </a:rPr>
              <a:t>指標</a:t>
            </a:r>
            <a:r>
              <a:rPr lang="ja-JP" altLang="en-US" sz="1200" dirty="0">
                <a:solidFill>
                  <a:schemeClr val="tx1">
                    <a:lumMod val="75000"/>
                    <a:lumOff val="25000"/>
                  </a:schemeClr>
                </a:solidFill>
                <a:latin typeface="Meiryo UI" pitchFamily="50" charset="-128"/>
                <a:ea typeface="Meiryo UI" pitchFamily="50" charset="-128"/>
              </a:rPr>
              <a:t>）</a:t>
            </a:r>
          </a:p>
        </p:txBody>
      </p:sp>
      <p:graphicFrame>
        <p:nvGraphicFramePr>
          <p:cNvPr id="2" name="表 1">
            <a:extLst>
              <a:ext uri="{FF2B5EF4-FFF2-40B4-BE49-F238E27FC236}">
                <a16:creationId xmlns:a16="http://schemas.microsoft.com/office/drawing/2014/main" id="{5363AE10-75E2-6110-2540-143D6D158EDA}"/>
              </a:ext>
            </a:extLst>
          </p:cNvPr>
          <p:cNvGraphicFramePr>
            <a:graphicFrameLocks noGrp="1"/>
          </p:cNvGraphicFramePr>
          <p:nvPr>
            <p:extLst>
              <p:ext uri="{D42A27DB-BD31-4B8C-83A1-F6EECF244321}">
                <p14:modId xmlns:p14="http://schemas.microsoft.com/office/powerpoint/2010/main" val="3574549776"/>
              </p:ext>
            </p:extLst>
          </p:nvPr>
        </p:nvGraphicFramePr>
        <p:xfrm>
          <a:off x="92990" y="1381448"/>
          <a:ext cx="8950271" cy="5021146"/>
        </p:xfrm>
        <a:graphic>
          <a:graphicData uri="http://schemas.openxmlformats.org/drawingml/2006/table">
            <a:tbl>
              <a:tblPr/>
              <a:tblGrid>
                <a:gridCol w="300328">
                  <a:extLst>
                    <a:ext uri="{9D8B030D-6E8A-4147-A177-3AD203B41FA5}">
                      <a16:colId xmlns:a16="http://schemas.microsoft.com/office/drawing/2014/main" val="964993864"/>
                    </a:ext>
                  </a:extLst>
                </a:gridCol>
                <a:gridCol w="194478">
                  <a:extLst>
                    <a:ext uri="{9D8B030D-6E8A-4147-A177-3AD203B41FA5}">
                      <a16:colId xmlns:a16="http://schemas.microsoft.com/office/drawing/2014/main" val="1843641934"/>
                    </a:ext>
                  </a:extLst>
                </a:gridCol>
                <a:gridCol w="964380">
                  <a:extLst>
                    <a:ext uri="{9D8B030D-6E8A-4147-A177-3AD203B41FA5}">
                      <a16:colId xmlns:a16="http://schemas.microsoft.com/office/drawing/2014/main" val="4245942023"/>
                    </a:ext>
                  </a:extLst>
                </a:gridCol>
                <a:gridCol w="413480">
                  <a:extLst>
                    <a:ext uri="{9D8B030D-6E8A-4147-A177-3AD203B41FA5}">
                      <a16:colId xmlns:a16="http://schemas.microsoft.com/office/drawing/2014/main" val="1112622477"/>
                    </a:ext>
                  </a:extLst>
                </a:gridCol>
                <a:gridCol w="1349889">
                  <a:extLst>
                    <a:ext uri="{9D8B030D-6E8A-4147-A177-3AD203B41FA5}">
                      <a16:colId xmlns:a16="http://schemas.microsoft.com/office/drawing/2014/main" val="2899486471"/>
                    </a:ext>
                  </a:extLst>
                </a:gridCol>
                <a:gridCol w="5727716">
                  <a:extLst>
                    <a:ext uri="{9D8B030D-6E8A-4147-A177-3AD203B41FA5}">
                      <a16:colId xmlns:a16="http://schemas.microsoft.com/office/drawing/2014/main" val="3577595900"/>
                    </a:ext>
                  </a:extLst>
                </a:gridCol>
              </a:tblGrid>
              <a:tr h="238386">
                <a:tc>
                  <a:txBody>
                    <a:bodyPr/>
                    <a:lstStyle/>
                    <a:p>
                      <a:pPr algn="ctr" fontAlgn="ctr"/>
                      <a:r>
                        <a:rPr lang="ja-JP" altLang="en-US" sz="800" b="1" i="0" u="none" strike="noStrike" dirty="0">
                          <a:solidFill>
                            <a:srgbClr val="FFFFFF"/>
                          </a:solidFill>
                          <a:effectLst/>
                          <a:latin typeface="Meiryo UI" panose="020B0604030504040204" pitchFamily="50" charset="-128"/>
                          <a:ea typeface="Meiryo UI" panose="020B0604030504040204" pitchFamily="50" charset="-128"/>
                        </a:rPr>
                        <a:t>　</a:t>
                      </a:r>
                    </a:p>
                  </a:txBody>
                  <a:tcPr marL="3060" marR="3060" marT="3060"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gridSpan="2">
                  <a:txBody>
                    <a:bodyPr/>
                    <a:lstStyle/>
                    <a:p>
                      <a:pPr algn="ctr" fontAlgn="ctr"/>
                      <a:r>
                        <a:rPr lang="ja-JP" altLang="en-US" sz="800" b="1" i="0" u="none" strike="noStrike" dirty="0">
                          <a:solidFill>
                            <a:srgbClr val="FFFFFF"/>
                          </a:solidFill>
                          <a:effectLst/>
                          <a:latin typeface="Meiryo UI" panose="020B0604030504040204" pitchFamily="50" charset="-128"/>
                          <a:ea typeface="Meiryo UI" panose="020B0604030504040204" pitchFamily="50" charset="-128"/>
                        </a:rPr>
                        <a:t>分野</a:t>
                      </a:r>
                    </a:p>
                  </a:txBody>
                  <a:tcPr marL="3060" marR="3060" marT="3060" marB="0" anchor="ctr">
                    <a:lnL w="6350" cap="flat" cmpd="sng" algn="ctr">
                      <a:solidFill>
                        <a:srgbClr val="808080"/>
                      </a:solidFill>
                      <a:prstDash val="dot"/>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808080"/>
                    </a:solidFill>
                  </a:tcPr>
                </a:tc>
                <a:tc hMerge="1">
                  <a:txBody>
                    <a:bodyPr/>
                    <a:lstStyle/>
                    <a:p>
                      <a:endParaRPr kumimoji="1" lang="ja-JP" altLang="en-US"/>
                    </a:p>
                  </a:txBody>
                  <a:tcPr/>
                </a:tc>
                <a:tc gridSpan="2">
                  <a:txBody>
                    <a:bodyPr/>
                    <a:lstStyle/>
                    <a:p>
                      <a:pPr algn="ctr" fontAlgn="ctr"/>
                      <a:r>
                        <a:rPr lang="ja-JP" altLang="en-US" sz="800" b="1" i="0" u="none" strike="noStrike">
                          <a:solidFill>
                            <a:srgbClr val="FFFFFF"/>
                          </a:solidFill>
                          <a:effectLst/>
                          <a:latin typeface="Meiryo UI" panose="020B0604030504040204" pitchFamily="50" charset="-128"/>
                          <a:ea typeface="Meiryo UI" panose="020B0604030504040204" pitchFamily="50" charset="-128"/>
                        </a:rPr>
                        <a:t>項目</a:t>
                      </a:r>
                      <a:endParaRPr lang="ja-JP" altLang="en-US" sz="800" b="1" i="0" u="none" strike="noStrike" dirty="0">
                        <a:solidFill>
                          <a:srgbClr val="FFFFFF"/>
                        </a:solidFill>
                        <a:effectLst/>
                        <a:latin typeface="Meiryo UI" panose="020B0604030504040204" pitchFamily="50" charset="-128"/>
                        <a:ea typeface="Meiryo UI" panose="020B0604030504040204" pitchFamily="50" charset="-128"/>
                      </a:endParaRPr>
                    </a:p>
                  </a:txBody>
                  <a:tcPr marL="3060" marR="3060" marT="30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808080"/>
                    </a:solidFill>
                  </a:tcPr>
                </a:tc>
                <a:tc hMerge="1">
                  <a:txBody>
                    <a:bodyPr/>
                    <a:lstStyle/>
                    <a:p>
                      <a:endParaRPr kumimoji="1" lang="ja-JP" altLang="en-US"/>
                    </a:p>
                  </a:txBody>
                  <a:tcPr/>
                </a:tc>
                <a:tc>
                  <a:txBody>
                    <a:bodyPr/>
                    <a:lstStyle/>
                    <a:p>
                      <a:pPr algn="ctr" fontAlgn="ctr"/>
                      <a:r>
                        <a:rPr lang="ja-JP" altLang="en-US" sz="800" b="1" i="0" u="none" strike="noStrike" dirty="0">
                          <a:solidFill>
                            <a:srgbClr val="FFFFFF"/>
                          </a:solidFill>
                          <a:effectLst/>
                          <a:latin typeface="Meiryo UI" panose="020B0604030504040204" pitchFamily="50" charset="-128"/>
                          <a:ea typeface="Meiryo UI" panose="020B0604030504040204" pitchFamily="50" charset="-128"/>
                        </a:rPr>
                        <a:t>指標</a:t>
                      </a:r>
                    </a:p>
                  </a:txBody>
                  <a:tcPr marL="3060" marR="3060" marT="3060" marB="0" anchor="ctr">
                    <a:lnL w="12700" cap="flat" cmpd="sng" algn="ctr">
                      <a:solidFill>
                        <a:schemeClr val="bg1"/>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808080"/>
                    </a:solidFill>
                  </a:tcPr>
                </a:tc>
                <a:extLst>
                  <a:ext uri="{0D108BD9-81ED-4DB2-BD59-A6C34878D82A}">
                    <a16:rowId xmlns:a16="http://schemas.microsoft.com/office/drawing/2014/main" val="1235096869"/>
                  </a:ext>
                </a:extLst>
              </a:tr>
              <a:tr h="222095">
                <a:tc rowSpan="16">
                  <a:txBody>
                    <a:bodyPr/>
                    <a:lstStyle/>
                    <a:p>
                      <a:pPr algn="ctr" fontAlgn="ctr"/>
                      <a:r>
                        <a:rPr lang="ja-JP" altLang="en-US" sz="1100" b="1" i="0" u="none" strike="noStrike" dirty="0">
                          <a:solidFill>
                            <a:schemeClr val="tx1">
                              <a:lumMod val="85000"/>
                              <a:lumOff val="15000"/>
                            </a:schemeClr>
                          </a:solidFill>
                          <a:effectLst/>
                          <a:latin typeface="Meiryo UI" panose="020B0604030504040204" pitchFamily="50" charset="-128"/>
                          <a:ea typeface="Meiryo UI" panose="020B0604030504040204" pitchFamily="50" charset="-128"/>
                        </a:rPr>
                        <a:t>地域の成果</a:t>
                      </a:r>
                    </a:p>
                  </a:txBody>
                  <a:tcPr marL="3060" marR="3060" marT="3060" marB="0" vert="eaVert"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rowSpan="5">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dot"/>
                      <a:round/>
                      <a:headEnd type="none" w="med" len="med"/>
                      <a:tailEnd type="none" w="med" len="med"/>
                    </a:lnB>
                    <a:solidFill>
                      <a:srgbClr val="CEEBC7"/>
                    </a:solidFill>
                  </a:tcPr>
                </a:tc>
                <a:tc rowSpan="5">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環境</a:t>
                      </a:r>
                    </a:p>
                  </a:txBody>
                  <a:tcPr marL="3060" marR="3060" marT="3060" marB="0" anchor="ctr">
                    <a:lnL w="6350" cap="flat" cmpd="sng" algn="ctr">
                      <a:solidFill>
                        <a:srgbClr val="808080"/>
                      </a:solidFill>
                      <a:prstDash val="dot"/>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dot"/>
                      <a:round/>
                      <a:headEnd type="none" w="med" len="med"/>
                      <a:tailEnd type="none" w="med" len="med"/>
                    </a:lnB>
                    <a:solidFill>
                      <a:srgbClr val="CEEBC7"/>
                    </a:solidFill>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8-1</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クリーンなエネルギー生産：</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再生可能エネルギーの生産額割合</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2270081162"/>
                  </a:ext>
                </a:extLst>
              </a:tr>
              <a:tr h="222095">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8-2</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CO</a:t>
                      </a:r>
                      <a:r>
                        <a:rPr lang="en-US" sz="800" b="1" i="0" u="none" strike="noStrike" baseline="-25000" dirty="0">
                          <a:solidFill>
                            <a:schemeClr val="tx1">
                              <a:lumMod val="75000"/>
                              <a:lumOff val="25000"/>
                            </a:schemeClr>
                          </a:solidFill>
                          <a:effectLst/>
                          <a:latin typeface="Meiryo UI" panose="020B0604030504040204" pitchFamily="50" charset="-128"/>
                          <a:ea typeface="Meiryo UI" panose="020B0604030504040204" pitchFamily="50" charset="-128"/>
                        </a:rPr>
                        <a:t>2</a:t>
                      </a: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排出量の削減：</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CO</a:t>
                      </a:r>
                      <a:r>
                        <a:rPr lang="en-US" altLang="ja-JP" sz="800" b="0" i="0" u="none" strike="noStrike" baseline="-25000" dirty="0">
                          <a:solidFill>
                            <a:schemeClr val="tx1">
                              <a:lumMod val="75000"/>
                              <a:lumOff val="25000"/>
                            </a:schemeClr>
                          </a:solidFill>
                          <a:effectLst/>
                          <a:latin typeface="Meiryo UI" panose="020B0604030504040204" pitchFamily="50" charset="-128"/>
                          <a:ea typeface="Meiryo UI" panose="020B0604030504040204" pitchFamily="50" charset="-128"/>
                        </a:rPr>
                        <a:t>2</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排出量（</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産業部門・運輸部門・家庭</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部門）</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1307697908"/>
                  </a:ext>
                </a:extLst>
              </a:tr>
              <a:tr h="222095">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8-3</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良質な水質：</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湖沼の</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COD</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、河川の</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BOD</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、海域の</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COD</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1746684089"/>
                  </a:ext>
                </a:extLst>
              </a:tr>
              <a:tr h="222095">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8-4</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きれいな空気：</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硫黄酸化物・窒素酸化物・</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PM2.5</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年平均値</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1556357627"/>
                  </a:ext>
                </a:extLst>
              </a:tr>
              <a:tr h="403426">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8-5</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廃棄物の削減：</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ごみ搬入量に占める有害廃棄物の割合、</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日当たりの</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最終処分量・ごみ</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排出量（家庭部門）、ごみのリサイクル率</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217258505"/>
                  </a:ext>
                </a:extLst>
              </a:tr>
              <a:tr h="222095">
                <a:tc vMerge="1">
                  <a:txBody>
                    <a:bodyPr/>
                    <a:lstStyle/>
                    <a:p>
                      <a:endParaRPr kumimoji="1" lang="ja-JP" altLang="en-US"/>
                    </a:p>
                  </a:txBody>
                  <a:tcPr/>
                </a:tc>
                <a:tc rowSpan="7">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DAEEF3"/>
                    </a:solidFill>
                  </a:tcPr>
                </a:tc>
                <a:tc rowSpan="7">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社会・</a:t>
                      </a:r>
                      <a:b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コミュニティ</a:t>
                      </a:r>
                    </a:p>
                  </a:txBody>
                  <a:tcPr marL="3060" marR="3060" marT="3060" marB="0" anchor="ctr">
                    <a:lnL w="6350" cap="flat" cmpd="sng" algn="ctr">
                      <a:solidFill>
                        <a:srgbClr val="808080"/>
                      </a:solidFill>
                      <a:prstDash val="dot"/>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DAEEF3"/>
                    </a:solidFill>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9-1</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安心・安全</a:t>
                      </a: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人口当たりの刑法犯</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認知件数・建物</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火災</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出火件数・交通</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事故死亡者数</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2247335324"/>
                  </a:ext>
                </a:extLst>
              </a:tr>
              <a:tr h="222095">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9-2</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教育の質：</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marL="0" algn="l" defTabSz="914400" rtl="0" eaLnBrk="1" fontAlgn="ctr" latinLnBrk="0" hangingPunct="1"/>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高等教育（大学）への進学率、私立・国立小学校・中学校の割合</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319258584"/>
                  </a:ext>
                </a:extLst>
              </a:tr>
              <a:tr h="222095">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9-3</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男女雇用：</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marL="0" algn="l" defTabSz="914400" rtl="0" eaLnBrk="1" fontAlgn="ctr" latinLnBrk="0" hangingPunct="1"/>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非正規雇用男女間格差、就業率の男女間格差、役員比率の男女間格差、女性の農業経営者割合</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1707716066"/>
                  </a:ext>
                </a:extLst>
              </a:tr>
              <a:tr h="222095">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9-4</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貧困・労働格差：</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相対的貧困率、非正規雇用の割合</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3335996595"/>
                  </a:ext>
                </a:extLst>
              </a:tr>
              <a:tr h="403426">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9-5</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健康：</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平均寿命、人口当たりの糖尿病・心血管疾患の死亡者数、人口当たりの自殺死亡者、要介護認定者の</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65</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歳以上人口に占める割合、</a:t>
                      </a: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生産年齢人口当たりの高齢者数</a:t>
                      </a:r>
                      <a:endParaRPr lang="ja-JP" altLang="en-US" sz="800" b="0" i="0" u="none" strike="noStrike" dirty="0">
                        <a:solidFill>
                          <a:srgbClr val="FF0000"/>
                        </a:solidFill>
                        <a:effectLst/>
                        <a:latin typeface="Meiryo UI" panose="020B0604030504040204" pitchFamily="50" charset="-128"/>
                        <a:ea typeface="Meiryo UI" panose="020B0604030504040204" pitchFamily="50" charset="-128"/>
                      </a:endParaRP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1480270350"/>
                  </a:ext>
                </a:extLst>
              </a:tr>
              <a:tr h="403426">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9-6</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子育て環境：</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合計特殊出生率、待機児童数の保育所申込者数に対する割合、</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歳未満人口割合、</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歳未満児の死亡率</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3622376860"/>
                  </a:ext>
                </a:extLst>
              </a:tr>
              <a:tr h="4387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9-7</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災害による被害リスク：</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洪水浸水想定区域の居住人口の割合、水害被害額の</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GRP</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に占める割合、災害（津波・火山・土砂・地震</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弱・液状化）による被害リスク</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1821049362"/>
                  </a:ext>
                </a:extLst>
              </a:tr>
              <a:tr h="302567">
                <a:tc vMerge="1">
                  <a:txBody>
                    <a:bodyPr/>
                    <a:lstStyle/>
                    <a:p>
                      <a:endParaRPr kumimoji="1" lang="ja-JP" altLang="en-US"/>
                    </a:p>
                  </a:txBody>
                  <a:tcPr>
                    <a:lnT w="6350" cap="flat" cmpd="sng" algn="ctr">
                      <a:solidFill>
                        <a:srgbClr val="808080"/>
                      </a:solidFill>
                      <a:prstDash val="solid"/>
                      <a:round/>
                      <a:headEnd type="none" w="med" len="med"/>
                      <a:tailEnd type="none" w="med" len="med"/>
                    </a:lnT>
                  </a:tcPr>
                </a:tc>
                <a:tc rowSpan="4">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3060" marR="3060" marT="3060" marB="0" anchor="ctr">
                    <a:lnL w="6350" cap="flat" cmpd="sng" algn="ctr">
                      <a:solidFill>
                        <a:schemeClr val="bg1">
                          <a:lumMod val="50000"/>
                        </a:schemeClr>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solid"/>
                      <a:round/>
                      <a:headEnd type="none" w="med" len="med"/>
                      <a:tailEnd type="none" w="med" len="med"/>
                    </a:lnB>
                    <a:solidFill>
                      <a:srgbClr val="F4D5C2"/>
                    </a:solidFill>
                  </a:tcPr>
                </a:tc>
                <a:tc rowSpan="4">
                  <a:txBody>
                    <a:bodyPr/>
                    <a:lstStyle/>
                    <a:p>
                      <a:pPr algn="ctr" fontAlgn="ctr"/>
                      <a:r>
                        <a:rPr lang="ja-JP" altLang="en-US" sz="12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経済・財政</a:t>
                      </a:r>
                      <a:endPar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060" marR="3060" marT="3060" marB="0" anchor="ctr">
                    <a:lnL w="6350" cap="flat" cmpd="sng" algn="ctr">
                      <a:solidFill>
                        <a:srgbClr val="808080"/>
                      </a:solidFill>
                      <a:prstDash val="dot"/>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solid"/>
                      <a:round/>
                      <a:headEnd type="none" w="med" len="med"/>
                      <a:tailEnd type="none" w="med" len="med"/>
                    </a:lnB>
                    <a:solidFill>
                      <a:srgbClr val="F4D5C2"/>
                    </a:solidFill>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10-1</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所得：</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雇用者所得・その他</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所得</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2130567655"/>
                  </a:ext>
                </a:extLst>
              </a:tr>
              <a:tr h="302567">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10-2</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就業環境：</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通勤時間、市内通勤率、職住比、通勤の公共交通利用率、失業率</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1370143775"/>
                  </a:ext>
                </a:extLst>
              </a:tr>
              <a:tr h="44926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10-3</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地域産業の成果：</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人口当たりの所得の流入額（＝消費と投資の流入額）、産業の多様性（エントロピー指数）、各産業の労働生産性、付加価値額シェア、エネルギー代金の流入額</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3753184541"/>
                  </a:ext>
                </a:extLst>
              </a:tr>
              <a:tr h="302567">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10-4</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solid"/>
                      <a:round/>
                      <a:headEnd type="none" w="med" len="med"/>
                      <a:tailEnd type="none" w="med" len="med"/>
                    </a:lnB>
                    <a:solidFill>
                      <a:srgbClr val="FFFFFF"/>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健全な財政：</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solid"/>
                      <a:round/>
                      <a:headEnd type="none" w="med" len="med"/>
                      <a:tailEnd type="none" w="med" len="med"/>
                    </a:lnB>
                    <a:solidFill>
                      <a:srgbClr val="FFFFFF"/>
                    </a:solidFill>
                  </a:tcPr>
                </a:tc>
                <a:tc>
                  <a:txBody>
                    <a:bodyPr/>
                    <a:lstStyle/>
                    <a:p>
                      <a:pPr algn="l" fontAlgn="ctr"/>
                      <a:r>
                        <a:rPr lang="zh-TW"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財政力指数、自主財源比率、実質公債費比率、経常収支</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solid"/>
                      <a:round/>
                      <a:headEnd type="none" w="med" len="med"/>
                      <a:tailEnd type="none" w="med" len="med"/>
                    </a:lnB>
                    <a:solidFill>
                      <a:srgbClr val="FFFFFF"/>
                    </a:solidFill>
                  </a:tcPr>
                </a:tc>
                <a:extLst>
                  <a:ext uri="{0D108BD9-81ED-4DB2-BD59-A6C34878D82A}">
                    <a16:rowId xmlns:a16="http://schemas.microsoft.com/office/drawing/2014/main" val="3399465766"/>
                  </a:ext>
                </a:extLst>
              </a:tr>
            </a:tbl>
          </a:graphicData>
        </a:graphic>
      </p:graphicFrame>
    </p:spTree>
    <p:extLst>
      <p:ext uri="{BB962C8B-B14F-4D97-AF65-F5344CB8AC3E}">
        <p14:creationId xmlns:p14="http://schemas.microsoft.com/office/powerpoint/2010/main" val="1630686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00EE00"/>
                </a:solidFill>
              </a:rPr>
              <a:t>①環境</a:t>
            </a:r>
          </a:p>
        </p:txBody>
      </p:sp>
      <p:graphicFrame>
        <p:nvGraphicFramePr>
          <p:cNvPr id="9" name="表 2">
            <a:extLst>
              <a:ext uri="{FF2B5EF4-FFF2-40B4-BE49-F238E27FC236}">
                <a16:creationId xmlns:a16="http://schemas.microsoft.com/office/drawing/2014/main" id="{7CCC2114-9E00-46D1-8E5B-14D4291079FB}"/>
              </a:ext>
            </a:extLst>
          </p:cNvPr>
          <p:cNvGraphicFramePr>
            <a:graphicFrameLocks noGrp="1"/>
          </p:cNvGraphicFramePr>
          <p:nvPr>
            <p:extLst>
              <p:ext uri="{D42A27DB-BD31-4B8C-83A1-F6EECF244321}">
                <p14:modId xmlns:p14="http://schemas.microsoft.com/office/powerpoint/2010/main" val="1222676632"/>
              </p:ext>
            </p:extLst>
          </p:nvPr>
        </p:nvGraphicFramePr>
        <p:xfrm>
          <a:off x="124821" y="963000"/>
          <a:ext cx="8894359" cy="4932000"/>
        </p:xfrm>
        <a:graphic>
          <a:graphicData uri="http://schemas.openxmlformats.org/drawingml/2006/table">
            <a:tbl>
              <a:tblPr>
                <a:tableStyleId>{5C22544A-7EE6-4342-B048-85BDC9FD1C3A}</a:tableStyleId>
              </a:tblPr>
              <a:tblGrid>
                <a:gridCol w="299375">
                  <a:extLst>
                    <a:ext uri="{9D8B030D-6E8A-4147-A177-3AD203B41FA5}">
                      <a16:colId xmlns:a16="http://schemas.microsoft.com/office/drawing/2014/main" val="2678734501"/>
                    </a:ext>
                  </a:extLst>
                </a:gridCol>
                <a:gridCol w="1601903">
                  <a:extLst>
                    <a:ext uri="{9D8B030D-6E8A-4147-A177-3AD203B41FA5}">
                      <a16:colId xmlns:a16="http://schemas.microsoft.com/office/drawing/2014/main" val="2771544047"/>
                    </a:ext>
                  </a:extLst>
                </a:gridCol>
                <a:gridCol w="365577">
                  <a:extLst>
                    <a:ext uri="{9D8B030D-6E8A-4147-A177-3AD203B41FA5}">
                      <a16:colId xmlns:a16="http://schemas.microsoft.com/office/drawing/2014/main" val="4051696656"/>
                    </a:ext>
                  </a:extLst>
                </a:gridCol>
                <a:gridCol w="365577">
                  <a:extLst>
                    <a:ext uri="{9D8B030D-6E8A-4147-A177-3AD203B41FA5}">
                      <a16:colId xmlns:a16="http://schemas.microsoft.com/office/drawing/2014/main" val="2140900487"/>
                    </a:ext>
                  </a:extLst>
                </a:gridCol>
                <a:gridCol w="365577">
                  <a:extLst>
                    <a:ext uri="{9D8B030D-6E8A-4147-A177-3AD203B41FA5}">
                      <a16:colId xmlns:a16="http://schemas.microsoft.com/office/drawing/2014/main" val="2220112634"/>
                    </a:ext>
                  </a:extLst>
                </a:gridCol>
                <a:gridCol w="365577">
                  <a:extLst>
                    <a:ext uri="{9D8B030D-6E8A-4147-A177-3AD203B41FA5}">
                      <a16:colId xmlns:a16="http://schemas.microsoft.com/office/drawing/2014/main" val="4193567081"/>
                    </a:ext>
                  </a:extLst>
                </a:gridCol>
                <a:gridCol w="365577">
                  <a:extLst>
                    <a:ext uri="{9D8B030D-6E8A-4147-A177-3AD203B41FA5}">
                      <a16:colId xmlns:a16="http://schemas.microsoft.com/office/drawing/2014/main" val="1726364078"/>
                    </a:ext>
                  </a:extLst>
                </a:gridCol>
                <a:gridCol w="365577">
                  <a:extLst>
                    <a:ext uri="{9D8B030D-6E8A-4147-A177-3AD203B41FA5}">
                      <a16:colId xmlns:a16="http://schemas.microsoft.com/office/drawing/2014/main" val="3019938170"/>
                    </a:ext>
                  </a:extLst>
                </a:gridCol>
                <a:gridCol w="365577">
                  <a:extLst>
                    <a:ext uri="{9D8B030D-6E8A-4147-A177-3AD203B41FA5}">
                      <a16:colId xmlns:a16="http://schemas.microsoft.com/office/drawing/2014/main" val="1122308459"/>
                    </a:ext>
                  </a:extLst>
                </a:gridCol>
                <a:gridCol w="365577">
                  <a:extLst>
                    <a:ext uri="{9D8B030D-6E8A-4147-A177-3AD203B41FA5}">
                      <a16:colId xmlns:a16="http://schemas.microsoft.com/office/drawing/2014/main" val="2172940493"/>
                    </a:ext>
                  </a:extLst>
                </a:gridCol>
                <a:gridCol w="365577">
                  <a:extLst>
                    <a:ext uri="{9D8B030D-6E8A-4147-A177-3AD203B41FA5}">
                      <a16:colId xmlns:a16="http://schemas.microsoft.com/office/drawing/2014/main" val="535107087"/>
                    </a:ext>
                  </a:extLst>
                </a:gridCol>
                <a:gridCol w="365577">
                  <a:extLst>
                    <a:ext uri="{9D8B030D-6E8A-4147-A177-3AD203B41FA5}">
                      <a16:colId xmlns:a16="http://schemas.microsoft.com/office/drawing/2014/main" val="996631294"/>
                    </a:ext>
                  </a:extLst>
                </a:gridCol>
                <a:gridCol w="365577">
                  <a:extLst>
                    <a:ext uri="{9D8B030D-6E8A-4147-A177-3AD203B41FA5}">
                      <a16:colId xmlns:a16="http://schemas.microsoft.com/office/drawing/2014/main" val="2431962177"/>
                    </a:ext>
                  </a:extLst>
                </a:gridCol>
                <a:gridCol w="365577">
                  <a:extLst>
                    <a:ext uri="{9D8B030D-6E8A-4147-A177-3AD203B41FA5}">
                      <a16:colId xmlns:a16="http://schemas.microsoft.com/office/drawing/2014/main" val="620488316"/>
                    </a:ext>
                  </a:extLst>
                </a:gridCol>
                <a:gridCol w="365577">
                  <a:extLst>
                    <a:ext uri="{9D8B030D-6E8A-4147-A177-3AD203B41FA5}">
                      <a16:colId xmlns:a16="http://schemas.microsoft.com/office/drawing/2014/main" val="1133028516"/>
                    </a:ext>
                  </a:extLst>
                </a:gridCol>
                <a:gridCol w="365577">
                  <a:extLst>
                    <a:ext uri="{9D8B030D-6E8A-4147-A177-3AD203B41FA5}">
                      <a16:colId xmlns:a16="http://schemas.microsoft.com/office/drawing/2014/main" val="2384125179"/>
                    </a:ext>
                  </a:extLst>
                </a:gridCol>
                <a:gridCol w="365577">
                  <a:extLst>
                    <a:ext uri="{9D8B030D-6E8A-4147-A177-3AD203B41FA5}">
                      <a16:colId xmlns:a16="http://schemas.microsoft.com/office/drawing/2014/main" val="1305040241"/>
                    </a:ext>
                  </a:extLst>
                </a:gridCol>
                <a:gridCol w="365577">
                  <a:extLst>
                    <a:ext uri="{9D8B030D-6E8A-4147-A177-3AD203B41FA5}">
                      <a16:colId xmlns:a16="http://schemas.microsoft.com/office/drawing/2014/main" val="4253440213"/>
                    </a:ext>
                  </a:extLst>
                </a:gridCol>
                <a:gridCol w="365577">
                  <a:extLst>
                    <a:ext uri="{9D8B030D-6E8A-4147-A177-3AD203B41FA5}">
                      <a16:colId xmlns:a16="http://schemas.microsoft.com/office/drawing/2014/main" val="3827624195"/>
                    </a:ext>
                  </a:extLst>
                </a:gridCol>
                <a:gridCol w="365577">
                  <a:extLst>
                    <a:ext uri="{9D8B030D-6E8A-4147-A177-3AD203B41FA5}">
                      <a16:colId xmlns:a16="http://schemas.microsoft.com/office/drawing/2014/main" val="2448191455"/>
                    </a:ext>
                  </a:extLst>
                </a:gridCol>
                <a:gridCol w="412695">
                  <a:extLst>
                    <a:ext uri="{9D8B030D-6E8A-4147-A177-3AD203B41FA5}">
                      <a16:colId xmlns:a16="http://schemas.microsoft.com/office/drawing/2014/main" val="2067518028"/>
                    </a:ext>
                  </a:extLst>
                </a:gridCol>
              </a:tblGrid>
              <a:tr h="540000">
                <a:tc rowSpan="2">
                  <a:txBody>
                    <a:bodyPr/>
                    <a:lstStyle/>
                    <a:p>
                      <a:pPr algn="ctr" fontAlgn="ctr"/>
                      <a:r>
                        <a:rPr lang="en-US" sz="800" b="1" u="none" strike="noStrike" dirty="0">
                          <a:solidFill>
                            <a:schemeClr val="tx1">
                              <a:lumMod val="75000"/>
                              <a:lumOff val="25000"/>
                            </a:schemeClr>
                          </a:solidFill>
                          <a:effectLst/>
                        </a:rPr>
                        <a:t>No.</a:t>
                      </a:r>
                      <a:endParaRPr 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800" b="1" u="none" strike="noStrike" dirty="0">
                          <a:solidFill>
                            <a:schemeClr val="tx1">
                              <a:lumMod val="75000"/>
                              <a:lumOff val="25000"/>
                            </a:schemeClr>
                          </a:solidFill>
                          <a:effectLst/>
                        </a:rPr>
                        <a:t>指標名</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●●市</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同規模地域平均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全国平均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rowSpan="2">
                  <a:txBody>
                    <a:bodyPr/>
                    <a:lstStyle/>
                    <a:p>
                      <a:pPr algn="ctr" fontAlgn="ctr"/>
                      <a:r>
                        <a:rPr lang="ja-JP" altLang="en-US" sz="800" b="1" u="none" strike="noStrike" dirty="0">
                          <a:solidFill>
                            <a:schemeClr val="tx1">
                              <a:lumMod val="75000"/>
                              <a:lumOff val="25000"/>
                            </a:schemeClr>
                          </a:solidFill>
                          <a:effectLst/>
                        </a:rPr>
                        <a:t>単位</a:t>
                      </a: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2536106984"/>
                  </a:ext>
                </a:extLst>
              </a:tr>
              <a:tr h="360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pPr algn="l" fontAlgn="ctr"/>
                      <a:r>
                        <a:rPr lang="ja-JP" altLang="en-US" sz="800" u="none" strike="noStrike" dirty="0">
                          <a:effectLst/>
                        </a:rPr>
                        <a:t>　</a:t>
                      </a:r>
                      <a:endPar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218765200"/>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再生可能エネルギーの生産額割合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66013525"/>
                  </a:ext>
                </a:extLst>
              </a:tr>
              <a:tr h="288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人口当たりの産業部門の</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CO2</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排出量</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t/</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14332261"/>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人口当たりの民生部門の</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CO2</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排出量</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t/</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951548185"/>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人口当たりの運輸部門の</a:t>
                      </a: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CO2</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排出量</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t/</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3781665"/>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河川の</a:t>
                      </a:r>
                      <a:r>
                        <a:rPr 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BOD</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mg/L</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711371465"/>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湖沼の</a:t>
                      </a:r>
                      <a:r>
                        <a:rPr 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COD</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mg/L</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182080132"/>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海域の</a:t>
                      </a:r>
                      <a:r>
                        <a:rPr 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COD</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mg/L</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648258558"/>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PM2.5</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年平均値</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l-GR"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μ</a:t>
                      </a:r>
                      <a:r>
                        <a:rPr 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g/m3</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893275446"/>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窒素酸化物年平均値</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ppb</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78863173"/>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zh-CN"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硫黄酸化物年平均値</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ppb</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430849536"/>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ごみ搬入量に占める有害廃棄物の割合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647479303"/>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日当たりの最終処分量</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g/</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人日</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94876382"/>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日当たりのごみ排出量（家庭部門）</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g/</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人日</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50727082"/>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ごみのリサイクル率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1845767840"/>
                  </a:ext>
                </a:extLst>
              </a:tr>
            </a:tbl>
          </a:graphicData>
        </a:graphic>
      </p:graphicFrame>
      <p:sp>
        <p:nvSpPr>
          <p:cNvPr id="2" name="スライド番号プレースホルダー 1">
            <a:extLst>
              <a:ext uri="{FF2B5EF4-FFF2-40B4-BE49-F238E27FC236}">
                <a16:creationId xmlns:a16="http://schemas.microsoft.com/office/drawing/2014/main" id="{2C17622F-F62D-46F5-A403-8C9F4DDFE6EB}"/>
              </a:ext>
            </a:extLst>
          </p:cNvPr>
          <p:cNvSpPr>
            <a:spLocks noGrp="1"/>
          </p:cNvSpPr>
          <p:nvPr>
            <p:ph type="sldNum" sz="quarter" idx="4"/>
          </p:nvPr>
        </p:nvSpPr>
        <p:spPr/>
        <p:txBody>
          <a:bodyPr/>
          <a:lstStyle/>
          <a:p>
            <a:pPr>
              <a:defRPr/>
            </a:pPr>
            <a:fld id="{5AC316A2-ED79-4A4C-BB2E-71F78B36301B}" type="slidenum">
              <a:rPr lang="en-US" altLang="ja-JP" smtClean="0"/>
              <a:pPr>
                <a:defRPr/>
              </a:pPr>
              <a:t>70</a:t>
            </a:fld>
            <a:endParaRPr lang="ja-JP" altLang="en-US" dirty="0"/>
          </a:p>
        </p:txBody>
      </p:sp>
    </p:spTree>
    <p:extLst>
      <p:ext uri="{BB962C8B-B14F-4D97-AF65-F5344CB8AC3E}">
        <p14:creationId xmlns:p14="http://schemas.microsoft.com/office/powerpoint/2010/main" val="364109075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1DFFFF"/>
                </a:solidFill>
              </a:rPr>
              <a:t>②社会・コミュニティ</a:t>
            </a:r>
          </a:p>
        </p:txBody>
      </p:sp>
      <p:sp>
        <p:nvSpPr>
          <p:cNvPr id="2" name="スライド番号プレースホルダー 1">
            <a:extLst>
              <a:ext uri="{FF2B5EF4-FFF2-40B4-BE49-F238E27FC236}">
                <a16:creationId xmlns:a16="http://schemas.microsoft.com/office/drawing/2014/main" id="{9CBAF01E-3310-463C-81A0-A960A61DFAD5}"/>
              </a:ext>
            </a:extLst>
          </p:cNvPr>
          <p:cNvSpPr>
            <a:spLocks noGrp="1"/>
          </p:cNvSpPr>
          <p:nvPr>
            <p:ph type="sldNum" sz="quarter" idx="4"/>
          </p:nvPr>
        </p:nvSpPr>
        <p:spPr/>
        <p:txBody>
          <a:bodyPr/>
          <a:lstStyle/>
          <a:p>
            <a:pPr>
              <a:defRPr/>
            </a:pPr>
            <a:fld id="{5AC316A2-ED79-4A4C-BB2E-71F78B36301B}" type="slidenum">
              <a:rPr lang="en-US" altLang="ja-JP" smtClean="0"/>
              <a:pPr>
                <a:defRPr/>
              </a:pPr>
              <a:t>71</a:t>
            </a:fld>
            <a:endParaRPr lang="ja-JP" altLang="en-US" dirty="0"/>
          </a:p>
        </p:txBody>
      </p:sp>
      <p:sp>
        <p:nvSpPr>
          <p:cNvPr id="3" name="四角形: 角を丸くする 2">
            <a:extLst>
              <a:ext uri="{FF2B5EF4-FFF2-40B4-BE49-F238E27FC236}">
                <a16:creationId xmlns:a16="http://schemas.microsoft.com/office/drawing/2014/main" id="{CB934434-09DD-406F-CF27-782CF774D4C0}"/>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人口当たりの刑法犯認知件数</a:t>
            </a:r>
          </a:p>
        </p:txBody>
      </p:sp>
      <p:sp>
        <p:nvSpPr>
          <p:cNvPr id="5" name="四角形: 角を丸くする 4">
            <a:extLst>
              <a:ext uri="{FF2B5EF4-FFF2-40B4-BE49-F238E27FC236}">
                <a16:creationId xmlns:a16="http://schemas.microsoft.com/office/drawing/2014/main" id="{E5FB8FF9-EC48-5C46-ABA8-1DAFAB7AB12F}"/>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人口当たりの建物火災出火件数</a:t>
            </a:r>
          </a:p>
        </p:txBody>
      </p:sp>
      <p:sp>
        <p:nvSpPr>
          <p:cNvPr id="6" name="四角形: 角を丸くする 5">
            <a:extLst>
              <a:ext uri="{FF2B5EF4-FFF2-40B4-BE49-F238E27FC236}">
                <a16:creationId xmlns:a16="http://schemas.microsoft.com/office/drawing/2014/main" id="{4E2A1026-FD0E-57F9-5B57-B117AC97180F}"/>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人口当たりの交通事故死亡者数</a:t>
            </a:r>
          </a:p>
        </p:txBody>
      </p:sp>
      <p:sp>
        <p:nvSpPr>
          <p:cNvPr id="7" name="四角形: 角を丸くする 6">
            <a:extLst>
              <a:ext uri="{FF2B5EF4-FFF2-40B4-BE49-F238E27FC236}">
                <a16:creationId xmlns:a16="http://schemas.microsoft.com/office/drawing/2014/main" id="{DC964482-3F51-838C-35A1-E97F0E2319F3}"/>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高等教育（大学）への進学率</a:t>
            </a:r>
          </a:p>
        </p:txBody>
      </p:sp>
    </p:spTree>
    <p:extLst>
      <p:ext uri="{BB962C8B-B14F-4D97-AF65-F5344CB8AC3E}">
        <p14:creationId xmlns:p14="http://schemas.microsoft.com/office/powerpoint/2010/main" val="45420966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BE7EEA-DE36-ECD7-19A7-694EBAC340E0}"/>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C9B01053-C74A-DFA0-66E7-F49549910571}"/>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1DFFFF"/>
                </a:solidFill>
              </a:rPr>
              <a:t>②社会・コミュニティ</a:t>
            </a:r>
          </a:p>
        </p:txBody>
      </p:sp>
      <p:sp>
        <p:nvSpPr>
          <p:cNvPr id="2" name="スライド番号プレースホルダー 1">
            <a:extLst>
              <a:ext uri="{FF2B5EF4-FFF2-40B4-BE49-F238E27FC236}">
                <a16:creationId xmlns:a16="http://schemas.microsoft.com/office/drawing/2014/main" id="{678A02B2-DFCD-C6FB-F098-5C073D0D8669}"/>
              </a:ext>
            </a:extLst>
          </p:cNvPr>
          <p:cNvSpPr>
            <a:spLocks noGrp="1"/>
          </p:cNvSpPr>
          <p:nvPr>
            <p:ph type="sldNum" sz="quarter" idx="4"/>
          </p:nvPr>
        </p:nvSpPr>
        <p:spPr/>
        <p:txBody>
          <a:bodyPr/>
          <a:lstStyle/>
          <a:p>
            <a:pPr>
              <a:defRPr/>
            </a:pPr>
            <a:fld id="{5AC316A2-ED79-4A4C-BB2E-71F78B36301B}" type="slidenum">
              <a:rPr lang="en-US" altLang="ja-JP" smtClean="0"/>
              <a:pPr>
                <a:defRPr/>
              </a:pPr>
              <a:t>72</a:t>
            </a:fld>
            <a:endParaRPr lang="ja-JP" altLang="en-US" dirty="0"/>
          </a:p>
        </p:txBody>
      </p:sp>
      <p:sp>
        <p:nvSpPr>
          <p:cNvPr id="3" name="四角形: 角を丸くする 2">
            <a:extLst>
              <a:ext uri="{FF2B5EF4-FFF2-40B4-BE49-F238E27FC236}">
                <a16:creationId xmlns:a16="http://schemas.microsoft.com/office/drawing/2014/main" id="{BFAA6436-2414-C29B-AD74-7D551B889850}"/>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私立・国立小学校の割合</a:t>
            </a:r>
          </a:p>
        </p:txBody>
      </p:sp>
      <p:sp>
        <p:nvSpPr>
          <p:cNvPr id="5" name="四角形: 角を丸くする 4">
            <a:extLst>
              <a:ext uri="{FF2B5EF4-FFF2-40B4-BE49-F238E27FC236}">
                <a16:creationId xmlns:a16="http://schemas.microsoft.com/office/drawing/2014/main" id="{5C088395-AAF9-9154-B0C0-1418F6079570}"/>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私立・国立中学校の割合</a:t>
            </a:r>
          </a:p>
        </p:txBody>
      </p:sp>
      <p:sp>
        <p:nvSpPr>
          <p:cNvPr id="6" name="四角形: 角を丸くする 5">
            <a:extLst>
              <a:ext uri="{FF2B5EF4-FFF2-40B4-BE49-F238E27FC236}">
                <a16:creationId xmlns:a16="http://schemas.microsoft.com/office/drawing/2014/main" id="{4345E384-6C42-E918-5391-035558BD680E}"/>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就業率の男女間格差</a:t>
            </a:r>
          </a:p>
        </p:txBody>
      </p:sp>
      <p:sp>
        <p:nvSpPr>
          <p:cNvPr id="7" name="四角形: 角を丸くする 6">
            <a:extLst>
              <a:ext uri="{FF2B5EF4-FFF2-40B4-BE49-F238E27FC236}">
                <a16:creationId xmlns:a16="http://schemas.microsoft.com/office/drawing/2014/main" id="{7893F75F-90EA-D4BC-8FEA-E37DF2FAEA8E}"/>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非正規雇用の割合の男女間格差</a:t>
            </a:r>
          </a:p>
        </p:txBody>
      </p:sp>
    </p:spTree>
    <p:extLst>
      <p:ext uri="{BB962C8B-B14F-4D97-AF65-F5344CB8AC3E}">
        <p14:creationId xmlns:p14="http://schemas.microsoft.com/office/powerpoint/2010/main" val="137092488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F7C91A-C99C-A191-6593-C6D5DC547783}"/>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85DDB5E7-C63E-40F2-61C6-CD766B3848FD}"/>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1DFFFF"/>
                </a:solidFill>
              </a:rPr>
              <a:t>②社会・コミュニティ</a:t>
            </a:r>
          </a:p>
        </p:txBody>
      </p:sp>
      <p:sp>
        <p:nvSpPr>
          <p:cNvPr id="2" name="スライド番号プレースホルダー 1">
            <a:extLst>
              <a:ext uri="{FF2B5EF4-FFF2-40B4-BE49-F238E27FC236}">
                <a16:creationId xmlns:a16="http://schemas.microsoft.com/office/drawing/2014/main" id="{60AC7EBA-A02C-E743-02DF-16C574B1AC62}"/>
              </a:ext>
            </a:extLst>
          </p:cNvPr>
          <p:cNvSpPr>
            <a:spLocks noGrp="1"/>
          </p:cNvSpPr>
          <p:nvPr>
            <p:ph type="sldNum" sz="quarter" idx="4"/>
          </p:nvPr>
        </p:nvSpPr>
        <p:spPr/>
        <p:txBody>
          <a:bodyPr/>
          <a:lstStyle/>
          <a:p>
            <a:pPr>
              <a:defRPr/>
            </a:pPr>
            <a:fld id="{5AC316A2-ED79-4A4C-BB2E-71F78B36301B}" type="slidenum">
              <a:rPr lang="en-US" altLang="ja-JP" smtClean="0"/>
              <a:pPr>
                <a:defRPr/>
              </a:pPr>
              <a:t>73</a:t>
            </a:fld>
            <a:endParaRPr lang="ja-JP" altLang="en-US" dirty="0"/>
          </a:p>
        </p:txBody>
      </p:sp>
      <p:sp>
        <p:nvSpPr>
          <p:cNvPr id="3" name="四角形: 角を丸くする 2">
            <a:extLst>
              <a:ext uri="{FF2B5EF4-FFF2-40B4-BE49-F238E27FC236}">
                <a16:creationId xmlns:a16="http://schemas.microsoft.com/office/drawing/2014/main" id="{277DA704-9EED-1E1F-0956-5321DF3C6359}"/>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役員比率の男女間格差</a:t>
            </a:r>
          </a:p>
        </p:txBody>
      </p:sp>
      <p:sp>
        <p:nvSpPr>
          <p:cNvPr id="5" name="四角形: 角を丸くする 4">
            <a:extLst>
              <a:ext uri="{FF2B5EF4-FFF2-40B4-BE49-F238E27FC236}">
                <a16:creationId xmlns:a16="http://schemas.microsoft.com/office/drawing/2014/main" id="{40A63563-BBE8-46C6-D13F-DA23FBCD5AC1}"/>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zh-TW" altLang="en-US" sz="1000" b="1" i="0" u="none" strike="noStrike" dirty="0">
                <a:solidFill>
                  <a:schemeClr val="bg1"/>
                </a:solidFill>
                <a:effectLst/>
                <a:latin typeface="Meiryo UI" panose="020B0604030504040204" pitchFamily="50" charset="-128"/>
                <a:ea typeface="Meiryo UI" panose="020B0604030504040204" pitchFamily="50" charset="-128"/>
              </a:rPr>
              <a:t>相対的貧困率</a:t>
            </a:r>
          </a:p>
        </p:txBody>
      </p:sp>
      <p:sp>
        <p:nvSpPr>
          <p:cNvPr id="6" name="四角形: 角を丸くする 5">
            <a:extLst>
              <a:ext uri="{FF2B5EF4-FFF2-40B4-BE49-F238E27FC236}">
                <a16:creationId xmlns:a16="http://schemas.microsoft.com/office/drawing/2014/main" id="{E7A67FED-8156-C33C-7EA0-321702F10D00}"/>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非正規雇用の割合</a:t>
            </a:r>
          </a:p>
        </p:txBody>
      </p:sp>
      <p:sp>
        <p:nvSpPr>
          <p:cNvPr id="7" name="四角形: 角を丸くする 6">
            <a:extLst>
              <a:ext uri="{FF2B5EF4-FFF2-40B4-BE49-F238E27FC236}">
                <a16:creationId xmlns:a16="http://schemas.microsoft.com/office/drawing/2014/main" id="{090013F1-03B4-E9DB-670B-2FD3584ECF9F}"/>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zh-TW" altLang="en-US" sz="1000" b="1" i="0" u="none" strike="noStrike" dirty="0">
                <a:solidFill>
                  <a:schemeClr val="bg1"/>
                </a:solidFill>
                <a:effectLst/>
                <a:latin typeface="Meiryo UI" panose="020B0604030504040204" pitchFamily="50" charset="-128"/>
                <a:ea typeface="Meiryo UI" panose="020B0604030504040204" pitchFamily="50" charset="-128"/>
              </a:rPr>
              <a:t>合計特殊出生率</a:t>
            </a:r>
          </a:p>
        </p:txBody>
      </p:sp>
    </p:spTree>
    <p:extLst>
      <p:ext uri="{BB962C8B-B14F-4D97-AF65-F5344CB8AC3E}">
        <p14:creationId xmlns:p14="http://schemas.microsoft.com/office/powerpoint/2010/main" val="381696001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1C42F3-F467-6DC3-B5AF-6105E923B8E7}"/>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DFA3C2C7-8AA5-DE85-C607-F8C0F7348F06}"/>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1DFFFF"/>
                </a:solidFill>
              </a:rPr>
              <a:t>②社会・コミュニティ</a:t>
            </a:r>
          </a:p>
        </p:txBody>
      </p:sp>
      <p:sp>
        <p:nvSpPr>
          <p:cNvPr id="2" name="スライド番号プレースホルダー 1">
            <a:extLst>
              <a:ext uri="{FF2B5EF4-FFF2-40B4-BE49-F238E27FC236}">
                <a16:creationId xmlns:a16="http://schemas.microsoft.com/office/drawing/2014/main" id="{6041A8FB-185A-9155-649B-48025DB50D7A}"/>
              </a:ext>
            </a:extLst>
          </p:cNvPr>
          <p:cNvSpPr>
            <a:spLocks noGrp="1"/>
          </p:cNvSpPr>
          <p:nvPr>
            <p:ph type="sldNum" sz="quarter" idx="4"/>
          </p:nvPr>
        </p:nvSpPr>
        <p:spPr/>
        <p:txBody>
          <a:bodyPr/>
          <a:lstStyle/>
          <a:p>
            <a:pPr>
              <a:defRPr/>
            </a:pPr>
            <a:fld id="{5AC316A2-ED79-4A4C-BB2E-71F78B36301B}" type="slidenum">
              <a:rPr lang="en-US" altLang="ja-JP" smtClean="0"/>
              <a:pPr>
                <a:defRPr/>
              </a:pPr>
              <a:t>74</a:t>
            </a:fld>
            <a:endParaRPr lang="ja-JP" altLang="en-US" dirty="0"/>
          </a:p>
        </p:txBody>
      </p:sp>
      <p:sp>
        <p:nvSpPr>
          <p:cNvPr id="3" name="四角形: 角を丸くする 2">
            <a:extLst>
              <a:ext uri="{FF2B5EF4-FFF2-40B4-BE49-F238E27FC236}">
                <a16:creationId xmlns:a16="http://schemas.microsoft.com/office/drawing/2014/main" id="{823406E0-F975-FB95-F8D9-1E55ABA09561}"/>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待機児童数の保育所申込者数に対する割合</a:t>
            </a:r>
          </a:p>
        </p:txBody>
      </p:sp>
      <p:sp>
        <p:nvSpPr>
          <p:cNvPr id="5" name="四角形: 角を丸くする 4">
            <a:extLst>
              <a:ext uri="{FF2B5EF4-FFF2-40B4-BE49-F238E27FC236}">
                <a16:creationId xmlns:a16="http://schemas.microsoft.com/office/drawing/2014/main" id="{78EE40E5-B8CB-EA0A-94ED-3ECCB1B7CAB8}"/>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5</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歳未満人口割合</a:t>
            </a:r>
          </a:p>
        </p:txBody>
      </p:sp>
      <p:sp>
        <p:nvSpPr>
          <p:cNvPr id="6" name="四角形: 角を丸くする 5">
            <a:extLst>
              <a:ext uri="{FF2B5EF4-FFF2-40B4-BE49-F238E27FC236}">
                <a16:creationId xmlns:a16="http://schemas.microsoft.com/office/drawing/2014/main" id="{4A69CB19-9C13-B0AC-147E-CBF803EDA4E7}"/>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5</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歳未満児の死亡率</a:t>
            </a:r>
          </a:p>
        </p:txBody>
      </p:sp>
      <p:sp>
        <p:nvSpPr>
          <p:cNvPr id="7" name="四角形: 角を丸くする 6">
            <a:extLst>
              <a:ext uri="{FF2B5EF4-FFF2-40B4-BE49-F238E27FC236}">
                <a16:creationId xmlns:a16="http://schemas.microsoft.com/office/drawing/2014/main" id="{2C12BBA6-274C-428D-1645-64B171F2686D}"/>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平均寿命</a:t>
            </a:r>
          </a:p>
        </p:txBody>
      </p:sp>
    </p:spTree>
    <p:extLst>
      <p:ext uri="{BB962C8B-B14F-4D97-AF65-F5344CB8AC3E}">
        <p14:creationId xmlns:p14="http://schemas.microsoft.com/office/powerpoint/2010/main" val="173878608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A9A114-DF12-9425-8206-402B397E90CA}"/>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985D4F19-AA19-173B-9CF6-87E77CFE94FA}"/>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1DFFFF"/>
                </a:solidFill>
              </a:rPr>
              <a:t>②社会・コミュニティ</a:t>
            </a:r>
          </a:p>
        </p:txBody>
      </p:sp>
      <p:sp>
        <p:nvSpPr>
          <p:cNvPr id="2" name="スライド番号プレースホルダー 1">
            <a:extLst>
              <a:ext uri="{FF2B5EF4-FFF2-40B4-BE49-F238E27FC236}">
                <a16:creationId xmlns:a16="http://schemas.microsoft.com/office/drawing/2014/main" id="{E50000D9-F946-422B-3F95-9ADCBC0F578F}"/>
              </a:ext>
            </a:extLst>
          </p:cNvPr>
          <p:cNvSpPr>
            <a:spLocks noGrp="1"/>
          </p:cNvSpPr>
          <p:nvPr>
            <p:ph type="sldNum" sz="quarter" idx="4"/>
          </p:nvPr>
        </p:nvSpPr>
        <p:spPr/>
        <p:txBody>
          <a:bodyPr/>
          <a:lstStyle/>
          <a:p>
            <a:pPr>
              <a:defRPr/>
            </a:pPr>
            <a:fld id="{5AC316A2-ED79-4A4C-BB2E-71F78B36301B}" type="slidenum">
              <a:rPr lang="en-US" altLang="ja-JP" smtClean="0"/>
              <a:pPr>
                <a:defRPr/>
              </a:pPr>
              <a:t>75</a:t>
            </a:fld>
            <a:endParaRPr lang="ja-JP" altLang="en-US" dirty="0"/>
          </a:p>
        </p:txBody>
      </p:sp>
      <p:sp>
        <p:nvSpPr>
          <p:cNvPr id="3" name="四角形: 角を丸くする 2">
            <a:extLst>
              <a:ext uri="{FF2B5EF4-FFF2-40B4-BE49-F238E27FC236}">
                <a16:creationId xmlns:a16="http://schemas.microsoft.com/office/drawing/2014/main" id="{20162614-F1A7-CD51-9FFC-6BB96DB18FD9}"/>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人口当たりの糖尿病、心血管疾患の死亡者数</a:t>
            </a:r>
          </a:p>
        </p:txBody>
      </p:sp>
      <p:sp>
        <p:nvSpPr>
          <p:cNvPr id="5" name="四角形: 角を丸くする 4">
            <a:extLst>
              <a:ext uri="{FF2B5EF4-FFF2-40B4-BE49-F238E27FC236}">
                <a16:creationId xmlns:a16="http://schemas.microsoft.com/office/drawing/2014/main" id="{EE5AE11C-4703-7F1D-6D69-9ECCE36B5124}"/>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人口当たりの自殺死亡者数</a:t>
            </a:r>
          </a:p>
        </p:txBody>
      </p:sp>
      <p:sp>
        <p:nvSpPr>
          <p:cNvPr id="6" name="四角形: 角を丸くする 5">
            <a:extLst>
              <a:ext uri="{FF2B5EF4-FFF2-40B4-BE49-F238E27FC236}">
                <a16:creationId xmlns:a16="http://schemas.microsoft.com/office/drawing/2014/main" id="{E0E5C5FA-04D0-5011-CD4D-82D9E27C28A8}"/>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要介護認定者の、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65</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歳以上人口に占める割合</a:t>
            </a:r>
          </a:p>
        </p:txBody>
      </p:sp>
      <p:sp>
        <p:nvSpPr>
          <p:cNvPr id="7" name="四角形: 角を丸くする 6">
            <a:extLst>
              <a:ext uri="{FF2B5EF4-FFF2-40B4-BE49-F238E27FC236}">
                <a16:creationId xmlns:a16="http://schemas.microsoft.com/office/drawing/2014/main" id="{6E6547CF-9B4B-8146-A82F-88321BA09048}"/>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生産年齢人口当たりの高齢者数</a:t>
            </a:r>
          </a:p>
        </p:txBody>
      </p:sp>
    </p:spTree>
    <p:extLst>
      <p:ext uri="{BB962C8B-B14F-4D97-AF65-F5344CB8AC3E}">
        <p14:creationId xmlns:p14="http://schemas.microsoft.com/office/powerpoint/2010/main" val="421848679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BA8033-EBA0-C8F3-F5C8-F38810C55C07}"/>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032FA055-8078-906E-470C-DD354CA43485}"/>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1DFFFF"/>
                </a:solidFill>
              </a:rPr>
              <a:t>②社会・コミュニティ</a:t>
            </a:r>
          </a:p>
        </p:txBody>
      </p:sp>
      <p:sp>
        <p:nvSpPr>
          <p:cNvPr id="2" name="スライド番号プレースホルダー 1">
            <a:extLst>
              <a:ext uri="{FF2B5EF4-FFF2-40B4-BE49-F238E27FC236}">
                <a16:creationId xmlns:a16="http://schemas.microsoft.com/office/drawing/2014/main" id="{C35B6A48-387D-EF57-5981-6388E50F3C61}"/>
              </a:ext>
            </a:extLst>
          </p:cNvPr>
          <p:cNvSpPr>
            <a:spLocks noGrp="1"/>
          </p:cNvSpPr>
          <p:nvPr>
            <p:ph type="sldNum" sz="quarter" idx="4"/>
          </p:nvPr>
        </p:nvSpPr>
        <p:spPr/>
        <p:txBody>
          <a:bodyPr/>
          <a:lstStyle/>
          <a:p>
            <a:pPr>
              <a:defRPr/>
            </a:pPr>
            <a:fld id="{5AC316A2-ED79-4A4C-BB2E-71F78B36301B}" type="slidenum">
              <a:rPr lang="en-US" altLang="ja-JP" smtClean="0"/>
              <a:pPr>
                <a:defRPr/>
              </a:pPr>
              <a:t>76</a:t>
            </a:fld>
            <a:endParaRPr lang="ja-JP" altLang="en-US" dirty="0"/>
          </a:p>
        </p:txBody>
      </p:sp>
      <p:sp>
        <p:nvSpPr>
          <p:cNvPr id="3" name="四角形: 角を丸くする 2">
            <a:extLst>
              <a:ext uri="{FF2B5EF4-FFF2-40B4-BE49-F238E27FC236}">
                <a16:creationId xmlns:a16="http://schemas.microsoft.com/office/drawing/2014/main" id="{BA887FB9-8565-C761-263D-A33BC953C3E5}"/>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洪水浸水想定区域の居住人口の割合</a:t>
            </a:r>
          </a:p>
        </p:txBody>
      </p:sp>
      <p:sp>
        <p:nvSpPr>
          <p:cNvPr id="5" name="四角形: 角を丸くする 4">
            <a:extLst>
              <a:ext uri="{FF2B5EF4-FFF2-40B4-BE49-F238E27FC236}">
                <a16:creationId xmlns:a16="http://schemas.microsoft.com/office/drawing/2014/main" id="{EED2FE3D-5362-9E20-E737-E075A12904AC}"/>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30</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年以内に発生する地震による被害リスク（震度</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6</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弱）</a:t>
            </a:r>
          </a:p>
        </p:txBody>
      </p:sp>
      <p:sp>
        <p:nvSpPr>
          <p:cNvPr id="6" name="四角形: 角を丸くする 5">
            <a:extLst>
              <a:ext uri="{FF2B5EF4-FFF2-40B4-BE49-F238E27FC236}">
                <a16:creationId xmlns:a16="http://schemas.microsoft.com/office/drawing/2014/main" id="{863B213D-A1F7-AFC2-C92E-91012F88DC15}"/>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液状化による被害リスク</a:t>
            </a:r>
          </a:p>
        </p:txBody>
      </p:sp>
      <p:sp>
        <p:nvSpPr>
          <p:cNvPr id="7" name="四角形: 角を丸くする 6">
            <a:extLst>
              <a:ext uri="{FF2B5EF4-FFF2-40B4-BE49-F238E27FC236}">
                <a16:creationId xmlns:a16="http://schemas.microsoft.com/office/drawing/2014/main" id="{FA406139-EFAF-958A-AFAC-F2897B70A8B1}"/>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津波による被害リスク</a:t>
            </a:r>
          </a:p>
        </p:txBody>
      </p:sp>
      <p:sp>
        <p:nvSpPr>
          <p:cNvPr id="9" name="四角形: 角を丸くする 8">
            <a:extLst>
              <a:ext uri="{FF2B5EF4-FFF2-40B4-BE49-F238E27FC236}">
                <a16:creationId xmlns:a16="http://schemas.microsoft.com/office/drawing/2014/main" id="{EB096F54-EF3B-62D1-384B-931ADE5767C2}"/>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水害被害額の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GRP</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に占める割合</a:t>
            </a:r>
          </a:p>
        </p:txBody>
      </p:sp>
      <p:sp>
        <p:nvSpPr>
          <p:cNvPr id="10" name="四角形: 角を丸くする 9">
            <a:extLst>
              <a:ext uri="{FF2B5EF4-FFF2-40B4-BE49-F238E27FC236}">
                <a16:creationId xmlns:a16="http://schemas.microsoft.com/office/drawing/2014/main" id="{7A9FB44C-B09A-2E98-FA7A-136A2066CF08}"/>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洪水浸水想定区域の居住人口の割合</a:t>
            </a:r>
          </a:p>
        </p:txBody>
      </p:sp>
      <p:sp>
        <p:nvSpPr>
          <p:cNvPr id="11" name="四角形: 角を丸くする 10">
            <a:extLst>
              <a:ext uri="{FF2B5EF4-FFF2-40B4-BE49-F238E27FC236}">
                <a16:creationId xmlns:a16="http://schemas.microsoft.com/office/drawing/2014/main" id="{B1E3722C-51AE-761E-C3ED-CF0B79BA309D}"/>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30</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年以内に発生する地震による被害リスク（震度</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6</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弱）</a:t>
            </a:r>
          </a:p>
        </p:txBody>
      </p:sp>
      <p:sp>
        <p:nvSpPr>
          <p:cNvPr id="12" name="四角形: 角を丸くする 11">
            <a:extLst>
              <a:ext uri="{FF2B5EF4-FFF2-40B4-BE49-F238E27FC236}">
                <a16:creationId xmlns:a16="http://schemas.microsoft.com/office/drawing/2014/main" id="{BB75FA66-00A4-A345-53EC-DCDC1F761116}"/>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液状化による被害リスク</a:t>
            </a:r>
          </a:p>
        </p:txBody>
      </p:sp>
    </p:spTree>
    <p:extLst>
      <p:ext uri="{BB962C8B-B14F-4D97-AF65-F5344CB8AC3E}">
        <p14:creationId xmlns:p14="http://schemas.microsoft.com/office/powerpoint/2010/main" val="342160396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378356-0BA6-8C7C-4CE9-947F43B10450}"/>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4B443B15-A6B7-5AF8-385A-0F0A630FBD6A}"/>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1DFFFF"/>
                </a:solidFill>
              </a:rPr>
              <a:t>②社会・コミュニティ</a:t>
            </a:r>
          </a:p>
        </p:txBody>
      </p:sp>
      <p:sp>
        <p:nvSpPr>
          <p:cNvPr id="2" name="スライド番号プレースホルダー 1">
            <a:extLst>
              <a:ext uri="{FF2B5EF4-FFF2-40B4-BE49-F238E27FC236}">
                <a16:creationId xmlns:a16="http://schemas.microsoft.com/office/drawing/2014/main" id="{14049871-D6CA-5727-7F33-ED051B2F932E}"/>
              </a:ext>
            </a:extLst>
          </p:cNvPr>
          <p:cNvSpPr>
            <a:spLocks noGrp="1"/>
          </p:cNvSpPr>
          <p:nvPr>
            <p:ph type="sldNum" sz="quarter" idx="4"/>
          </p:nvPr>
        </p:nvSpPr>
        <p:spPr/>
        <p:txBody>
          <a:bodyPr/>
          <a:lstStyle/>
          <a:p>
            <a:pPr>
              <a:defRPr/>
            </a:pPr>
            <a:fld id="{5AC316A2-ED79-4A4C-BB2E-71F78B36301B}" type="slidenum">
              <a:rPr lang="en-US" altLang="ja-JP" smtClean="0"/>
              <a:pPr>
                <a:defRPr/>
              </a:pPr>
              <a:t>77</a:t>
            </a:fld>
            <a:endParaRPr lang="ja-JP" altLang="en-US" dirty="0"/>
          </a:p>
        </p:txBody>
      </p:sp>
      <p:sp>
        <p:nvSpPr>
          <p:cNvPr id="3" name="四角形: 角を丸くする 2">
            <a:extLst>
              <a:ext uri="{FF2B5EF4-FFF2-40B4-BE49-F238E27FC236}">
                <a16:creationId xmlns:a16="http://schemas.microsoft.com/office/drawing/2014/main" id="{A0E8D318-F4F9-973E-85B3-1C7A9C7EB1DD}"/>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火山による被害リスク</a:t>
            </a:r>
          </a:p>
        </p:txBody>
      </p:sp>
      <p:sp>
        <p:nvSpPr>
          <p:cNvPr id="5" name="四角形: 角を丸くする 4">
            <a:extLst>
              <a:ext uri="{FF2B5EF4-FFF2-40B4-BE49-F238E27FC236}">
                <a16:creationId xmlns:a16="http://schemas.microsoft.com/office/drawing/2014/main" id="{C282FA2E-AB3B-2C62-A3EE-909F0D97B840}"/>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土砂災害による被害リスク</a:t>
            </a:r>
          </a:p>
        </p:txBody>
      </p:sp>
      <p:sp>
        <p:nvSpPr>
          <p:cNvPr id="13" name="四角形: 角を丸くする 12">
            <a:extLst>
              <a:ext uri="{FF2B5EF4-FFF2-40B4-BE49-F238E27FC236}">
                <a16:creationId xmlns:a16="http://schemas.microsoft.com/office/drawing/2014/main" id="{A2B25691-6C8D-0E1A-608E-A8F245FB3CF4}"/>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津波による被害リスク</a:t>
            </a:r>
          </a:p>
        </p:txBody>
      </p:sp>
      <p:sp>
        <p:nvSpPr>
          <p:cNvPr id="6" name="四角形: 角を丸くする 5">
            <a:extLst>
              <a:ext uri="{FF2B5EF4-FFF2-40B4-BE49-F238E27FC236}">
                <a16:creationId xmlns:a16="http://schemas.microsoft.com/office/drawing/2014/main" id="{257750A9-D3DF-867C-506E-A7EB60DE4DE2}"/>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火山による被害リスク</a:t>
            </a:r>
          </a:p>
        </p:txBody>
      </p:sp>
      <p:sp>
        <p:nvSpPr>
          <p:cNvPr id="7" name="四角形: 角を丸くする 6">
            <a:extLst>
              <a:ext uri="{FF2B5EF4-FFF2-40B4-BE49-F238E27FC236}">
                <a16:creationId xmlns:a16="http://schemas.microsoft.com/office/drawing/2014/main" id="{44A2F61E-8E8A-A2BA-A828-1CE32DCC8A0A}"/>
              </a:ext>
            </a:extLst>
          </p:cNvPr>
          <p:cNvSpPr/>
          <p:nvPr/>
        </p:nvSpPr>
        <p:spPr bwMode="auto">
          <a:xfrm>
            <a:off x="258418" y="3511466"/>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土砂災害による被害リスク</a:t>
            </a:r>
          </a:p>
        </p:txBody>
      </p:sp>
    </p:spTree>
    <p:extLst>
      <p:ext uri="{BB962C8B-B14F-4D97-AF65-F5344CB8AC3E}">
        <p14:creationId xmlns:p14="http://schemas.microsoft.com/office/powerpoint/2010/main" val="107395743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1DFFFF"/>
                </a:solidFill>
              </a:rPr>
              <a:t>②社会・コミュニティ</a:t>
            </a:r>
          </a:p>
        </p:txBody>
      </p:sp>
      <p:sp>
        <p:nvSpPr>
          <p:cNvPr id="6" name="テキスト ボックス 5"/>
          <p:cNvSpPr txBox="1"/>
          <p:nvPr/>
        </p:nvSpPr>
        <p:spPr>
          <a:xfrm>
            <a:off x="180000" y="6300773"/>
            <a:ext cx="8887300" cy="276999"/>
          </a:xfrm>
          <a:prstGeom prst="rect">
            <a:avLst/>
          </a:prstGeom>
          <a:noFill/>
        </p:spPr>
        <p:txBody>
          <a:bodyPr wrap="square" rtlCol="0">
            <a:spAutoFit/>
          </a:bodyPr>
          <a:lstStyle/>
          <a:p>
            <a:pPr marL="180975" indent="-180975"/>
            <a:r>
              <a:rPr lang="ja-JP" altLang="en-US" sz="600" dirty="0">
                <a:solidFill>
                  <a:schemeClr val="tx1">
                    <a:lumMod val="75000"/>
                    <a:lumOff val="25000"/>
                  </a:schemeClr>
                </a:solidFill>
                <a:latin typeface="+mj-lt"/>
                <a:ea typeface="Meiryo UI" panose="020B0604030504040204" pitchFamily="50" charset="-128"/>
              </a:rPr>
              <a:t>注：「液状化の被害リスク」の実数値は、最もリスクが無い場合を</a:t>
            </a:r>
            <a:r>
              <a:rPr lang="en-US" altLang="ja-JP" sz="600" dirty="0">
                <a:solidFill>
                  <a:schemeClr val="tx1">
                    <a:lumMod val="75000"/>
                    <a:lumOff val="25000"/>
                  </a:schemeClr>
                </a:solidFill>
                <a:latin typeface="+mj-lt"/>
                <a:ea typeface="Meiryo UI" panose="020B0604030504040204" pitchFamily="50" charset="-128"/>
              </a:rPr>
              <a:t>0</a:t>
            </a:r>
            <a:r>
              <a:rPr lang="ja-JP" altLang="en-US" sz="600" dirty="0" err="1">
                <a:solidFill>
                  <a:schemeClr val="tx1">
                    <a:lumMod val="75000"/>
                    <a:lumOff val="25000"/>
                  </a:schemeClr>
                </a:solidFill>
                <a:latin typeface="+mj-lt"/>
                <a:ea typeface="Meiryo UI" panose="020B0604030504040204" pitchFamily="50" charset="-128"/>
              </a:rPr>
              <a:t>、</a:t>
            </a:r>
            <a:r>
              <a:rPr lang="ja-JP" altLang="en-US" sz="600" dirty="0">
                <a:solidFill>
                  <a:schemeClr val="tx1">
                    <a:lumMod val="75000"/>
                    <a:lumOff val="25000"/>
                  </a:schemeClr>
                </a:solidFill>
                <a:latin typeface="+mj-lt"/>
                <a:ea typeface="Meiryo UI" panose="020B0604030504040204" pitchFamily="50" charset="-128"/>
              </a:rPr>
              <a:t>最もリスクが高い場合を</a:t>
            </a:r>
            <a:r>
              <a:rPr lang="en-US" altLang="ja-JP" sz="600" dirty="0">
                <a:solidFill>
                  <a:schemeClr val="tx1">
                    <a:lumMod val="75000"/>
                    <a:lumOff val="25000"/>
                  </a:schemeClr>
                </a:solidFill>
                <a:latin typeface="+mj-lt"/>
                <a:ea typeface="Meiryo UI" panose="020B0604030504040204" pitchFamily="50" charset="-128"/>
              </a:rPr>
              <a:t>5</a:t>
            </a:r>
            <a:r>
              <a:rPr lang="ja-JP" altLang="en-US" sz="600" dirty="0">
                <a:solidFill>
                  <a:schemeClr val="tx1">
                    <a:lumMod val="75000"/>
                    <a:lumOff val="25000"/>
                  </a:schemeClr>
                </a:solidFill>
                <a:latin typeface="+mj-lt"/>
                <a:ea typeface="Meiryo UI" panose="020B0604030504040204" pitchFamily="50" charset="-128"/>
              </a:rPr>
              <a:t>とした</a:t>
            </a:r>
            <a:r>
              <a:rPr lang="en-US" altLang="ja-JP" sz="600" dirty="0">
                <a:solidFill>
                  <a:schemeClr val="tx1">
                    <a:lumMod val="75000"/>
                    <a:lumOff val="25000"/>
                  </a:schemeClr>
                </a:solidFill>
                <a:latin typeface="+mj-lt"/>
                <a:ea typeface="Meiryo UI" panose="020B0604030504040204" pitchFamily="50" charset="-128"/>
              </a:rPr>
              <a:t>6</a:t>
            </a:r>
            <a:r>
              <a:rPr lang="ja-JP" altLang="en-US" sz="600" dirty="0">
                <a:solidFill>
                  <a:schemeClr val="tx1">
                    <a:lumMod val="75000"/>
                    <a:lumOff val="25000"/>
                  </a:schemeClr>
                </a:solidFill>
                <a:latin typeface="+mj-lt"/>
                <a:ea typeface="Meiryo UI" panose="020B0604030504040204" pitchFamily="50" charset="-128"/>
              </a:rPr>
              <a:t>段階評価方式の数値。「津波の被害リスク」の実数値は、最もリスクが無い場合を</a:t>
            </a:r>
            <a:r>
              <a:rPr lang="en-US" altLang="ja-JP" sz="600" dirty="0">
                <a:solidFill>
                  <a:schemeClr val="tx1">
                    <a:lumMod val="75000"/>
                    <a:lumOff val="25000"/>
                  </a:schemeClr>
                </a:solidFill>
                <a:latin typeface="+mj-lt"/>
                <a:ea typeface="Meiryo UI" panose="020B0604030504040204" pitchFamily="50" charset="-128"/>
              </a:rPr>
              <a:t>0</a:t>
            </a:r>
            <a:r>
              <a:rPr lang="ja-JP" altLang="en-US" sz="600" dirty="0" err="1">
                <a:solidFill>
                  <a:schemeClr val="tx1">
                    <a:lumMod val="75000"/>
                    <a:lumOff val="25000"/>
                  </a:schemeClr>
                </a:solidFill>
                <a:latin typeface="+mj-lt"/>
                <a:ea typeface="Meiryo UI" panose="020B0604030504040204" pitchFamily="50" charset="-128"/>
              </a:rPr>
              <a:t>、</a:t>
            </a:r>
            <a:r>
              <a:rPr lang="ja-JP" altLang="en-US" sz="600" dirty="0">
                <a:solidFill>
                  <a:schemeClr val="tx1">
                    <a:lumMod val="75000"/>
                    <a:lumOff val="25000"/>
                  </a:schemeClr>
                </a:solidFill>
                <a:latin typeface="+mj-lt"/>
                <a:ea typeface="Meiryo UI" panose="020B0604030504040204" pitchFamily="50" charset="-128"/>
              </a:rPr>
              <a:t>最もリスクが高い場合を</a:t>
            </a:r>
            <a:r>
              <a:rPr lang="en-US" altLang="ja-JP" sz="600" dirty="0">
                <a:solidFill>
                  <a:schemeClr val="tx1">
                    <a:lumMod val="75000"/>
                    <a:lumOff val="25000"/>
                  </a:schemeClr>
                </a:solidFill>
                <a:latin typeface="+mj-lt"/>
                <a:ea typeface="Meiryo UI" panose="020B0604030504040204" pitchFamily="50" charset="-128"/>
              </a:rPr>
              <a:t>8</a:t>
            </a:r>
            <a:r>
              <a:rPr lang="ja-JP" altLang="en-US" sz="600" dirty="0">
                <a:solidFill>
                  <a:schemeClr val="tx1">
                    <a:lumMod val="75000"/>
                    <a:lumOff val="25000"/>
                  </a:schemeClr>
                </a:solidFill>
                <a:latin typeface="+mj-lt"/>
                <a:ea typeface="Meiryo UI" panose="020B0604030504040204" pitchFamily="50" charset="-128"/>
              </a:rPr>
              <a:t>とした</a:t>
            </a:r>
            <a:r>
              <a:rPr lang="en-US" altLang="ja-JP" sz="600" dirty="0">
                <a:solidFill>
                  <a:schemeClr val="tx1">
                    <a:lumMod val="75000"/>
                    <a:lumOff val="25000"/>
                  </a:schemeClr>
                </a:solidFill>
                <a:latin typeface="+mj-lt"/>
                <a:ea typeface="Meiryo UI" panose="020B0604030504040204" pitchFamily="50" charset="-128"/>
              </a:rPr>
              <a:t>9</a:t>
            </a:r>
            <a:r>
              <a:rPr lang="ja-JP" altLang="en-US" sz="600" dirty="0">
                <a:solidFill>
                  <a:schemeClr val="tx1">
                    <a:lumMod val="75000"/>
                    <a:lumOff val="25000"/>
                  </a:schemeClr>
                </a:solidFill>
                <a:latin typeface="+mj-lt"/>
                <a:ea typeface="Meiryo UI" panose="020B0604030504040204" pitchFamily="50" charset="-128"/>
              </a:rPr>
              <a:t>段階評価方式の数値。「火山の被害リスク」の実数値は、最もリスクが無い場合を</a:t>
            </a:r>
            <a:r>
              <a:rPr lang="en-US" altLang="ja-JP" sz="600" dirty="0">
                <a:solidFill>
                  <a:schemeClr val="tx1">
                    <a:lumMod val="75000"/>
                    <a:lumOff val="25000"/>
                  </a:schemeClr>
                </a:solidFill>
                <a:latin typeface="+mj-lt"/>
                <a:ea typeface="Meiryo UI" panose="020B0604030504040204" pitchFamily="50" charset="-128"/>
              </a:rPr>
              <a:t>0</a:t>
            </a:r>
            <a:r>
              <a:rPr lang="ja-JP" altLang="en-US" sz="600" dirty="0" err="1">
                <a:solidFill>
                  <a:schemeClr val="tx1">
                    <a:lumMod val="75000"/>
                    <a:lumOff val="25000"/>
                  </a:schemeClr>
                </a:solidFill>
                <a:latin typeface="+mj-lt"/>
                <a:ea typeface="Meiryo UI" panose="020B0604030504040204" pitchFamily="50" charset="-128"/>
              </a:rPr>
              <a:t>、</a:t>
            </a:r>
            <a:r>
              <a:rPr lang="ja-JP" altLang="en-US" sz="600" dirty="0">
                <a:solidFill>
                  <a:schemeClr val="tx1">
                    <a:lumMod val="75000"/>
                    <a:lumOff val="25000"/>
                  </a:schemeClr>
                </a:solidFill>
                <a:latin typeface="+mj-lt"/>
                <a:ea typeface="Meiryo UI" panose="020B0604030504040204" pitchFamily="50" charset="-128"/>
              </a:rPr>
              <a:t>最もリスクが高い場合を</a:t>
            </a:r>
            <a:r>
              <a:rPr lang="en-US" altLang="ja-JP" sz="600" dirty="0">
                <a:solidFill>
                  <a:schemeClr val="tx1">
                    <a:lumMod val="75000"/>
                    <a:lumOff val="25000"/>
                  </a:schemeClr>
                </a:solidFill>
                <a:latin typeface="+mj-lt"/>
                <a:ea typeface="Meiryo UI" panose="020B0604030504040204" pitchFamily="50" charset="-128"/>
              </a:rPr>
              <a:t>3</a:t>
            </a:r>
            <a:r>
              <a:rPr lang="ja-JP" altLang="en-US" sz="600" dirty="0">
                <a:solidFill>
                  <a:schemeClr val="tx1">
                    <a:lumMod val="75000"/>
                    <a:lumOff val="25000"/>
                  </a:schemeClr>
                </a:solidFill>
                <a:latin typeface="+mj-lt"/>
                <a:ea typeface="Meiryo UI" panose="020B0604030504040204" pitchFamily="50" charset="-128"/>
              </a:rPr>
              <a:t>とした</a:t>
            </a:r>
            <a:r>
              <a:rPr lang="en-US" altLang="ja-JP" sz="600" dirty="0">
                <a:solidFill>
                  <a:schemeClr val="tx1">
                    <a:lumMod val="75000"/>
                    <a:lumOff val="25000"/>
                  </a:schemeClr>
                </a:solidFill>
                <a:latin typeface="+mj-lt"/>
                <a:ea typeface="Meiryo UI" panose="020B0604030504040204" pitchFamily="50" charset="-128"/>
              </a:rPr>
              <a:t>4</a:t>
            </a:r>
            <a:r>
              <a:rPr lang="ja-JP" altLang="en-US" sz="600" dirty="0">
                <a:solidFill>
                  <a:schemeClr val="tx1">
                    <a:lumMod val="75000"/>
                    <a:lumOff val="25000"/>
                  </a:schemeClr>
                </a:solidFill>
                <a:latin typeface="+mj-lt"/>
                <a:ea typeface="Meiryo UI" panose="020B0604030504040204" pitchFamily="50" charset="-128"/>
              </a:rPr>
              <a:t>段階評価方式の数値。「土砂災害の被害リスク」の実数値は、最もリスクが無い場合を</a:t>
            </a:r>
            <a:r>
              <a:rPr lang="en-US" altLang="ja-JP" sz="600" dirty="0">
                <a:solidFill>
                  <a:schemeClr val="tx1">
                    <a:lumMod val="75000"/>
                    <a:lumOff val="25000"/>
                  </a:schemeClr>
                </a:solidFill>
                <a:latin typeface="+mj-lt"/>
                <a:ea typeface="Meiryo UI" panose="020B0604030504040204" pitchFamily="50" charset="-128"/>
              </a:rPr>
              <a:t>0</a:t>
            </a:r>
            <a:r>
              <a:rPr lang="ja-JP" altLang="en-US" sz="600" dirty="0" err="1">
                <a:solidFill>
                  <a:schemeClr val="tx1">
                    <a:lumMod val="75000"/>
                    <a:lumOff val="25000"/>
                  </a:schemeClr>
                </a:solidFill>
                <a:latin typeface="+mj-lt"/>
                <a:ea typeface="Meiryo UI" panose="020B0604030504040204" pitchFamily="50" charset="-128"/>
              </a:rPr>
              <a:t>、</a:t>
            </a:r>
            <a:r>
              <a:rPr lang="ja-JP" altLang="en-US" sz="600" dirty="0">
                <a:solidFill>
                  <a:schemeClr val="tx1">
                    <a:lumMod val="75000"/>
                    <a:lumOff val="25000"/>
                  </a:schemeClr>
                </a:solidFill>
                <a:latin typeface="+mj-lt"/>
                <a:ea typeface="Meiryo UI" panose="020B0604030504040204" pitchFamily="50" charset="-128"/>
              </a:rPr>
              <a:t>最もリスクが高い場合を</a:t>
            </a:r>
            <a:r>
              <a:rPr lang="en-US" altLang="ja-JP" sz="600" dirty="0">
                <a:solidFill>
                  <a:schemeClr val="tx1">
                    <a:lumMod val="75000"/>
                    <a:lumOff val="25000"/>
                  </a:schemeClr>
                </a:solidFill>
                <a:latin typeface="+mj-lt"/>
                <a:ea typeface="Meiryo UI" panose="020B0604030504040204" pitchFamily="50" charset="-128"/>
              </a:rPr>
              <a:t>2</a:t>
            </a:r>
            <a:r>
              <a:rPr lang="ja-JP" altLang="en-US" sz="600" dirty="0">
                <a:solidFill>
                  <a:schemeClr val="tx1">
                    <a:lumMod val="75000"/>
                    <a:lumOff val="25000"/>
                  </a:schemeClr>
                </a:solidFill>
                <a:latin typeface="+mj-lt"/>
                <a:ea typeface="Meiryo UI" panose="020B0604030504040204" pitchFamily="50" charset="-128"/>
              </a:rPr>
              <a:t>とした</a:t>
            </a:r>
            <a:r>
              <a:rPr lang="en-US" altLang="ja-JP" sz="600" dirty="0">
                <a:solidFill>
                  <a:schemeClr val="tx1">
                    <a:lumMod val="75000"/>
                    <a:lumOff val="25000"/>
                  </a:schemeClr>
                </a:solidFill>
                <a:latin typeface="+mj-lt"/>
                <a:ea typeface="Meiryo UI" panose="020B0604030504040204" pitchFamily="50" charset="-128"/>
              </a:rPr>
              <a:t>3</a:t>
            </a:r>
            <a:r>
              <a:rPr lang="ja-JP" altLang="en-US" sz="600" dirty="0">
                <a:solidFill>
                  <a:schemeClr val="tx1">
                    <a:lumMod val="75000"/>
                    <a:lumOff val="25000"/>
                  </a:schemeClr>
                </a:solidFill>
                <a:latin typeface="+mj-lt"/>
                <a:ea typeface="Meiryo UI" panose="020B0604030504040204" pitchFamily="50" charset="-128"/>
              </a:rPr>
              <a:t>段階評価方式の数値。</a:t>
            </a:r>
            <a:endParaRPr kumimoji="1" lang="ja-JP" altLang="en-US" sz="600" dirty="0">
              <a:solidFill>
                <a:schemeClr val="tx1">
                  <a:lumMod val="75000"/>
                  <a:lumOff val="25000"/>
                </a:schemeClr>
              </a:solidFill>
              <a:latin typeface="+mj-lt"/>
            </a:endParaRPr>
          </a:p>
        </p:txBody>
      </p:sp>
      <p:graphicFrame>
        <p:nvGraphicFramePr>
          <p:cNvPr id="8" name="表 2">
            <a:extLst>
              <a:ext uri="{FF2B5EF4-FFF2-40B4-BE49-F238E27FC236}">
                <a16:creationId xmlns:a16="http://schemas.microsoft.com/office/drawing/2014/main" id="{BF251CE3-86F5-4196-82FA-3CDC8791E2A8}"/>
              </a:ext>
            </a:extLst>
          </p:cNvPr>
          <p:cNvGraphicFramePr>
            <a:graphicFrameLocks noGrp="1"/>
          </p:cNvGraphicFramePr>
          <p:nvPr>
            <p:extLst>
              <p:ext uri="{D42A27DB-BD31-4B8C-83A1-F6EECF244321}">
                <p14:modId xmlns:p14="http://schemas.microsoft.com/office/powerpoint/2010/main" val="3980676961"/>
              </p:ext>
            </p:extLst>
          </p:nvPr>
        </p:nvGraphicFramePr>
        <p:xfrm>
          <a:off x="76700" y="613816"/>
          <a:ext cx="8990598" cy="5711168"/>
        </p:xfrm>
        <a:graphic>
          <a:graphicData uri="http://schemas.openxmlformats.org/drawingml/2006/table">
            <a:tbl>
              <a:tblPr>
                <a:tableStyleId>{5C22544A-7EE6-4342-B048-85BDC9FD1C3A}</a:tableStyleId>
              </a:tblPr>
              <a:tblGrid>
                <a:gridCol w="212656">
                  <a:extLst>
                    <a:ext uri="{9D8B030D-6E8A-4147-A177-3AD203B41FA5}">
                      <a16:colId xmlns:a16="http://schemas.microsoft.com/office/drawing/2014/main" val="1740010746"/>
                    </a:ext>
                  </a:extLst>
                </a:gridCol>
                <a:gridCol w="1820932">
                  <a:extLst>
                    <a:ext uri="{9D8B030D-6E8A-4147-A177-3AD203B41FA5}">
                      <a16:colId xmlns:a16="http://schemas.microsoft.com/office/drawing/2014/main" val="2590036269"/>
                    </a:ext>
                  </a:extLst>
                </a:gridCol>
                <a:gridCol w="362110">
                  <a:extLst>
                    <a:ext uri="{9D8B030D-6E8A-4147-A177-3AD203B41FA5}">
                      <a16:colId xmlns:a16="http://schemas.microsoft.com/office/drawing/2014/main" val="675639896"/>
                    </a:ext>
                  </a:extLst>
                </a:gridCol>
                <a:gridCol w="362110">
                  <a:extLst>
                    <a:ext uri="{9D8B030D-6E8A-4147-A177-3AD203B41FA5}">
                      <a16:colId xmlns:a16="http://schemas.microsoft.com/office/drawing/2014/main" val="1142433478"/>
                    </a:ext>
                  </a:extLst>
                </a:gridCol>
                <a:gridCol w="362110">
                  <a:extLst>
                    <a:ext uri="{9D8B030D-6E8A-4147-A177-3AD203B41FA5}">
                      <a16:colId xmlns:a16="http://schemas.microsoft.com/office/drawing/2014/main" val="126989713"/>
                    </a:ext>
                  </a:extLst>
                </a:gridCol>
                <a:gridCol w="362110">
                  <a:extLst>
                    <a:ext uri="{9D8B030D-6E8A-4147-A177-3AD203B41FA5}">
                      <a16:colId xmlns:a16="http://schemas.microsoft.com/office/drawing/2014/main" val="2653564381"/>
                    </a:ext>
                  </a:extLst>
                </a:gridCol>
                <a:gridCol w="362110">
                  <a:extLst>
                    <a:ext uri="{9D8B030D-6E8A-4147-A177-3AD203B41FA5}">
                      <a16:colId xmlns:a16="http://schemas.microsoft.com/office/drawing/2014/main" val="3799384847"/>
                    </a:ext>
                  </a:extLst>
                </a:gridCol>
                <a:gridCol w="362110">
                  <a:extLst>
                    <a:ext uri="{9D8B030D-6E8A-4147-A177-3AD203B41FA5}">
                      <a16:colId xmlns:a16="http://schemas.microsoft.com/office/drawing/2014/main" val="3966708495"/>
                    </a:ext>
                  </a:extLst>
                </a:gridCol>
                <a:gridCol w="362110">
                  <a:extLst>
                    <a:ext uri="{9D8B030D-6E8A-4147-A177-3AD203B41FA5}">
                      <a16:colId xmlns:a16="http://schemas.microsoft.com/office/drawing/2014/main" val="2008538486"/>
                    </a:ext>
                  </a:extLst>
                </a:gridCol>
                <a:gridCol w="362110">
                  <a:extLst>
                    <a:ext uri="{9D8B030D-6E8A-4147-A177-3AD203B41FA5}">
                      <a16:colId xmlns:a16="http://schemas.microsoft.com/office/drawing/2014/main" val="2891466684"/>
                    </a:ext>
                  </a:extLst>
                </a:gridCol>
                <a:gridCol w="362110">
                  <a:extLst>
                    <a:ext uri="{9D8B030D-6E8A-4147-A177-3AD203B41FA5}">
                      <a16:colId xmlns:a16="http://schemas.microsoft.com/office/drawing/2014/main" val="2845538077"/>
                    </a:ext>
                  </a:extLst>
                </a:gridCol>
                <a:gridCol w="362110">
                  <a:extLst>
                    <a:ext uri="{9D8B030D-6E8A-4147-A177-3AD203B41FA5}">
                      <a16:colId xmlns:a16="http://schemas.microsoft.com/office/drawing/2014/main" val="824012048"/>
                    </a:ext>
                  </a:extLst>
                </a:gridCol>
                <a:gridCol w="362110">
                  <a:extLst>
                    <a:ext uri="{9D8B030D-6E8A-4147-A177-3AD203B41FA5}">
                      <a16:colId xmlns:a16="http://schemas.microsoft.com/office/drawing/2014/main" val="3786476772"/>
                    </a:ext>
                  </a:extLst>
                </a:gridCol>
                <a:gridCol w="362110">
                  <a:extLst>
                    <a:ext uri="{9D8B030D-6E8A-4147-A177-3AD203B41FA5}">
                      <a16:colId xmlns:a16="http://schemas.microsoft.com/office/drawing/2014/main" val="449825909"/>
                    </a:ext>
                  </a:extLst>
                </a:gridCol>
                <a:gridCol w="362110">
                  <a:extLst>
                    <a:ext uri="{9D8B030D-6E8A-4147-A177-3AD203B41FA5}">
                      <a16:colId xmlns:a16="http://schemas.microsoft.com/office/drawing/2014/main" val="1142822111"/>
                    </a:ext>
                  </a:extLst>
                </a:gridCol>
                <a:gridCol w="362110">
                  <a:extLst>
                    <a:ext uri="{9D8B030D-6E8A-4147-A177-3AD203B41FA5}">
                      <a16:colId xmlns:a16="http://schemas.microsoft.com/office/drawing/2014/main" val="620734227"/>
                    </a:ext>
                  </a:extLst>
                </a:gridCol>
                <a:gridCol w="362110">
                  <a:extLst>
                    <a:ext uri="{9D8B030D-6E8A-4147-A177-3AD203B41FA5}">
                      <a16:colId xmlns:a16="http://schemas.microsoft.com/office/drawing/2014/main" val="3392800772"/>
                    </a:ext>
                  </a:extLst>
                </a:gridCol>
                <a:gridCol w="362110">
                  <a:extLst>
                    <a:ext uri="{9D8B030D-6E8A-4147-A177-3AD203B41FA5}">
                      <a16:colId xmlns:a16="http://schemas.microsoft.com/office/drawing/2014/main" val="3160591476"/>
                    </a:ext>
                  </a:extLst>
                </a:gridCol>
                <a:gridCol w="362110">
                  <a:extLst>
                    <a:ext uri="{9D8B030D-6E8A-4147-A177-3AD203B41FA5}">
                      <a16:colId xmlns:a16="http://schemas.microsoft.com/office/drawing/2014/main" val="3076874356"/>
                    </a:ext>
                  </a:extLst>
                </a:gridCol>
                <a:gridCol w="362110">
                  <a:extLst>
                    <a:ext uri="{9D8B030D-6E8A-4147-A177-3AD203B41FA5}">
                      <a16:colId xmlns:a16="http://schemas.microsoft.com/office/drawing/2014/main" val="3752020776"/>
                    </a:ext>
                  </a:extLst>
                </a:gridCol>
                <a:gridCol w="439030">
                  <a:extLst>
                    <a:ext uri="{9D8B030D-6E8A-4147-A177-3AD203B41FA5}">
                      <a16:colId xmlns:a16="http://schemas.microsoft.com/office/drawing/2014/main" val="3668616313"/>
                    </a:ext>
                  </a:extLst>
                </a:gridCol>
              </a:tblGrid>
              <a:tr h="245567">
                <a:tc rowSpan="2">
                  <a:txBody>
                    <a:bodyPr/>
                    <a:lstStyle/>
                    <a:p>
                      <a:pPr algn="ctr" fontAlgn="ctr"/>
                      <a:r>
                        <a:rPr lang="en-US" sz="800" b="1" u="none" strike="noStrike" dirty="0">
                          <a:solidFill>
                            <a:schemeClr val="tx1">
                              <a:lumMod val="75000"/>
                              <a:lumOff val="25000"/>
                            </a:schemeClr>
                          </a:solidFill>
                          <a:effectLst/>
                        </a:rPr>
                        <a:t>No.</a:t>
                      </a:r>
                      <a:endParaRPr 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800" b="1" u="none" strike="noStrike" dirty="0">
                          <a:solidFill>
                            <a:schemeClr val="tx1">
                              <a:lumMod val="75000"/>
                              <a:lumOff val="25000"/>
                            </a:schemeClr>
                          </a:solidFill>
                          <a:effectLst/>
                        </a:rPr>
                        <a:t>指標名</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●●市</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同規模地域平均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全国平均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rowSpan="2">
                  <a:txBody>
                    <a:bodyPr/>
                    <a:lstStyle/>
                    <a:p>
                      <a:pPr algn="ctr" fontAlgn="ctr"/>
                      <a:r>
                        <a:rPr lang="ja-JP" altLang="en-US" sz="800" b="1" u="none" strike="noStrike" dirty="0">
                          <a:solidFill>
                            <a:schemeClr val="tx1">
                              <a:lumMod val="75000"/>
                              <a:lumOff val="25000"/>
                            </a:schemeClr>
                          </a:solidFill>
                          <a:effectLst/>
                        </a:rPr>
                        <a:t>単位</a:t>
                      </a:r>
                    </a:p>
                  </a:txBody>
                  <a:tcPr marL="5117" marR="5117" marT="5117"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3051767088"/>
                  </a:ext>
                </a:extLst>
              </a:tr>
              <a:tr h="16371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a:solidFill>
                            <a:schemeClr val="tx1">
                              <a:lumMod val="75000"/>
                              <a:lumOff val="25000"/>
                            </a:schemeClr>
                          </a:solidFill>
                          <a:effectLst/>
                        </a:rPr>
                        <a:t>2018</a:t>
                      </a:r>
                      <a:endParaRPr lang="en-US" altLang="ja-JP" sz="8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pPr algn="l" fontAlgn="ctr"/>
                      <a:r>
                        <a:rPr lang="ja-JP" altLang="en-US" sz="800" u="none" strike="noStrike" dirty="0">
                          <a:effectLst/>
                        </a:rPr>
                        <a:t>　</a:t>
                      </a:r>
                      <a:endPar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281404633"/>
                  </a:ext>
                </a:extLst>
              </a:tr>
              <a:tr h="249328">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人口当たりの刑法犯認知件数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件</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万人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00183132"/>
                  </a:ext>
                </a:extLst>
              </a:tr>
              <a:tr h="249328">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人口当たりの建物火災出火件数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件</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万人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73778181"/>
                  </a:ext>
                </a:extLst>
              </a:tr>
              <a:tr h="249328">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人口当たりの交通事故死亡者数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万人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86979750"/>
                  </a:ext>
                </a:extLst>
              </a:tr>
              <a:tr h="18008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高等教育（大学）への進学率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001735223"/>
                  </a:ext>
                </a:extLst>
              </a:tr>
              <a:tr h="18008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私立・国立</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小学校の割合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459987391"/>
                  </a:ext>
                </a:extLst>
              </a:tr>
              <a:tr h="18008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私立・国立</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中学校の割合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4092428"/>
                  </a:ext>
                </a:extLst>
              </a:tr>
              <a:tr h="18008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就業率の男女間格差</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323954056"/>
                  </a:ext>
                </a:extLst>
              </a:tr>
              <a:tr h="18008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非正規雇用の割合の男女間格差</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390099188"/>
                  </a:ext>
                </a:extLst>
              </a:tr>
              <a:tr h="18008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役員の男女比率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538375706"/>
                  </a:ext>
                </a:extLst>
              </a:tr>
              <a:tr h="18008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zh-TW"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相対的貧困率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625392418"/>
                  </a:ext>
                </a:extLst>
              </a:tr>
              <a:tr h="18008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非正規雇用の割合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52033891"/>
                  </a:ext>
                </a:extLst>
              </a:tr>
              <a:tr h="18008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zh-TW"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合計特殊出生率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434230880"/>
                  </a:ext>
                </a:extLst>
              </a:tr>
              <a:tr h="18008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7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待機児童数の保育所申込者数に対する割合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763746660"/>
                  </a:ext>
                </a:extLst>
              </a:tr>
              <a:tr h="18008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歳未満人口割合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46554743"/>
                  </a:ext>
                </a:extLst>
              </a:tr>
              <a:tr h="18008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15</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歳未満児の死亡率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千人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870707993"/>
                  </a:ext>
                </a:extLst>
              </a:tr>
              <a:tr h="18008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16</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平均寿命</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歳</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644699297"/>
                  </a:ext>
                </a:extLst>
              </a:tr>
              <a:tr h="249328">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17</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7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人口当たりの糖尿病、心血管疾患の死亡者数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万人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503492127"/>
                  </a:ext>
                </a:extLst>
              </a:tr>
              <a:tr h="176397">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18</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人口当たりの自殺死亡者数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万人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332531694"/>
                  </a:ext>
                </a:extLst>
              </a:tr>
              <a:tr h="180081">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19</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7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要介護認定者の、</a:t>
                      </a:r>
                      <a:r>
                        <a:rPr lang="en-US" altLang="ja-JP" sz="7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65</a:t>
                      </a:r>
                      <a:r>
                        <a:rPr lang="ja-JP" altLang="en-US" sz="7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歳以上人口に占める割合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105963859"/>
                  </a:ext>
                </a:extLst>
              </a:tr>
              <a:tr h="180081">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20</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生産年齢人口当たりの高齢者数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04647818"/>
                  </a:ext>
                </a:extLst>
              </a:tr>
              <a:tr h="180081">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水害被害額の</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GRP</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に占める割合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863842666"/>
                  </a:ext>
                </a:extLst>
              </a:tr>
              <a:tr h="180081">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洪水浸水想定区域の居住人口の割合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43422731"/>
                  </a:ext>
                </a:extLst>
              </a:tr>
              <a:tr h="249328">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30</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年以内に発生する地震による被害リスク（震度</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弱）</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180762975"/>
                  </a:ext>
                </a:extLst>
              </a:tr>
              <a:tr h="180081">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液状化による被害リスク</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196060621"/>
                  </a:ext>
                </a:extLst>
              </a:tr>
              <a:tr h="180081">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25</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津波による被害リスク</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　</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01357381"/>
                  </a:ext>
                </a:extLst>
              </a:tr>
              <a:tr h="180081">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26</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火山による被害リスク</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　</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33777987"/>
                  </a:ext>
                </a:extLst>
              </a:tr>
              <a:tr h="180081">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27</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土砂災害による被害リスク</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　</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1832393855"/>
                  </a:ext>
                </a:extLst>
              </a:tr>
            </a:tbl>
          </a:graphicData>
        </a:graphic>
      </p:graphicFrame>
      <p:sp>
        <p:nvSpPr>
          <p:cNvPr id="2" name="スライド番号プレースホルダー 1">
            <a:extLst>
              <a:ext uri="{FF2B5EF4-FFF2-40B4-BE49-F238E27FC236}">
                <a16:creationId xmlns:a16="http://schemas.microsoft.com/office/drawing/2014/main" id="{07BB7FEF-F1A8-4283-A11D-82185EBDEFBD}"/>
              </a:ext>
            </a:extLst>
          </p:cNvPr>
          <p:cNvSpPr>
            <a:spLocks noGrp="1"/>
          </p:cNvSpPr>
          <p:nvPr>
            <p:ph type="sldNum" sz="quarter" idx="4"/>
          </p:nvPr>
        </p:nvSpPr>
        <p:spPr/>
        <p:txBody>
          <a:bodyPr/>
          <a:lstStyle/>
          <a:p>
            <a:pPr>
              <a:defRPr/>
            </a:pPr>
            <a:fld id="{5AC316A2-ED79-4A4C-BB2E-71F78B36301B}" type="slidenum">
              <a:rPr lang="en-US" altLang="ja-JP" smtClean="0"/>
              <a:pPr>
                <a:defRPr/>
              </a:pPr>
              <a:t>78</a:t>
            </a:fld>
            <a:endParaRPr lang="ja-JP" altLang="en-US" dirty="0"/>
          </a:p>
        </p:txBody>
      </p:sp>
    </p:spTree>
    <p:extLst>
      <p:ext uri="{BB962C8B-B14F-4D97-AF65-F5344CB8AC3E}">
        <p14:creationId xmlns:p14="http://schemas.microsoft.com/office/powerpoint/2010/main" val="353966341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FF9379"/>
                </a:solidFill>
              </a:rPr>
              <a:t>③経済・財政</a:t>
            </a:r>
          </a:p>
        </p:txBody>
      </p:sp>
      <p:sp>
        <p:nvSpPr>
          <p:cNvPr id="2" name="スライド番号プレースホルダー 1">
            <a:extLst>
              <a:ext uri="{FF2B5EF4-FFF2-40B4-BE49-F238E27FC236}">
                <a16:creationId xmlns:a16="http://schemas.microsoft.com/office/drawing/2014/main" id="{1B0CC45F-2237-4040-99F8-3C1BC26CFEFD}"/>
              </a:ext>
            </a:extLst>
          </p:cNvPr>
          <p:cNvSpPr>
            <a:spLocks noGrp="1"/>
          </p:cNvSpPr>
          <p:nvPr>
            <p:ph type="sldNum" sz="quarter" idx="4"/>
          </p:nvPr>
        </p:nvSpPr>
        <p:spPr/>
        <p:txBody>
          <a:bodyPr/>
          <a:lstStyle/>
          <a:p>
            <a:pPr>
              <a:defRPr/>
            </a:pPr>
            <a:fld id="{5AC316A2-ED79-4A4C-BB2E-71F78B36301B}" type="slidenum">
              <a:rPr lang="en-US" altLang="ja-JP" smtClean="0"/>
              <a:pPr>
                <a:defRPr/>
              </a:pPr>
              <a:t>79</a:t>
            </a:fld>
            <a:endParaRPr lang="ja-JP" altLang="en-US" dirty="0"/>
          </a:p>
        </p:txBody>
      </p:sp>
      <p:sp>
        <p:nvSpPr>
          <p:cNvPr id="3" name="四角形: 角を丸くする 2">
            <a:extLst>
              <a:ext uri="{FF2B5EF4-FFF2-40B4-BE49-F238E27FC236}">
                <a16:creationId xmlns:a16="http://schemas.microsoft.com/office/drawing/2014/main" id="{717AA4D5-12E8-EA17-9888-6CC0D0E439F8}"/>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人口当たりの雇用者所得</a:t>
            </a:r>
          </a:p>
        </p:txBody>
      </p:sp>
      <p:sp>
        <p:nvSpPr>
          <p:cNvPr id="4" name="四角形: 角を丸くする 3">
            <a:extLst>
              <a:ext uri="{FF2B5EF4-FFF2-40B4-BE49-F238E27FC236}">
                <a16:creationId xmlns:a16="http://schemas.microsoft.com/office/drawing/2014/main" id="{B06BE4E2-FBD7-9D00-606B-B4A0EB1805F6}"/>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人口当たりのその他所得</a:t>
            </a:r>
          </a:p>
        </p:txBody>
      </p:sp>
      <p:sp>
        <p:nvSpPr>
          <p:cNvPr id="5" name="四角形: 角を丸くする 4">
            <a:extLst>
              <a:ext uri="{FF2B5EF4-FFF2-40B4-BE49-F238E27FC236}">
                <a16:creationId xmlns:a16="http://schemas.microsoft.com/office/drawing/2014/main" id="{4890875E-23CD-DC94-5AFD-2A905A1E7364}"/>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失業率</a:t>
            </a:r>
          </a:p>
        </p:txBody>
      </p:sp>
      <p:sp>
        <p:nvSpPr>
          <p:cNvPr id="6" name="四角形: 角を丸くする 5">
            <a:extLst>
              <a:ext uri="{FF2B5EF4-FFF2-40B4-BE49-F238E27FC236}">
                <a16:creationId xmlns:a16="http://schemas.microsoft.com/office/drawing/2014/main" id="{1F25C2FB-C91B-B628-0792-1F15A7FBE674}"/>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職住比</a:t>
            </a:r>
          </a:p>
        </p:txBody>
      </p:sp>
    </p:spTree>
    <p:extLst>
      <p:ext uri="{BB962C8B-B14F-4D97-AF65-F5344CB8AC3E}">
        <p14:creationId xmlns:p14="http://schemas.microsoft.com/office/powerpoint/2010/main" val="15241476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同規模地域の分類について</a:t>
            </a:r>
          </a:p>
        </p:txBody>
      </p:sp>
      <p:sp>
        <p:nvSpPr>
          <p:cNvPr id="9" name="正方形/長方形 8"/>
          <p:cNvSpPr/>
          <p:nvPr/>
        </p:nvSpPr>
        <p:spPr>
          <a:xfrm>
            <a:off x="87109" y="1253124"/>
            <a:ext cx="4442016" cy="309600"/>
          </a:xfrm>
          <a:prstGeom prst="rect">
            <a:avLst/>
          </a:prstGeom>
          <a:solidFill>
            <a:srgbClr val="355573"/>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三大都市圏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11" name="正方形/長方形 10"/>
          <p:cNvSpPr/>
          <p:nvPr/>
        </p:nvSpPr>
        <p:spPr>
          <a:xfrm>
            <a:off x="4684582" y="1253124"/>
            <a:ext cx="4352618" cy="309600"/>
          </a:xfrm>
          <a:prstGeom prst="rect">
            <a:avLst/>
          </a:prstGeom>
          <a:solidFill>
            <a:srgbClr val="42A068"/>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地方圏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dirty="0">
              <a:solidFill>
                <a:schemeClr val="bg1"/>
              </a:solidFill>
              <a:latin typeface="Meiryo UI" pitchFamily="50" charset="-128"/>
              <a:ea typeface="Meiryo UI" pitchFamily="50" charset="-128"/>
            </a:endParaRPr>
          </a:p>
        </p:txBody>
      </p:sp>
      <p:graphicFrame>
        <p:nvGraphicFramePr>
          <p:cNvPr id="12" name="表 11"/>
          <p:cNvGraphicFramePr>
            <a:graphicFrameLocks noGrp="1"/>
          </p:cNvGraphicFramePr>
          <p:nvPr>
            <p:extLst>
              <p:ext uri="{D42A27DB-BD31-4B8C-83A1-F6EECF244321}">
                <p14:modId xmlns:p14="http://schemas.microsoft.com/office/powerpoint/2010/main" val="2817773569"/>
              </p:ext>
            </p:extLst>
          </p:nvPr>
        </p:nvGraphicFramePr>
        <p:xfrm>
          <a:off x="87109" y="1586362"/>
          <a:ext cx="4434643" cy="4680003"/>
        </p:xfrm>
        <a:graphic>
          <a:graphicData uri="http://schemas.openxmlformats.org/drawingml/2006/table">
            <a:tbl>
              <a:tblPr>
                <a:tableStyleId>{5C22544A-7EE6-4342-B048-85BDC9FD1C3A}</a:tableStyleId>
              </a:tblPr>
              <a:tblGrid>
                <a:gridCol w="398244">
                  <a:extLst>
                    <a:ext uri="{9D8B030D-6E8A-4147-A177-3AD203B41FA5}">
                      <a16:colId xmlns:a16="http://schemas.microsoft.com/office/drawing/2014/main" val="20000"/>
                    </a:ext>
                  </a:extLst>
                </a:gridCol>
                <a:gridCol w="3124599">
                  <a:extLst>
                    <a:ext uri="{9D8B030D-6E8A-4147-A177-3AD203B41FA5}">
                      <a16:colId xmlns:a16="http://schemas.microsoft.com/office/drawing/2014/main" val="20001"/>
                    </a:ext>
                  </a:extLst>
                </a:gridCol>
                <a:gridCol w="911800">
                  <a:extLst>
                    <a:ext uri="{9D8B030D-6E8A-4147-A177-3AD203B41FA5}">
                      <a16:colId xmlns:a16="http://schemas.microsoft.com/office/drawing/2014/main" val="20002"/>
                    </a:ext>
                  </a:extLst>
                </a:gridCol>
              </a:tblGrid>
              <a:tr h="241632">
                <a:tc>
                  <a:txBody>
                    <a:bodyPr/>
                    <a:lstStyle/>
                    <a:p>
                      <a:pPr algn="ctr" fontAlgn="ctr"/>
                      <a:r>
                        <a:rPr lang="en-US" altLang="ja-JP" sz="1000" b="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AE4EE"/>
                    </a:solidFill>
                  </a:tcPr>
                </a:tc>
                <a:tc>
                  <a:txBody>
                    <a:bodyPr/>
                    <a:lstStyle/>
                    <a:p>
                      <a:pPr algn="ctr" fontAlgn="ctr"/>
                      <a:r>
                        <a:rPr lang="ja-JP" altLang="en-US" sz="1000" b="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自治体例</a:t>
                      </a:r>
                      <a:r>
                        <a:rPr lang="ja-JP" altLang="en-US" sz="1000" b="0" u="none" strike="noStrike" baseline="30000" dirty="0">
                          <a:solidFill>
                            <a:schemeClr val="tx1">
                              <a:lumMod val="75000"/>
                              <a:lumOff val="25000"/>
                            </a:schemeClr>
                          </a:solidFill>
                          <a:effectLst/>
                          <a:latin typeface="Meiryo UI" panose="020B0604030504040204" pitchFamily="50" charset="-128"/>
                          <a:ea typeface="Meiryo UI" panose="020B0604030504040204" pitchFamily="50" charset="-128"/>
                        </a:rPr>
                        <a:t>注</a:t>
                      </a:r>
                      <a:r>
                        <a:rPr lang="en-US" altLang="ja-JP" sz="1000" b="0" u="none" strike="noStrike" baseline="30000" dirty="0">
                          <a:solidFill>
                            <a:schemeClr val="tx1">
                              <a:lumMod val="75000"/>
                              <a:lumOff val="25000"/>
                            </a:schemeClr>
                          </a:solidFill>
                          <a:effectLst/>
                          <a:latin typeface="Meiryo UI" panose="020B0604030504040204" pitchFamily="50" charset="-128"/>
                          <a:ea typeface="Meiryo UI" panose="020B0604030504040204" pitchFamily="50" charset="-128"/>
                        </a:rPr>
                        <a:t>2</a:t>
                      </a:r>
                      <a:endParaRPr lang="ja-JP" altLang="en-US" sz="1000" b="0" i="0" u="none" strike="noStrike" baseline="30000"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AE4EE"/>
                    </a:solidFill>
                  </a:tcPr>
                </a:tc>
                <a:tc>
                  <a:txBody>
                    <a:bodyPr/>
                    <a:lstStyle/>
                    <a:p>
                      <a:pPr algn="ctr" fontAlgn="ctr"/>
                      <a:r>
                        <a:rPr lang="ja-JP" altLang="en-US" sz="1000" b="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人口規模</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AE4EE"/>
                    </a:solidFill>
                  </a:tcPr>
                </a:tc>
                <a:extLst>
                  <a:ext uri="{0D108BD9-81ED-4DB2-BD59-A6C34878D82A}">
                    <a16:rowId xmlns:a16="http://schemas.microsoft.com/office/drawing/2014/main" val="10000"/>
                  </a:ext>
                </a:extLst>
              </a:tr>
              <a:tr h="634053">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埼玉県皆野町、千葉県大多喜町、神奈川県中井町、山北町、岐阜県川辺町、輪之内町、三重県大台町、京都府宇治田原町、大阪府能勢町、田尻町、など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万人未満</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34053">
                <a:tc>
                  <a:txBody>
                    <a:bodyPr/>
                    <a:lstStyle/>
                    <a:p>
                      <a:pPr algn="ctr" fontAlgn="ctr"/>
                      <a:r>
                        <a:rPr lang="en-US" altLang="ja-JP" sz="100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千葉県富里町、大網白里市、神奈川県寒川町、岐阜県恵那市、愛知県高浜市、岩倉市、東浦町、三重県志摩市、兵庫県赤穂市、小野市、など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34053">
                <a:tc>
                  <a:txBody>
                    <a:bodyPr/>
                    <a:lstStyle/>
                    <a:p>
                      <a:pPr algn="ctr" fontAlgn="ctr"/>
                      <a:r>
                        <a:rPr lang="en-US" altLang="ja-JP" sz="100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埼玉県東松山市、八潮市、千葉県四街道市、印西市、東京都稲城市、岐阜県可児市、愛知県江南市、大府市、日進市、兵庫県芦屋市、など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34053">
                <a:tc>
                  <a:txBody>
                    <a:bodyPr/>
                    <a:lstStyle/>
                    <a:p>
                      <a:pPr algn="ctr" fontAlgn="ctr"/>
                      <a:r>
                        <a:rPr lang="en-US" altLang="ja-JP" sz="100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千葉県市原市、東京都墨田区、目黒区、府中市、神奈川県平塚市、三重県津市、大阪府茨木市、八尾市、兵庫県明石市、加古川市、など</a:t>
                      </a: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34053">
                <a:tc>
                  <a:txBody>
                    <a:bodyPr/>
                    <a:lstStyle/>
                    <a:p>
                      <a:pPr algn="ctr" fontAlgn="ctr"/>
                      <a:r>
                        <a:rPr lang="en-US" altLang="ja-JP" sz="100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千葉県市川市、松戸市、柏市、東京都葛飾区、町田市、神奈川県藤沢市、愛知県豊田市、大阪府東大阪市、兵庫県尼崎市、西宮市、など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34053">
                <a:tc>
                  <a:txBody>
                    <a:bodyPr/>
                    <a:lstStyle/>
                    <a:p>
                      <a:pPr algn="ctr" fontAlgn="ctr"/>
                      <a:r>
                        <a:rPr lang="en-US" altLang="ja-JP" sz="100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埼玉県川口市、千葉県千葉市、船橋市、東京都大田区、世田谷区、練馬区、足立区、江戸川区、神奈川県相模原市、大阪府堺市、など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34053">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7</a:t>
                      </a: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埼玉県さいたま市、神奈川県横浜市、川崎市、愛知県名古屋市、京都府京都市、大阪府大阪市、兵庫県神戸市</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万人以上</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graphicFrame>
        <p:nvGraphicFramePr>
          <p:cNvPr id="13" name="表 12"/>
          <p:cNvGraphicFramePr>
            <a:graphicFrameLocks noGrp="1"/>
          </p:cNvGraphicFramePr>
          <p:nvPr>
            <p:extLst>
              <p:ext uri="{D42A27DB-BD31-4B8C-83A1-F6EECF244321}">
                <p14:modId xmlns:p14="http://schemas.microsoft.com/office/powerpoint/2010/main" val="1269563910"/>
              </p:ext>
            </p:extLst>
          </p:nvPr>
        </p:nvGraphicFramePr>
        <p:xfrm>
          <a:off x="4684582" y="1586362"/>
          <a:ext cx="4352618" cy="4680003"/>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59528">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41632">
                <a:tc>
                  <a:txBody>
                    <a:bodyPr/>
                    <a:lstStyle/>
                    <a:p>
                      <a:pPr algn="ctr" fontAlgn="ctr"/>
                      <a:r>
                        <a:rPr lang="en-US" altLang="ja-JP" sz="1000" b="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3DFC5"/>
                    </a:solidFill>
                  </a:tcPr>
                </a:tc>
                <a:tc>
                  <a:txBody>
                    <a:bodyPr/>
                    <a:lstStyle/>
                    <a:p>
                      <a:pPr algn="ctr" fontAlgn="ctr"/>
                      <a:r>
                        <a:rPr lang="ja-JP" altLang="en-US" sz="1000" b="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自治体例</a:t>
                      </a:r>
                      <a:r>
                        <a:rPr lang="ja-JP" altLang="en-US" sz="1000" b="0" u="none" strike="noStrike" baseline="30000" dirty="0">
                          <a:solidFill>
                            <a:schemeClr val="tx1">
                              <a:lumMod val="75000"/>
                              <a:lumOff val="25000"/>
                            </a:schemeClr>
                          </a:solidFill>
                          <a:effectLst/>
                          <a:latin typeface="Meiryo UI" panose="020B0604030504040204" pitchFamily="50" charset="-128"/>
                          <a:ea typeface="Meiryo UI" panose="020B0604030504040204" pitchFamily="50" charset="-128"/>
                        </a:rPr>
                        <a:t>注</a:t>
                      </a:r>
                      <a:r>
                        <a:rPr lang="en-US" altLang="ja-JP" sz="1000" b="0" u="none" strike="noStrike" baseline="30000" dirty="0">
                          <a:solidFill>
                            <a:schemeClr val="tx1">
                              <a:lumMod val="75000"/>
                              <a:lumOff val="25000"/>
                            </a:schemeClr>
                          </a:solidFill>
                          <a:effectLst/>
                          <a:latin typeface="Meiryo UI" panose="020B0604030504040204" pitchFamily="50" charset="-128"/>
                          <a:ea typeface="Meiryo UI" panose="020B0604030504040204" pitchFamily="50" charset="-128"/>
                        </a:rPr>
                        <a:t>2</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3DFC5"/>
                    </a:solidFill>
                  </a:tcPr>
                </a:tc>
                <a:tc>
                  <a:txBody>
                    <a:bodyPr/>
                    <a:lstStyle/>
                    <a:p>
                      <a:pPr algn="ctr" fontAlgn="ctr"/>
                      <a:r>
                        <a:rPr lang="ja-JP" altLang="en-US" sz="1000" b="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人口規模</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3DFC5"/>
                    </a:solidFill>
                  </a:tcPr>
                </a:tc>
                <a:extLst>
                  <a:ext uri="{0D108BD9-81ED-4DB2-BD59-A6C34878D82A}">
                    <a16:rowId xmlns:a16="http://schemas.microsoft.com/office/drawing/2014/main" val="10000"/>
                  </a:ext>
                </a:extLst>
              </a:tr>
              <a:tr h="634053">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北海道美瑛町、福島県小野町、群馬県嬬恋村、福井県美浜町、長野県池田町、松川村、佐賀県江北町、熊本県美里町、和水町、鹿児島県湧水町、など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万人未満</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34053">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茨城県常陸太田市、小美玉市、群馬県みどり市、新潟県五泉市、富山県南砺市、石川県能美市、長野県岡谷市、諏訪市、須坂市、和歌山県海南市、など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34053">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北海道千歳市、栃木県鹿沼市、新潟県三条市、新発田市、長野県飯田市、佐久市、静岡県島田市、福岡県宗像市、糸島市、沖縄県宜野湾市、など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34053">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北海道函館市、青森県青森市、岩手県盛岡市、山形県山形市、福島県福島市、茨城県水戸市、新潟県長岡市、福井県福井市、山口県下関市、徳島県徳島市、など</a:t>
                      </a:r>
                      <a:endParaRPr kumimoji="1" lang="en-US" altLang="ja-JP" sz="10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34053">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群馬県高崎市、富山県富山市、石川県金沢市、長野県長野市、岡山県倉敷市、広島県福山市、香川県高松市、長崎県長崎市、大分県大分市、宮崎県宮崎市、など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34053">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栃木県宇都宮市、新潟県新潟市、静岡県静岡市、浜松市、岡山県岡山市、愛媛県松山市、福岡県北九州市、熊本県熊本市、鹿児島県鹿児島市</a:t>
                      </a:r>
                      <a:endParaRPr kumimoji="1" lang="en-US" altLang="ja-JP" sz="10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34053">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北海道札幌市、宮城県仙台市、広島県広島市、福岡県福岡市</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万人以上</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sp>
        <p:nvSpPr>
          <p:cNvPr id="14" name="正方形/長方形 13">
            <a:extLst>
              <a:ext uri="{FF2B5EF4-FFF2-40B4-BE49-F238E27FC236}">
                <a16:creationId xmlns:a16="http://schemas.microsoft.com/office/drawing/2014/main" id="{9EDD757A-4C8C-B30B-464D-A40BCD1C1402}"/>
              </a:ext>
            </a:extLst>
          </p:cNvPr>
          <p:cNvSpPr/>
          <p:nvPr/>
        </p:nvSpPr>
        <p:spPr>
          <a:xfrm>
            <a:off x="157100" y="6402137"/>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solidFill>
                  <a:schemeClr val="tx1">
                    <a:lumMod val="50000"/>
                    <a:lumOff val="50000"/>
                  </a:schemeClr>
                </a:solidFill>
                <a:latin typeface="Meiryo UI" pitchFamily="50" charset="-128"/>
                <a:ea typeface="Meiryo UI" pitchFamily="50" charset="-128"/>
              </a:rPr>
              <a:t>注</a:t>
            </a:r>
            <a:r>
              <a:rPr lang="en-US" altLang="ja-JP" sz="800" dirty="0">
                <a:solidFill>
                  <a:schemeClr val="tx1">
                    <a:lumMod val="50000"/>
                    <a:lumOff val="50000"/>
                  </a:schemeClr>
                </a:solidFill>
                <a:latin typeface="Meiryo UI" pitchFamily="50" charset="-128"/>
                <a:ea typeface="Meiryo UI" pitchFamily="50" charset="-128"/>
              </a:rPr>
              <a:t>2</a:t>
            </a:r>
            <a:r>
              <a:rPr lang="ja-JP" altLang="en-US" sz="800" dirty="0">
                <a:solidFill>
                  <a:schemeClr val="tx1">
                    <a:lumMod val="50000"/>
                    <a:lumOff val="50000"/>
                  </a:schemeClr>
                </a:solidFill>
                <a:latin typeface="Meiryo UI" pitchFamily="50" charset="-128"/>
                <a:ea typeface="Meiryo UI" pitchFamily="50" charset="-128"/>
              </a:rPr>
              <a:t>）人口規模は</a:t>
            </a:r>
            <a:r>
              <a:rPr lang="en-US" altLang="ja-JP" sz="800" dirty="0">
                <a:solidFill>
                  <a:schemeClr val="tx1">
                    <a:lumMod val="50000"/>
                    <a:lumOff val="50000"/>
                  </a:schemeClr>
                </a:solidFill>
                <a:latin typeface="Meiryo UI" pitchFamily="50" charset="-128"/>
                <a:ea typeface="Meiryo UI" pitchFamily="50" charset="-128"/>
              </a:rPr>
              <a:t>2020</a:t>
            </a:r>
            <a:r>
              <a:rPr lang="ja-JP" altLang="en-US" sz="800" dirty="0">
                <a:solidFill>
                  <a:schemeClr val="tx1">
                    <a:lumMod val="50000"/>
                    <a:lumOff val="50000"/>
                  </a:schemeClr>
                </a:solidFill>
                <a:latin typeface="Meiryo UI" pitchFamily="50" charset="-128"/>
                <a:ea typeface="Meiryo UI" pitchFamily="50" charset="-128"/>
              </a:rPr>
              <a:t>年時点の人口区分（令和２年国勢調査）をもとに設定。</a:t>
            </a:r>
          </a:p>
        </p:txBody>
      </p:sp>
      <p:sp>
        <p:nvSpPr>
          <p:cNvPr id="15" name="正方形/長方形 14">
            <a:extLst>
              <a:ext uri="{FF2B5EF4-FFF2-40B4-BE49-F238E27FC236}">
                <a16:creationId xmlns:a16="http://schemas.microsoft.com/office/drawing/2014/main" id="{9EDD757A-4C8C-B30B-464D-A40BCD1C1402}"/>
              </a:ext>
            </a:extLst>
          </p:cNvPr>
          <p:cNvSpPr/>
          <p:nvPr/>
        </p:nvSpPr>
        <p:spPr>
          <a:xfrm>
            <a:off x="157100" y="6268194"/>
            <a:ext cx="8244000" cy="175295"/>
          </a:xfrm>
          <a:prstGeom prst="rect">
            <a:avLst/>
          </a:prstGeom>
        </p:spPr>
        <p:txBody>
          <a:bodyPr wrap="square" lIns="36000" tIns="36000" rIns="36000" bIns="36000">
            <a:spAutoFit/>
          </a:bodyPr>
          <a:lstStyle/>
          <a:p>
            <a:pPr marL="179388" indent="-179388" algn="just">
              <a:lnSpc>
                <a:spcPts val="800"/>
              </a:lnSpc>
              <a:spcBef>
                <a:spcPts val="0"/>
              </a:spcBef>
              <a:spcAft>
                <a:spcPts val="0"/>
              </a:spcAft>
              <a:buClr>
                <a:srgbClr val="002060"/>
              </a:buClr>
              <a:defRPr/>
            </a:pPr>
            <a:r>
              <a:rPr lang="ja-JP" altLang="en-US" sz="800" dirty="0">
                <a:solidFill>
                  <a:schemeClr val="tx1">
                    <a:lumMod val="50000"/>
                    <a:lumOff val="50000"/>
                  </a:schemeClr>
                </a:solidFill>
                <a:latin typeface="Meiryo UI" pitchFamily="50" charset="-128"/>
                <a:ea typeface="Meiryo UI" pitchFamily="50" charset="-128"/>
              </a:rPr>
              <a:t>注</a:t>
            </a:r>
            <a:r>
              <a:rPr lang="en-US" altLang="ja-JP" sz="800" dirty="0">
                <a:solidFill>
                  <a:schemeClr val="tx1">
                    <a:lumMod val="50000"/>
                    <a:lumOff val="50000"/>
                  </a:schemeClr>
                </a:solidFill>
                <a:latin typeface="Meiryo UI" pitchFamily="50" charset="-128"/>
                <a:ea typeface="Meiryo UI" pitchFamily="50" charset="-128"/>
              </a:rPr>
              <a:t>1</a:t>
            </a:r>
            <a:r>
              <a:rPr lang="ja-JP" altLang="en-US" sz="800" dirty="0">
                <a:solidFill>
                  <a:schemeClr val="tx1">
                    <a:lumMod val="50000"/>
                    <a:lumOff val="50000"/>
                  </a:schemeClr>
                </a:solidFill>
                <a:latin typeface="Meiryo UI" pitchFamily="50" charset="-128"/>
                <a:ea typeface="Meiryo UI" pitchFamily="50" charset="-128"/>
              </a:rPr>
              <a:t>）三大都市圏を</a:t>
            </a:r>
            <a:r>
              <a:rPr lang="zh-TW" altLang="en-US" sz="800" dirty="0">
                <a:solidFill>
                  <a:schemeClr val="tx1">
                    <a:lumMod val="50000"/>
                    <a:lumOff val="50000"/>
                  </a:schemeClr>
                </a:solidFill>
                <a:latin typeface="Meiryo UI" pitchFamily="50" charset="-128"/>
                <a:ea typeface="Meiryo UI" pitchFamily="50" charset="-128"/>
              </a:rPr>
              <a:t>首都圏</a:t>
            </a:r>
            <a:r>
              <a:rPr lang="en-US" altLang="zh-TW" sz="800" dirty="0">
                <a:solidFill>
                  <a:schemeClr val="tx1">
                    <a:lumMod val="50000"/>
                    <a:lumOff val="50000"/>
                  </a:schemeClr>
                </a:solidFill>
                <a:latin typeface="Meiryo UI" pitchFamily="50" charset="-128"/>
                <a:ea typeface="Meiryo UI" pitchFamily="50" charset="-128"/>
              </a:rPr>
              <a:t>(</a:t>
            </a:r>
            <a:r>
              <a:rPr lang="zh-TW" altLang="en-US" sz="800" dirty="0">
                <a:solidFill>
                  <a:schemeClr val="tx1">
                    <a:lumMod val="50000"/>
                    <a:lumOff val="50000"/>
                  </a:schemeClr>
                </a:solidFill>
                <a:latin typeface="Meiryo UI" pitchFamily="50" charset="-128"/>
                <a:ea typeface="Meiryo UI" pitchFamily="50" charset="-128"/>
              </a:rPr>
              <a:t>東京都、神奈川県、埼玉県、千葉県</a:t>
            </a:r>
            <a:r>
              <a:rPr lang="en-US" altLang="zh-TW" sz="800" dirty="0">
                <a:solidFill>
                  <a:schemeClr val="tx1">
                    <a:lumMod val="50000"/>
                    <a:lumOff val="50000"/>
                  </a:schemeClr>
                </a:solidFill>
                <a:latin typeface="Meiryo UI" pitchFamily="50" charset="-128"/>
                <a:ea typeface="Meiryo UI" pitchFamily="50" charset="-128"/>
              </a:rPr>
              <a:t>)</a:t>
            </a:r>
            <a:r>
              <a:rPr lang="ja-JP" altLang="en-US" sz="800" dirty="0" err="1">
                <a:solidFill>
                  <a:schemeClr val="tx1">
                    <a:lumMod val="50000"/>
                    <a:lumOff val="50000"/>
                  </a:schemeClr>
                </a:solidFill>
                <a:latin typeface="Meiryo UI" pitchFamily="50" charset="-128"/>
                <a:ea typeface="Meiryo UI" pitchFamily="50" charset="-128"/>
              </a:rPr>
              <a:t>、</a:t>
            </a:r>
            <a:r>
              <a:rPr lang="zh-TW" altLang="en-US" sz="800" dirty="0">
                <a:solidFill>
                  <a:schemeClr val="tx1">
                    <a:lumMod val="50000"/>
                    <a:lumOff val="50000"/>
                  </a:schemeClr>
                </a:solidFill>
                <a:latin typeface="Meiryo UI" pitchFamily="50" charset="-128"/>
                <a:ea typeface="Meiryo UI" pitchFamily="50" charset="-128"/>
              </a:rPr>
              <a:t>中京圏</a:t>
            </a:r>
            <a:r>
              <a:rPr lang="en-US" altLang="zh-TW" sz="800" dirty="0">
                <a:solidFill>
                  <a:schemeClr val="tx1">
                    <a:lumMod val="50000"/>
                    <a:lumOff val="50000"/>
                  </a:schemeClr>
                </a:solidFill>
                <a:latin typeface="Meiryo UI" pitchFamily="50" charset="-128"/>
                <a:ea typeface="Meiryo UI" pitchFamily="50" charset="-128"/>
              </a:rPr>
              <a:t>(</a:t>
            </a:r>
            <a:r>
              <a:rPr lang="zh-TW" altLang="en-US" sz="800" dirty="0">
                <a:solidFill>
                  <a:schemeClr val="tx1">
                    <a:lumMod val="50000"/>
                    <a:lumOff val="50000"/>
                  </a:schemeClr>
                </a:solidFill>
                <a:latin typeface="Meiryo UI" pitchFamily="50" charset="-128"/>
                <a:ea typeface="Meiryo UI" pitchFamily="50" charset="-128"/>
              </a:rPr>
              <a:t>愛知県、岐阜県、三重県</a:t>
            </a:r>
            <a:r>
              <a:rPr lang="en-US" altLang="zh-TW" sz="800" dirty="0">
                <a:solidFill>
                  <a:schemeClr val="tx1">
                    <a:lumMod val="50000"/>
                    <a:lumOff val="50000"/>
                  </a:schemeClr>
                </a:solidFill>
                <a:latin typeface="Meiryo UI" pitchFamily="50" charset="-128"/>
                <a:ea typeface="Meiryo UI" pitchFamily="50" charset="-128"/>
              </a:rPr>
              <a:t>)</a:t>
            </a:r>
            <a:r>
              <a:rPr lang="ja-JP" altLang="en-US" sz="800" dirty="0" err="1">
                <a:solidFill>
                  <a:schemeClr val="tx1">
                    <a:lumMod val="50000"/>
                    <a:lumOff val="50000"/>
                  </a:schemeClr>
                </a:solidFill>
                <a:latin typeface="Meiryo UI" pitchFamily="50" charset="-128"/>
                <a:ea typeface="Meiryo UI" pitchFamily="50" charset="-128"/>
              </a:rPr>
              <a:t>、</a:t>
            </a:r>
            <a:r>
              <a:rPr lang="zh-TW" altLang="en-US" sz="800" dirty="0">
                <a:solidFill>
                  <a:schemeClr val="tx1">
                    <a:lumMod val="50000"/>
                    <a:lumOff val="50000"/>
                  </a:schemeClr>
                </a:solidFill>
                <a:latin typeface="Meiryo UI" pitchFamily="50" charset="-128"/>
                <a:ea typeface="Meiryo UI" pitchFamily="50" charset="-128"/>
              </a:rPr>
              <a:t>近畿圏</a:t>
            </a:r>
            <a:r>
              <a:rPr lang="en-US" altLang="zh-TW" sz="800" dirty="0">
                <a:solidFill>
                  <a:schemeClr val="tx1">
                    <a:lumMod val="50000"/>
                    <a:lumOff val="50000"/>
                  </a:schemeClr>
                </a:solidFill>
                <a:latin typeface="Meiryo UI" pitchFamily="50" charset="-128"/>
                <a:ea typeface="Meiryo UI" pitchFamily="50" charset="-128"/>
              </a:rPr>
              <a:t>(</a:t>
            </a:r>
            <a:r>
              <a:rPr lang="zh-TW" altLang="en-US" sz="800" dirty="0">
                <a:solidFill>
                  <a:schemeClr val="tx1">
                    <a:lumMod val="50000"/>
                    <a:lumOff val="50000"/>
                  </a:schemeClr>
                </a:solidFill>
                <a:latin typeface="Meiryo UI" pitchFamily="50" charset="-128"/>
                <a:ea typeface="Meiryo UI" pitchFamily="50" charset="-128"/>
              </a:rPr>
              <a:t>大阪府、京都府、兵庫県、奈良県</a:t>
            </a:r>
            <a:r>
              <a:rPr lang="en-US" altLang="zh-TW" sz="800" dirty="0">
                <a:solidFill>
                  <a:schemeClr val="tx1">
                    <a:lumMod val="50000"/>
                    <a:lumOff val="50000"/>
                  </a:schemeClr>
                </a:solidFill>
                <a:latin typeface="Meiryo UI" pitchFamily="50" charset="-128"/>
                <a:ea typeface="Meiryo UI" pitchFamily="50" charset="-128"/>
              </a:rPr>
              <a:t>)</a:t>
            </a:r>
            <a:r>
              <a:rPr lang="ja-JP" altLang="en-US" sz="800" dirty="0" err="1">
                <a:solidFill>
                  <a:schemeClr val="tx1">
                    <a:lumMod val="50000"/>
                    <a:lumOff val="50000"/>
                  </a:schemeClr>
                </a:solidFill>
                <a:latin typeface="Meiryo UI" pitchFamily="50" charset="-128"/>
                <a:ea typeface="Meiryo UI" pitchFamily="50" charset="-128"/>
              </a:rPr>
              <a:t>、</a:t>
            </a:r>
            <a:r>
              <a:rPr lang="ja-JP" altLang="en-US" sz="800" dirty="0">
                <a:solidFill>
                  <a:schemeClr val="tx1">
                    <a:lumMod val="50000"/>
                    <a:lumOff val="50000"/>
                  </a:schemeClr>
                </a:solidFill>
                <a:latin typeface="Meiryo UI" pitchFamily="50" charset="-128"/>
                <a:ea typeface="Meiryo UI" pitchFamily="50" charset="-128"/>
              </a:rPr>
              <a:t>地方圏をその他都道府県としている。</a:t>
            </a:r>
          </a:p>
        </p:txBody>
      </p:sp>
      <p:sp>
        <p:nvSpPr>
          <p:cNvPr id="3" name="スライド番号プレースホルダー 2">
            <a:extLst>
              <a:ext uri="{FF2B5EF4-FFF2-40B4-BE49-F238E27FC236}">
                <a16:creationId xmlns:a16="http://schemas.microsoft.com/office/drawing/2014/main" id="{7C503031-3788-492C-992A-0B7D15F49A19}"/>
              </a:ext>
            </a:extLst>
          </p:cNvPr>
          <p:cNvSpPr>
            <a:spLocks noGrp="1"/>
          </p:cNvSpPr>
          <p:nvPr>
            <p:ph type="sldNum" sz="quarter" idx="4"/>
          </p:nvPr>
        </p:nvSpPr>
        <p:spPr/>
        <p:txBody>
          <a:bodyPr/>
          <a:lstStyle/>
          <a:p>
            <a:pPr>
              <a:defRPr/>
            </a:pPr>
            <a:fld id="{5AC316A2-ED79-4A4C-BB2E-71F78B36301B}" type="slidenum">
              <a:rPr lang="en-US" altLang="ja-JP" smtClean="0"/>
              <a:pPr>
                <a:defRPr/>
              </a:pPr>
              <a:t>8</a:t>
            </a:fld>
            <a:endParaRPr lang="ja-JP" altLang="en-US" dirty="0"/>
          </a:p>
        </p:txBody>
      </p:sp>
      <p:sp>
        <p:nvSpPr>
          <p:cNvPr id="16" name="テキスト ボックス 5">
            <a:extLst>
              <a:ext uri="{FF2B5EF4-FFF2-40B4-BE49-F238E27FC236}">
                <a16:creationId xmlns:a16="http://schemas.microsoft.com/office/drawing/2014/main" id="{0267D31C-370E-41F5-A038-4B7964FD4E54}"/>
              </a:ext>
            </a:extLst>
          </p:cNvPr>
          <p:cNvSpPr txBox="1">
            <a:spLocks noChangeArrowheads="1"/>
          </p:cNvSpPr>
          <p:nvPr/>
        </p:nvSpPr>
        <p:spPr bwMode="auto">
          <a:xfrm>
            <a:off x="92990" y="641430"/>
            <a:ext cx="8950271" cy="565263"/>
          </a:xfrm>
          <a:prstGeom prst="rect">
            <a:avLst/>
          </a:prstGeom>
          <a:noFill/>
          <a:ln w="12700">
            <a:solidFill>
              <a:srgbClr val="6F98BD"/>
            </a:solidFill>
            <a:prstDash val="solid"/>
            <a:miter lim="800000"/>
            <a:headEnd/>
            <a:tailEnd/>
          </a:ln>
        </p:spPr>
        <p:txBody>
          <a:bodyPr wrap="square" anchor="ctr">
            <a:noAutofit/>
          </a:bodyPr>
          <a:lstStyle/>
          <a:p>
            <a:pPr marL="342900" indent="-342900" algn="just">
              <a:spcBef>
                <a:spcPts val="0"/>
              </a:spcBef>
              <a:buClr>
                <a:srgbClr val="22374A"/>
              </a:buClr>
              <a:buFont typeface="Wingdings" panose="05000000000000000000" pitchFamily="2" charset="2"/>
              <a:buChar char="n"/>
            </a:pPr>
            <a:r>
              <a:rPr lang="ja-JP" altLang="en-US" sz="1200" dirty="0">
                <a:solidFill>
                  <a:schemeClr val="tx1">
                    <a:lumMod val="75000"/>
                    <a:lumOff val="25000"/>
                  </a:schemeClr>
                </a:solidFill>
                <a:latin typeface="Meiryo UI" pitchFamily="50" charset="-128"/>
                <a:ea typeface="Meiryo UI" pitchFamily="50" charset="-128"/>
              </a:rPr>
              <a:t>本分析では、他地域との比較の際に、全国や県、同規模地域との比較を行っています。</a:t>
            </a:r>
          </a:p>
          <a:p>
            <a:pPr marL="342900" indent="-342900" algn="just">
              <a:spcBef>
                <a:spcPts val="0"/>
              </a:spcBef>
              <a:buClr>
                <a:srgbClr val="22374A"/>
              </a:buClr>
              <a:buFont typeface="Wingdings" panose="05000000000000000000" pitchFamily="2" charset="2"/>
              <a:buChar char="n"/>
            </a:pPr>
            <a:r>
              <a:rPr lang="ja-JP" altLang="en-US" sz="1200" dirty="0">
                <a:solidFill>
                  <a:schemeClr val="tx1">
                    <a:lumMod val="75000"/>
                    <a:lumOff val="25000"/>
                  </a:schemeClr>
                </a:solidFill>
                <a:latin typeface="Meiryo UI" pitchFamily="50" charset="-128"/>
                <a:ea typeface="Meiryo UI" pitchFamily="50" charset="-128"/>
              </a:rPr>
              <a:t>ここでの同規模地域とは人口同規模地域であり、三大都市圏・地方圏別に人口規模</a:t>
            </a:r>
            <a:r>
              <a:rPr lang="en-US" altLang="ja-JP" sz="1200" dirty="0">
                <a:solidFill>
                  <a:schemeClr val="tx1">
                    <a:lumMod val="75000"/>
                    <a:lumOff val="25000"/>
                  </a:schemeClr>
                </a:solidFill>
                <a:latin typeface="Meiryo UI" pitchFamily="50" charset="-128"/>
                <a:ea typeface="Meiryo UI" pitchFamily="50" charset="-128"/>
              </a:rPr>
              <a:t>7</a:t>
            </a:r>
            <a:r>
              <a:rPr lang="ja-JP" altLang="en-US" sz="1200" dirty="0">
                <a:solidFill>
                  <a:schemeClr val="tx1">
                    <a:lumMod val="75000"/>
                    <a:lumOff val="25000"/>
                  </a:schemeClr>
                </a:solidFill>
                <a:latin typeface="Meiryo UI" pitchFamily="50" charset="-128"/>
                <a:ea typeface="Meiryo UI" pitchFamily="50" charset="-128"/>
              </a:rPr>
              <a:t>区分別に分類を行っています。</a:t>
            </a:r>
          </a:p>
        </p:txBody>
      </p:sp>
    </p:spTree>
    <p:extLst>
      <p:ext uri="{BB962C8B-B14F-4D97-AF65-F5344CB8AC3E}">
        <p14:creationId xmlns:p14="http://schemas.microsoft.com/office/powerpoint/2010/main" val="1222803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A665D1-3298-922E-12C8-D5460E6EE9CB}"/>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F48BA39C-C27D-EFA1-6787-B341299FF5F3}"/>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FF9379"/>
                </a:solidFill>
              </a:rPr>
              <a:t>③経済・財政</a:t>
            </a:r>
          </a:p>
        </p:txBody>
      </p:sp>
      <p:sp>
        <p:nvSpPr>
          <p:cNvPr id="2" name="スライド番号プレースホルダー 1">
            <a:extLst>
              <a:ext uri="{FF2B5EF4-FFF2-40B4-BE49-F238E27FC236}">
                <a16:creationId xmlns:a16="http://schemas.microsoft.com/office/drawing/2014/main" id="{75FB9439-B256-2709-7447-6345612B676A}"/>
              </a:ext>
            </a:extLst>
          </p:cNvPr>
          <p:cNvSpPr>
            <a:spLocks noGrp="1"/>
          </p:cNvSpPr>
          <p:nvPr>
            <p:ph type="sldNum" sz="quarter" idx="4"/>
          </p:nvPr>
        </p:nvSpPr>
        <p:spPr/>
        <p:txBody>
          <a:bodyPr/>
          <a:lstStyle/>
          <a:p>
            <a:pPr>
              <a:defRPr/>
            </a:pPr>
            <a:fld id="{5AC316A2-ED79-4A4C-BB2E-71F78B36301B}" type="slidenum">
              <a:rPr lang="en-US" altLang="ja-JP" smtClean="0"/>
              <a:pPr>
                <a:defRPr/>
              </a:pPr>
              <a:t>80</a:t>
            </a:fld>
            <a:endParaRPr lang="ja-JP" altLang="en-US" dirty="0"/>
          </a:p>
        </p:txBody>
      </p:sp>
      <p:sp>
        <p:nvSpPr>
          <p:cNvPr id="3" name="四角形: 角を丸くする 2">
            <a:extLst>
              <a:ext uri="{FF2B5EF4-FFF2-40B4-BE49-F238E27FC236}">
                <a16:creationId xmlns:a16="http://schemas.microsoft.com/office/drawing/2014/main" id="{D0F120DF-7E75-A281-1068-7A0BAE50819D}"/>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通勤の公共交通利用率</a:t>
            </a:r>
          </a:p>
        </p:txBody>
      </p:sp>
      <p:sp>
        <p:nvSpPr>
          <p:cNvPr id="4" name="四角形: 角を丸くする 3">
            <a:extLst>
              <a:ext uri="{FF2B5EF4-FFF2-40B4-BE49-F238E27FC236}">
                <a16:creationId xmlns:a16="http://schemas.microsoft.com/office/drawing/2014/main" id="{DA36BFD8-F5F1-475B-6A9A-976FA563EA65}"/>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市内通勤率</a:t>
            </a:r>
          </a:p>
        </p:txBody>
      </p:sp>
      <p:sp>
        <p:nvSpPr>
          <p:cNvPr id="5" name="四角形: 角を丸くする 4">
            <a:extLst>
              <a:ext uri="{FF2B5EF4-FFF2-40B4-BE49-F238E27FC236}">
                <a16:creationId xmlns:a16="http://schemas.microsoft.com/office/drawing/2014/main" id="{68BBC648-8185-D43C-9CDB-33A963674DAD}"/>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通勤時間</a:t>
            </a:r>
          </a:p>
        </p:txBody>
      </p:sp>
      <p:sp>
        <p:nvSpPr>
          <p:cNvPr id="6" name="四角形: 角を丸くする 5">
            <a:extLst>
              <a:ext uri="{FF2B5EF4-FFF2-40B4-BE49-F238E27FC236}">
                <a16:creationId xmlns:a16="http://schemas.microsoft.com/office/drawing/2014/main" id="{38D63438-D770-2DCA-EEF5-8277F7343960}"/>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農業の労働生産性</a:t>
            </a:r>
          </a:p>
        </p:txBody>
      </p:sp>
    </p:spTree>
    <p:extLst>
      <p:ext uri="{BB962C8B-B14F-4D97-AF65-F5344CB8AC3E}">
        <p14:creationId xmlns:p14="http://schemas.microsoft.com/office/powerpoint/2010/main" val="272808586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0F1EF5-043B-D276-CC79-FF8E21559C12}"/>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AFE21C71-6AB8-8983-D714-D05C0FB0A1D4}"/>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FF9379"/>
                </a:solidFill>
              </a:rPr>
              <a:t>③経済・財政</a:t>
            </a:r>
          </a:p>
        </p:txBody>
      </p:sp>
      <p:sp>
        <p:nvSpPr>
          <p:cNvPr id="2" name="スライド番号プレースホルダー 1">
            <a:extLst>
              <a:ext uri="{FF2B5EF4-FFF2-40B4-BE49-F238E27FC236}">
                <a16:creationId xmlns:a16="http://schemas.microsoft.com/office/drawing/2014/main" id="{F6C6F6FE-798E-DD2F-CA6C-7ABF1B74F2C3}"/>
              </a:ext>
            </a:extLst>
          </p:cNvPr>
          <p:cNvSpPr>
            <a:spLocks noGrp="1"/>
          </p:cNvSpPr>
          <p:nvPr>
            <p:ph type="sldNum" sz="quarter" idx="4"/>
          </p:nvPr>
        </p:nvSpPr>
        <p:spPr/>
        <p:txBody>
          <a:bodyPr/>
          <a:lstStyle/>
          <a:p>
            <a:pPr>
              <a:defRPr/>
            </a:pPr>
            <a:fld id="{5AC316A2-ED79-4A4C-BB2E-71F78B36301B}" type="slidenum">
              <a:rPr lang="en-US" altLang="ja-JP" smtClean="0"/>
              <a:pPr>
                <a:defRPr/>
              </a:pPr>
              <a:t>81</a:t>
            </a:fld>
            <a:endParaRPr lang="ja-JP" altLang="en-US" dirty="0"/>
          </a:p>
        </p:txBody>
      </p:sp>
      <p:sp>
        <p:nvSpPr>
          <p:cNvPr id="3" name="四角形: 角を丸くする 2">
            <a:extLst>
              <a:ext uri="{FF2B5EF4-FFF2-40B4-BE49-F238E27FC236}">
                <a16:creationId xmlns:a16="http://schemas.microsoft.com/office/drawing/2014/main" id="{63A339F7-4482-4D41-238A-B93232A4849C}"/>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林業の労働生産性</a:t>
            </a:r>
          </a:p>
        </p:txBody>
      </p:sp>
      <p:sp>
        <p:nvSpPr>
          <p:cNvPr id="4" name="四角形: 角を丸くする 3">
            <a:extLst>
              <a:ext uri="{FF2B5EF4-FFF2-40B4-BE49-F238E27FC236}">
                <a16:creationId xmlns:a16="http://schemas.microsoft.com/office/drawing/2014/main" id="{B38177E7-1577-39C2-57CE-33CFE4E6E919}"/>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水産業の労働生産性</a:t>
            </a:r>
          </a:p>
        </p:txBody>
      </p:sp>
      <p:sp>
        <p:nvSpPr>
          <p:cNvPr id="5" name="四角形: 角を丸くする 4">
            <a:extLst>
              <a:ext uri="{FF2B5EF4-FFF2-40B4-BE49-F238E27FC236}">
                <a16:creationId xmlns:a16="http://schemas.microsoft.com/office/drawing/2014/main" id="{C2DE0876-0CB0-2706-BB22-3304C8289F8F}"/>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第</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2</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次産業の労働生産性</a:t>
            </a:r>
          </a:p>
        </p:txBody>
      </p:sp>
      <p:sp>
        <p:nvSpPr>
          <p:cNvPr id="6" name="四角形: 角を丸くする 5">
            <a:extLst>
              <a:ext uri="{FF2B5EF4-FFF2-40B4-BE49-F238E27FC236}">
                <a16:creationId xmlns:a16="http://schemas.microsoft.com/office/drawing/2014/main" id="{820A5DBA-6752-A1B2-CC78-CD8D2FAD768E}"/>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第</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3</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次産業の労働生産性</a:t>
            </a:r>
          </a:p>
        </p:txBody>
      </p:sp>
    </p:spTree>
    <p:extLst>
      <p:ext uri="{BB962C8B-B14F-4D97-AF65-F5344CB8AC3E}">
        <p14:creationId xmlns:p14="http://schemas.microsoft.com/office/powerpoint/2010/main" val="415764634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691542-2E12-705C-297C-F6248F0123BB}"/>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CD7A40DF-8859-DB19-66E5-CD339E363E81}"/>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FF9379"/>
                </a:solidFill>
              </a:rPr>
              <a:t>③経済・財政</a:t>
            </a:r>
          </a:p>
        </p:txBody>
      </p:sp>
      <p:sp>
        <p:nvSpPr>
          <p:cNvPr id="2" name="スライド番号プレースホルダー 1">
            <a:extLst>
              <a:ext uri="{FF2B5EF4-FFF2-40B4-BE49-F238E27FC236}">
                <a16:creationId xmlns:a16="http://schemas.microsoft.com/office/drawing/2014/main" id="{D77372EC-A2E3-5B6F-0BDD-B5E4941671E2}"/>
              </a:ext>
            </a:extLst>
          </p:cNvPr>
          <p:cNvSpPr>
            <a:spLocks noGrp="1"/>
          </p:cNvSpPr>
          <p:nvPr>
            <p:ph type="sldNum" sz="quarter" idx="4"/>
          </p:nvPr>
        </p:nvSpPr>
        <p:spPr/>
        <p:txBody>
          <a:bodyPr/>
          <a:lstStyle/>
          <a:p>
            <a:pPr>
              <a:defRPr/>
            </a:pPr>
            <a:fld id="{5AC316A2-ED79-4A4C-BB2E-71F78B36301B}" type="slidenum">
              <a:rPr lang="en-US" altLang="ja-JP" smtClean="0"/>
              <a:pPr>
                <a:defRPr/>
              </a:pPr>
              <a:t>82</a:t>
            </a:fld>
            <a:endParaRPr lang="ja-JP" altLang="en-US" dirty="0"/>
          </a:p>
        </p:txBody>
      </p:sp>
      <p:sp>
        <p:nvSpPr>
          <p:cNvPr id="3" name="四角形: 角を丸くする 2">
            <a:extLst>
              <a:ext uri="{FF2B5EF4-FFF2-40B4-BE49-F238E27FC236}">
                <a16:creationId xmlns:a16="http://schemas.microsoft.com/office/drawing/2014/main" id="{6F59E8F6-0B0E-7652-6832-8B54E0589F89}"/>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農業の付加価値額シェア</a:t>
            </a:r>
          </a:p>
        </p:txBody>
      </p:sp>
      <p:sp>
        <p:nvSpPr>
          <p:cNvPr id="4" name="四角形: 角を丸くする 3">
            <a:extLst>
              <a:ext uri="{FF2B5EF4-FFF2-40B4-BE49-F238E27FC236}">
                <a16:creationId xmlns:a16="http://schemas.microsoft.com/office/drawing/2014/main" id="{C5554028-13FC-1F55-C474-D4CD71892A94}"/>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林業の付加価値額シェア</a:t>
            </a:r>
          </a:p>
        </p:txBody>
      </p:sp>
      <p:sp>
        <p:nvSpPr>
          <p:cNvPr id="5" name="四角形: 角を丸くする 4">
            <a:extLst>
              <a:ext uri="{FF2B5EF4-FFF2-40B4-BE49-F238E27FC236}">
                <a16:creationId xmlns:a16="http://schemas.microsoft.com/office/drawing/2014/main" id="{C23ECA0C-9758-11D3-7990-A7F2D1329FC0}"/>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水産業の付加価値額シェア</a:t>
            </a:r>
          </a:p>
        </p:txBody>
      </p:sp>
      <p:sp>
        <p:nvSpPr>
          <p:cNvPr id="6" name="四角形: 角を丸くする 5">
            <a:extLst>
              <a:ext uri="{FF2B5EF4-FFF2-40B4-BE49-F238E27FC236}">
                <a16:creationId xmlns:a16="http://schemas.microsoft.com/office/drawing/2014/main" id="{D9FA8E6C-8AEC-9505-AB6C-9FEBFC4660A4}"/>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製造業付加価値額シェア</a:t>
            </a:r>
          </a:p>
        </p:txBody>
      </p:sp>
    </p:spTree>
    <p:extLst>
      <p:ext uri="{BB962C8B-B14F-4D97-AF65-F5344CB8AC3E}">
        <p14:creationId xmlns:p14="http://schemas.microsoft.com/office/powerpoint/2010/main" val="299141090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BE6797-E2D3-5C06-A6B3-3B502B0F8C4A}"/>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B25CA064-4728-9AA7-7116-CA8CFE9F138D}"/>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FF9379"/>
                </a:solidFill>
              </a:rPr>
              <a:t>③経済・財政</a:t>
            </a:r>
          </a:p>
        </p:txBody>
      </p:sp>
      <p:sp>
        <p:nvSpPr>
          <p:cNvPr id="2" name="スライド番号プレースホルダー 1">
            <a:extLst>
              <a:ext uri="{FF2B5EF4-FFF2-40B4-BE49-F238E27FC236}">
                <a16:creationId xmlns:a16="http://schemas.microsoft.com/office/drawing/2014/main" id="{300B5DF9-2C94-EEFD-1824-B179CFB8E9E1}"/>
              </a:ext>
            </a:extLst>
          </p:cNvPr>
          <p:cNvSpPr>
            <a:spLocks noGrp="1"/>
          </p:cNvSpPr>
          <p:nvPr>
            <p:ph type="sldNum" sz="quarter" idx="4"/>
          </p:nvPr>
        </p:nvSpPr>
        <p:spPr/>
        <p:txBody>
          <a:bodyPr/>
          <a:lstStyle/>
          <a:p>
            <a:pPr>
              <a:defRPr/>
            </a:pPr>
            <a:fld id="{5AC316A2-ED79-4A4C-BB2E-71F78B36301B}" type="slidenum">
              <a:rPr lang="en-US" altLang="ja-JP" smtClean="0"/>
              <a:pPr>
                <a:defRPr/>
              </a:pPr>
              <a:t>83</a:t>
            </a:fld>
            <a:endParaRPr lang="ja-JP" altLang="en-US" dirty="0"/>
          </a:p>
        </p:txBody>
      </p:sp>
      <p:sp>
        <p:nvSpPr>
          <p:cNvPr id="3" name="四角形: 角を丸くする 2">
            <a:extLst>
              <a:ext uri="{FF2B5EF4-FFF2-40B4-BE49-F238E27FC236}">
                <a16:creationId xmlns:a16="http://schemas.microsoft.com/office/drawing/2014/main" id="{33D552F4-63CB-E7A5-F0F7-3B1AC42A6EA4}"/>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小売業付加価値額シェア</a:t>
            </a:r>
          </a:p>
        </p:txBody>
      </p:sp>
      <p:sp>
        <p:nvSpPr>
          <p:cNvPr id="4" name="四角形: 角を丸くする 3">
            <a:extLst>
              <a:ext uri="{FF2B5EF4-FFF2-40B4-BE49-F238E27FC236}">
                <a16:creationId xmlns:a16="http://schemas.microsoft.com/office/drawing/2014/main" id="{6C1836A6-8177-261C-10B8-4791642FF802}"/>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産業の多様性（エントロピー指数）</a:t>
            </a:r>
          </a:p>
        </p:txBody>
      </p:sp>
      <p:sp>
        <p:nvSpPr>
          <p:cNvPr id="5" name="四角形: 角を丸くする 4">
            <a:extLst>
              <a:ext uri="{FF2B5EF4-FFF2-40B4-BE49-F238E27FC236}">
                <a16:creationId xmlns:a16="http://schemas.microsoft.com/office/drawing/2014/main" id="{A1D2D15B-EFBD-EC2E-6C9F-89E2B0BA5F00}"/>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人口当たりの観光入込客数（私用流入）</a:t>
            </a:r>
          </a:p>
        </p:txBody>
      </p:sp>
      <p:sp>
        <p:nvSpPr>
          <p:cNvPr id="6" name="四角形: 角を丸くする 5">
            <a:extLst>
              <a:ext uri="{FF2B5EF4-FFF2-40B4-BE49-F238E27FC236}">
                <a16:creationId xmlns:a16="http://schemas.microsoft.com/office/drawing/2014/main" id="{C2644F0A-FD03-25CC-ED0B-99C0F105E906}"/>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人口当たりの物資の集中量</a:t>
            </a:r>
          </a:p>
        </p:txBody>
      </p:sp>
    </p:spTree>
    <p:extLst>
      <p:ext uri="{BB962C8B-B14F-4D97-AF65-F5344CB8AC3E}">
        <p14:creationId xmlns:p14="http://schemas.microsoft.com/office/powerpoint/2010/main" val="146266392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25C583-11B1-CE7E-30C2-069BDBEC3D5A}"/>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3833DB7C-5AAC-2381-06EF-3A574C388D5F}"/>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FF9379"/>
                </a:solidFill>
              </a:rPr>
              <a:t>③経済・財政</a:t>
            </a:r>
          </a:p>
        </p:txBody>
      </p:sp>
      <p:sp>
        <p:nvSpPr>
          <p:cNvPr id="2" name="スライド番号プレースホルダー 1">
            <a:extLst>
              <a:ext uri="{FF2B5EF4-FFF2-40B4-BE49-F238E27FC236}">
                <a16:creationId xmlns:a16="http://schemas.microsoft.com/office/drawing/2014/main" id="{3F345051-530E-3A03-8A83-BF0005384C25}"/>
              </a:ext>
            </a:extLst>
          </p:cNvPr>
          <p:cNvSpPr>
            <a:spLocks noGrp="1"/>
          </p:cNvSpPr>
          <p:nvPr>
            <p:ph type="sldNum" sz="quarter" idx="4"/>
          </p:nvPr>
        </p:nvSpPr>
        <p:spPr/>
        <p:txBody>
          <a:bodyPr/>
          <a:lstStyle/>
          <a:p>
            <a:pPr>
              <a:defRPr/>
            </a:pPr>
            <a:fld id="{5AC316A2-ED79-4A4C-BB2E-71F78B36301B}" type="slidenum">
              <a:rPr lang="en-US" altLang="ja-JP" smtClean="0"/>
              <a:pPr>
                <a:defRPr/>
              </a:pPr>
              <a:t>84</a:t>
            </a:fld>
            <a:endParaRPr lang="ja-JP" altLang="en-US" dirty="0"/>
          </a:p>
        </p:txBody>
      </p:sp>
      <p:sp>
        <p:nvSpPr>
          <p:cNvPr id="3" name="四角形: 角を丸くする 2">
            <a:extLst>
              <a:ext uri="{FF2B5EF4-FFF2-40B4-BE49-F238E27FC236}">
                <a16:creationId xmlns:a16="http://schemas.microsoft.com/office/drawing/2014/main" id="{7A70A881-90F9-F376-F429-E78800E6F786}"/>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財政力指数</a:t>
            </a:r>
          </a:p>
        </p:txBody>
      </p:sp>
      <p:sp>
        <p:nvSpPr>
          <p:cNvPr id="4" name="四角形: 角を丸くする 3">
            <a:extLst>
              <a:ext uri="{FF2B5EF4-FFF2-40B4-BE49-F238E27FC236}">
                <a16:creationId xmlns:a16="http://schemas.microsoft.com/office/drawing/2014/main" id="{5ACACC4A-2BCA-2D44-622A-91BFF13A4512}"/>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zh-TW" altLang="en-US" sz="1000" b="1" i="0" u="none" strike="noStrike" dirty="0">
                <a:solidFill>
                  <a:schemeClr val="bg1"/>
                </a:solidFill>
                <a:effectLst/>
                <a:latin typeface="Meiryo UI" panose="020B0604030504040204" pitchFamily="50" charset="-128"/>
                <a:ea typeface="Meiryo UI" panose="020B0604030504040204" pitchFamily="50" charset="-128"/>
              </a:rPr>
              <a:t>自主財源比率</a:t>
            </a:r>
          </a:p>
        </p:txBody>
      </p:sp>
      <p:sp>
        <p:nvSpPr>
          <p:cNvPr id="5" name="四角形: 角を丸くする 4">
            <a:extLst>
              <a:ext uri="{FF2B5EF4-FFF2-40B4-BE49-F238E27FC236}">
                <a16:creationId xmlns:a16="http://schemas.microsoft.com/office/drawing/2014/main" id="{F2A2142E-D12E-2C6D-5FA9-3533214E0B2A}"/>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zh-TW" altLang="en-US" sz="1000" b="1" i="0" u="none" strike="noStrike" dirty="0">
                <a:solidFill>
                  <a:schemeClr val="bg1"/>
                </a:solidFill>
                <a:effectLst/>
                <a:latin typeface="Meiryo UI" panose="020B0604030504040204" pitchFamily="50" charset="-128"/>
                <a:ea typeface="Meiryo UI" panose="020B0604030504040204" pitchFamily="50" charset="-128"/>
              </a:rPr>
              <a:t>実質公債費比率</a:t>
            </a:r>
          </a:p>
        </p:txBody>
      </p:sp>
      <p:sp>
        <p:nvSpPr>
          <p:cNvPr id="6" name="四角形: 角を丸くする 5">
            <a:extLst>
              <a:ext uri="{FF2B5EF4-FFF2-40B4-BE49-F238E27FC236}">
                <a16:creationId xmlns:a16="http://schemas.microsoft.com/office/drawing/2014/main" id="{F9824981-BE52-11C7-37D8-FA348E87D9A5}"/>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経常収支比率</a:t>
            </a:r>
          </a:p>
        </p:txBody>
      </p:sp>
    </p:spTree>
    <p:extLst>
      <p:ext uri="{BB962C8B-B14F-4D97-AF65-F5344CB8AC3E}">
        <p14:creationId xmlns:p14="http://schemas.microsoft.com/office/powerpoint/2010/main" val="107235232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FF9379"/>
                </a:solidFill>
              </a:rPr>
              <a:t>③経済・財政</a:t>
            </a:r>
          </a:p>
        </p:txBody>
      </p:sp>
      <p:sp>
        <p:nvSpPr>
          <p:cNvPr id="8" name="テキスト ボックス 7"/>
          <p:cNvSpPr txBox="1"/>
          <p:nvPr/>
        </p:nvSpPr>
        <p:spPr>
          <a:xfrm>
            <a:off x="123320" y="6289178"/>
            <a:ext cx="5404345" cy="276999"/>
          </a:xfrm>
          <a:prstGeom prst="rect">
            <a:avLst/>
          </a:prstGeom>
          <a:noFill/>
        </p:spPr>
        <p:txBody>
          <a:bodyPr wrap="square" rtlCol="0">
            <a:spAutoFit/>
          </a:bodyPr>
          <a:lstStyle/>
          <a:p>
            <a:pPr marL="180975" indent="-180975"/>
            <a:r>
              <a:rPr lang="ja-JP" altLang="en-US" sz="600" dirty="0">
                <a:solidFill>
                  <a:schemeClr val="tx1">
                    <a:lumMod val="75000"/>
                    <a:lumOff val="25000"/>
                  </a:schemeClr>
                </a:solidFill>
                <a:latin typeface="+mj-lt"/>
                <a:ea typeface="Meiryo UI" panose="020B0604030504040204" pitchFamily="50" charset="-128"/>
              </a:rPr>
              <a:t>注１：「産業の多様性（エントロピー指数）」は、産業の多角化の程度を表す指標であり、一部の産業の付加価値額シェアが突出しているほど値がゼロに近づく指標である。</a:t>
            </a:r>
            <a:endParaRPr lang="en-US" altLang="ja-JP" sz="600" dirty="0">
              <a:solidFill>
                <a:schemeClr val="tx1">
                  <a:lumMod val="75000"/>
                  <a:lumOff val="25000"/>
                </a:schemeClr>
              </a:solidFill>
              <a:latin typeface="+mj-lt"/>
              <a:ea typeface="Meiryo UI" panose="020B0604030504040204" pitchFamily="50" charset="-128"/>
            </a:endParaRPr>
          </a:p>
          <a:p>
            <a:pPr marL="180975" indent="-180975"/>
            <a:r>
              <a:rPr kumimoji="1" lang="ja-JP" altLang="en-US" sz="600" dirty="0">
                <a:solidFill>
                  <a:schemeClr val="tx1">
                    <a:lumMod val="75000"/>
                    <a:lumOff val="25000"/>
                  </a:schemeClr>
                </a:solidFill>
                <a:latin typeface="+mj-lt"/>
                <a:ea typeface="Meiryo UI" panose="020B0604030504040204" pitchFamily="50" charset="-128"/>
              </a:rPr>
              <a:t>注２：「雇用者所得」および「その他所得」は居住地ベースの値である。</a:t>
            </a:r>
            <a:endParaRPr kumimoji="1" lang="ja-JP" altLang="en-US" sz="600" dirty="0">
              <a:solidFill>
                <a:schemeClr val="tx1">
                  <a:lumMod val="75000"/>
                  <a:lumOff val="25000"/>
                </a:schemeClr>
              </a:solidFill>
              <a:latin typeface="+mj-lt"/>
            </a:endParaRPr>
          </a:p>
        </p:txBody>
      </p:sp>
      <p:graphicFrame>
        <p:nvGraphicFramePr>
          <p:cNvPr id="6" name="表 2">
            <a:extLst>
              <a:ext uri="{FF2B5EF4-FFF2-40B4-BE49-F238E27FC236}">
                <a16:creationId xmlns:a16="http://schemas.microsoft.com/office/drawing/2014/main" id="{6E008400-8A32-42EA-B718-8D9AD330FE26}"/>
              </a:ext>
            </a:extLst>
          </p:cNvPr>
          <p:cNvGraphicFramePr>
            <a:graphicFrameLocks noGrp="1"/>
          </p:cNvGraphicFramePr>
          <p:nvPr>
            <p:extLst>
              <p:ext uri="{D42A27DB-BD31-4B8C-83A1-F6EECF244321}">
                <p14:modId xmlns:p14="http://schemas.microsoft.com/office/powerpoint/2010/main" val="2091765643"/>
              </p:ext>
            </p:extLst>
          </p:nvPr>
        </p:nvGraphicFramePr>
        <p:xfrm>
          <a:off x="123320" y="634222"/>
          <a:ext cx="8897360" cy="5589555"/>
        </p:xfrm>
        <a:graphic>
          <a:graphicData uri="http://schemas.openxmlformats.org/drawingml/2006/table">
            <a:tbl>
              <a:tblPr>
                <a:tableStyleId>{5C22544A-7EE6-4342-B048-85BDC9FD1C3A}</a:tableStyleId>
              </a:tblPr>
              <a:tblGrid>
                <a:gridCol w="186151">
                  <a:extLst>
                    <a:ext uri="{9D8B030D-6E8A-4147-A177-3AD203B41FA5}">
                      <a16:colId xmlns:a16="http://schemas.microsoft.com/office/drawing/2014/main" val="3070005394"/>
                    </a:ext>
                  </a:extLst>
                </a:gridCol>
                <a:gridCol w="1820146">
                  <a:extLst>
                    <a:ext uri="{9D8B030D-6E8A-4147-A177-3AD203B41FA5}">
                      <a16:colId xmlns:a16="http://schemas.microsoft.com/office/drawing/2014/main" val="2704415354"/>
                    </a:ext>
                  </a:extLst>
                </a:gridCol>
                <a:gridCol w="356791">
                  <a:extLst>
                    <a:ext uri="{9D8B030D-6E8A-4147-A177-3AD203B41FA5}">
                      <a16:colId xmlns:a16="http://schemas.microsoft.com/office/drawing/2014/main" val="3538768749"/>
                    </a:ext>
                  </a:extLst>
                </a:gridCol>
                <a:gridCol w="356791">
                  <a:extLst>
                    <a:ext uri="{9D8B030D-6E8A-4147-A177-3AD203B41FA5}">
                      <a16:colId xmlns:a16="http://schemas.microsoft.com/office/drawing/2014/main" val="3179989265"/>
                    </a:ext>
                  </a:extLst>
                </a:gridCol>
                <a:gridCol w="356791">
                  <a:extLst>
                    <a:ext uri="{9D8B030D-6E8A-4147-A177-3AD203B41FA5}">
                      <a16:colId xmlns:a16="http://schemas.microsoft.com/office/drawing/2014/main" val="1122456817"/>
                    </a:ext>
                  </a:extLst>
                </a:gridCol>
                <a:gridCol w="356791">
                  <a:extLst>
                    <a:ext uri="{9D8B030D-6E8A-4147-A177-3AD203B41FA5}">
                      <a16:colId xmlns:a16="http://schemas.microsoft.com/office/drawing/2014/main" val="2846701846"/>
                    </a:ext>
                  </a:extLst>
                </a:gridCol>
                <a:gridCol w="356791">
                  <a:extLst>
                    <a:ext uri="{9D8B030D-6E8A-4147-A177-3AD203B41FA5}">
                      <a16:colId xmlns:a16="http://schemas.microsoft.com/office/drawing/2014/main" val="1963704072"/>
                    </a:ext>
                  </a:extLst>
                </a:gridCol>
                <a:gridCol w="356791">
                  <a:extLst>
                    <a:ext uri="{9D8B030D-6E8A-4147-A177-3AD203B41FA5}">
                      <a16:colId xmlns:a16="http://schemas.microsoft.com/office/drawing/2014/main" val="1005506162"/>
                    </a:ext>
                  </a:extLst>
                </a:gridCol>
                <a:gridCol w="356791">
                  <a:extLst>
                    <a:ext uri="{9D8B030D-6E8A-4147-A177-3AD203B41FA5}">
                      <a16:colId xmlns:a16="http://schemas.microsoft.com/office/drawing/2014/main" val="4001253956"/>
                    </a:ext>
                  </a:extLst>
                </a:gridCol>
                <a:gridCol w="356791">
                  <a:extLst>
                    <a:ext uri="{9D8B030D-6E8A-4147-A177-3AD203B41FA5}">
                      <a16:colId xmlns:a16="http://schemas.microsoft.com/office/drawing/2014/main" val="1852902847"/>
                    </a:ext>
                  </a:extLst>
                </a:gridCol>
                <a:gridCol w="356791">
                  <a:extLst>
                    <a:ext uri="{9D8B030D-6E8A-4147-A177-3AD203B41FA5}">
                      <a16:colId xmlns:a16="http://schemas.microsoft.com/office/drawing/2014/main" val="4013067723"/>
                    </a:ext>
                  </a:extLst>
                </a:gridCol>
                <a:gridCol w="356791">
                  <a:extLst>
                    <a:ext uri="{9D8B030D-6E8A-4147-A177-3AD203B41FA5}">
                      <a16:colId xmlns:a16="http://schemas.microsoft.com/office/drawing/2014/main" val="3180944986"/>
                    </a:ext>
                  </a:extLst>
                </a:gridCol>
                <a:gridCol w="356791">
                  <a:extLst>
                    <a:ext uri="{9D8B030D-6E8A-4147-A177-3AD203B41FA5}">
                      <a16:colId xmlns:a16="http://schemas.microsoft.com/office/drawing/2014/main" val="520129961"/>
                    </a:ext>
                  </a:extLst>
                </a:gridCol>
                <a:gridCol w="356791">
                  <a:extLst>
                    <a:ext uri="{9D8B030D-6E8A-4147-A177-3AD203B41FA5}">
                      <a16:colId xmlns:a16="http://schemas.microsoft.com/office/drawing/2014/main" val="2192272256"/>
                    </a:ext>
                  </a:extLst>
                </a:gridCol>
                <a:gridCol w="356791">
                  <a:extLst>
                    <a:ext uri="{9D8B030D-6E8A-4147-A177-3AD203B41FA5}">
                      <a16:colId xmlns:a16="http://schemas.microsoft.com/office/drawing/2014/main" val="301950743"/>
                    </a:ext>
                  </a:extLst>
                </a:gridCol>
                <a:gridCol w="356791">
                  <a:extLst>
                    <a:ext uri="{9D8B030D-6E8A-4147-A177-3AD203B41FA5}">
                      <a16:colId xmlns:a16="http://schemas.microsoft.com/office/drawing/2014/main" val="2700967328"/>
                    </a:ext>
                  </a:extLst>
                </a:gridCol>
                <a:gridCol w="356791">
                  <a:extLst>
                    <a:ext uri="{9D8B030D-6E8A-4147-A177-3AD203B41FA5}">
                      <a16:colId xmlns:a16="http://schemas.microsoft.com/office/drawing/2014/main" val="250126360"/>
                    </a:ext>
                  </a:extLst>
                </a:gridCol>
                <a:gridCol w="356791">
                  <a:extLst>
                    <a:ext uri="{9D8B030D-6E8A-4147-A177-3AD203B41FA5}">
                      <a16:colId xmlns:a16="http://schemas.microsoft.com/office/drawing/2014/main" val="1068302698"/>
                    </a:ext>
                  </a:extLst>
                </a:gridCol>
                <a:gridCol w="356791">
                  <a:extLst>
                    <a:ext uri="{9D8B030D-6E8A-4147-A177-3AD203B41FA5}">
                      <a16:colId xmlns:a16="http://schemas.microsoft.com/office/drawing/2014/main" val="2543711587"/>
                    </a:ext>
                  </a:extLst>
                </a:gridCol>
                <a:gridCol w="356791">
                  <a:extLst>
                    <a:ext uri="{9D8B030D-6E8A-4147-A177-3AD203B41FA5}">
                      <a16:colId xmlns:a16="http://schemas.microsoft.com/office/drawing/2014/main" val="3626271841"/>
                    </a:ext>
                  </a:extLst>
                </a:gridCol>
                <a:gridCol w="468825">
                  <a:extLst>
                    <a:ext uri="{9D8B030D-6E8A-4147-A177-3AD203B41FA5}">
                      <a16:colId xmlns:a16="http://schemas.microsoft.com/office/drawing/2014/main" val="2124841831"/>
                    </a:ext>
                  </a:extLst>
                </a:gridCol>
              </a:tblGrid>
              <a:tr h="270000">
                <a:tc rowSpan="2">
                  <a:txBody>
                    <a:bodyPr/>
                    <a:lstStyle/>
                    <a:p>
                      <a:pPr algn="ctr" fontAlgn="ctr"/>
                      <a:r>
                        <a:rPr lang="en-US" sz="800" b="1" u="none" strike="noStrike" dirty="0">
                          <a:solidFill>
                            <a:schemeClr val="tx1">
                              <a:lumMod val="75000"/>
                              <a:lumOff val="25000"/>
                            </a:schemeClr>
                          </a:solidFill>
                          <a:effectLst/>
                        </a:rPr>
                        <a:t>No</a:t>
                      </a:r>
                      <a:endParaRPr 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800" b="1" u="none" strike="noStrike" dirty="0">
                          <a:solidFill>
                            <a:schemeClr val="tx1">
                              <a:lumMod val="75000"/>
                              <a:lumOff val="25000"/>
                            </a:schemeClr>
                          </a:solidFill>
                          <a:effectLst/>
                        </a:rPr>
                        <a:t>指標名</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●●市</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同規模地域平均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全国平均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800" b="1" u="none" strike="noStrike" dirty="0">
                          <a:solidFill>
                            <a:schemeClr val="tx1">
                              <a:lumMod val="75000"/>
                              <a:lumOff val="25000"/>
                            </a:schemeClr>
                          </a:solidFill>
                          <a:effectLst/>
                        </a:rPr>
                        <a:t>単位</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3452909152"/>
                  </a:ext>
                </a:extLst>
              </a:tr>
              <a:tr h="180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i="0" u="none" strike="noStrike" dirty="0">
                          <a:solidFill>
                            <a:schemeClr val="tx1">
                              <a:lumMod val="75000"/>
                              <a:lumOff val="25000"/>
                            </a:schemeClr>
                          </a:solidFill>
                          <a:effectLst/>
                          <a:latin typeface="+mj-lt"/>
                          <a:ea typeface="游ゴシック" panose="020B0400000000000000" pitchFamily="50" charset="-128"/>
                        </a:rPr>
                        <a:t>2023</a:t>
                      </a: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u="none" strike="noStrike" dirty="0">
                          <a:effectLst/>
                        </a:rPr>
                        <a:t>単位</a:t>
                      </a:r>
                      <a:endPar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952288163"/>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人口当たりの雇用者所得</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百万円</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599484443"/>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人口当たりのその他所得</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百万円</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776020044"/>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失業率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854287170"/>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職住比</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　</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776284110"/>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通勤の公共交通利用率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876071971"/>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市内通勤率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515677937"/>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通勤時間</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分</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72666020"/>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農業の労働生産性</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百万円</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783240620"/>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林業の労働生産性</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百万円</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168103101"/>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水産業の労働生産性</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百万円</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000241844"/>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第</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次産業の労働生産性</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百万円</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515148276"/>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第</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次産業の労働生産性</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百万円</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19090030"/>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農業の付加価値額シェア</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559490804"/>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林業の付加価値額シェア</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55176291"/>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15</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水産業の付加価値額シェア</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38066536"/>
                  </a:ext>
                </a:extLst>
              </a:tr>
              <a:tr h="198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16</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製造業付加価値額シェア</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14721550"/>
                  </a:ext>
                </a:extLst>
              </a:tr>
              <a:tr h="198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小売業付加価値額シェア</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593031698"/>
                  </a:ext>
                </a:extLst>
              </a:tr>
              <a:tr h="198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18</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産業の多様性（エントロピー指数）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　</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322048423"/>
                  </a:ext>
                </a:extLst>
              </a:tr>
              <a:tr h="198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19</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人口当たりの観光入込客数（私用流入）</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人・回</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97325537"/>
                  </a:ext>
                </a:extLst>
              </a:tr>
              <a:tr h="198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20</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人口当たりの物資の集中量</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トン</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日</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613143146"/>
                  </a:ext>
                </a:extLst>
              </a:tr>
              <a:tr h="198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財政力指数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　</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625795026"/>
                  </a:ext>
                </a:extLst>
              </a:tr>
              <a:tr h="198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zh-TW"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自主財源比率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090174343"/>
                  </a:ext>
                </a:extLst>
              </a:tr>
              <a:tr h="198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zh-TW"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実質公債費比率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55225748"/>
                  </a:ext>
                </a:extLst>
              </a:tr>
              <a:tr h="198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経常収支比率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1696090209"/>
                  </a:ext>
                </a:extLst>
              </a:tr>
            </a:tbl>
          </a:graphicData>
        </a:graphic>
      </p:graphicFrame>
      <p:sp>
        <p:nvSpPr>
          <p:cNvPr id="2" name="スライド番号プレースホルダー 1">
            <a:extLst>
              <a:ext uri="{FF2B5EF4-FFF2-40B4-BE49-F238E27FC236}">
                <a16:creationId xmlns:a16="http://schemas.microsoft.com/office/drawing/2014/main" id="{B95F6836-50F7-4A64-8372-E8991E1B374A}"/>
              </a:ext>
            </a:extLst>
          </p:cNvPr>
          <p:cNvSpPr>
            <a:spLocks noGrp="1"/>
          </p:cNvSpPr>
          <p:nvPr>
            <p:ph type="sldNum" sz="quarter" idx="4"/>
          </p:nvPr>
        </p:nvSpPr>
        <p:spPr/>
        <p:txBody>
          <a:bodyPr/>
          <a:lstStyle/>
          <a:p>
            <a:pPr>
              <a:defRPr/>
            </a:pPr>
            <a:fld id="{5AC316A2-ED79-4A4C-BB2E-71F78B36301B}" type="slidenum">
              <a:rPr lang="en-US" altLang="ja-JP" smtClean="0"/>
              <a:pPr>
                <a:defRPr/>
              </a:pPr>
              <a:t>85</a:t>
            </a:fld>
            <a:endParaRPr lang="ja-JP" altLang="en-US" dirty="0"/>
          </a:p>
        </p:txBody>
      </p:sp>
    </p:spTree>
    <p:extLst>
      <p:ext uri="{BB962C8B-B14F-4D97-AF65-F5344CB8AC3E}">
        <p14:creationId xmlns:p14="http://schemas.microsoft.com/office/powerpoint/2010/main" val="43808625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0" y="2619000"/>
            <a:ext cx="9144000" cy="1620000"/>
          </a:xfrm>
          <a:noFill/>
        </p:spPr>
        <p:txBody>
          <a:bodyPr anchor="ctr"/>
          <a:lstStyle/>
          <a:p>
            <a:pPr algn="ctr" eaLnBrk="1"/>
            <a:r>
              <a:rPr lang="ja-JP" altLang="en-US" sz="4000" dirty="0"/>
              <a:t>参考１．基準値・目標値との比較</a:t>
            </a:r>
          </a:p>
        </p:txBody>
      </p:sp>
      <p:sp>
        <p:nvSpPr>
          <p:cNvPr id="4" name="スライド番号プレースホルダー 3">
            <a:extLst>
              <a:ext uri="{FF2B5EF4-FFF2-40B4-BE49-F238E27FC236}">
                <a16:creationId xmlns:a16="http://schemas.microsoft.com/office/drawing/2014/main" id="{AF654DC4-15BF-4241-9FB0-22AFDB964B8F}"/>
              </a:ext>
            </a:extLst>
          </p:cNvPr>
          <p:cNvSpPr>
            <a:spLocks noGrp="1"/>
          </p:cNvSpPr>
          <p:nvPr>
            <p:ph type="sldNum" sz="quarter" idx="4"/>
          </p:nvPr>
        </p:nvSpPr>
        <p:spPr/>
        <p:txBody>
          <a:bodyPr/>
          <a:lstStyle/>
          <a:p>
            <a:pPr>
              <a:defRPr/>
            </a:pPr>
            <a:fld id="{5AC316A2-ED79-4A4C-BB2E-71F78B36301B}" type="slidenum">
              <a:rPr lang="en-US" altLang="ja-JP" smtClean="0"/>
              <a:pPr>
                <a:defRPr/>
              </a:pPr>
              <a:t>86</a:t>
            </a:fld>
            <a:endParaRPr lang="ja-JP" altLang="en-US" dirty="0"/>
          </a:p>
        </p:txBody>
      </p:sp>
    </p:spTree>
    <p:extLst>
      <p:ext uri="{BB962C8B-B14F-4D97-AF65-F5344CB8AC3E}">
        <p14:creationId xmlns:p14="http://schemas.microsoft.com/office/powerpoint/2010/main" val="17164379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4AC820B-5F34-9989-1841-4E8F74674015}"/>
              </a:ext>
            </a:extLst>
          </p:cNvPr>
          <p:cNvSpPr>
            <a:spLocks noGrp="1"/>
          </p:cNvSpPr>
          <p:nvPr>
            <p:ph type="title"/>
          </p:nvPr>
        </p:nvSpPr>
        <p:spPr/>
        <p:txBody>
          <a:bodyPr/>
          <a:lstStyle/>
          <a:p>
            <a:r>
              <a:rPr lang="ja-JP" altLang="en-US" dirty="0"/>
              <a:t>人口当たりの部門別</a:t>
            </a:r>
            <a:r>
              <a:rPr lang="en-US" altLang="ja-JP" dirty="0"/>
              <a:t>CO2</a:t>
            </a:r>
            <a:r>
              <a:rPr lang="ja-JP" altLang="en-US" dirty="0"/>
              <a:t>排出量について</a:t>
            </a:r>
            <a:endParaRPr kumimoji="1" lang="ja-JP" altLang="en-US" dirty="0"/>
          </a:p>
        </p:txBody>
      </p:sp>
      <p:sp>
        <p:nvSpPr>
          <p:cNvPr id="4" name="スライド番号プレースホルダー 3">
            <a:extLst>
              <a:ext uri="{FF2B5EF4-FFF2-40B4-BE49-F238E27FC236}">
                <a16:creationId xmlns:a16="http://schemas.microsoft.com/office/drawing/2014/main" id="{2DCC0104-4288-45DD-A7B5-2F27E985BAF6}"/>
              </a:ext>
            </a:extLst>
          </p:cNvPr>
          <p:cNvSpPr>
            <a:spLocks noGrp="1"/>
          </p:cNvSpPr>
          <p:nvPr>
            <p:ph type="sldNum" sz="quarter" idx="4"/>
          </p:nvPr>
        </p:nvSpPr>
        <p:spPr/>
        <p:txBody>
          <a:bodyPr/>
          <a:lstStyle/>
          <a:p>
            <a:pPr>
              <a:defRPr/>
            </a:pPr>
            <a:fld id="{5AC316A2-ED79-4A4C-BB2E-71F78B36301B}" type="slidenum">
              <a:rPr lang="en-US" altLang="ja-JP" smtClean="0"/>
              <a:pPr>
                <a:defRPr/>
              </a:pPr>
              <a:t>87</a:t>
            </a:fld>
            <a:endParaRPr lang="ja-JP" altLang="en-US" dirty="0"/>
          </a:p>
        </p:txBody>
      </p:sp>
      <p:sp>
        <p:nvSpPr>
          <p:cNvPr id="5" name="四角形: 角を丸くする 4">
            <a:extLst>
              <a:ext uri="{FF2B5EF4-FFF2-40B4-BE49-F238E27FC236}">
                <a16:creationId xmlns:a16="http://schemas.microsoft.com/office/drawing/2014/main" id="{4897B6F5-EFF2-D1FE-477D-84336C9407B6}"/>
              </a:ext>
            </a:extLst>
          </p:cNvPr>
          <p:cNvSpPr/>
          <p:nvPr/>
        </p:nvSpPr>
        <p:spPr bwMode="auto">
          <a:xfrm>
            <a:off x="68893" y="1133459"/>
            <a:ext cx="2899775"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人口当たりの産業部門の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CO2</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排出量</a:t>
            </a:r>
          </a:p>
        </p:txBody>
      </p:sp>
      <p:sp>
        <p:nvSpPr>
          <p:cNvPr id="9" name="四角形: 角を丸くする 8">
            <a:extLst>
              <a:ext uri="{FF2B5EF4-FFF2-40B4-BE49-F238E27FC236}">
                <a16:creationId xmlns:a16="http://schemas.microsoft.com/office/drawing/2014/main" id="{1834C620-A425-CE52-FC13-C89FE4C968F9}"/>
              </a:ext>
            </a:extLst>
          </p:cNvPr>
          <p:cNvSpPr/>
          <p:nvPr/>
        </p:nvSpPr>
        <p:spPr bwMode="auto">
          <a:xfrm>
            <a:off x="3122112" y="1133459"/>
            <a:ext cx="2899775"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a:t>
            </a:r>
            <a:r>
              <a:rPr lang="ja-JP" altLang="en-US" sz="1000" b="1" dirty="0">
                <a:solidFill>
                  <a:schemeClr val="bg1"/>
                </a:solidFill>
                <a:latin typeface="Meiryo UI" panose="020B0604030504040204" pitchFamily="50" charset="-128"/>
                <a:ea typeface="Meiryo UI" panose="020B0604030504040204" pitchFamily="50" charset="-128"/>
              </a:rPr>
              <a:t>民生</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部門の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CO2</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排出量</a:t>
            </a:r>
          </a:p>
        </p:txBody>
      </p:sp>
      <p:sp>
        <p:nvSpPr>
          <p:cNvPr id="10" name="四角形: 角を丸くする 9">
            <a:extLst>
              <a:ext uri="{FF2B5EF4-FFF2-40B4-BE49-F238E27FC236}">
                <a16:creationId xmlns:a16="http://schemas.microsoft.com/office/drawing/2014/main" id="{B45D7A88-7733-D210-0BFE-8D8BC0604901}"/>
              </a:ext>
            </a:extLst>
          </p:cNvPr>
          <p:cNvSpPr/>
          <p:nvPr/>
        </p:nvSpPr>
        <p:spPr bwMode="auto">
          <a:xfrm>
            <a:off x="6175332" y="1133459"/>
            <a:ext cx="2899775"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人口当たりの運輸部門の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CO2</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排出量</a:t>
            </a:r>
          </a:p>
        </p:txBody>
      </p:sp>
      <p:sp>
        <p:nvSpPr>
          <p:cNvPr id="19" name="テキスト ボックス 18">
            <a:extLst>
              <a:ext uri="{FF2B5EF4-FFF2-40B4-BE49-F238E27FC236}">
                <a16:creationId xmlns:a16="http://schemas.microsoft.com/office/drawing/2014/main" id="{39E6F842-7EEC-1827-621E-0B433547197A}"/>
              </a:ext>
            </a:extLst>
          </p:cNvPr>
          <p:cNvSpPr txBox="1"/>
          <p:nvPr/>
        </p:nvSpPr>
        <p:spPr>
          <a:xfrm>
            <a:off x="2479339" y="5362134"/>
            <a:ext cx="6664661" cy="461665"/>
          </a:xfrm>
          <a:prstGeom prst="rect">
            <a:avLst/>
          </a:prstGeom>
          <a:noFill/>
        </p:spPr>
        <p:txBody>
          <a:bodyPr wrap="square" rtlCol="0">
            <a:spAutoFit/>
          </a:bodyPr>
          <a:lstStyle/>
          <a:p>
            <a:pPr marL="180975" indent="-180975"/>
            <a:r>
              <a:rPr lang="ja-JP" altLang="en-US" sz="800" dirty="0">
                <a:solidFill>
                  <a:schemeClr val="tx1">
                    <a:lumMod val="75000"/>
                    <a:lumOff val="25000"/>
                  </a:schemeClr>
                </a:solidFill>
                <a:latin typeface="+mj-lt"/>
                <a:ea typeface="Meiryo UI" panose="020B0604030504040204" pitchFamily="50" charset="-128"/>
              </a:rPr>
              <a:t>注</a:t>
            </a:r>
            <a:r>
              <a:rPr lang="en-US" altLang="ja-JP" sz="800" dirty="0">
                <a:solidFill>
                  <a:schemeClr val="tx1">
                    <a:lumMod val="75000"/>
                    <a:lumOff val="25000"/>
                  </a:schemeClr>
                </a:solidFill>
                <a:latin typeface="+mj-lt"/>
                <a:ea typeface="Meiryo UI" panose="020B0604030504040204" pitchFamily="50" charset="-128"/>
              </a:rPr>
              <a:t>1</a:t>
            </a:r>
            <a:r>
              <a:rPr lang="ja-JP" altLang="en-US" sz="800" dirty="0">
                <a:solidFill>
                  <a:schemeClr val="tx1">
                    <a:lumMod val="75000"/>
                    <a:lumOff val="25000"/>
                  </a:schemeClr>
                </a:solidFill>
                <a:latin typeface="+mj-lt"/>
                <a:ea typeface="Meiryo UI" panose="020B0604030504040204" pitchFamily="50" charset="-128"/>
              </a:rPr>
              <a:t>：「</a:t>
            </a:r>
            <a:r>
              <a:rPr lang="en-US" altLang="ja-JP" sz="800" dirty="0">
                <a:solidFill>
                  <a:schemeClr val="tx1">
                    <a:lumMod val="75000"/>
                    <a:lumOff val="25000"/>
                  </a:schemeClr>
                </a:solidFill>
                <a:latin typeface="+mj-lt"/>
                <a:ea typeface="Meiryo UI" panose="020B0604030504040204" pitchFamily="50" charset="-128"/>
              </a:rPr>
              <a:t>2030</a:t>
            </a:r>
            <a:r>
              <a:rPr lang="ja-JP" altLang="en-US" sz="800" dirty="0">
                <a:solidFill>
                  <a:schemeClr val="tx1">
                    <a:lumMod val="75000"/>
                    <a:lumOff val="25000"/>
                  </a:schemeClr>
                </a:solidFill>
                <a:latin typeface="+mj-lt"/>
                <a:ea typeface="Meiryo UI" panose="020B0604030504040204" pitchFamily="50" charset="-128"/>
              </a:rPr>
              <a:t>年度目標値の人口当たり平均」は、</a:t>
            </a:r>
            <a:r>
              <a:rPr lang="zh-TW" altLang="en-US" sz="800" dirty="0">
                <a:solidFill>
                  <a:schemeClr val="tx1">
                    <a:lumMod val="75000"/>
                    <a:lumOff val="25000"/>
                  </a:schemeClr>
                </a:solidFill>
                <a:latin typeface="+mj-lt"/>
                <a:ea typeface="Meiryo UI" panose="020B0604030504040204" pitchFamily="50" charset="-128"/>
              </a:rPr>
              <a:t>地球温暖化対策計画（令和３年</a:t>
            </a:r>
            <a:r>
              <a:rPr lang="en-US" altLang="zh-TW" sz="800" dirty="0">
                <a:solidFill>
                  <a:schemeClr val="tx1">
                    <a:lumMod val="75000"/>
                    <a:lumOff val="25000"/>
                  </a:schemeClr>
                </a:solidFill>
                <a:latin typeface="+mj-lt"/>
                <a:ea typeface="Meiryo UI" panose="020B0604030504040204" pitchFamily="50" charset="-128"/>
              </a:rPr>
              <a:t>10</a:t>
            </a:r>
            <a:r>
              <a:rPr lang="zh-TW" altLang="en-US" sz="800" dirty="0">
                <a:solidFill>
                  <a:schemeClr val="tx1">
                    <a:lumMod val="75000"/>
                    <a:lumOff val="25000"/>
                  </a:schemeClr>
                </a:solidFill>
                <a:latin typeface="+mj-lt"/>
                <a:ea typeface="Meiryo UI" panose="020B0604030504040204" pitchFamily="50" charset="-128"/>
              </a:rPr>
              <a:t>月</a:t>
            </a:r>
            <a:r>
              <a:rPr lang="en-US" altLang="zh-TW" sz="800" dirty="0">
                <a:solidFill>
                  <a:schemeClr val="tx1">
                    <a:lumMod val="75000"/>
                    <a:lumOff val="25000"/>
                  </a:schemeClr>
                </a:solidFill>
                <a:latin typeface="+mj-lt"/>
                <a:ea typeface="Meiryo UI" panose="020B0604030504040204" pitchFamily="50" charset="-128"/>
              </a:rPr>
              <a:t>22</a:t>
            </a:r>
            <a:r>
              <a:rPr lang="zh-TW" altLang="en-US" sz="800" dirty="0">
                <a:solidFill>
                  <a:schemeClr val="tx1">
                    <a:lumMod val="75000"/>
                    <a:lumOff val="25000"/>
                  </a:schemeClr>
                </a:solidFill>
                <a:latin typeface="+mj-lt"/>
                <a:ea typeface="Meiryo UI" panose="020B0604030504040204" pitchFamily="50" charset="-128"/>
              </a:rPr>
              <a:t>日閣議決定）</a:t>
            </a:r>
            <a:r>
              <a:rPr lang="ja-JP" altLang="en-US" sz="800" dirty="0">
                <a:solidFill>
                  <a:schemeClr val="tx1">
                    <a:lumMod val="75000"/>
                    <a:lumOff val="25000"/>
                  </a:schemeClr>
                </a:solidFill>
                <a:latin typeface="+mj-lt"/>
                <a:ea typeface="Meiryo UI" panose="020B0604030504040204" pitchFamily="50" charset="-128"/>
              </a:rPr>
              <a:t>における</a:t>
            </a:r>
            <a:r>
              <a:rPr lang="en-US" altLang="ja-JP" sz="800" dirty="0">
                <a:solidFill>
                  <a:schemeClr val="tx1">
                    <a:lumMod val="75000"/>
                    <a:lumOff val="25000"/>
                  </a:schemeClr>
                </a:solidFill>
                <a:latin typeface="+mj-lt"/>
                <a:ea typeface="Meiryo UI" panose="020B0604030504040204" pitchFamily="50" charset="-128"/>
              </a:rPr>
              <a:t>2030</a:t>
            </a:r>
            <a:r>
              <a:rPr lang="ja-JP" altLang="en-US" sz="800" dirty="0">
                <a:solidFill>
                  <a:schemeClr val="tx1">
                    <a:lumMod val="75000"/>
                    <a:lumOff val="25000"/>
                  </a:schemeClr>
                </a:solidFill>
                <a:latin typeface="+mj-lt"/>
                <a:ea typeface="Meiryo UI" panose="020B0604030504040204" pitchFamily="50" charset="-128"/>
              </a:rPr>
              <a:t>年度の各部門の</a:t>
            </a:r>
            <a:r>
              <a:rPr lang="en-US" altLang="ja-JP" sz="800" dirty="0">
                <a:solidFill>
                  <a:schemeClr val="tx1">
                    <a:lumMod val="75000"/>
                    <a:lumOff val="25000"/>
                  </a:schemeClr>
                </a:solidFill>
                <a:latin typeface="+mj-lt"/>
                <a:ea typeface="Meiryo UI" panose="020B0604030504040204" pitchFamily="50" charset="-128"/>
              </a:rPr>
              <a:t>CO2</a:t>
            </a:r>
            <a:r>
              <a:rPr lang="ja-JP" altLang="en-US" sz="800" dirty="0">
                <a:solidFill>
                  <a:schemeClr val="tx1">
                    <a:lumMod val="75000"/>
                    <a:lumOff val="25000"/>
                  </a:schemeClr>
                </a:solidFill>
                <a:latin typeface="+mj-lt"/>
                <a:ea typeface="Meiryo UI" panose="020B0604030504040204" pitchFamily="50" charset="-128"/>
              </a:rPr>
              <a:t>排出量目標値　を、</a:t>
            </a:r>
            <a:r>
              <a:rPr lang="en-US" altLang="ja-JP" sz="800" dirty="0">
                <a:solidFill>
                  <a:schemeClr val="tx1">
                    <a:lumMod val="75000"/>
                    <a:lumOff val="25000"/>
                  </a:schemeClr>
                </a:solidFill>
                <a:latin typeface="+mj-lt"/>
                <a:ea typeface="Meiryo UI" panose="020B0604030504040204" pitchFamily="50" charset="-128"/>
              </a:rPr>
              <a:t>2030</a:t>
            </a:r>
            <a:r>
              <a:rPr lang="ja-JP" altLang="en-US" sz="800" dirty="0">
                <a:solidFill>
                  <a:schemeClr val="tx1">
                    <a:lumMod val="75000"/>
                    <a:lumOff val="25000"/>
                  </a:schemeClr>
                </a:solidFill>
                <a:latin typeface="+mj-lt"/>
                <a:ea typeface="Meiryo UI" panose="020B0604030504040204" pitchFamily="50" charset="-128"/>
              </a:rPr>
              <a:t>年の将来人口（国立社会保障・人口問題研究所：日本の将来推計人口（令和</a:t>
            </a:r>
            <a:r>
              <a:rPr lang="en-US" altLang="ja-JP" sz="800" dirty="0">
                <a:solidFill>
                  <a:schemeClr val="tx1">
                    <a:lumMod val="75000"/>
                    <a:lumOff val="25000"/>
                  </a:schemeClr>
                </a:solidFill>
                <a:latin typeface="+mj-lt"/>
                <a:ea typeface="Meiryo UI" panose="020B0604030504040204" pitchFamily="50" charset="-128"/>
              </a:rPr>
              <a:t>5</a:t>
            </a:r>
            <a:r>
              <a:rPr lang="ja-JP" altLang="en-US" sz="800" dirty="0">
                <a:solidFill>
                  <a:schemeClr val="tx1">
                    <a:lumMod val="75000"/>
                    <a:lumOff val="25000"/>
                  </a:schemeClr>
                </a:solidFill>
                <a:latin typeface="+mj-lt"/>
                <a:ea typeface="Meiryo UI" panose="020B0604030504040204" pitchFamily="50" charset="-128"/>
              </a:rPr>
              <a:t>年推計））で割った数値である。</a:t>
            </a:r>
            <a:endParaRPr lang="en-US" altLang="ja-JP" sz="800" dirty="0">
              <a:solidFill>
                <a:schemeClr val="tx1">
                  <a:lumMod val="75000"/>
                  <a:lumOff val="25000"/>
                </a:schemeClr>
              </a:solidFill>
              <a:latin typeface="+mj-lt"/>
              <a:ea typeface="Meiryo UI" panose="020B0604030504040204" pitchFamily="50" charset="-128"/>
            </a:endParaRPr>
          </a:p>
          <a:p>
            <a:pPr marL="180975" indent="-180975"/>
            <a:r>
              <a:rPr lang="ja-JP" altLang="en-US" sz="800" dirty="0">
                <a:solidFill>
                  <a:schemeClr val="tx1">
                    <a:lumMod val="75000"/>
                    <a:lumOff val="25000"/>
                  </a:schemeClr>
                </a:solidFill>
                <a:latin typeface="+mj-lt"/>
                <a:ea typeface="Meiryo UI" panose="020B0604030504040204" pitchFamily="50" charset="-128"/>
              </a:rPr>
              <a:t>注</a:t>
            </a:r>
            <a:r>
              <a:rPr lang="en-US" altLang="ja-JP" sz="800" dirty="0">
                <a:solidFill>
                  <a:schemeClr val="tx1">
                    <a:lumMod val="75000"/>
                    <a:lumOff val="25000"/>
                  </a:schemeClr>
                </a:solidFill>
                <a:latin typeface="+mj-lt"/>
                <a:ea typeface="Meiryo UI" panose="020B0604030504040204" pitchFamily="50" charset="-128"/>
              </a:rPr>
              <a:t>2</a:t>
            </a:r>
            <a:r>
              <a:rPr lang="ja-JP" altLang="en-US" sz="800" dirty="0">
                <a:solidFill>
                  <a:schemeClr val="tx1">
                    <a:lumMod val="75000"/>
                    <a:lumOff val="25000"/>
                  </a:schemeClr>
                </a:solidFill>
                <a:latin typeface="+mj-lt"/>
                <a:ea typeface="Meiryo UI" panose="020B0604030504040204" pitchFamily="50" charset="-128"/>
              </a:rPr>
              <a:t>：実数値、目標値ともに非エネルギー部門起源の</a:t>
            </a:r>
            <a:r>
              <a:rPr lang="en-US" altLang="ja-JP" sz="800" dirty="0">
                <a:solidFill>
                  <a:schemeClr val="tx1">
                    <a:lumMod val="75000"/>
                    <a:lumOff val="25000"/>
                  </a:schemeClr>
                </a:solidFill>
                <a:latin typeface="+mj-lt"/>
                <a:ea typeface="Meiryo UI" panose="020B0604030504040204" pitchFamily="50" charset="-128"/>
              </a:rPr>
              <a:t>CO2</a:t>
            </a:r>
            <a:r>
              <a:rPr lang="ja-JP" altLang="en-US" sz="800" dirty="0">
                <a:solidFill>
                  <a:schemeClr val="tx1">
                    <a:lumMod val="75000"/>
                    <a:lumOff val="25000"/>
                  </a:schemeClr>
                </a:solidFill>
                <a:latin typeface="+mj-lt"/>
                <a:ea typeface="Meiryo UI" panose="020B0604030504040204" pitchFamily="50" charset="-128"/>
              </a:rPr>
              <a:t>排出量は含まない。</a:t>
            </a:r>
            <a:endParaRPr lang="en-US" altLang="ja-JP" sz="800" dirty="0">
              <a:solidFill>
                <a:schemeClr val="tx1">
                  <a:lumMod val="75000"/>
                  <a:lumOff val="25000"/>
                </a:schemeClr>
              </a:solidFill>
              <a:latin typeface="+mj-lt"/>
              <a:ea typeface="Meiryo UI" panose="020B0604030504040204" pitchFamily="50" charset="-128"/>
            </a:endParaRPr>
          </a:p>
        </p:txBody>
      </p:sp>
      <p:graphicFrame>
        <p:nvGraphicFramePr>
          <p:cNvPr id="16" name="表 3">
            <a:extLst>
              <a:ext uri="{FF2B5EF4-FFF2-40B4-BE49-F238E27FC236}">
                <a16:creationId xmlns:a16="http://schemas.microsoft.com/office/drawing/2014/main" id="{2AF7D995-2FA6-BA72-E2D3-90C9D08C12B8}"/>
              </a:ext>
            </a:extLst>
          </p:cNvPr>
          <p:cNvGraphicFramePr>
            <a:graphicFrameLocks noGrp="1"/>
          </p:cNvGraphicFramePr>
          <p:nvPr>
            <p:extLst>
              <p:ext uri="{D42A27DB-BD31-4B8C-83A1-F6EECF244321}">
                <p14:modId xmlns:p14="http://schemas.microsoft.com/office/powerpoint/2010/main" val="558548248"/>
              </p:ext>
            </p:extLst>
          </p:nvPr>
        </p:nvGraphicFramePr>
        <p:xfrm>
          <a:off x="6175330" y="1620000"/>
          <a:ext cx="2899776" cy="792000"/>
        </p:xfrm>
        <a:graphic>
          <a:graphicData uri="http://schemas.openxmlformats.org/drawingml/2006/table">
            <a:tbl>
              <a:tblPr firstRow="1" firstCol="1" bandRow="1">
                <a:tableStyleId>{2D5ABB26-0587-4C30-8999-92F81FD0307C}</a:tableStyleId>
              </a:tblPr>
              <a:tblGrid>
                <a:gridCol w="726511">
                  <a:extLst>
                    <a:ext uri="{9D8B030D-6E8A-4147-A177-3AD203B41FA5}">
                      <a16:colId xmlns:a16="http://schemas.microsoft.com/office/drawing/2014/main" val="724252729"/>
                    </a:ext>
                  </a:extLst>
                </a:gridCol>
                <a:gridCol w="455666">
                  <a:extLst>
                    <a:ext uri="{9D8B030D-6E8A-4147-A177-3AD203B41FA5}">
                      <a16:colId xmlns:a16="http://schemas.microsoft.com/office/drawing/2014/main" val="3716464161"/>
                    </a:ext>
                  </a:extLst>
                </a:gridCol>
                <a:gridCol w="535422">
                  <a:extLst>
                    <a:ext uri="{9D8B030D-6E8A-4147-A177-3AD203B41FA5}">
                      <a16:colId xmlns:a16="http://schemas.microsoft.com/office/drawing/2014/main" val="1110074137"/>
                    </a:ext>
                  </a:extLst>
                </a:gridCol>
                <a:gridCol w="535422">
                  <a:extLst>
                    <a:ext uri="{9D8B030D-6E8A-4147-A177-3AD203B41FA5}">
                      <a16:colId xmlns:a16="http://schemas.microsoft.com/office/drawing/2014/main" val="3627255076"/>
                    </a:ext>
                  </a:extLst>
                </a:gridCol>
                <a:gridCol w="646755">
                  <a:extLst>
                    <a:ext uri="{9D8B030D-6E8A-4147-A177-3AD203B41FA5}">
                      <a16:colId xmlns:a16="http://schemas.microsoft.com/office/drawing/2014/main" val="1800007253"/>
                    </a:ext>
                  </a:extLst>
                </a:gridCol>
              </a:tblGrid>
              <a:tr h="360000">
                <a:tc>
                  <a:txBody>
                    <a:bodyPr/>
                    <a:lstStyle/>
                    <a:p>
                      <a:pPr algn="ctr">
                        <a:lnSpc>
                          <a:spcPct val="100000"/>
                        </a:lnSpc>
                        <a:spcAft>
                          <a:spcPts val="200"/>
                        </a:spcAft>
                      </a:pPr>
                      <a:r>
                        <a:rPr lang="en-US" sz="600" b="1" dirty="0">
                          <a:solidFill>
                            <a:schemeClr val="tx1">
                              <a:lumMod val="75000"/>
                              <a:lumOff val="25000"/>
                            </a:schemeClr>
                          </a:solidFill>
                          <a:effectLst/>
                        </a:rPr>
                        <a:t> </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ja-JP" altLang="en-US" sz="600" b="1" dirty="0">
                          <a:solidFill>
                            <a:schemeClr val="tx1">
                              <a:lumMod val="75000"/>
                              <a:lumOff val="25000"/>
                            </a:schemeClr>
                          </a:solidFill>
                          <a:effectLst/>
                        </a:rPr>
                        <a:t>●●</a:t>
                      </a:r>
                      <a:r>
                        <a:rPr lang="ja-JP" sz="600" b="1" dirty="0">
                          <a:solidFill>
                            <a:schemeClr val="tx1">
                              <a:lumMod val="75000"/>
                              <a:lumOff val="25000"/>
                            </a:schemeClr>
                          </a:solidFill>
                          <a:effectLst/>
                        </a:rPr>
                        <a:t>市</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ja-JP" sz="600" b="1" dirty="0">
                          <a:solidFill>
                            <a:schemeClr val="tx1">
                              <a:lumMod val="75000"/>
                              <a:lumOff val="25000"/>
                            </a:schemeClr>
                          </a:solidFill>
                          <a:effectLst/>
                        </a:rPr>
                        <a:t>同規模地域</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ja-JP" sz="600" b="1" dirty="0">
                          <a:solidFill>
                            <a:schemeClr val="tx1">
                              <a:lumMod val="75000"/>
                              <a:lumOff val="25000"/>
                            </a:schemeClr>
                          </a:solidFill>
                          <a:effectLst/>
                        </a:rPr>
                        <a:t>全国平均</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en-US" sz="600" b="1" dirty="0">
                          <a:solidFill>
                            <a:schemeClr val="tx1">
                              <a:lumMod val="75000"/>
                              <a:lumOff val="25000"/>
                            </a:schemeClr>
                          </a:solidFill>
                          <a:effectLst/>
                        </a:rPr>
                        <a:t>2030</a:t>
                      </a:r>
                      <a:r>
                        <a:rPr lang="ja-JP" sz="600" b="1" dirty="0">
                          <a:solidFill>
                            <a:schemeClr val="tx1">
                              <a:lumMod val="75000"/>
                              <a:lumOff val="25000"/>
                            </a:schemeClr>
                          </a:solidFill>
                          <a:effectLst/>
                        </a:rPr>
                        <a:t>年の</a:t>
                      </a:r>
                      <a:endParaRPr lang="en-US" altLang="ja-JP" sz="600" b="1" dirty="0">
                        <a:solidFill>
                          <a:schemeClr val="tx1">
                            <a:lumMod val="75000"/>
                            <a:lumOff val="25000"/>
                          </a:schemeClr>
                        </a:solidFill>
                        <a:effectLst/>
                      </a:endParaRPr>
                    </a:p>
                    <a:p>
                      <a:pPr algn="ctr">
                        <a:lnSpc>
                          <a:spcPct val="100000"/>
                        </a:lnSpc>
                        <a:spcAft>
                          <a:spcPts val="200"/>
                        </a:spcAft>
                      </a:pPr>
                      <a:r>
                        <a:rPr lang="ja-JP" sz="600" b="1" dirty="0">
                          <a:solidFill>
                            <a:schemeClr val="tx1">
                              <a:lumMod val="75000"/>
                              <a:lumOff val="25000"/>
                            </a:schemeClr>
                          </a:solidFill>
                          <a:effectLst/>
                        </a:rPr>
                        <a:t>目標値</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3063029599"/>
                  </a:ext>
                </a:extLst>
              </a:tr>
              <a:tr h="432000">
                <a:tc>
                  <a:txBody>
                    <a:bodyPr/>
                    <a:lstStyle/>
                    <a:p>
                      <a:pPr marL="0" marR="0" lvl="0" indent="0" algn="ctr" defTabSz="914400" rtl="0" eaLnBrk="1" fontAlgn="auto" latinLnBrk="0" hangingPunct="1">
                        <a:lnSpc>
                          <a:spcPct val="100000"/>
                        </a:lnSpc>
                        <a:spcBef>
                          <a:spcPts val="0"/>
                        </a:spcBef>
                        <a:spcAft>
                          <a:spcPts val="200"/>
                        </a:spcAft>
                        <a:buClrTx/>
                        <a:buSzTx/>
                        <a:buFontTx/>
                        <a:buNone/>
                        <a:tabLst/>
                        <a:defRPr/>
                      </a:pPr>
                      <a:r>
                        <a:rPr kumimoji="1" lang="ja-JP" altLang="en-US" sz="600" b="1" kern="1200" dirty="0">
                          <a:solidFill>
                            <a:schemeClr val="tx1">
                              <a:lumMod val="75000"/>
                              <a:lumOff val="25000"/>
                            </a:schemeClr>
                          </a:solidFill>
                          <a:effectLst/>
                          <a:latin typeface="+mn-lt"/>
                          <a:ea typeface="+mn-ea"/>
                          <a:cs typeface="+mn-cs"/>
                        </a:rPr>
                        <a:t>人口当たり排出量</a:t>
                      </a:r>
                      <a:endParaRPr kumimoji="1" lang="en-US" altLang="ja-JP" sz="600" b="1" kern="1200" dirty="0">
                        <a:solidFill>
                          <a:schemeClr val="tx1">
                            <a:lumMod val="75000"/>
                            <a:lumOff val="25000"/>
                          </a:schemeClr>
                        </a:solidFill>
                        <a:effectLst/>
                        <a:latin typeface="+mn-lt"/>
                        <a:ea typeface="+mn-ea"/>
                        <a:cs typeface="+mn-cs"/>
                      </a:endParaRPr>
                    </a:p>
                    <a:p>
                      <a:pPr marL="0" algn="ctr" defTabSz="914400" rtl="0" eaLnBrk="1" latinLnBrk="0" hangingPunct="1">
                        <a:lnSpc>
                          <a:spcPct val="100000"/>
                        </a:lnSpc>
                        <a:spcAft>
                          <a:spcPts val="200"/>
                        </a:spcAft>
                      </a:pPr>
                      <a:r>
                        <a:rPr kumimoji="1" lang="ja-JP" altLang="en-US" sz="600" b="1" kern="1200" dirty="0">
                          <a:solidFill>
                            <a:schemeClr val="tx1">
                              <a:lumMod val="75000"/>
                              <a:lumOff val="25000"/>
                            </a:schemeClr>
                          </a:solidFill>
                          <a:effectLst/>
                          <a:latin typeface="+mn-lt"/>
                          <a:ea typeface="+mn-ea"/>
                          <a:cs typeface="+mn-cs"/>
                        </a:rPr>
                        <a:t>（</a:t>
                      </a:r>
                      <a:r>
                        <a:rPr kumimoji="1" lang="en-US" sz="600" b="1" kern="1200" dirty="0">
                          <a:solidFill>
                            <a:schemeClr val="tx1">
                              <a:lumMod val="75000"/>
                              <a:lumOff val="25000"/>
                            </a:schemeClr>
                          </a:solidFill>
                          <a:effectLst/>
                          <a:latin typeface="+mn-lt"/>
                          <a:ea typeface="+mn-ea"/>
                          <a:cs typeface="+mn-cs"/>
                        </a:rPr>
                        <a:t>2023</a:t>
                      </a:r>
                      <a:r>
                        <a:rPr kumimoji="1" lang="ja-JP" altLang="en-US" sz="600" b="1" kern="1200" dirty="0">
                          <a:solidFill>
                            <a:schemeClr val="tx1">
                              <a:lumMod val="75000"/>
                              <a:lumOff val="25000"/>
                            </a:schemeClr>
                          </a:solidFill>
                          <a:effectLst/>
                          <a:latin typeface="+mn-lt"/>
                          <a:ea typeface="+mn-ea"/>
                          <a:cs typeface="+mn-cs"/>
                        </a:rPr>
                        <a:t>年）</a:t>
                      </a:r>
                    </a:p>
                  </a:txBody>
                  <a:tcPr marL="68580" marR="6858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extLst>
                  <a:ext uri="{0D108BD9-81ED-4DB2-BD59-A6C34878D82A}">
                    <a16:rowId xmlns:a16="http://schemas.microsoft.com/office/drawing/2014/main" val="129765384"/>
                  </a:ext>
                </a:extLst>
              </a:tr>
            </a:tbl>
          </a:graphicData>
        </a:graphic>
      </p:graphicFrame>
      <p:graphicFrame>
        <p:nvGraphicFramePr>
          <p:cNvPr id="15" name="表 2">
            <a:extLst>
              <a:ext uri="{FF2B5EF4-FFF2-40B4-BE49-F238E27FC236}">
                <a16:creationId xmlns:a16="http://schemas.microsoft.com/office/drawing/2014/main" id="{07829AE3-3ED8-9AF1-EEAD-61EC7DDAC545}"/>
              </a:ext>
            </a:extLst>
          </p:cNvPr>
          <p:cNvGraphicFramePr>
            <a:graphicFrameLocks noGrp="1"/>
          </p:cNvGraphicFramePr>
          <p:nvPr>
            <p:extLst>
              <p:ext uri="{D42A27DB-BD31-4B8C-83A1-F6EECF244321}">
                <p14:modId xmlns:p14="http://schemas.microsoft.com/office/powerpoint/2010/main" val="2595318779"/>
              </p:ext>
            </p:extLst>
          </p:nvPr>
        </p:nvGraphicFramePr>
        <p:xfrm>
          <a:off x="3122111" y="1620000"/>
          <a:ext cx="2899776" cy="792000"/>
        </p:xfrm>
        <a:graphic>
          <a:graphicData uri="http://schemas.openxmlformats.org/drawingml/2006/table">
            <a:tbl>
              <a:tblPr firstRow="1" firstCol="1" bandRow="1">
                <a:tableStyleId>{2D5ABB26-0587-4C30-8999-92F81FD0307C}</a:tableStyleId>
              </a:tblPr>
              <a:tblGrid>
                <a:gridCol w="710853">
                  <a:extLst>
                    <a:ext uri="{9D8B030D-6E8A-4147-A177-3AD203B41FA5}">
                      <a16:colId xmlns:a16="http://schemas.microsoft.com/office/drawing/2014/main" val="724252729"/>
                    </a:ext>
                  </a:extLst>
                </a:gridCol>
                <a:gridCol w="471324">
                  <a:extLst>
                    <a:ext uri="{9D8B030D-6E8A-4147-A177-3AD203B41FA5}">
                      <a16:colId xmlns:a16="http://schemas.microsoft.com/office/drawing/2014/main" val="3716464161"/>
                    </a:ext>
                  </a:extLst>
                </a:gridCol>
                <a:gridCol w="535422">
                  <a:extLst>
                    <a:ext uri="{9D8B030D-6E8A-4147-A177-3AD203B41FA5}">
                      <a16:colId xmlns:a16="http://schemas.microsoft.com/office/drawing/2014/main" val="1110074137"/>
                    </a:ext>
                  </a:extLst>
                </a:gridCol>
                <a:gridCol w="535422">
                  <a:extLst>
                    <a:ext uri="{9D8B030D-6E8A-4147-A177-3AD203B41FA5}">
                      <a16:colId xmlns:a16="http://schemas.microsoft.com/office/drawing/2014/main" val="3627255076"/>
                    </a:ext>
                  </a:extLst>
                </a:gridCol>
                <a:gridCol w="646755">
                  <a:extLst>
                    <a:ext uri="{9D8B030D-6E8A-4147-A177-3AD203B41FA5}">
                      <a16:colId xmlns:a16="http://schemas.microsoft.com/office/drawing/2014/main" val="1800007253"/>
                    </a:ext>
                  </a:extLst>
                </a:gridCol>
              </a:tblGrid>
              <a:tr h="360000">
                <a:tc>
                  <a:txBody>
                    <a:bodyPr/>
                    <a:lstStyle/>
                    <a:p>
                      <a:pPr algn="ctr">
                        <a:lnSpc>
                          <a:spcPct val="100000"/>
                        </a:lnSpc>
                        <a:spcAft>
                          <a:spcPts val="200"/>
                        </a:spcAft>
                      </a:pPr>
                      <a:r>
                        <a:rPr lang="en-US" sz="600" b="1" dirty="0">
                          <a:solidFill>
                            <a:schemeClr val="tx1">
                              <a:lumMod val="75000"/>
                              <a:lumOff val="25000"/>
                            </a:schemeClr>
                          </a:solidFill>
                          <a:effectLst/>
                        </a:rPr>
                        <a:t> </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ja-JP" altLang="en-US" sz="600" b="1" dirty="0">
                          <a:solidFill>
                            <a:schemeClr val="tx1">
                              <a:lumMod val="75000"/>
                              <a:lumOff val="25000"/>
                            </a:schemeClr>
                          </a:solidFill>
                          <a:effectLst/>
                        </a:rPr>
                        <a:t>●●</a:t>
                      </a:r>
                      <a:r>
                        <a:rPr lang="ja-JP" sz="600" b="1" dirty="0">
                          <a:solidFill>
                            <a:schemeClr val="tx1">
                              <a:lumMod val="75000"/>
                              <a:lumOff val="25000"/>
                            </a:schemeClr>
                          </a:solidFill>
                          <a:effectLst/>
                        </a:rPr>
                        <a:t>市</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ja-JP" sz="600" b="1" dirty="0">
                          <a:solidFill>
                            <a:schemeClr val="tx1">
                              <a:lumMod val="75000"/>
                              <a:lumOff val="25000"/>
                            </a:schemeClr>
                          </a:solidFill>
                          <a:effectLst/>
                        </a:rPr>
                        <a:t>同規模地域</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ja-JP" sz="600" b="1" dirty="0">
                          <a:solidFill>
                            <a:schemeClr val="tx1">
                              <a:lumMod val="75000"/>
                              <a:lumOff val="25000"/>
                            </a:schemeClr>
                          </a:solidFill>
                          <a:effectLst/>
                        </a:rPr>
                        <a:t>全国平均</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en-US" sz="600" b="1" dirty="0">
                          <a:solidFill>
                            <a:schemeClr val="tx1">
                              <a:lumMod val="75000"/>
                              <a:lumOff val="25000"/>
                            </a:schemeClr>
                          </a:solidFill>
                          <a:effectLst/>
                        </a:rPr>
                        <a:t>2030</a:t>
                      </a:r>
                      <a:r>
                        <a:rPr lang="ja-JP" sz="600" b="1" dirty="0">
                          <a:solidFill>
                            <a:schemeClr val="tx1">
                              <a:lumMod val="75000"/>
                              <a:lumOff val="25000"/>
                            </a:schemeClr>
                          </a:solidFill>
                          <a:effectLst/>
                        </a:rPr>
                        <a:t>年の</a:t>
                      </a:r>
                      <a:endParaRPr lang="en-US" altLang="ja-JP" sz="600" b="1" dirty="0">
                        <a:solidFill>
                          <a:schemeClr val="tx1">
                            <a:lumMod val="75000"/>
                            <a:lumOff val="25000"/>
                          </a:schemeClr>
                        </a:solidFill>
                        <a:effectLst/>
                      </a:endParaRPr>
                    </a:p>
                    <a:p>
                      <a:pPr algn="ctr">
                        <a:lnSpc>
                          <a:spcPct val="100000"/>
                        </a:lnSpc>
                        <a:spcAft>
                          <a:spcPts val="200"/>
                        </a:spcAft>
                      </a:pPr>
                      <a:r>
                        <a:rPr lang="ja-JP" sz="600" b="1" dirty="0">
                          <a:solidFill>
                            <a:schemeClr val="tx1">
                              <a:lumMod val="75000"/>
                              <a:lumOff val="25000"/>
                            </a:schemeClr>
                          </a:solidFill>
                          <a:effectLst/>
                        </a:rPr>
                        <a:t>目標値</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3063029599"/>
                  </a:ext>
                </a:extLst>
              </a:tr>
              <a:tr h="432000">
                <a:tc>
                  <a:txBody>
                    <a:bodyPr/>
                    <a:lstStyle/>
                    <a:p>
                      <a:pPr marL="0" algn="ctr" defTabSz="914400" rtl="0" eaLnBrk="1" latinLnBrk="0" hangingPunct="1">
                        <a:lnSpc>
                          <a:spcPct val="100000"/>
                        </a:lnSpc>
                        <a:spcAft>
                          <a:spcPts val="200"/>
                        </a:spcAft>
                      </a:pPr>
                      <a:r>
                        <a:rPr kumimoji="1" lang="ja-JP" altLang="en-US" sz="600" b="1" kern="1200" dirty="0">
                          <a:solidFill>
                            <a:schemeClr val="tx1">
                              <a:lumMod val="75000"/>
                              <a:lumOff val="25000"/>
                            </a:schemeClr>
                          </a:solidFill>
                          <a:effectLst/>
                          <a:latin typeface="+mn-lt"/>
                          <a:ea typeface="+mn-ea"/>
                          <a:cs typeface="+mn-cs"/>
                        </a:rPr>
                        <a:t>人口当たり排出量</a:t>
                      </a:r>
                      <a:endParaRPr kumimoji="1" lang="en-US" altLang="ja-JP" sz="600" b="1" kern="1200" dirty="0">
                        <a:solidFill>
                          <a:schemeClr val="tx1">
                            <a:lumMod val="75000"/>
                            <a:lumOff val="25000"/>
                          </a:schemeClr>
                        </a:solidFill>
                        <a:effectLst/>
                        <a:latin typeface="+mn-lt"/>
                        <a:ea typeface="+mn-ea"/>
                        <a:cs typeface="+mn-cs"/>
                      </a:endParaRPr>
                    </a:p>
                    <a:p>
                      <a:pPr marL="0" algn="ctr" defTabSz="914400" rtl="0" eaLnBrk="1" latinLnBrk="0" hangingPunct="1">
                        <a:lnSpc>
                          <a:spcPct val="100000"/>
                        </a:lnSpc>
                        <a:spcAft>
                          <a:spcPts val="200"/>
                        </a:spcAft>
                      </a:pPr>
                      <a:r>
                        <a:rPr kumimoji="1" lang="ja-JP" altLang="en-US" sz="600" b="1" kern="1200" dirty="0">
                          <a:solidFill>
                            <a:schemeClr val="tx1">
                              <a:lumMod val="75000"/>
                              <a:lumOff val="25000"/>
                            </a:schemeClr>
                          </a:solidFill>
                          <a:effectLst/>
                          <a:latin typeface="+mn-lt"/>
                          <a:ea typeface="+mn-ea"/>
                          <a:cs typeface="+mn-cs"/>
                        </a:rPr>
                        <a:t>（</a:t>
                      </a:r>
                      <a:r>
                        <a:rPr kumimoji="1" lang="en-US" sz="600" b="1" kern="1200" dirty="0">
                          <a:solidFill>
                            <a:schemeClr val="tx1">
                              <a:lumMod val="75000"/>
                              <a:lumOff val="25000"/>
                            </a:schemeClr>
                          </a:solidFill>
                          <a:effectLst/>
                          <a:latin typeface="+mn-lt"/>
                          <a:ea typeface="+mn-ea"/>
                          <a:cs typeface="+mn-cs"/>
                        </a:rPr>
                        <a:t>2023</a:t>
                      </a:r>
                      <a:r>
                        <a:rPr kumimoji="1" lang="ja-JP" altLang="en-US" sz="600" b="1" kern="1200" dirty="0">
                          <a:solidFill>
                            <a:schemeClr val="tx1">
                              <a:lumMod val="75000"/>
                              <a:lumOff val="25000"/>
                            </a:schemeClr>
                          </a:solidFill>
                          <a:effectLst/>
                          <a:latin typeface="+mn-lt"/>
                          <a:ea typeface="+mn-ea"/>
                          <a:cs typeface="+mn-cs"/>
                        </a:rPr>
                        <a:t>年）</a:t>
                      </a:r>
                    </a:p>
                  </a:txBody>
                  <a:tcPr marL="68580" marR="6858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extLst>
                  <a:ext uri="{0D108BD9-81ED-4DB2-BD59-A6C34878D82A}">
                    <a16:rowId xmlns:a16="http://schemas.microsoft.com/office/drawing/2014/main" val="129765384"/>
                  </a:ext>
                </a:extLst>
              </a:tr>
            </a:tbl>
          </a:graphicData>
        </a:graphic>
      </p:graphicFrame>
      <p:graphicFrame>
        <p:nvGraphicFramePr>
          <p:cNvPr id="14" name="表 1">
            <a:extLst>
              <a:ext uri="{FF2B5EF4-FFF2-40B4-BE49-F238E27FC236}">
                <a16:creationId xmlns:a16="http://schemas.microsoft.com/office/drawing/2014/main" id="{DB90FBDC-0816-2FC2-8C5D-B3D05F373800}"/>
              </a:ext>
            </a:extLst>
          </p:cNvPr>
          <p:cNvGraphicFramePr>
            <a:graphicFrameLocks noGrp="1"/>
          </p:cNvGraphicFramePr>
          <p:nvPr>
            <p:extLst>
              <p:ext uri="{D42A27DB-BD31-4B8C-83A1-F6EECF244321}">
                <p14:modId xmlns:p14="http://schemas.microsoft.com/office/powerpoint/2010/main" val="1583452776"/>
              </p:ext>
            </p:extLst>
          </p:nvPr>
        </p:nvGraphicFramePr>
        <p:xfrm>
          <a:off x="68892" y="1620000"/>
          <a:ext cx="2899776" cy="792000"/>
        </p:xfrm>
        <a:graphic>
          <a:graphicData uri="http://schemas.openxmlformats.org/drawingml/2006/table">
            <a:tbl>
              <a:tblPr firstRow="1" firstCol="1" bandRow="1">
                <a:tableStyleId>{2D5ABB26-0587-4C30-8999-92F81FD0307C}</a:tableStyleId>
              </a:tblPr>
              <a:tblGrid>
                <a:gridCol w="745300">
                  <a:extLst>
                    <a:ext uri="{9D8B030D-6E8A-4147-A177-3AD203B41FA5}">
                      <a16:colId xmlns:a16="http://schemas.microsoft.com/office/drawing/2014/main" val="724252729"/>
                    </a:ext>
                  </a:extLst>
                </a:gridCol>
                <a:gridCol w="475989">
                  <a:extLst>
                    <a:ext uri="{9D8B030D-6E8A-4147-A177-3AD203B41FA5}">
                      <a16:colId xmlns:a16="http://schemas.microsoft.com/office/drawing/2014/main" val="3716464161"/>
                    </a:ext>
                  </a:extLst>
                </a:gridCol>
                <a:gridCol w="551145">
                  <a:extLst>
                    <a:ext uri="{9D8B030D-6E8A-4147-A177-3AD203B41FA5}">
                      <a16:colId xmlns:a16="http://schemas.microsoft.com/office/drawing/2014/main" val="1110074137"/>
                    </a:ext>
                  </a:extLst>
                </a:gridCol>
                <a:gridCol w="480587">
                  <a:extLst>
                    <a:ext uri="{9D8B030D-6E8A-4147-A177-3AD203B41FA5}">
                      <a16:colId xmlns:a16="http://schemas.microsoft.com/office/drawing/2014/main" val="3627255076"/>
                    </a:ext>
                  </a:extLst>
                </a:gridCol>
                <a:gridCol w="646755">
                  <a:extLst>
                    <a:ext uri="{9D8B030D-6E8A-4147-A177-3AD203B41FA5}">
                      <a16:colId xmlns:a16="http://schemas.microsoft.com/office/drawing/2014/main" val="1800007253"/>
                    </a:ext>
                  </a:extLst>
                </a:gridCol>
              </a:tblGrid>
              <a:tr h="360000">
                <a:tc>
                  <a:txBody>
                    <a:bodyPr/>
                    <a:lstStyle/>
                    <a:p>
                      <a:pPr algn="ctr">
                        <a:lnSpc>
                          <a:spcPct val="100000"/>
                        </a:lnSpc>
                        <a:spcAft>
                          <a:spcPts val="200"/>
                        </a:spcAft>
                      </a:pPr>
                      <a:r>
                        <a:rPr lang="en-US" sz="600" b="1" dirty="0">
                          <a:solidFill>
                            <a:schemeClr val="tx1">
                              <a:lumMod val="75000"/>
                              <a:lumOff val="25000"/>
                            </a:schemeClr>
                          </a:solidFill>
                          <a:effectLst/>
                        </a:rPr>
                        <a:t> </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ja-JP" altLang="en-US" sz="600" b="1" dirty="0">
                          <a:solidFill>
                            <a:schemeClr val="tx1">
                              <a:lumMod val="75000"/>
                              <a:lumOff val="25000"/>
                            </a:schemeClr>
                          </a:solidFill>
                          <a:effectLst/>
                        </a:rPr>
                        <a:t>●●</a:t>
                      </a:r>
                      <a:r>
                        <a:rPr lang="ja-JP" sz="600" b="1" dirty="0">
                          <a:solidFill>
                            <a:schemeClr val="tx1">
                              <a:lumMod val="75000"/>
                              <a:lumOff val="25000"/>
                            </a:schemeClr>
                          </a:solidFill>
                          <a:effectLst/>
                        </a:rPr>
                        <a:t>市</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ja-JP" sz="600" b="1" dirty="0">
                          <a:solidFill>
                            <a:schemeClr val="tx1">
                              <a:lumMod val="75000"/>
                              <a:lumOff val="25000"/>
                            </a:schemeClr>
                          </a:solidFill>
                          <a:effectLst/>
                        </a:rPr>
                        <a:t>同規模地域</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ja-JP" sz="600" b="1" dirty="0">
                          <a:solidFill>
                            <a:schemeClr val="tx1">
                              <a:lumMod val="75000"/>
                              <a:lumOff val="25000"/>
                            </a:schemeClr>
                          </a:solidFill>
                          <a:effectLst/>
                        </a:rPr>
                        <a:t>全国平均</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en-US" sz="600" b="1" dirty="0">
                          <a:solidFill>
                            <a:schemeClr val="tx1">
                              <a:lumMod val="75000"/>
                              <a:lumOff val="25000"/>
                            </a:schemeClr>
                          </a:solidFill>
                          <a:effectLst/>
                        </a:rPr>
                        <a:t>2030</a:t>
                      </a:r>
                      <a:r>
                        <a:rPr lang="ja-JP" sz="600" b="1" dirty="0">
                          <a:solidFill>
                            <a:schemeClr val="tx1">
                              <a:lumMod val="75000"/>
                              <a:lumOff val="25000"/>
                            </a:schemeClr>
                          </a:solidFill>
                          <a:effectLst/>
                        </a:rPr>
                        <a:t>年の</a:t>
                      </a:r>
                      <a:endParaRPr lang="en-US" altLang="ja-JP" sz="600" b="1" dirty="0">
                        <a:solidFill>
                          <a:schemeClr val="tx1">
                            <a:lumMod val="75000"/>
                            <a:lumOff val="25000"/>
                          </a:schemeClr>
                        </a:solidFill>
                        <a:effectLst/>
                      </a:endParaRPr>
                    </a:p>
                    <a:p>
                      <a:pPr algn="ctr">
                        <a:lnSpc>
                          <a:spcPct val="100000"/>
                        </a:lnSpc>
                        <a:spcAft>
                          <a:spcPts val="200"/>
                        </a:spcAft>
                      </a:pPr>
                      <a:r>
                        <a:rPr lang="ja-JP" sz="600" b="1" dirty="0">
                          <a:solidFill>
                            <a:schemeClr val="tx1">
                              <a:lumMod val="75000"/>
                              <a:lumOff val="25000"/>
                            </a:schemeClr>
                          </a:solidFill>
                          <a:effectLst/>
                        </a:rPr>
                        <a:t>目標値</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3063029599"/>
                  </a:ext>
                </a:extLst>
              </a:tr>
              <a:tr h="432000">
                <a:tc>
                  <a:txBody>
                    <a:bodyPr/>
                    <a:lstStyle/>
                    <a:p>
                      <a:pPr algn="ctr">
                        <a:lnSpc>
                          <a:spcPct val="100000"/>
                        </a:lnSpc>
                        <a:spcAft>
                          <a:spcPts val="200"/>
                        </a:spcAft>
                      </a:pPr>
                      <a:r>
                        <a:rPr lang="ja-JP" altLang="en-US" sz="600" b="1" dirty="0">
                          <a:solidFill>
                            <a:schemeClr val="tx1">
                              <a:lumMod val="75000"/>
                              <a:lumOff val="25000"/>
                            </a:schemeClr>
                          </a:solidFill>
                          <a:effectLst/>
                        </a:rPr>
                        <a:t>人口当たり排出量</a:t>
                      </a:r>
                      <a:endParaRPr lang="en-US" altLang="ja-JP" sz="600" b="1" dirty="0">
                        <a:solidFill>
                          <a:schemeClr val="tx1">
                            <a:lumMod val="75000"/>
                            <a:lumOff val="25000"/>
                          </a:schemeClr>
                        </a:solidFill>
                        <a:effectLst/>
                      </a:endParaRPr>
                    </a:p>
                    <a:p>
                      <a:pPr algn="ctr">
                        <a:lnSpc>
                          <a:spcPct val="100000"/>
                        </a:lnSpc>
                        <a:spcAft>
                          <a:spcPts val="200"/>
                        </a:spcAft>
                      </a:pPr>
                      <a:r>
                        <a:rPr lang="ja-JP" sz="600" b="1" dirty="0">
                          <a:solidFill>
                            <a:schemeClr val="tx1">
                              <a:lumMod val="75000"/>
                              <a:lumOff val="25000"/>
                            </a:schemeClr>
                          </a:solidFill>
                          <a:effectLst/>
                        </a:rPr>
                        <a:t>（</a:t>
                      </a:r>
                      <a:r>
                        <a:rPr lang="en-US" sz="600" b="1" dirty="0">
                          <a:solidFill>
                            <a:schemeClr val="tx1">
                              <a:lumMod val="75000"/>
                              <a:lumOff val="25000"/>
                            </a:schemeClr>
                          </a:solidFill>
                          <a:effectLst/>
                        </a:rPr>
                        <a:t>2023</a:t>
                      </a:r>
                      <a:r>
                        <a:rPr lang="ja-JP" sz="600" b="1" dirty="0">
                          <a:solidFill>
                            <a:schemeClr val="tx1">
                              <a:lumMod val="75000"/>
                              <a:lumOff val="25000"/>
                            </a:schemeClr>
                          </a:solidFill>
                          <a:effectLst/>
                        </a:rPr>
                        <a:t>年）</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extLst>
                  <a:ext uri="{0D108BD9-81ED-4DB2-BD59-A6C34878D82A}">
                    <a16:rowId xmlns:a16="http://schemas.microsoft.com/office/drawing/2014/main" val="129765384"/>
                  </a:ext>
                </a:extLst>
              </a:tr>
            </a:tbl>
          </a:graphicData>
        </a:graphic>
      </p:graphicFrame>
    </p:spTree>
    <p:extLst>
      <p:ext uri="{BB962C8B-B14F-4D97-AF65-F5344CB8AC3E}">
        <p14:creationId xmlns:p14="http://schemas.microsoft.com/office/powerpoint/2010/main" val="90113352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408677-88AC-D043-F5DC-C9D001B00DC2}"/>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0304B211-49A6-CEAA-11C7-79B60F4C0292}"/>
              </a:ext>
            </a:extLst>
          </p:cNvPr>
          <p:cNvSpPr>
            <a:spLocks noGrp="1"/>
          </p:cNvSpPr>
          <p:nvPr>
            <p:ph type="title"/>
          </p:nvPr>
        </p:nvSpPr>
        <p:spPr/>
        <p:txBody>
          <a:bodyPr/>
          <a:lstStyle/>
          <a:p>
            <a:r>
              <a:rPr lang="ja-JP" altLang="en-US" dirty="0"/>
              <a:t>水質（河川の</a:t>
            </a:r>
            <a:r>
              <a:rPr lang="en-US" altLang="ja-JP" dirty="0"/>
              <a:t>BOD</a:t>
            </a:r>
            <a:r>
              <a:rPr lang="ja-JP" altLang="en-US" dirty="0"/>
              <a:t>、湖沼の</a:t>
            </a:r>
            <a:r>
              <a:rPr lang="en-US" altLang="ja-JP" dirty="0"/>
              <a:t>COD</a:t>
            </a:r>
            <a:r>
              <a:rPr lang="ja-JP" altLang="en-US" dirty="0"/>
              <a:t>、海域の</a:t>
            </a:r>
            <a:r>
              <a:rPr lang="en-US" altLang="ja-JP" dirty="0"/>
              <a:t>COD</a:t>
            </a:r>
            <a:r>
              <a:rPr lang="ja-JP" altLang="en-US" dirty="0"/>
              <a:t>）について</a:t>
            </a:r>
            <a:endParaRPr kumimoji="1" lang="ja-JP" altLang="en-US" dirty="0"/>
          </a:p>
        </p:txBody>
      </p:sp>
      <p:sp>
        <p:nvSpPr>
          <p:cNvPr id="4" name="スライド番号プレースホルダー 3">
            <a:extLst>
              <a:ext uri="{FF2B5EF4-FFF2-40B4-BE49-F238E27FC236}">
                <a16:creationId xmlns:a16="http://schemas.microsoft.com/office/drawing/2014/main" id="{70D89818-ADDE-D2CC-09F2-C257DAB746F9}"/>
              </a:ext>
            </a:extLst>
          </p:cNvPr>
          <p:cNvSpPr>
            <a:spLocks noGrp="1"/>
          </p:cNvSpPr>
          <p:nvPr>
            <p:ph type="sldNum" sz="quarter" idx="4"/>
          </p:nvPr>
        </p:nvSpPr>
        <p:spPr/>
        <p:txBody>
          <a:bodyPr/>
          <a:lstStyle/>
          <a:p>
            <a:pPr>
              <a:defRPr/>
            </a:pPr>
            <a:fld id="{5AC316A2-ED79-4A4C-BB2E-71F78B36301B}" type="slidenum">
              <a:rPr lang="en-US" altLang="ja-JP" smtClean="0"/>
              <a:pPr>
                <a:defRPr/>
              </a:pPr>
              <a:t>88</a:t>
            </a:fld>
            <a:endParaRPr lang="ja-JP" altLang="en-US" dirty="0"/>
          </a:p>
        </p:txBody>
      </p:sp>
      <p:sp>
        <p:nvSpPr>
          <p:cNvPr id="5" name="四角形: 角を丸くする 4">
            <a:extLst>
              <a:ext uri="{FF2B5EF4-FFF2-40B4-BE49-F238E27FC236}">
                <a16:creationId xmlns:a16="http://schemas.microsoft.com/office/drawing/2014/main" id="{3E51EFB0-4976-E215-FC34-3A0DEFB34409}"/>
              </a:ext>
            </a:extLst>
          </p:cNvPr>
          <p:cNvSpPr/>
          <p:nvPr/>
        </p:nvSpPr>
        <p:spPr bwMode="auto">
          <a:xfrm>
            <a:off x="62802" y="1134000"/>
            <a:ext cx="2899775"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dirty="0">
                <a:solidFill>
                  <a:schemeClr val="bg1"/>
                </a:solidFill>
                <a:latin typeface="Meiryo UI" panose="020B0604030504040204" pitchFamily="50" charset="-128"/>
                <a:ea typeface="Meiryo UI" panose="020B0604030504040204" pitchFamily="50" charset="-128"/>
              </a:rPr>
              <a:t>河川の</a:t>
            </a:r>
            <a:r>
              <a:rPr lang="en-US" altLang="ja-JP" sz="1000" b="1" dirty="0">
                <a:solidFill>
                  <a:schemeClr val="bg1"/>
                </a:solidFill>
                <a:latin typeface="Meiryo UI" panose="020B0604030504040204" pitchFamily="50" charset="-128"/>
                <a:ea typeface="Meiryo UI" panose="020B0604030504040204" pitchFamily="50" charset="-128"/>
              </a:rPr>
              <a:t>BOD</a:t>
            </a:r>
            <a:endParaRPr lang="ja-JP" altLang="en-US" sz="1000" b="1" i="0" u="none" strike="noStrike" dirty="0">
              <a:solidFill>
                <a:schemeClr val="bg1"/>
              </a:solidFill>
              <a:effectLst/>
              <a:latin typeface="Meiryo UI" panose="020B0604030504040204" pitchFamily="50" charset="-128"/>
              <a:ea typeface="Meiryo UI" panose="020B0604030504040204" pitchFamily="50" charset="-128"/>
            </a:endParaRPr>
          </a:p>
        </p:txBody>
      </p:sp>
      <p:sp>
        <p:nvSpPr>
          <p:cNvPr id="9" name="四角形: 角を丸くする 8">
            <a:extLst>
              <a:ext uri="{FF2B5EF4-FFF2-40B4-BE49-F238E27FC236}">
                <a16:creationId xmlns:a16="http://schemas.microsoft.com/office/drawing/2014/main" id="{70D7FF4E-8DCC-DF80-79D1-DC2DC88F3678}"/>
              </a:ext>
            </a:extLst>
          </p:cNvPr>
          <p:cNvSpPr/>
          <p:nvPr/>
        </p:nvSpPr>
        <p:spPr bwMode="auto">
          <a:xfrm>
            <a:off x="3116021" y="1134000"/>
            <a:ext cx="2899775"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湖沼の</a:t>
            </a:r>
            <a:r>
              <a:rPr lang="en-US" altLang="ja-JP" sz="1000" b="1" dirty="0">
                <a:solidFill>
                  <a:schemeClr val="bg1"/>
                </a:solidFill>
                <a:latin typeface="Meiryo UI" panose="020B0604030504040204" pitchFamily="50" charset="-128"/>
                <a:ea typeface="Meiryo UI" panose="020B0604030504040204" pitchFamily="50" charset="-128"/>
              </a:rPr>
              <a:t>C</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OD</a:t>
            </a:r>
            <a:endParaRPr lang="ja-JP" altLang="en-US" sz="1000" b="1" i="0" u="none" strike="noStrike" dirty="0">
              <a:solidFill>
                <a:schemeClr val="bg1"/>
              </a:solidFill>
              <a:effectLst/>
              <a:latin typeface="Meiryo UI" panose="020B0604030504040204" pitchFamily="50" charset="-128"/>
              <a:ea typeface="Meiryo UI" panose="020B0604030504040204" pitchFamily="50" charset="-128"/>
            </a:endParaRPr>
          </a:p>
        </p:txBody>
      </p:sp>
      <p:sp>
        <p:nvSpPr>
          <p:cNvPr id="10" name="四角形: 角を丸くする 9">
            <a:extLst>
              <a:ext uri="{FF2B5EF4-FFF2-40B4-BE49-F238E27FC236}">
                <a16:creationId xmlns:a16="http://schemas.microsoft.com/office/drawing/2014/main" id="{F468F766-8095-110B-F3DF-12BE85D477E0}"/>
              </a:ext>
            </a:extLst>
          </p:cNvPr>
          <p:cNvSpPr/>
          <p:nvPr/>
        </p:nvSpPr>
        <p:spPr bwMode="auto">
          <a:xfrm>
            <a:off x="6169241" y="1134000"/>
            <a:ext cx="2899775"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海域の</a:t>
            </a:r>
            <a:r>
              <a:rPr lang="en-US" altLang="ja-JP" sz="1000" b="1" dirty="0">
                <a:solidFill>
                  <a:schemeClr val="bg1"/>
                </a:solidFill>
                <a:latin typeface="Meiryo UI" panose="020B0604030504040204" pitchFamily="50" charset="-128"/>
                <a:ea typeface="Meiryo UI" panose="020B0604030504040204" pitchFamily="50" charset="-128"/>
              </a:rPr>
              <a:t>C</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OD</a:t>
            </a:r>
            <a:endParaRPr lang="ja-JP" altLang="en-US" sz="1000" b="1" i="0" u="none" strike="noStrike" dirty="0">
              <a:solidFill>
                <a:schemeClr val="bg1"/>
              </a:solidFill>
              <a:effectLst/>
              <a:latin typeface="Meiryo UI" panose="020B0604030504040204" pitchFamily="50" charset="-128"/>
              <a:ea typeface="Meiryo UI" panose="020B0604030504040204" pitchFamily="50" charset="-128"/>
            </a:endParaRPr>
          </a:p>
        </p:txBody>
      </p:sp>
      <p:graphicFrame>
        <p:nvGraphicFramePr>
          <p:cNvPr id="6" name="表 3">
            <a:extLst>
              <a:ext uri="{FF2B5EF4-FFF2-40B4-BE49-F238E27FC236}">
                <a16:creationId xmlns:a16="http://schemas.microsoft.com/office/drawing/2014/main" id="{E1062268-A27D-350E-EC19-4D6696DB06A2}"/>
              </a:ext>
            </a:extLst>
          </p:cNvPr>
          <p:cNvGraphicFramePr>
            <a:graphicFrameLocks noGrp="1"/>
          </p:cNvGraphicFramePr>
          <p:nvPr>
            <p:extLst>
              <p:ext uri="{D42A27DB-BD31-4B8C-83A1-F6EECF244321}">
                <p14:modId xmlns:p14="http://schemas.microsoft.com/office/powerpoint/2010/main" val="1819425247"/>
              </p:ext>
            </p:extLst>
          </p:nvPr>
        </p:nvGraphicFramePr>
        <p:xfrm>
          <a:off x="6169238" y="1620000"/>
          <a:ext cx="2899778" cy="792000"/>
        </p:xfrm>
        <a:graphic>
          <a:graphicData uri="http://schemas.openxmlformats.org/drawingml/2006/table">
            <a:tbl>
              <a:tblPr firstRow="1" firstCol="1" bandRow="1">
                <a:tableStyleId>{2D5ABB26-0587-4C30-8999-92F81FD0307C}</a:tableStyleId>
              </a:tblPr>
              <a:tblGrid>
                <a:gridCol w="639341">
                  <a:extLst>
                    <a:ext uri="{9D8B030D-6E8A-4147-A177-3AD203B41FA5}">
                      <a16:colId xmlns:a16="http://schemas.microsoft.com/office/drawing/2014/main" val="724252729"/>
                    </a:ext>
                  </a:extLst>
                </a:gridCol>
                <a:gridCol w="408318">
                  <a:extLst>
                    <a:ext uri="{9D8B030D-6E8A-4147-A177-3AD203B41FA5}">
                      <a16:colId xmlns:a16="http://schemas.microsoft.com/office/drawing/2014/main" val="3716464161"/>
                    </a:ext>
                  </a:extLst>
                </a:gridCol>
                <a:gridCol w="472789">
                  <a:extLst>
                    <a:ext uri="{9D8B030D-6E8A-4147-A177-3AD203B41FA5}">
                      <a16:colId xmlns:a16="http://schemas.microsoft.com/office/drawing/2014/main" val="1110074137"/>
                    </a:ext>
                  </a:extLst>
                </a:gridCol>
                <a:gridCol w="412262">
                  <a:extLst>
                    <a:ext uri="{9D8B030D-6E8A-4147-A177-3AD203B41FA5}">
                      <a16:colId xmlns:a16="http://schemas.microsoft.com/office/drawing/2014/main" val="3627255076"/>
                    </a:ext>
                  </a:extLst>
                </a:gridCol>
                <a:gridCol w="412262">
                  <a:extLst>
                    <a:ext uri="{9D8B030D-6E8A-4147-A177-3AD203B41FA5}">
                      <a16:colId xmlns:a16="http://schemas.microsoft.com/office/drawing/2014/main" val="3143546933"/>
                    </a:ext>
                  </a:extLst>
                </a:gridCol>
                <a:gridCol w="554806">
                  <a:extLst>
                    <a:ext uri="{9D8B030D-6E8A-4147-A177-3AD203B41FA5}">
                      <a16:colId xmlns:a16="http://schemas.microsoft.com/office/drawing/2014/main" val="1800007253"/>
                    </a:ext>
                  </a:extLst>
                </a:gridCol>
              </a:tblGrid>
              <a:tr h="360000">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　</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●●市</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同規模地域</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全国平均</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基準値</a:t>
                      </a:r>
                      <a:endParaRPr lang="en-US" altLang="zh-TW"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a:t>
                      </a: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類型</a:t>
                      </a: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t>
                      </a:r>
                      <a:endParaRPr lang="zh-TW"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基準値</a:t>
                      </a:r>
                      <a:endParaRPr lang="en-US" altLang="zh-TW"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(B</a:t>
                      </a: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類型</a:t>
                      </a: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t>
                      </a:r>
                      <a:endParaRPr lang="zh-TW"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3063029599"/>
                  </a:ext>
                </a:extLst>
              </a:tr>
              <a:tr h="432000">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海域の</a:t>
                      </a:r>
                      <a:r>
                        <a:rPr lang="en-US" sz="600" b="1" i="0" u="none" strike="noStrike" dirty="0">
                          <a:solidFill>
                            <a:srgbClr val="404040"/>
                          </a:solidFill>
                          <a:effectLst/>
                          <a:latin typeface="Meiryo UI" panose="020B0604030504040204" pitchFamily="50" charset="-128"/>
                          <a:ea typeface="Meiryo UI" panose="020B0604030504040204" pitchFamily="50" charset="-128"/>
                        </a:rPr>
                        <a:t>COD</a:t>
                      </a:r>
                    </a:p>
                    <a:p>
                      <a:pPr algn="ctr" rtl="0" fontAlgn="ctr">
                        <a:spcAft>
                          <a:spcPts val="200"/>
                        </a:spcAft>
                      </a:pPr>
                      <a:r>
                        <a:rPr lang="en-US" sz="600" b="1" i="0" u="none" strike="noStrike" dirty="0">
                          <a:solidFill>
                            <a:srgbClr val="404040"/>
                          </a:solidFill>
                          <a:effectLst/>
                          <a:latin typeface="Meiryo UI" panose="020B0604030504040204" pitchFamily="50" charset="-128"/>
                          <a:ea typeface="Meiryo UI" panose="020B0604030504040204" pitchFamily="50" charset="-128"/>
                        </a:rPr>
                        <a:t>(2023</a:t>
                      </a: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年）</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　</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extLst>
                  <a:ext uri="{0D108BD9-81ED-4DB2-BD59-A6C34878D82A}">
                    <a16:rowId xmlns:a16="http://schemas.microsoft.com/office/drawing/2014/main" val="129765384"/>
                  </a:ext>
                </a:extLst>
              </a:tr>
            </a:tbl>
          </a:graphicData>
        </a:graphic>
      </p:graphicFrame>
      <p:graphicFrame>
        <p:nvGraphicFramePr>
          <p:cNvPr id="3" name="表 2">
            <a:extLst>
              <a:ext uri="{FF2B5EF4-FFF2-40B4-BE49-F238E27FC236}">
                <a16:creationId xmlns:a16="http://schemas.microsoft.com/office/drawing/2014/main" id="{6A9EA59D-8B2F-C17D-6245-3CCB45749B38}"/>
              </a:ext>
            </a:extLst>
          </p:cNvPr>
          <p:cNvGraphicFramePr>
            <a:graphicFrameLocks noGrp="1"/>
          </p:cNvGraphicFramePr>
          <p:nvPr>
            <p:extLst>
              <p:ext uri="{D42A27DB-BD31-4B8C-83A1-F6EECF244321}">
                <p14:modId xmlns:p14="http://schemas.microsoft.com/office/powerpoint/2010/main" val="3052924281"/>
              </p:ext>
            </p:extLst>
          </p:nvPr>
        </p:nvGraphicFramePr>
        <p:xfrm>
          <a:off x="3096220" y="1620000"/>
          <a:ext cx="2899778" cy="792000"/>
        </p:xfrm>
        <a:graphic>
          <a:graphicData uri="http://schemas.openxmlformats.org/drawingml/2006/table">
            <a:tbl>
              <a:tblPr firstRow="1" firstCol="1" bandRow="1">
                <a:tableStyleId>{2D5ABB26-0587-4C30-8999-92F81FD0307C}</a:tableStyleId>
              </a:tblPr>
              <a:tblGrid>
                <a:gridCol w="639341">
                  <a:extLst>
                    <a:ext uri="{9D8B030D-6E8A-4147-A177-3AD203B41FA5}">
                      <a16:colId xmlns:a16="http://schemas.microsoft.com/office/drawing/2014/main" val="724252729"/>
                    </a:ext>
                  </a:extLst>
                </a:gridCol>
                <a:gridCol w="408318">
                  <a:extLst>
                    <a:ext uri="{9D8B030D-6E8A-4147-A177-3AD203B41FA5}">
                      <a16:colId xmlns:a16="http://schemas.microsoft.com/office/drawing/2014/main" val="3716464161"/>
                    </a:ext>
                  </a:extLst>
                </a:gridCol>
                <a:gridCol w="472789">
                  <a:extLst>
                    <a:ext uri="{9D8B030D-6E8A-4147-A177-3AD203B41FA5}">
                      <a16:colId xmlns:a16="http://schemas.microsoft.com/office/drawing/2014/main" val="1110074137"/>
                    </a:ext>
                  </a:extLst>
                </a:gridCol>
                <a:gridCol w="412262">
                  <a:extLst>
                    <a:ext uri="{9D8B030D-6E8A-4147-A177-3AD203B41FA5}">
                      <a16:colId xmlns:a16="http://schemas.microsoft.com/office/drawing/2014/main" val="3627255076"/>
                    </a:ext>
                  </a:extLst>
                </a:gridCol>
                <a:gridCol w="412262">
                  <a:extLst>
                    <a:ext uri="{9D8B030D-6E8A-4147-A177-3AD203B41FA5}">
                      <a16:colId xmlns:a16="http://schemas.microsoft.com/office/drawing/2014/main" val="3143546933"/>
                    </a:ext>
                  </a:extLst>
                </a:gridCol>
                <a:gridCol w="554806">
                  <a:extLst>
                    <a:ext uri="{9D8B030D-6E8A-4147-A177-3AD203B41FA5}">
                      <a16:colId xmlns:a16="http://schemas.microsoft.com/office/drawing/2014/main" val="1800007253"/>
                    </a:ext>
                  </a:extLst>
                </a:gridCol>
              </a:tblGrid>
              <a:tr h="360000">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　</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●●市</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同規模地域</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a:solidFill>
                            <a:srgbClr val="404040"/>
                          </a:solidFill>
                          <a:effectLst/>
                          <a:latin typeface="Meiryo UI" panose="020B0604030504040204" pitchFamily="50" charset="-128"/>
                          <a:ea typeface="Meiryo UI" panose="020B0604030504040204" pitchFamily="50" charset="-128"/>
                        </a:rPr>
                        <a:t>全国平均</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基準値</a:t>
                      </a:r>
                      <a:endParaRPr lang="en-US" altLang="zh-TW"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(AA</a:t>
                      </a: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類型</a:t>
                      </a: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t>
                      </a:r>
                      <a:endParaRPr lang="zh-TW"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基準値</a:t>
                      </a:r>
                      <a:endParaRPr lang="en-US" altLang="zh-TW"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a:t>
                      </a: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類型</a:t>
                      </a: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t>
                      </a:r>
                      <a:endParaRPr lang="zh-TW"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3063029599"/>
                  </a:ext>
                </a:extLst>
              </a:tr>
              <a:tr h="432000">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湖沼の</a:t>
                      </a:r>
                      <a:r>
                        <a:rPr lang="en-US" sz="600" b="1" i="0" u="none" strike="noStrike" dirty="0">
                          <a:solidFill>
                            <a:srgbClr val="404040"/>
                          </a:solidFill>
                          <a:effectLst/>
                          <a:latin typeface="Meiryo UI" panose="020B0604030504040204" pitchFamily="50" charset="-128"/>
                          <a:ea typeface="Meiryo UI" panose="020B0604030504040204" pitchFamily="50" charset="-128"/>
                        </a:rPr>
                        <a:t>COD</a:t>
                      </a:r>
                    </a:p>
                    <a:p>
                      <a:pPr algn="ctr" rtl="0" fontAlgn="ctr">
                        <a:spcAft>
                          <a:spcPts val="200"/>
                        </a:spcAft>
                      </a:pPr>
                      <a:r>
                        <a:rPr lang="en-US" sz="600" b="1" i="0" u="none" strike="noStrike" dirty="0">
                          <a:solidFill>
                            <a:srgbClr val="404040"/>
                          </a:solidFill>
                          <a:effectLst/>
                          <a:latin typeface="Meiryo UI" panose="020B0604030504040204" pitchFamily="50" charset="-128"/>
                          <a:ea typeface="Meiryo UI" panose="020B0604030504040204" pitchFamily="50" charset="-128"/>
                        </a:rPr>
                        <a:t>(2023</a:t>
                      </a: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年）</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　</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extLst>
                  <a:ext uri="{0D108BD9-81ED-4DB2-BD59-A6C34878D82A}">
                    <a16:rowId xmlns:a16="http://schemas.microsoft.com/office/drawing/2014/main" val="129765384"/>
                  </a:ext>
                </a:extLst>
              </a:tr>
            </a:tbl>
          </a:graphicData>
        </a:graphic>
      </p:graphicFrame>
      <p:graphicFrame>
        <p:nvGraphicFramePr>
          <p:cNvPr id="14" name="表 1">
            <a:extLst>
              <a:ext uri="{FF2B5EF4-FFF2-40B4-BE49-F238E27FC236}">
                <a16:creationId xmlns:a16="http://schemas.microsoft.com/office/drawing/2014/main" id="{BE7D6F9D-AE6A-0802-15B9-76017B6C5098}"/>
              </a:ext>
            </a:extLst>
          </p:cNvPr>
          <p:cNvGraphicFramePr>
            <a:graphicFrameLocks noGrp="1"/>
          </p:cNvGraphicFramePr>
          <p:nvPr>
            <p:extLst>
              <p:ext uri="{D42A27DB-BD31-4B8C-83A1-F6EECF244321}">
                <p14:modId xmlns:p14="http://schemas.microsoft.com/office/powerpoint/2010/main" val="205243951"/>
              </p:ext>
            </p:extLst>
          </p:nvPr>
        </p:nvGraphicFramePr>
        <p:xfrm>
          <a:off x="62801" y="1620000"/>
          <a:ext cx="2899778" cy="792000"/>
        </p:xfrm>
        <a:graphic>
          <a:graphicData uri="http://schemas.openxmlformats.org/drawingml/2006/table">
            <a:tbl>
              <a:tblPr firstRow="1" firstCol="1" bandRow="1">
                <a:tableStyleId>{2D5ABB26-0587-4C30-8999-92F81FD0307C}</a:tableStyleId>
              </a:tblPr>
              <a:tblGrid>
                <a:gridCol w="639341">
                  <a:extLst>
                    <a:ext uri="{9D8B030D-6E8A-4147-A177-3AD203B41FA5}">
                      <a16:colId xmlns:a16="http://schemas.microsoft.com/office/drawing/2014/main" val="724252729"/>
                    </a:ext>
                  </a:extLst>
                </a:gridCol>
                <a:gridCol w="408318">
                  <a:extLst>
                    <a:ext uri="{9D8B030D-6E8A-4147-A177-3AD203B41FA5}">
                      <a16:colId xmlns:a16="http://schemas.microsoft.com/office/drawing/2014/main" val="3716464161"/>
                    </a:ext>
                  </a:extLst>
                </a:gridCol>
                <a:gridCol w="472789">
                  <a:extLst>
                    <a:ext uri="{9D8B030D-6E8A-4147-A177-3AD203B41FA5}">
                      <a16:colId xmlns:a16="http://schemas.microsoft.com/office/drawing/2014/main" val="1110074137"/>
                    </a:ext>
                  </a:extLst>
                </a:gridCol>
                <a:gridCol w="412262">
                  <a:extLst>
                    <a:ext uri="{9D8B030D-6E8A-4147-A177-3AD203B41FA5}">
                      <a16:colId xmlns:a16="http://schemas.microsoft.com/office/drawing/2014/main" val="3627255076"/>
                    </a:ext>
                  </a:extLst>
                </a:gridCol>
                <a:gridCol w="412262">
                  <a:extLst>
                    <a:ext uri="{9D8B030D-6E8A-4147-A177-3AD203B41FA5}">
                      <a16:colId xmlns:a16="http://schemas.microsoft.com/office/drawing/2014/main" val="3143546933"/>
                    </a:ext>
                  </a:extLst>
                </a:gridCol>
                <a:gridCol w="554806">
                  <a:extLst>
                    <a:ext uri="{9D8B030D-6E8A-4147-A177-3AD203B41FA5}">
                      <a16:colId xmlns:a16="http://schemas.microsoft.com/office/drawing/2014/main" val="1800007253"/>
                    </a:ext>
                  </a:extLst>
                </a:gridCol>
              </a:tblGrid>
              <a:tr h="360000">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　</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●●市</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同規模地域</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全国平均</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基準値</a:t>
                      </a:r>
                      <a:endParaRPr lang="en-US" altLang="zh-TW"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(AA</a:t>
                      </a: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類型</a:t>
                      </a: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t>
                      </a:r>
                      <a:endParaRPr lang="zh-TW"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基準値</a:t>
                      </a:r>
                      <a:endParaRPr lang="en-US" altLang="zh-TW"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a:t>
                      </a: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類型</a:t>
                      </a: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t>
                      </a:r>
                      <a:endParaRPr lang="zh-TW"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3063029599"/>
                  </a:ext>
                </a:extLst>
              </a:tr>
              <a:tr h="432000">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河川の</a:t>
                      </a:r>
                      <a:r>
                        <a:rPr lang="en-US" sz="600" b="1" i="0" u="none" strike="noStrike" dirty="0">
                          <a:solidFill>
                            <a:srgbClr val="404040"/>
                          </a:solidFill>
                          <a:effectLst/>
                          <a:latin typeface="Meiryo UI" panose="020B0604030504040204" pitchFamily="50" charset="-128"/>
                          <a:ea typeface="Meiryo UI" panose="020B0604030504040204" pitchFamily="50" charset="-128"/>
                        </a:rPr>
                        <a:t>BOD</a:t>
                      </a:r>
                    </a:p>
                    <a:p>
                      <a:pPr algn="ctr" rtl="0" fontAlgn="ctr">
                        <a:spcAft>
                          <a:spcPts val="200"/>
                        </a:spcAft>
                      </a:pPr>
                      <a:r>
                        <a:rPr lang="en-US" sz="600" b="1" i="0" u="none" strike="noStrike" dirty="0">
                          <a:solidFill>
                            <a:srgbClr val="404040"/>
                          </a:solidFill>
                          <a:effectLst/>
                          <a:latin typeface="Meiryo UI" panose="020B0604030504040204" pitchFamily="50" charset="-128"/>
                          <a:ea typeface="Meiryo UI" panose="020B0604030504040204" pitchFamily="50" charset="-128"/>
                        </a:rPr>
                        <a:t>(2023</a:t>
                      </a: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年）</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extLst>
                  <a:ext uri="{0D108BD9-81ED-4DB2-BD59-A6C34878D82A}">
                    <a16:rowId xmlns:a16="http://schemas.microsoft.com/office/drawing/2014/main" val="129765384"/>
                  </a:ext>
                </a:extLst>
              </a:tr>
            </a:tbl>
          </a:graphicData>
        </a:graphic>
      </p:graphicFrame>
    </p:spTree>
    <p:extLst>
      <p:ext uri="{BB962C8B-B14F-4D97-AF65-F5344CB8AC3E}">
        <p14:creationId xmlns:p14="http://schemas.microsoft.com/office/powerpoint/2010/main" val="319986107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48E4DA-4D4A-10A6-9BF5-60C26428A2E7}"/>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B0E00FA6-45C6-081D-9091-6DCE25C2945E}"/>
              </a:ext>
            </a:extLst>
          </p:cNvPr>
          <p:cNvSpPr>
            <a:spLocks noGrp="1"/>
          </p:cNvSpPr>
          <p:nvPr>
            <p:ph type="title"/>
          </p:nvPr>
        </p:nvSpPr>
        <p:spPr/>
        <p:txBody>
          <a:bodyPr/>
          <a:lstStyle/>
          <a:p>
            <a:r>
              <a:rPr lang="ja-JP" altLang="en-US" dirty="0"/>
              <a:t>大気質（</a:t>
            </a:r>
            <a:r>
              <a:rPr lang="en-US" altLang="ja-JP" dirty="0"/>
              <a:t>PM2.5</a:t>
            </a:r>
            <a:r>
              <a:rPr lang="ja-JP" altLang="en-US" dirty="0"/>
              <a:t>、窒素酸化物、硫黄酸化物）について</a:t>
            </a:r>
            <a:endParaRPr kumimoji="1" lang="ja-JP" altLang="en-US" dirty="0"/>
          </a:p>
        </p:txBody>
      </p:sp>
      <p:sp>
        <p:nvSpPr>
          <p:cNvPr id="4" name="スライド番号プレースホルダー 3">
            <a:extLst>
              <a:ext uri="{FF2B5EF4-FFF2-40B4-BE49-F238E27FC236}">
                <a16:creationId xmlns:a16="http://schemas.microsoft.com/office/drawing/2014/main" id="{F6EE0963-B757-8FF6-83FE-504521A15614}"/>
              </a:ext>
            </a:extLst>
          </p:cNvPr>
          <p:cNvSpPr>
            <a:spLocks noGrp="1"/>
          </p:cNvSpPr>
          <p:nvPr>
            <p:ph type="sldNum" sz="quarter" idx="4"/>
          </p:nvPr>
        </p:nvSpPr>
        <p:spPr/>
        <p:txBody>
          <a:bodyPr/>
          <a:lstStyle/>
          <a:p>
            <a:pPr>
              <a:defRPr/>
            </a:pPr>
            <a:fld id="{5AC316A2-ED79-4A4C-BB2E-71F78B36301B}" type="slidenum">
              <a:rPr lang="en-US" altLang="ja-JP" smtClean="0"/>
              <a:pPr>
                <a:defRPr/>
              </a:pPr>
              <a:t>89</a:t>
            </a:fld>
            <a:endParaRPr lang="ja-JP" altLang="en-US" dirty="0"/>
          </a:p>
        </p:txBody>
      </p:sp>
      <p:sp>
        <p:nvSpPr>
          <p:cNvPr id="5" name="四角形: 角を丸くする 4">
            <a:extLst>
              <a:ext uri="{FF2B5EF4-FFF2-40B4-BE49-F238E27FC236}">
                <a16:creationId xmlns:a16="http://schemas.microsoft.com/office/drawing/2014/main" id="{0BEAD0D0-E4AB-A901-9246-EB08E342AA89}"/>
              </a:ext>
            </a:extLst>
          </p:cNvPr>
          <p:cNvSpPr/>
          <p:nvPr/>
        </p:nvSpPr>
        <p:spPr bwMode="auto">
          <a:xfrm>
            <a:off x="62802" y="1134000"/>
            <a:ext cx="2899775"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PM2.5</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年平均値</a:t>
            </a:r>
          </a:p>
        </p:txBody>
      </p:sp>
      <p:sp>
        <p:nvSpPr>
          <p:cNvPr id="9" name="四角形: 角を丸くする 8">
            <a:extLst>
              <a:ext uri="{FF2B5EF4-FFF2-40B4-BE49-F238E27FC236}">
                <a16:creationId xmlns:a16="http://schemas.microsoft.com/office/drawing/2014/main" id="{E36974F3-9A82-9DA3-9F06-DB5E73746873}"/>
              </a:ext>
            </a:extLst>
          </p:cNvPr>
          <p:cNvSpPr/>
          <p:nvPr/>
        </p:nvSpPr>
        <p:spPr bwMode="auto">
          <a:xfrm>
            <a:off x="3116021" y="1134000"/>
            <a:ext cx="2899775"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dirty="0">
                <a:solidFill>
                  <a:schemeClr val="bg1"/>
                </a:solidFill>
                <a:latin typeface="Meiryo UI" panose="020B0604030504040204" pitchFamily="50" charset="-128"/>
                <a:ea typeface="Meiryo UI" panose="020B0604030504040204" pitchFamily="50" charset="-128"/>
              </a:rPr>
              <a:t>窒素酸化物年平均値</a:t>
            </a:r>
            <a:endParaRPr lang="ja-JP" altLang="en-US" sz="1000" b="1" i="0" u="none" strike="noStrike" dirty="0">
              <a:solidFill>
                <a:schemeClr val="bg1"/>
              </a:solidFill>
              <a:effectLst/>
              <a:latin typeface="Meiryo UI" panose="020B0604030504040204" pitchFamily="50" charset="-128"/>
              <a:ea typeface="Meiryo UI" panose="020B0604030504040204" pitchFamily="50" charset="-128"/>
            </a:endParaRPr>
          </a:p>
        </p:txBody>
      </p:sp>
      <p:sp>
        <p:nvSpPr>
          <p:cNvPr id="10" name="四角形: 角を丸くする 9">
            <a:extLst>
              <a:ext uri="{FF2B5EF4-FFF2-40B4-BE49-F238E27FC236}">
                <a16:creationId xmlns:a16="http://schemas.microsoft.com/office/drawing/2014/main" id="{92371F4B-78B4-E91F-6C1F-3252ED801CD9}"/>
              </a:ext>
            </a:extLst>
          </p:cNvPr>
          <p:cNvSpPr/>
          <p:nvPr/>
        </p:nvSpPr>
        <p:spPr bwMode="auto">
          <a:xfrm>
            <a:off x="6169241" y="1134000"/>
            <a:ext cx="2899775"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dirty="0">
                <a:solidFill>
                  <a:schemeClr val="bg1"/>
                </a:solidFill>
                <a:latin typeface="Meiryo UI" panose="020B0604030504040204" pitchFamily="50" charset="-128"/>
                <a:ea typeface="Meiryo UI" panose="020B0604030504040204" pitchFamily="50" charset="-128"/>
              </a:rPr>
              <a:t>硫黄酸化物年平均値</a:t>
            </a:r>
            <a:endParaRPr lang="ja-JP" altLang="en-US" sz="1000" b="1" i="0" u="none" strike="noStrike" dirty="0">
              <a:solidFill>
                <a:schemeClr val="bg1"/>
              </a:solidFill>
              <a:effectLst/>
              <a:latin typeface="Meiryo UI" panose="020B0604030504040204" pitchFamily="50" charset="-128"/>
              <a:ea typeface="Meiryo UI" panose="020B0604030504040204" pitchFamily="50" charset="-128"/>
            </a:endParaRPr>
          </a:p>
        </p:txBody>
      </p:sp>
      <p:graphicFrame>
        <p:nvGraphicFramePr>
          <p:cNvPr id="12" name="表 3">
            <a:extLst>
              <a:ext uri="{FF2B5EF4-FFF2-40B4-BE49-F238E27FC236}">
                <a16:creationId xmlns:a16="http://schemas.microsoft.com/office/drawing/2014/main" id="{664F136D-748D-B435-540C-ACFE75C4B7AD}"/>
              </a:ext>
            </a:extLst>
          </p:cNvPr>
          <p:cNvGraphicFramePr>
            <a:graphicFrameLocks noGrp="1"/>
          </p:cNvGraphicFramePr>
          <p:nvPr>
            <p:extLst>
              <p:ext uri="{D42A27DB-BD31-4B8C-83A1-F6EECF244321}">
                <p14:modId xmlns:p14="http://schemas.microsoft.com/office/powerpoint/2010/main" val="1454521208"/>
              </p:ext>
            </p:extLst>
          </p:nvPr>
        </p:nvGraphicFramePr>
        <p:xfrm>
          <a:off x="6169239" y="1620000"/>
          <a:ext cx="2899776" cy="792000"/>
        </p:xfrm>
        <a:graphic>
          <a:graphicData uri="http://schemas.openxmlformats.org/drawingml/2006/table">
            <a:tbl>
              <a:tblPr firstRow="1" firstCol="1" bandRow="1">
                <a:tableStyleId>{2D5ABB26-0587-4C30-8999-92F81FD0307C}</a:tableStyleId>
              </a:tblPr>
              <a:tblGrid>
                <a:gridCol w="701287">
                  <a:extLst>
                    <a:ext uri="{9D8B030D-6E8A-4147-A177-3AD203B41FA5}">
                      <a16:colId xmlns:a16="http://schemas.microsoft.com/office/drawing/2014/main" val="724252729"/>
                    </a:ext>
                  </a:extLst>
                </a:gridCol>
                <a:gridCol w="480890">
                  <a:extLst>
                    <a:ext uri="{9D8B030D-6E8A-4147-A177-3AD203B41FA5}">
                      <a16:colId xmlns:a16="http://schemas.microsoft.com/office/drawing/2014/main" val="3716464161"/>
                    </a:ext>
                  </a:extLst>
                </a:gridCol>
                <a:gridCol w="535422">
                  <a:extLst>
                    <a:ext uri="{9D8B030D-6E8A-4147-A177-3AD203B41FA5}">
                      <a16:colId xmlns:a16="http://schemas.microsoft.com/office/drawing/2014/main" val="1110074137"/>
                    </a:ext>
                  </a:extLst>
                </a:gridCol>
                <a:gridCol w="535422">
                  <a:extLst>
                    <a:ext uri="{9D8B030D-6E8A-4147-A177-3AD203B41FA5}">
                      <a16:colId xmlns:a16="http://schemas.microsoft.com/office/drawing/2014/main" val="3627255076"/>
                    </a:ext>
                  </a:extLst>
                </a:gridCol>
                <a:gridCol w="646755">
                  <a:extLst>
                    <a:ext uri="{9D8B030D-6E8A-4147-A177-3AD203B41FA5}">
                      <a16:colId xmlns:a16="http://schemas.microsoft.com/office/drawing/2014/main" val="1800007253"/>
                    </a:ext>
                  </a:extLst>
                </a:gridCol>
              </a:tblGrid>
              <a:tr h="360000">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　</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●●市</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同規模地域</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全国平均</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環境基準値</a:t>
                      </a: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3063029599"/>
                  </a:ext>
                </a:extLst>
              </a:tr>
              <a:tr h="432000">
                <a:tc>
                  <a:txBody>
                    <a:bodyPr/>
                    <a:lstStyle/>
                    <a:p>
                      <a:pPr algn="ctr" rtl="0" fontAlgn="ctr">
                        <a:spcAft>
                          <a:spcPts val="200"/>
                        </a:spcAft>
                      </a:pPr>
                      <a:r>
                        <a:rPr lang="zh-CN" altLang="en-US" sz="600" b="1" i="0" u="none" strike="noStrike" dirty="0">
                          <a:solidFill>
                            <a:srgbClr val="404040"/>
                          </a:solidFill>
                          <a:effectLst/>
                          <a:latin typeface="Meiryo UI" panose="020B0604030504040204" pitchFamily="50" charset="-128"/>
                          <a:ea typeface="Meiryo UI" panose="020B0604030504040204" pitchFamily="50" charset="-128"/>
                        </a:rPr>
                        <a:t>硫黄酸化物</a:t>
                      </a:r>
                      <a:endParaRPr lang="en-US" altLang="zh-CN"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zh-CN" altLang="en-US" sz="600" b="1" i="0" u="none" strike="noStrike" dirty="0">
                          <a:solidFill>
                            <a:srgbClr val="404040"/>
                          </a:solidFill>
                          <a:effectLst/>
                          <a:latin typeface="Meiryo UI" panose="020B0604030504040204" pitchFamily="50" charset="-128"/>
                          <a:ea typeface="Meiryo UI" panose="020B0604030504040204" pitchFamily="50" charset="-128"/>
                        </a:rPr>
                        <a:t>年平均値</a:t>
                      </a:r>
                      <a:endParaRPr lang="en-US" altLang="zh-CN"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en-US" altLang="zh-CN" sz="600" b="1" i="0" u="none" strike="noStrike">
                          <a:solidFill>
                            <a:srgbClr val="404040"/>
                          </a:solidFill>
                          <a:effectLst/>
                          <a:latin typeface="Meiryo UI" panose="020B0604030504040204" pitchFamily="50" charset="-128"/>
                          <a:ea typeface="Meiryo UI" panose="020B0604030504040204" pitchFamily="50" charset="-128"/>
                        </a:rPr>
                        <a:t>(2023</a:t>
                      </a:r>
                      <a:r>
                        <a:rPr lang="zh-CN" altLang="en-US" sz="600" b="1" i="0" u="none" strike="noStrike">
                          <a:solidFill>
                            <a:srgbClr val="404040"/>
                          </a:solidFill>
                          <a:effectLst/>
                          <a:latin typeface="Meiryo UI" panose="020B0604030504040204" pitchFamily="50" charset="-128"/>
                          <a:ea typeface="Meiryo UI" panose="020B0604030504040204" pitchFamily="50" charset="-128"/>
                        </a:rPr>
                        <a:t>年</a:t>
                      </a:r>
                      <a:r>
                        <a:rPr lang="zh-CN" altLang="en-US" sz="600" b="1" i="0" u="none" strike="noStrike" dirty="0">
                          <a:solidFill>
                            <a:srgbClr val="404040"/>
                          </a:solidFill>
                          <a:effectLst/>
                          <a:latin typeface="Meiryo UI" panose="020B0604030504040204" pitchFamily="50" charset="-128"/>
                          <a:ea typeface="Meiryo UI" panose="020B0604030504040204" pitchFamily="50" charset="-128"/>
                        </a:rPr>
                        <a:t>）</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extLst>
                  <a:ext uri="{0D108BD9-81ED-4DB2-BD59-A6C34878D82A}">
                    <a16:rowId xmlns:a16="http://schemas.microsoft.com/office/drawing/2014/main" val="129765384"/>
                  </a:ext>
                </a:extLst>
              </a:tr>
            </a:tbl>
          </a:graphicData>
        </a:graphic>
      </p:graphicFrame>
      <p:graphicFrame>
        <p:nvGraphicFramePr>
          <p:cNvPr id="11" name="表 2">
            <a:extLst>
              <a:ext uri="{FF2B5EF4-FFF2-40B4-BE49-F238E27FC236}">
                <a16:creationId xmlns:a16="http://schemas.microsoft.com/office/drawing/2014/main" id="{47011D0A-05EE-6A9B-AB86-57F3846794B1}"/>
              </a:ext>
            </a:extLst>
          </p:cNvPr>
          <p:cNvGraphicFramePr>
            <a:graphicFrameLocks noGrp="1"/>
          </p:cNvGraphicFramePr>
          <p:nvPr>
            <p:extLst>
              <p:ext uri="{D42A27DB-BD31-4B8C-83A1-F6EECF244321}">
                <p14:modId xmlns:p14="http://schemas.microsoft.com/office/powerpoint/2010/main" val="2956824051"/>
              </p:ext>
            </p:extLst>
          </p:nvPr>
        </p:nvGraphicFramePr>
        <p:xfrm>
          <a:off x="3116020" y="1620000"/>
          <a:ext cx="2899776" cy="792000"/>
        </p:xfrm>
        <a:graphic>
          <a:graphicData uri="http://schemas.openxmlformats.org/drawingml/2006/table">
            <a:tbl>
              <a:tblPr firstRow="1" firstCol="1" bandRow="1">
                <a:tableStyleId>{2D5ABB26-0587-4C30-8999-92F81FD0307C}</a:tableStyleId>
              </a:tblPr>
              <a:tblGrid>
                <a:gridCol w="729470">
                  <a:extLst>
                    <a:ext uri="{9D8B030D-6E8A-4147-A177-3AD203B41FA5}">
                      <a16:colId xmlns:a16="http://schemas.microsoft.com/office/drawing/2014/main" val="724252729"/>
                    </a:ext>
                  </a:extLst>
                </a:gridCol>
                <a:gridCol w="452707">
                  <a:extLst>
                    <a:ext uri="{9D8B030D-6E8A-4147-A177-3AD203B41FA5}">
                      <a16:colId xmlns:a16="http://schemas.microsoft.com/office/drawing/2014/main" val="3716464161"/>
                    </a:ext>
                  </a:extLst>
                </a:gridCol>
                <a:gridCol w="535422">
                  <a:extLst>
                    <a:ext uri="{9D8B030D-6E8A-4147-A177-3AD203B41FA5}">
                      <a16:colId xmlns:a16="http://schemas.microsoft.com/office/drawing/2014/main" val="1110074137"/>
                    </a:ext>
                  </a:extLst>
                </a:gridCol>
                <a:gridCol w="535422">
                  <a:extLst>
                    <a:ext uri="{9D8B030D-6E8A-4147-A177-3AD203B41FA5}">
                      <a16:colId xmlns:a16="http://schemas.microsoft.com/office/drawing/2014/main" val="3627255076"/>
                    </a:ext>
                  </a:extLst>
                </a:gridCol>
                <a:gridCol w="646755">
                  <a:extLst>
                    <a:ext uri="{9D8B030D-6E8A-4147-A177-3AD203B41FA5}">
                      <a16:colId xmlns:a16="http://schemas.microsoft.com/office/drawing/2014/main" val="1800007253"/>
                    </a:ext>
                  </a:extLst>
                </a:gridCol>
              </a:tblGrid>
              <a:tr h="360000">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　</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●●市</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同規模地域</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全国平均</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環境基準値</a:t>
                      </a: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3063029599"/>
                  </a:ext>
                </a:extLst>
              </a:tr>
              <a:tr h="432000">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窒素酸化物</a:t>
                      </a:r>
                      <a:endParaRPr lang="en-US" altLang="ja-JP"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年平均値</a:t>
                      </a:r>
                      <a:endParaRPr lang="en-US" altLang="ja-JP"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en-US" altLang="ja-JP" sz="600" b="1" i="0" u="none" strike="noStrike" dirty="0">
                          <a:solidFill>
                            <a:srgbClr val="404040"/>
                          </a:solidFill>
                          <a:effectLst/>
                          <a:latin typeface="Meiryo UI" panose="020B0604030504040204" pitchFamily="50" charset="-128"/>
                          <a:ea typeface="Meiryo UI" panose="020B0604030504040204" pitchFamily="50" charset="-128"/>
                        </a:rPr>
                        <a:t>(2023</a:t>
                      </a: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年）</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extLst>
                  <a:ext uri="{0D108BD9-81ED-4DB2-BD59-A6C34878D82A}">
                    <a16:rowId xmlns:a16="http://schemas.microsoft.com/office/drawing/2014/main" val="129765384"/>
                  </a:ext>
                </a:extLst>
              </a:tr>
            </a:tbl>
          </a:graphicData>
        </a:graphic>
      </p:graphicFrame>
      <p:graphicFrame>
        <p:nvGraphicFramePr>
          <p:cNvPr id="8" name="表 1">
            <a:extLst>
              <a:ext uri="{FF2B5EF4-FFF2-40B4-BE49-F238E27FC236}">
                <a16:creationId xmlns:a16="http://schemas.microsoft.com/office/drawing/2014/main" id="{1D2D1C3F-F00F-0030-3B68-8FAC84445EA2}"/>
              </a:ext>
            </a:extLst>
          </p:cNvPr>
          <p:cNvGraphicFramePr>
            <a:graphicFrameLocks noGrp="1"/>
          </p:cNvGraphicFramePr>
          <p:nvPr>
            <p:extLst>
              <p:ext uri="{D42A27DB-BD31-4B8C-83A1-F6EECF244321}">
                <p14:modId xmlns:p14="http://schemas.microsoft.com/office/powerpoint/2010/main" val="4281833361"/>
              </p:ext>
            </p:extLst>
          </p:nvPr>
        </p:nvGraphicFramePr>
        <p:xfrm>
          <a:off x="62801" y="1620000"/>
          <a:ext cx="2899776" cy="792000"/>
        </p:xfrm>
        <a:graphic>
          <a:graphicData uri="http://schemas.openxmlformats.org/drawingml/2006/table">
            <a:tbl>
              <a:tblPr firstRow="1" firstCol="1" bandRow="1">
                <a:tableStyleId>{2D5ABB26-0587-4C30-8999-92F81FD0307C}</a:tableStyleId>
              </a:tblPr>
              <a:tblGrid>
                <a:gridCol w="745300">
                  <a:extLst>
                    <a:ext uri="{9D8B030D-6E8A-4147-A177-3AD203B41FA5}">
                      <a16:colId xmlns:a16="http://schemas.microsoft.com/office/drawing/2014/main" val="724252729"/>
                    </a:ext>
                  </a:extLst>
                </a:gridCol>
                <a:gridCol w="550973">
                  <a:extLst>
                    <a:ext uri="{9D8B030D-6E8A-4147-A177-3AD203B41FA5}">
                      <a16:colId xmlns:a16="http://schemas.microsoft.com/office/drawing/2014/main" val="3716464161"/>
                    </a:ext>
                  </a:extLst>
                </a:gridCol>
                <a:gridCol w="501041">
                  <a:extLst>
                    <a:ext uri="{9D8B030D-6E8A-4147-A177-3AD203B41FA5}">
                      <a16:colId xmlns:a16="http://schemas.microsoft.com/office/drawing/2014/main" val="1110074137"/>
                    </a:ext>
                  </a:extLst>
                </a:gridCol>
                <a:gridCol w="494778">
                  <a:extLst>
                    <a:ext uri="{9D8B030D-6E8A-4147-A177-3AD203B41FA5}">
                      <a16:colId xmlns:a16="http://schemas.microsoft.com/office/drawing/2014/main" val="3627255076"/>
                    </a:ext>
                  </a:extLst>
                </a:gridCol>
                <a:gridCol w="607684">
                  <a:extLst>
                    <a:ext uri="{9D8B030D-6E8A-4147-A177-3AD203B41FA5}">
                      <a16:colId xmlns:a16="http://schemas.microsoft.com/office/drawing/2014/main" val="1800007253"/>
                    </a:ext>
                  </a:extLst>
                </a:gridCol>
              </a:tblGrid>
              <a:tr h="360000">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　</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●●市</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同規模地域</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全国平均</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環境基準値</a:t>
                      </a: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3063029599"/>
                  </a:ext>
                </a:extLst>
              </a:tr>
              <a:tr h="432000">
                <a:tc>
                  <a:txBody>
                    <a:bodyPr/>
                    <a:lstStyle/>
                    <a:p>
                      <a:pPr algn="ctr" rtl="0" fontAlgn="ctr">
                        <a:spcAft>
                          <a:spcPts val="200"/>
                        </a:spcAft>
                      </a:pPr>
                      <a:r>
                        <a:rPr lang="en-US" sz="600" b="1" i="0" u="none" strike="noStrike" dirty="0">
                          <a:solidFill>
                            <a:srgbClr val="404040"/>
                          </a:solidFill>
                          <a:effectLst/>
                          <a:latin typeface="Meiryo UI" panose="020B0604030504040204" pitchFamily="50" charset="-128"/>
                          <a:ea typeface="Meiryo UI" panose="020B0604030504040204" pitchFamily="50" charset="-128"/>
                        </a:rPr>
                        <a:t>PM2.5</a:t>
                      </a:r>
                    </a:p>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年平均値</a:t>
                      </a:r>
                      <a:endParaRPr lang="en-US" altLang="ja-JP"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en-US" altLang="ja-JP" sz="600" b="1" i="0" u="none" strike="noStrike" dirty="0">
                          <a:solidFill>
                            <a:srgbClr val="404040"/>
                          </a:solidFill>
                          <a:effectLst/>
                          <a:latin typeface="Meiryo UI" panose="020B0604030504040204" pitchFamily="50" charset="-128"/>
                          <a:ea typeface="Meiryo UI" panose="020B0604030504040204" pitchFamily="50" charset="-128"/>
                        </a:rPr>
                        <a:t>(2023</a:t>
                      </a: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年）</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extLst>
                  <a:ext uri="{0D108BD9-81ED-4DB2-BD59-A6C34878D82A}">
                    <a16:rowId xmlns:a16="http://schemas.microsoft.com/office/drawing/2014/main" val="129765384"/>
                  </a:ext>
                </a:extLst>
              </a:tr>
            </a:tbl>
          </a:graphicData>
        </a:graphic>
      </p:graphicFrame>
    </p:spTree>
    <p:extLst>
      <p:ext uri="{BB962C8B-B14F-4D97-AF65-F5344CB8AC3E}">
        <p14:creationId xmlns:p14="http://schemas.microsoft.com/office/powerpoint/2010/main" val="31713688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0" y="2686588"/>
            <a:ext cx="9144000" cy="1620000"/>
          </a:xfrm>
          <a:noFill/>
        </p:spPr>
        <p:txBody>
          <a:bodyPr anchor="ctr"/>
          <a:lstStyle/>
          <a:p>
            <a:pPr algn="ctr" eaLnBrk="1"/>
            <a:r>
              <a:rPr lang="en-US" altLang="ja-JP" sz="4000" dirty="0"/>
              <a:t>2.</a:t>
            </a:r>
            <a:r>
              <a:rPr lang="ja-JP" altLang="en-US" sz="4000" dirty="0"/>
              <a:t> 地域の人口動態について</a:t>
            </a:r>
          </a:p>
        </p:txBody>
      </p:sp>
      <p:sp>
        <p:nvSpPr>
          <p:cNvPr id="4" name="スライド番号プレースホルダー 3">
            <a:extLst>
              <a:ext uri="{FF2B5EF4-FFF2-40B4-BE49-F238E27FC236}">
                <a16:creationId xmlns:a16="http://schemas.microsoft.com/office/drawing/2014/main" id="{1182D928-2499-4430-90B9-7C4CC0D076CA}"/>
              </a:ext>
            </a:extLst>
          </p:cNvPr>
          <p:cNvSpPr>
            <a:spLocks noGrp="1"/>
          </p:cNvSpPr>
          <p:nvPr>
            <p:ph type="sldNum" sz="quarter" idx="4"/>
          </p:nvPr>
        </p:nvSpPr>
        <p:spPr/>
        <p:txBody>
          <a:bodyPr/>
          <a:lstStyle/>
          <a:p>
            <a:pPr>
              <a:defRPr/>
            </a:pPr>
            <a:fld id="{5AC316A2-ED79-4A4C-BB2E-71F78B36301B}" type="slidenum">
              <a:rPr lang="en-US" altLang="ja-JP" smtClean="0"/>
              <a:pPr>
                <a:defRPr/>
              </a:pPr>
              <a:t>9</a:t>
            </a:fld>
            <a:endParaRPr lang="ja-JP" altLang="en-US" dirty="0"/>
          </a:p>
        </p:txBody>
      </p:sp>
    </p:spTree>
    <p:extLst>
      <p:ext uri="{BB962C8B-B14F-4D97-AF65-F5344CB8AC3E}">
        <p14:creationId xmlns:p14="http://schemas.microsoft.com/office/powerpoint/2010/main" val="160452710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0" y="2619000"/>
            <a:ext cx="9144000" cy="1620000"/>
          </a:xfrm>
          <a:noFill/>
        </p:spPr>
        <p:txBody>
          <a:bodyPr anchor="ctr"/>
          <a:lstStyle/>
          <a:p>
            <a:pPr algn="ctr" eaLnBrk="1"/>
            <a:r>
              <a:rPr lang="ja-JP" altLang="en-US" sz="4000" dirty="0"/>
              <a:t>参考２．各種計画等の策定状況</a:t>
            </a:r>
          </a:p>
        </p:txBody>
      </p:sp>
      <p:sp>
        <p:nvSpPr>
          <p:cNvPr id="4" name="スライド番号プレースホルダー 3">
            <a:extLst>
              <a:ext uri="{FF2B5EF4-FFF2-40B4-BE49-F238E27FC236}">
                <a16:creationId xmlns:a16="http://schemas.microsoft.com/office/drawing/2014/main" id="{AF654DC4-15BF-4241-9FB0-22AFDB964B8F}"/>
              </a:ext>
            </a:extLst>
          </p:cNvPr>
          <p:cNvSpPr>
            <a:spLocks noGrp="1"/>
          </p:cNvSpPr>
          <p:nvPr>
            <p:ph type="sldNum" sz="quarter" idx="4"/>
          </p:nvPr>
        </p:nvSpPr>
        <p:spPr/>
        <p:txBody>
          <a:bodyPr/>
          <a:lstStyle/>
          <a:p>
            <a:pPr>
              <a:defRPr/>
            </a:pPr>
            <a:fld id="{5AC316A2-ED79-4A4C-BB2E-71F78B36301B}" type="slidenum">
              <a:rPr lang="en-US" altLang="ja-JP" smtClean="0"/>
              <a:pPr>
                <a:defRPr/>
              </a:pPr>
              <a:t>90</a:t>
            </a:fld>
            <a:endParaRPr lang="ja-JP" altLang="en-US" dirty="0"/>
          </a:p>
        </p:txBody>
      </p:sp>
    </p:spTree>
    <p:extLst>
      <p:ext uri="{BB962C8B-B14F-4D97-AF65-F5344CB8AC3E}">
        <p14:creationId xmlns:p14="http://schemas.microsoft.com/office/powerpoint/2010/main" val="126151792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9C30DB-BB42-3978-879B-D6ADD1E2E912}"/>
            </a:ext>
          </a:extLst>
        </p:cNvPr>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2093F248-E2E5-86DA-D5CC-D128DAD1B197}"/>
              </a:ext>
            </a:extLst>
          </p:cNvPr>
          <p:cNvSpPr>
            <a:spLocks noGrp="1"/>
          </p:cNvSpPr>
          <p:nvPr>
            <p:ph type="sldNum" sz="quarter" idx="4"/>
          </p:nvPr>
        </p:nvSpPr>
        <p:spPr/>
        <p:txBody>
          <a:bodyPr/>
          <a:lstStyle/>
          <a:p>
            <a:pPr>
              <a:defRPr/>
            </a:pPr>
            <a:fld id="{5AC316A2-ED79-4A4C-BB2E-71F78B36301B}" type="slidenum">
              <a:rPr lang="en-US" altLang="ja-JP" smtClean="0"/>
              <a:pPr>
                <a:defRPr/>
              </a:pPr>
              <a:t>91</a:t>
            </a:fld>
            <a:endParaRPr lang="ja-JP" altLang="en-US" dirty="0"/>
          </a:p>
        </p:txBody>
      </p:sp>
      <p:sp>
        <p:nvSpPr>
          <p:cNvPr id="8" name="タイトル 16">
            <a:extLst>
              <a:ext uri="{FF2B5EF4-FFF2-40B4-BE49-F238E27FC236}">
                <a16:creationId xmlns:a16="http://schemas.microsoft.com/office/drawing/2014/main" id="{5F4C35E0-1062-61AB-323E-B0403466332B}"/>
              </a:ext>
            </a:extLst>
          </p:cNvPr>
          <p:cNvSpPr>
            <a:spLocks noGrp="1"/>
          </p:cNvSpPr>
          <p:nvPr>
            <p:ph type="title"/>
          </p:nvPr>
        </p:nvSpPr>
        <p:spPr>
          <a:xfrm>
            <a:off x="0" y="0"/>
            <a:ext cx="9144000" cy="523875"/>
          </a:xfrm>
          <a:no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dirty="0"/>
              <a:t>各種計画等の策定状況</a:t>
            </a:r>
          </a:p>
        </p:txBody>
      </p:sp>
      <p:graphicFrame>
        <p:nvGraphicFramePr>
          <p:cNvPr id="9" name="表 1">
            <a:extLst>
              <a:ext uri="{FF2B5EF4-FFF2-40B4-BE49-F238E27FC236}">
                <a16:creationId xmlns:a16="http://schemas.microsoft.com/office/drawing/2014/main" id="{8EEA0DA1-9D51-DF97-368A-4E9A4E53AA7A}"/>
              </a:ext>
            </a:extLst>
          </p:cNvPr>
          <p:cNvGraphicFramePr>
            <a:graphicFrameLocks noGrp="1"/>
          </p:cNvGraphicFramePr>
          <p:nvPr>
            <p:extLst>
              <p:ext uri="{D42A27DB-BD31-4B8C-83A1-F6EECF244321}">
                <p14:modId xmlns:p14="http://schemas.microsoft.com/office/powerpoint/2010/main" val="539809829"/>
              </p:ext>
            </p:extLst>
          </p:nvPr>
        </p:nvGraphicFramePr>
        <p:xfrm>
          <a:off x="109576" y="812164"/>
          <a:ext cx="8924847" cy="5426098"/>
        </p:xfrm>
        <a:graphic>
          <a:graphicData uri="http://schemas.openxmlformats.org/drawingml/2006/table">
            <a:tbl>
              <a:tblPr/>
              <a:tblGrid>
                <a:gridCol w="321797">
                  <a:extLst>
                    <a:ext uri="{9D8B030D-6E8A-4147-A177-3AD203B41FA5}">
                      <a16:colId xmlns:a16="http://schemas.microsoft.com/office/drawing/2014/main" val="4089696469"/>
                    </a:ext>
                  </a:extLst>
                </a:gridCol>
                <a:gridCol w="3906155">
                  <a:extLst>
                    <a:ext uri="{9D8B030D-6E8A-4147-A177-3AD203B41FA5}">
                      <a16:colId xmlns:a16="http://schemas.microsoft.com/office/drawing/2014/main" val="2462516131"/>
                    </a:ext>
                  </a:extLst>
                </a:gridCol>
                <a:gridCol w="998536">
                  <a:extLst>
                    <a:ext uri="{9D8B030D-6E8A-4147-A177-3AD203B41FA5}">
                      <a16:colId xmlns:a16="http://schemas.microsoft.com/office/drawing/2014/main" val="3052490098"/>
                    </a:ext>
                  </a:extLst>
                </a:gridCol>
                <a:gridCol w="1030747">
                  <a:extLst>
                    <a:ext uri="{9D8B030D-6E8A-4147-A177-3AD203B41FA5}">
                      <a16:colId xmlns:a16="http://schemas.microsoft.com/office/drawing/2014/main" val="1815334112"/>
                    </a:ext>
                  </a:extLst>
                </a:gridCol>
                <a:gridCol w="1030747">
                  <a:extLst>
                    <a:ext uri="{9D8B030D-6E8A-4147-A177-3AD203B41FA5}">
                      <a16:colId xmlns:a16="http://schemas.microsoft.com/office/drawing/2014/main" val="3960795409"/>
                    </a:ext>
                  </a:extLst>
                </a:gridCol>
                <a:gridCol w="1636865">
                  <a:extLst>
                    <a:ext uri="{9D8B030D-6E8A-4147-A177-3AD203B41FA5}">
                      <a16:colId xmlns:a16="http://schemas.microsoft.com/office/drawing/2014/main" val="1048081088"/>
                    </a:ext>
                  </a:extLst>
                </a:gridCol>
              </a:tblGrid>
              <a:tr h="345133">
                <a:tc rowSpan="2">
                  <a:txBody>
                    <a:bodyPr/>
                    <a:lstStyle/>
                    <a:p>
                      <a:pPr algn="ctr" fontAlgn="ctr"/>
                      <a:r>
                        <a:rPr 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9525"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9525"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の策定状況</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9525"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grid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策定済み自治体の割合</a:t>
                      </a:r>
                      <a:endParaRPr lang="zh-TW"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9525"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pPr algn="ctr" fontAlgn="ctr"/>
                      <a:endPar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7574" marR="7574" marT="7574" marB="0" anchor="ctr">
                    <a:lnL w="12700" cap="flat" cmpd="sng" algn="ctr">
                      <a:solidFill>
                        <a:srgbClr val="355573"/>
                      </a:solidFill>
                      <a:prstDash val="solid"/>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策定状況の時点</a:t>
                      </a:r>
                      <a:endParaRPr lang="zh-TW"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7574" marR="7574" marT="7574"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9525"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3799460593"/>
                  </a:ext>
                </a:extLst>
              </a:tr>
              <a:tr h="295491">
                <a:tc vMerge="1">
                  <a:txBody>
                    <a:bodyPr/>
                    <a:lstStyle/>
                    <a:p>
                      <a:endParaRPr dirty="0"/>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vMerge="1">
                  <a:txBody>
                    <a:bodyPr/>
                    <a:lstStyle/>
                    <a:p>
                      <a:endParaRPr dirty="0"/>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vMerge="1">
                  <a:txBody>
                    <a:bodyPr/>
                    <a:lstStyle/>
                    <a:p>
                      <a:endParaRPr dirty="0"/>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zh-TW"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a:t>
                      </a:r>
                      <a:endParaRPr lang="en-US" altLang="zh-TW"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vMerge="1">
                  <a:txBody>
                    <a:bodyPr/>
                    <a:lstStyle/>
                    <a:p>
                      <a:pPr algn="ctr" fontAlgn="ctr"/>
                      <a:endPar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7574" marR="7574" marT="7574"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2210413668"/>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産業競争力強化法に基づく「創業支援等事業計画」認定の有無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572073857"/>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女性活躍推進計画の策定有無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129278357"/>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障害者差別解消に関する条例策定の有無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227680419"/>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無電柱化推進計画又は条例の策定有無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328309140"/>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地球温暖化対策推進法に基づく地方公共団体実行計画の策定有無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708537037"/>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生物多様性地域戦略の策定有無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582685774"/>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湧水保全活動の実施有無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838611982"/>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流域水循環計画の策定有無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022216953"/>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ゼロカーボンシティの表明有無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541574067"/>
                  </a:ext>
                </a:extLst>
              </a:tr>
              <a:tr h="449648">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SDGs </a:t>
                      </a: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の各種計画への反映有無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846392971"/>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ローカル指標（自治体独自の評価指標）の設定の有無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729682981"/>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9525" cap="flat" cmpd="sng" algn="ctr">
                      <a:solidFill>
                        <a:srgbClr val="355573"/>
                      </a:solidFill>
                      <a:prstDash val="solid"/>
                      <a:round/>
                      <a:headEnd type="none" w="med" len="med"/>
                      <a:tailEnd type="none" w="med" len="med"/>
                    </a:lnB>
                    <a:noFill/>
                  </a:tcPr>
                </a:tc>
                <a:tc>
                  <a:txBody>
                    <a:bodyPr/>
                    <a:lstStyle/>
                    <a:p>
                      <a:pPr algn="l"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SDGs </a:t>
                      </a: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未来都市選定都市への選定有無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9525" cap="flat" cmpd="sng" algn="ctr">
                      <a:solidFill>
                        <a:srgbClr val="355573"/>
                      </a:solidFill>
                      <a:prstDash val="solid"/>
                      <a:round/>
                      <a:headEnd type="none" w="med" len="med"/>
                      <a:tailEnd type="none" w="med" len="med"/>
                    </a:lnB>
                    <a:noFill/>
                  </a:tcPr>
                </a:tc>
                <a:tc>
                  <a:txBody>
                    <a:bodyPr/>
                    <a:lstStyle/>
                    <a:p>
                      <a:pPr algn="ctr" rtl="0" fontAlgn="ctr"/>
                      <a:endParaRPr lang="ja-JP" altLang="en-US"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9525" cap="flat" cmpd="sng" algn="ctr">
                      <a:solidFill>
                        <a:srgbClr val="355573"/>
                      </a:solidFill>
                      <a:prstDash val="solid"/>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9525" cap="flat" cmpd="sng" algn="ctr">
                      <a:solidFill>
                        <a:srgbClr val="355573"/>
                      </a:solidFill>
                      <a:prstDash val="solid"/>
                      <a:round/>
                      <a:headEnd type="none" w="med" len="med"/>
                      <a:tailEnd type="none" w="med" len="med"/>
                    </a:lnB>
                    <a:noFill/>
                  </a:tcPr>
                </a:tc>
                <a:tc>
                  <a:txBody>
                    <a:bodyPr/>
                    <a:lstStyle/>
                    <a:p>
                      <a:pPr algn="ctr" rtl="0" fontAlgn="ctr"/>
                      <a:endParaRPr lang="en-US" altLang="ja-JP"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9525" cap="flat" cmpd="sng" algn="ctr">
                      <a:solidFill>
                        <a:srgbClr val="355573"/>
                      </a:solidFill>
                      <a:prstDash val="solid"/>
                      <a:round/>
                      <a:headEnd type="none" w="med" len="med"/>
                      <a:tailEnd type="none" w="med" len="med"/>
                    </a:lnB>
                    <a:noFill/>
                  </a:tcPr>
                </a:tc>
                <a:tc>
                  <a:txBody>
                    <a:bodyPr/>
                    <a:lstStyle/>
                    <a:p>
                      <a:pPr algn="ctr" rtl="0" fontAlgn="ctr"/>
                      <a:endParaRPr lang="ja-JP" altLang="en-US"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9525" cap="flat" cmpd="sng" algn="ctr">
                      <a:solidFill>
                        <a:srgbClr val="355573"/>
                      </a:solidFill>
                      <a:prstDash val="solid"/>
                      <a:round/>
                      <a:headEnd type="none" w="med" len="med"/>
                      <a:tailEnd type="none" w="med" len="med"/>
                    </a:lnB>
                    <a:noFill/>
                  </a:tcPr>
                </a:tc>
                <a:extLst>
                  <a:ext uri="{0D108BD9-81ED-4DB2-BD59-A6C34878D82A}">
                    <a16:rowId xmlns:a16="http://schemas.microsoft.com/office/drawing/2014/main" val="847845181"/>
                  </a:ext>
                </a:extLst>
              </a:tr>
            </a:tbl>
          </a:graphicData>
        </a:graphic>
      </p:graphicFrame>
    </p:spTree>
    <p:extLst>
      <p:ext uri="{BB962C8B-B14F-4D97-AF65-F5344CB8AC3E}">
        <p14:creationId xmlns:p14="http://schemas.microsoft.com/office/powerpoint/2010/main" val="289293229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0" y="2619000"/>
            <a:ext cx="9144000" cy="1620000"/>
          </a:xfrm>
          <a:noFill/>
        </p:spPr>
        <p:txBody>
          <a:bodyPr anchor="ctr"/>
          <a:lstStyle/>
          <a:p>
            <a:pPr algn="ctr" eaLnBrk="1"/>
            <a:r>
              <a:rPr lang="ja-JP" altLang="en-US" sz="4000" dirty="0"/>
              <a:t>参考３．地域指標分析シート</a:t>
            </a:r>
          </a:p>
        </p:txBody>
      </p:sp>
      <p:sp>
        <p:nvSpPr>
          <p:cNvPr id="4" name="スライド番号プレースホルダー 3">
            <a:extLst>
              <a:ext uri="{FF2B5EF4-FFF2-40B4-BE49-F238E27FC236}">
                <a16:creationId xmlns:a16="http://schemas.microsoft.com/office/drawing/2014/main" id="{AF654DC4-15BF-4241-9FB0-22AFDB964B8F}"/>
              </a:ext>
            </a:extLst>
          </p:cNvPr>
          <p:cNvSpPr>
            <a:spLocks noGrp="1"/>
          </p:cNvSpPr>
          <p:nvPr>
            <p:ph type="sldNum" sz="quarter" idx="4"/>
          </p:nvPr>
        </p:nvSpPr>
        <p:spPr/>
        <p:txBody>
          <a:bodyPr/>
          <a:lstStyle/>
          <a:p>
            <a:pPr>
              <a:defRPr/>
            </a:pPr>
            <a:fld id="{5AC316A2-ED79-4A4C-BB2E-71F78B36301B}" type="slidenum">
              <a:rPr lang="en-US" altLang="ja-JP" smtClean="0"/>
              <a:pPr>
                <a:defRPr/>
              </a:pPr>
              <a:t>92</a:t>
            </a:fld>
            <a:endParaRPr lang="ja-JP" altLang="en-US" dirty="0"/>
          </a:p>
        </p:txBody>
      </p:sp>
    </p:spTree>
    <p:extLst>
      <p:ext uri="{BB962C8B-B14F-4D97-AF65-F5344CB8AC3E}">
        <p14:creationId xmlns:p14="http://schemas.microsoft.com/office/powerpoint/2010/main" val="3978629093"/>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B1AE02C0-2FE1-4E5D-B997-15AB640078C9}"/>
              </a:ext>
            </a:extLst>
          </p:cNvPr>
          <p:cNvSpPr/>
          <p:nvPr/>
        </p:nvSpPr>
        <p:spPr bwMode="auto">
          <a:xfrm>
            <a:off x="8083550" y="57150"/>
            <a:ext cx="1022350" cy="438150"/>
          </a:xfrm>
          <a:prstGeom prst="rect">
            <a:avLst/>
          </a:prstGeom>
          <a:solidFill>
            <a:schemeClr val="bg1"/>
          </a:solidFill>
          <a:ln w="3810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5" name="タイトル 0">
            <a:extLst>
              <a:ext uri="{FF2B5EF4-FFF2-40B4-BE49-F238E27FC236}">
                <a16:creationId xmlns:a16="http://schemas.microsoft.com/office/drawing/2014/main" id="{69DED8A7-D541-4870-B8A5-340E84CE6170}"/>
              </a:ext>
            </a:extLst>
          </p:cNvPr>
          <p:cNvSpPr txBox="1">
            <a:spLocks/>
          </p:cNvSpPr>
          <p:nvPr/>
        </p:nvSpPr>
        <p:spPr>
          <a:xfrm>
            <a:off x="0" y="0"/>
            <a:ext cx="9144000" cy="523875"/>
          </a:xfrm>
          <a:prstGeom prst="rect">
            <a:avLst/>
          </a:prstGeom>
        </p:spPr>
        <p:txBody>
          <a:bodyP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r>
              <a:rPr lang="ja-JP" altLang="en-US" kern="0" dirty="0">
                <a:solidFill>
                  <a:srgbClr val="355573"/>
                </a:solidFill>
              </a:rPr>
              <a:t>長所と短所の分析</a:t>
            </a:r>
          </a:p>
        </p:txBody>
      </p:sp>
      <p:sp>
        <p:nvSpPr>
          <p:cNvPr id="6" name="スライド番号プレースホルダー 5">
            <a:extLst>
              <a:ext uri="{FF2B5EF4-FFF2-40B4-BE49-F238E27FC236}">
                <a16:creationId xmlns:a16="http://schemas.microsoft.com/office/drawing/2014/main" id="{51F4816F-E35C-4D78-B99A-DEFF34967BA1}"/>
              </a:ext>
            </a:extLst>
          </p:cNvPr>
          <p:cNvSpPr>
            <a:spLocks noGrp="1"/>
          </p:cNvSpPr>
          <p:nvPr>
            <p:ph type="sldNum" sz="quarter" idx="4"/>
          </p:nvPr>
        </p:nvSpPr>
        <p:spPr/>
        <p:txBody>
          <a:bodyPr/>
          <a:lstStyle/>
          <a:p>
            <a:pPr>
              <a:defRPr/>
            </a:pPr>
            <a:fld id="{5AC316A2-ED79-4A4C-BB2E-71F78B36301B}" type="slidenum">
              <a:rPr lang="en-US" altLang="ja-JP" smtClean="0"/>
              <a:pPr>
                <a:defRPr/>
              </a:pPr>
              <a:t>93</a:t>
            </a:fld>
            <a:endParaRPr lang="ja-JP" altLang="en-US" dirty="0"/>
          </a:p>
        </p:txBody>
      </p:sp>
      <p:graphicFrame>
        <p:nvGraphicFramePr>
          <p:cNvPr id="10" name="表 4">
            <a:extLst>
              <a:ext uri="{FF2B5EF4-FFF2-40B4-BE49-F238E27FC236}">
                <a16:creationId xmlns:a16="http://schemas.microsoft.com/office/drawing/2014/main" id="{5F42D2EA-E3F9-17D2-77B1-7FC53DECF966}"/>
              </a:ext>
            </a:extLst>
          </p:cNvPr>
          <p:cNvGraphicFramePr>
            <a:graphicFrameLocks noGrp="1"/>
          </p:cNvGraphicFramePr>
          <p:nvPr/>
        </p:nvGraphicFramePr>
        <p:xfrm>
          <a:off x="109395" y="1228299"/>
          <a:ext cx="8925210" cy="5294118"/>
        </p:xfrm>
        <a:graphic>
          <a:graphicData uri="http://schemas.openxmlformats.org/drawingml/2006/table">
            <a:tbl>
              <a:tblPr firstRow="1" bandRow="1">
                <a:tableStyleId>{5C22544A-7EE6-4342-B048-85BDC9FD1C3A}</a:tableStyleId>
              </a:tblPr>
              <a:tblGrid>
                <a:gridCol w="949547">
                  <a:extLst>
                    <a:ext uri="{9D8B030D-6E8A-4147-A177-3AD203B41FA5}">
                      <a16:colId xmlns:a16="http://schemas.microsoft.com/office/drawing/2014/main" val="335829135"/>
                    </a:ext>
                  </a:extLst>
                </a:gridCol>
                <a:gridCol w="1882528">
                  <a:extLst>
                    <a:ext uri="{9D8B030D-6E8A-4147-A177-3AD203B41FA5}">
                      <a16:colId xmlns:a16="http://schemas.microsoft.com/office/drawing/2014/main" val="1058923142"/>
                    </a:ext>
                  </a:extLst>
                </a:gridCol>
                <a:gridCol w="6093135">
                  <a:extLst>
                    <a:ext uri="{9D8B030D-6E8A-4147-A177-3AD203B41FA5}">
                      <a16:colId xmlns:a16="http://schemas.microsoft.com/office/drawing/2014/main" val="1476584900"/>
                    </a:ext>
                  </a:extLst>
                </a:gridCol>
              </a:tblGrid>
              <a:tr h="254118">
                <a:tc>
                  <a:txBody>
                    <a:bodyPr/>
                    <a:lstStyle/>
                    <a:p>
                      <a:pPr algn="ctr"/>
                      <a:r>
                        <a:rPr kumimoji="1" lang="en-US" altLang="ja-JP" sz="1050" dirty="0">
                          <a:solidFill>
                            <a:schemeClr val="tx1">
                              <a:lumMod val="75000"/>
                              <a:lumOff val="25000"/>
                            </a:schemeClr>
                          </a:solidFill>
                        </a:rPr>
                        <a:t>No.</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AE4EE"/>
                    </a:solidFill>
                  </a:tcPr>
                </a:tc>
                <a:tc>
                  <a:txBody>
                    <a:bodyPr/>
                    <a:lstStyle/>
                    <a:p>
                      <a:pPr algn="ctr"/>
                      <a:r>
                        <a:rPr kumimoji="1" lang="ja-JP" altLang="en-US" sz="1050" dirty="0">
                          <a:solidFill>
                            <a:schemeClr val="tx1">
                              <a:lumMod val="75000"/>
                              <a:lumOff val="25000"/>
                            </a:schemeClr>
                          </a:solidFill>
                        </a:rPr>
                        <a:t>分野</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AE4EE"/>
                    </a:solidFill>
                  </a:tcPr>
                </a:tc>
                <a:tc>
                  <a:txBody>
                    <a:bodyPr/>
                    <a:lstStyle/>
                    <a:p>
                      <a:pPr algn="ctr"/>
                      <a:r>
                        <a:rPr kumimoji="1" lang="ja-JP" altLang="en-US" sz="1050" dirty="0">
                          <a:solidFill>
                            <a:schemeClr val="tx1">
                              <a:lumMod val="75000"/>
                              <a:lumOff val="25000"/>
                            </a:schemeClr>
                          </a:solidFill>
                        </a:rPr>
                        <a:t>地域の特徴（長所と短所）</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AE4EE"/>
                    </a:solidFill>
                  </a:tcPr>
                </a:tc>
                <a:extLst>
                  <a:ext uri="{0D108BD9-81ED-4DB2-BD59-A6C34878D82A}">
                    <a16:rowId xmlns:a16="http://schemas.microsoft.com/office/drawing/2014/main" val="616911650"/>
                  </a:ext>
                </a:extLst>
              </a:tr>
              <a:tr h="360000">
                <a:tc>
                  <a:txBody>
                    <a:bodyPr/>
                    <a:lstStyle/>
                    <a:p>
                      <a:pPr marL="0" algn="ctr" defTabSz="914400" rtl="0" eaLnBrk="1" latinLnBrk="0" hangingPunct="1"/>
                      <a:r>
                        <a:rPr kumimoji="1" lang="ja-JP" altLang="en-US" sz="1000" b="1" kern="1200" dirty="0">
                          <a:solidFill>
                            <a:schemeClr val="tx1">
                              <a:lumMod val="75000"/>
                              <a:lumOff val="25000"/>
                            </a:schemeClr>
                          </a:solidFill>
                          <a:latin typeface="+mn-lt"/>
                          <a:ea typeface="+mn-ea"/>
                          <a:cs typeface="+mn-cs"/>
                        </a:rPr>
                        <a:t>例</a:t>
                      </a:r>
                      <a:endParaRPr kumimoji="1" lang="en-US" altLang="ja-JP" sz="1000" b="1" kern="1200" dirty="0">
                        <a:solidFill>
                          <a:schemeClr val="tx1">
                            <a:lumMod val="75000"/>
                            <a:lumOff val="25000"/>
                          </a:schemeClr>
                        </a:solidFill>
                        <a:latin typeface="+mn-lt"/>
                        <a:ea typeface="+mn-ea"/>
                        <a:cs typeface="+mn-cs"/>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pPr marL="0" algn="l" defTabSz="914400" rtl="0" eaLnBrk="1" latinLnBrk="0" hangingPunct="1"/>
                      <a:r>
                        <a:rPr kumimoji="1" lang="ja-JP" altLang="en-US" sz="1000" b="1" kern="1200" dirty="0">
                          <a:solidFill>
                            <a:schemeClr val="tx1">
                              <a:lumMod val="75000"/>
                              <a:lumOff val="25000"/>
                            </a:schemeClr>
                          </a:solidFill>
                          <a:latin typeface="+mn-lt"/>
                          <a:ea typeface="+mn-ea"/>
                          <a:cs typeface="+mn-cs"/>
                        </a:rPr>
                        <a:t>国土・交通</a:t>
                      </a:r>
                      <a:endParaRPr kumimoji="1" lang="en-US" altLang="ja-JP" sz="1000" b="1" kern="1200" dirty="0">
                        <a:solidFill>
                          <a:schemeClr val="tx1">
                            <a:lumMod val="75000"/>
                            <a:lumOff val="25000"/>
                          </a:schemeClr>
                        </a:solidFill>
                        <a:latin typeface="+mn-lt"/>
                        <a:ea typeface="+mn-ea"/>
                        <a:cs typeface="+mn-cs"/>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1">
                          <a:solidFill>
                            <a:schemeClr val="tx1">
                              <a:lumMod val="75000"/>
                              <a:lumOff val="25000"/>
                            </a:schemeClr>
                          </a:solidFill>
                        </a:rPr>
                        <a:t>「都市構造」に関する指標の偏差値が低いため、徒歩での移動が難しい地域と考えられる</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19819642"/>
                  </a:ext>
                </a:extLst>
              </a:tr>
              <a:tr h="360000">
                <a:tc>
                  <a:txBody>
                    <a:bodyPr/>
                    <a:lstStyle/>
                    <a:p>
                      <a:pPr marL="0" algn="ctr" defTabSz="914400" rtl="0" eaLnBrk="1" latinLnBrk="0" hangingPunct="1"/>
                      <a:r>
                        <a:rPr kumimoji="1" lang="ja-JP" altLang="en-US" sz="1000" b="1" kern="1200" dirty="0">
                          <a:solidFill>
                            <a:schemeClr val="tx1">
                              <a:lumMod val="75000"/>
                              <a:lumOff val="25000"/>
                            </a:schemeClr>
                          </a:solidFill>
                          <a:latin typeface="+mn-lt"/>
                          <a:ea typeface="+mn-ea"/>
                          <a:cs typeface="+mn-cs"/>
                        </a:rPr>
                        <a:t>１</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b="1" dirty="0">
                        <a:solidFill>
                          <a:srgbClr val="0000FF"/>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3109449246"/>
                  </a:ext>
                </a:extLst>
              </a:tr>
              <a:tr h="360000">
                <a:tc>
                  <a:txBody>
                    <a:bodyPr/>
                    <a:lstStyle/>
                    <a:p>
                      <a:pPr marL="0" algn="ctr" defTabSz="914400" rtl="0" eaLnBrk="1" latinLnBrk="0" hangingPunct="1"/>
                      <a:r>
                        <a:rPr kumimoji="1" lang="ja-JP" altLang="en-US" sz="1000" b="1" kern="1200" dirty="0">
                          <a:solidFill>
                            <a:schemeClr val="tx1">
                              <a:lumMod val="75000"/>
                              <a:lumOff val="25000"/>
                            </a:schemeClr>
                          </a:solidFill>
                          <a:latin typeface="+mn-lt"/>
                          <a:ea typeface="+mn-ea"/>
                          <a:cs typeface="+mn-cs"/>
                        </a:rPr>
                        <a:t>２</a:t>
                      </a:r>
                      <a:endParaRPr kumimoji="1" lang="en-US" altLang="ja-JP" sz="1000" b="1" kern="1200" dirty="0">
                        <a:solidFill>
                          <a:schemeClr val="tx1">
                            <a:lumMod val="75000"/>
                            <a:lumOff val="25000"/>
                          </a:schemeClr>
                        </a:solidFill>
                        <a:latin typeface="+mn-lt"/>
                        <a:ea typeface="+mn-ea"/>
                        <a:cs typeface="+mn-cs"/>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en-US" altLang="ja-JP"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b="1" dirty="0">
                        <a:solidFill>
                          <a:srgbClr val="0000FF"/>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408754526"/>
                  </a:ext>
                </a:extLst>
              </a:tr>
              <a:tr h="360000">
                <a:tc>
                  <a:txBody>
                    <a:bodyPr/>
                    <a:lstStyle/>
                    <a:p>
                      <a:pPr marL="0" algn="ctr" defTabSz="914400" rtl="0" eaLnBrk="1" latinLnBrk="0" hangingPunct="1"/>
                      <a:r>
                        <a:rPr kumimoji="1" lang="ja-JP" altLang="en-US" sz="1000" b="1" kern="1200" dirty="0">
                          <a:solidFill>
                            <a:schemeClr val="tx1">
                              <a:lumMod val="75000"/>
                              <a:lumOff val="25000"/>
                            </a:schemeClr>
                          </a:solidFill>
                          <a:latin typeface="+mn-lt"/>
                          <a:ea typeface="+mn-ea"/>
                          <a:cs typeface="+mn-cs"/>
                        </a:rPr>
                        <a:t>３</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b="1" dirty="0">
                        <a:solidFill>
                          <a:srgbClr val="0000FF"/>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3687810047"/>
                  </a:ext>
                </a:extLst>
              </a:tr>
              <a:tr h="360000">
                <a:tc>
                  <a:txBody>
                    <a:bodyPr/>
                    <a:lstStyle/>
                    <a:p>
                      <a:pPr marL="0" algn="ctr" defTabSz="914400" rtl="0" eaLnBrk="1" latinLnBrk="0" hangingPunct="1"/>
                      <a:r>
                        <a:rPr kumimoji="1" lang="ja-JP" altLang="en-US" sz="1000" b="1" kern="1200" dirty="0">
                          <a:solidFill>
                            <a:schemeClr val="tx1">
                              <a:lumMod val="75000"/>
                              <a:lumOff val="25000"/>
                            </a:schemeClr>
                          </a:solidFill>
                          <a:latin typeface="+mn-lt"/>
                          <a:ea typeface="+mn-ea"/>
                          <a:cs typeface="+mn-cs"/>
                        </a:rPr>
                        <a:t>４</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b="1" dirty="0">
                        <a:solidFill>
                          <a:srgbClr val="0000FF"/>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3524678348"/>
                  </a:ext>
                </a:extLst>
              </a:tr>
              <a:tr h="360000">
                <a:tc>
                  <a:txBody>
                    <a:bodyPr/>
                    <a:lstStyle/>
                    <a:p>
                      <a:pPr marL="0" algn="ctr" defTabSz="914400" rtl="0" eaLnBrk="1" latinLnBrk="0" hangingPunct="1"/>
                      <a:r>
                        <a:rPr kumimoji="1" lang="ja-JP" altLang="en-US" sz="1000" b="1" kern="1200" dirty="0">
                          <a:solidFill>
                            <a:schemeClr val="tx1">
                              <a:lumMod val="75000"/>
                              <a:lumOff val="25000"/>
                            </a:schemeClr>
                          </a:solidFill>
                          <a:latin typeface="+mn-lt"/>
                          <a:ea typeface="+mn-ea"/>
                          <a:cs typeface="+mn-cs"/>
                        </a:rPr>
                        <a:t>５</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b="1" dirty="0">
                        <a:solidFill>
                          <a:srgbClr val="0000FF"/>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2673970751"/>
                  </a:ext>
                </a:extLst>
              </a:tr>
              <a:tr h="360000">
                <a:tc>
                  <a:txBody>
                    <a:bodyPr/>
                    <a:lstStyle/>
                    <a:p>
                      <a:pPr marL="0" algn="ctr" defTabSz="914400" rtl="0" eaLnBrk="1" latinLnBrk="0" hangingPunct="1"/>
                      <a:r>
                        <a:rPr kumimoji="1" lang="ja-JP" altLang="en-US" sz="1000" b="1" kern="1200" dirty="0">
                          <a:solidFill>
                            <a:schemeClr val="tx1">
                              <a:lumMod val="75000"/>
                              <a:lumOff val="25000"/>
                            </a:schemeClr>
                          </a:solidFill>
                          <a:latin typeface="+mn-lt"/>
                          <a:ea typeface="+mn-ea"/>
                          <a:cs typeface="+mn-cs"/>
                        </a:rPr>
                        <a:t>６</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b="1" dirty="0">
                        <a:solidFill>
                          <a:srgbClr val="0000FF"/>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428065161"/>
                  </a:ext>
                </a:extLst>
              </a:tr>
              <a:tr h="360000">
                <a:tc>
                  <a:txBody>
                    <a:bodyPr/>
                    <a:lstStyle/>
                    <a:p>
                      <a:pPr marL="0" algn="ctr" defTabSz="914400" rtl="0" eaLnBrk="1" latinLnBrk="0" hangingPunct="1"/>
                      <a:r>
                        <a:rPr kumimoji="1" lang="ja-JP" altLang="en-US" sz="1000" b="1" kern="1200" dirty="0">
                          <a:solidFill>
                            <a:schemeClr val="tx1">
                              <a:lumMod val="75000"/>
                              <a:lumOff val="25000"/>
                            </a:schemeClr>
                          </a:solidFill>
                          <a:latin typeface="+mn-lt"/>
                          <a:ea typeface="+mn-ea"/>
                          <a:cs typeface="+mn-cs"/>
                        </a:rPr>
                        <a:t>７</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b="1" dirty="0">
                        <a:solidFill>
                          <a:srgbClr val="C00000"/>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575081925"/>
                  </a:ext>
                </a:extLst>
              </a:tr>
              <a:tr h="360000">
                <a:tc>
                  <a:txBody>
                    <a:bodyPr/>
                    <a:lstStyle/>
                    <a:p>
                      <a:pPr marL="0" algn="ctr" defTabSz="914400" rtl="0" eaLnBrk="1" latinLnBrk="0" hangingPunct="1"/>
                      <a:r>
                        <a:rPr kumimoji="1" lang="ja-JP" altLang="en-US" sz="1000" b="1" kern="1200" dirty="0">
                          <a:solidFill>
                            <a:schemeClr val="tx1">
                              <a:lumMod val="75000"/>
                              <a:lumOff val="25000"/>
                            </a:schemeClr>
                          </a:solidFill>
                          <a:latin typeface="+mn-lt"/>
                          <a:ea typeface="+mn-ea"/>
                          <a:cs typeface="+mn-cs"/>
                        </a:rPr>
                        <a:t>８</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b="1" dirty="0">
                        <a:solidFill>
                          <a:srgbClr val="0000FF"/>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994079689"/>
                  </a:ext>
                </a:extLst>
              </a:tr>
              <a:tr h="360000">
                <a:tc>
                  <a:txBody>
                    <a:bodyPr/>
                    <a:lstStyle/>
                    <a:p>
                      <a:pPr marL="0" algn="ctr" defTabSz="914400" rtl="0" eaLnBrk="1" latinLnBrk="0" hangingPunct="1"/>
                      <a:r>
                        <a:rPr kumimoji="1" lang="ja-JP" altLang="en-US" sz="1000" b="1" kern="1200" dirty="0">
                          <a:solidFill>
                            <a:schemeClr val="tx1">
                              <a:lumMod val="75000"/>
                              <a:lumOff val="25000"/>
                            </a:schemeClr>
                          </a:solidFill>
                          <a:latin typeface="+mn-lt"/>
                          <a:ea typeface="+mn-ea"/>
                          <a:cs typeface="+mn-cs"/>
                        </a:rPr>
                        <a:t>９</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b="1" dirty="0">
                        <a:solidFill>
                          <a:srgbClr val="C00000"/>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346661680"/>
                  </a:ext>
                </a:extLst>
              </a:tr>
              <a:tr h="360000">
                <a:tc>
                  <a:txBody>
                    <a:bodyPr/>
                    <a:lstStyle/>
                    <a:p>
                      <a:pPr marL="0" algn="ctr" defTabSz="914400" rtl="0" eaLnBrk="1" latinLnBrk="0" hangingPunct="1"/>
                      <a:r>
                        <a:rPr kumimoji="1" lang="ja-JP" altLang="en-US" sz="1000" b="1" kern="1200" dirty="0">
                          <a:solidFill>
                            <a:schemeClr val="tx1">
                              <a:lumMod val="75000"/>
                              <a:lumOff val="25000"/>
                            </a:schemeClr>
                          </a:solidFill>
                          <a:latin typeface="+mn-lt"/>
                          <a:ea typeface="+mn-ea"/>
                          <a:cs typeface="+mn-cs"/>
                        </a:rPr>
                        <a:t>１０</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b="1" dirty="0">
                        <a:solidFill>
                          <a:srgbClr val="0000FF"/>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666367655"/>
                  </a:ext>
                </a:extLst>
              </a:tr>
              <a:tr h="360000">
                <a:tc>
                  <a:txBody>
                    <a:bodyPr/>
                    <a:lstStyle/>
                    <a:p>
                      <a:pPr marL="0" algn="ctr" defTabSz="914400" rtl="0" eaLnBrk="1" latinLnBrk="0" hangingPunct="1"/>
                      <a:r>
                        <a:rPr kumimoji="1" lang="ja-JP" altLang="en-US" sz="1000" b="1" kern="1200" dirty="0">
                          <a:solidFill>
                            <a:schemeClr val="tx1">
                              <a:lumMod val="75000"/>
                              <a:lumOff val="25000"/>
                            </a:schemeClr>
                          </a:solidFill>
                          <a:latin typeface="+mn-lt"/>
                          <a:ea typeface="+mn-ea"/>
                          <a:cs typeface="+mn-cs"/>
                        </a:rPr>
                        <a:t>１１</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b="1" dirty="0">
                        <a:solidFill>
                          <a:srgbClr val="C00000"/>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649710753"/>
                  </a:ext>
                </a:extLst>
              </a:tr>
              <a:tr h="360000">
                <a:tc>
                  <a:txBody>
                    <a:bodyPr/>
                    <a:lstStyle/>
                    <a:p>
                      <a:pPr marL="0" algn="ctr" defTabSz="914400" rtl="0" eaLnBrk="1" latinLnBrk="0" hangingPunct="1"/>
                      <a:r>
                        <a:rPr kumimoji="1" lang="ja-JP" altLang="en-US" sz="1000" b="1" kern="1200" dirty="0">
                          <a:solidFill>
                            <a:schemeClr val="tx1">
                              <a:lumMod val="75000"/>
                              <a:lumOff val="25000"/>
                            </a:schemeClr>
                          </a:solidFill>
                          <a:latin typeface="+mn-lt"/>
                          <a:ea typeface="+mn-ea"/>
                          <a:cs typeface="+mn-cs"/>
                        </a:rPr>
                        <a:t>１２</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b="1" dirty="0">
                        <a:solidFill>
                          <a:srgbClr val="0000FF"/>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3525240788"/>
                  </a:ext>
                </a:extLst>
              </a:tr>
              <a:tr h="360000">
                <a:tc>
                  <a:txBody>
                    <a:bodyPr/>
                    <a:lstStyle/>
                    <a:p>
                      <a:pPr marL="0" algn="ctr" defTabSz="914400" rtl="0" eaLnBrk="1" latinLnBrk="0" hangingPunct="1"/>
                      <a:r>
                        <a:rPr kumimoji="1" lang="ja-JP" altLang="en-US" sz="1000" b="1" kern="1200" dirty="0">
                          <a:solidFill>
                            <a:schemeClr val="tx1">
                              <a:lumMod val="75000"/>
                              <a:lumOff val="25000"/>
                            </a:schemeClr>
                          </a:solidFill>
                          <a:latin typeface="+mn-lt"/>
                          <a:ea typeface="+mn-ea"/>
                          <a:cs typeface="+mn-cs"/>
                        </a:rPr>
                        <a:t>１３</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b="1" dirty="0">
                        <a:solidFill>
                          <a:srgbClr val="0000FF"/>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3548476308"/>
                  </a:ext>
                </a:extLst>
              </a:tr>
            </a:tbl>
          </a:graphicData>
        </a:graphic>
      </p:graphicFrame>
      <p:sp>
        <p:nvSpPr>
          <p:cNvPr id="12" name="コンテンツ プレースホルダ 9">
            <a:extLst>
              <a:ext uri="{FF2B5EF4-FFF2-40B4-BE49-F238E27FC236}">
                <a16:creationId xmlns:a16="http://schemas.microsoft.com/office/drawing/2014/main" id="{802CC693-BC74-5CD8-DE9D-F9C3F87597E8}"/>
              </a:ext>
            </a:extLst>
          </p:cNvPr>
          <p:cNvSpPr txBox="1">
            <a:spLocks/>
          </p:cNvSpPr>
          <p:nvPr/>
        </p:nvSpPr>
        <p:spPr>
          <a:xfrm>
            <a:off x="72000" y="614149"/>
            <a:ext cx="9000000" cy="523875"/>
          </a:xfrm>
          <a:prstGeom prst="rect">
            <a:avLst/>
          </a:prstGeom>
          <a:ln w="12700">
            <a:solidFill>
              <a:srgbClr val="6F98BD"/>
            </a:solidFill>
          </a:ln>
        </p:spPr>
        <p:txBody>
          <a:bodyPr anchor="ctr"/>
          <a:lstStyle>
            <a:lvl1pPr marL="180000" indent="-180000" eaLnBrk="1" hangingPunct="0">
              <a:spcBef>
                <a:spcPts val="600"/>
              </a:spcBef>
              <a:buClr>
                <a:srgbClr val="6F98BD"/>
              </a:buClr>
              <a:buFont typeface="Wingdings" pitchFamily="2" charset="2"/>
              <a:buChar char="n"/>
              <a:defRPr sz="1400" b="0">
                <a:solidFill>
                  <a:schemeClr val="tx1">
                    <a:lumMod val="75000"/>
                    <a:lumOff val="25000"/>
                  </a:schemeClr>
                </a:solidFill>
                <a:latin typeface="Meiryo UI" pitchFamily="50" charset="-128"/>
                <a:ea typeface="Meiryo UI" pitchFamily="50" charset="-128"/>
              </a:defRPr>
            </a:lvl1pPr>
            <a:lvl2pPr marL="446088" indent="-180000" eaLnBrk="1" hangingPunct="0">
              <a:spcBef>
                <a:spcPts val="600"/>
              </a:spcBef>
              <a:buClr>
                <a:srgbClr val="6F98BD"/>
              </a:buClr>
              <a:buFont typeface="Wingdings" pitchFamily="2" charset="2"/>
              <a:buChar char="l"/>
              <a:tabLst>
                <a:tab pos="265113" algn="l"/>
              </a:tabLst>
              <a:defRPr sz="1200" b="0">
                <a:solidFill>
                  <a:schemeClr val="tx1">
                    <a:lumMod val="75000"/>
                    <a:lumOff val="25000"/>
                  </a:schemeClr>
                </a:solidFill>
                <a:latin typeface="Meiryo UI" pitchFamily="50" charset="-128"/>
                <a:ea typeface="Meiryo UI" pitchFamily="50" charset="-128"/>
              </a:defRPr>
            </a:lvl2pPr>
            <a:lvl3pPr marL="712788" indent="-180000" eaLnBrk="1" hangingPunct="0">
              <a:spcBef>
                <a:spcPts val="600"/>
              </a:spcBef>
              <a:buClr>
                <a:srgbClr val="6F98BD"/>
              </a:buClr>
              <a:buFont typeface="Wingdings" pitchFamily="2" charset="2"/>
              <a:buChar char="p"/>
              <a:tabLst>
                <a:tab pos="265113" algn="l"/>
              </a:tabLst>
              <a:defRPr sz="1200" b="0">
                <a:solidFill>
                  <a:schemeClr val="tx1">
                    <a:lumMod val="75000"/>
                    <a:lumOff val="25000"/>
                  </a:schemeClr>
                </a:solidFill>
                <a:latin typeface="Meiryo UI" pitchFamily="50" charset="-128"/>
                <a:ea typeface="Meiryo UI" pitchFamily="50" charset="-128"/>
              </a:defRPr>
            </a:lvl3pPr>
            <a:lvl4pPr marL="989013" indent="-180000" eaLnBrk="1" hangingPunct="0">
              <a:spcBef>
                <a:spcPts val="600"/>
              </a:spcBef>
              <a:buClr>
                <a:srgbClr val="6F98BD"/>
              </a:buClr>
              <a:buFont typeface="Verdana" pitchFamily="34" charset="0"/>
              <a:buChar char="▪"/>
              <a:tabLst>
                <a:tab pos="265113" algn="l"/>
              </a:tabLst>
              <a:defRPr sz="1200" b="0">
                <a:solidFill>
                  <a:schemeClr val="tx1">
                    <a:lumMod val="75000"/>
                    <a:lumOff val="25000"/>
                  </a:schemeClr>
                </a:solidFill>
                <a:latin typeface="Meiryo UI" pitchFamily="50" charset="-128"/>
                <a:ea typeface="Meiryo UI" pitchFamily="50" charset="-128"/>
              </a:defRPr>
            </a:lvl4pPr>
            <a:lvl5pPr marL="1169988" indent="-180000" eaLnBrk="1" hangingPunct="0">
              <a:spcBef>
                <a:spcPts val="600"/>
              </a:spcBef>
              <a:buClr>
                <a:srgbClr val="6F98BD"/>
              </a:buClr>
              <a:buFont typeface="Verdana" pitchFamily="34" charset="0"/>
              <a:buChar char="›"/>
              <a:tabLst>
                <a:tab pos="265113" algn="l"/>
              </a:tabLst>
              <a:defRPr sz="1200" b="0">
                <a:solidFill>
                  <a:schemeClr val="tx1">
                    <a:lumMod val="75000"/>
                    <a:lumOff val="25000"/>
                  </a:schemeClr>
                </a:solidFill>
                <a:latin typeface="Meiryo UI" pitchFamily="50" charset="-128"/>
                <a:ea typeface="Meiryo UI" pitchFamily="50" charset="-128"/>
              </a:defRPr>
            </a:lvl5pPr>
            <a:lvl6pPr marL="2551113" indent="-398463" fontAlgn="base">
              <a:spcBef>
                <a:spcPct val="25000"/>
              </a:spcBef>
              <a:spcAft>
                <a:spcPct val="0"/>
              </a:spcAft>
              <a:buClr>
                <a:schemeClr val="accent2"/>
              </a:buClr>
              <a:buFont typeface="Wingdings" pitchFamily="2" charset="2"/>
              <a:buChar char="§"/>
              <a:defRPr>
                <a:latin typeface="+mn-lt"/>
                <a:ea typeface="+mn-ea"/>
              </a:defRPr>
            </a:lvl6pPr>
            <a:lvl7pPr marL="3008313" indent="-398463" fontAlgn="base">
              <a:spcBef>
                <a:spcPct val="25000"/>
              </a:spcBef>
              <a:spcAft>
                <a:spcPct val="0"/>
              </a:spcAft>
              <a:buClr>
                <a:schemeClr val="accent2"/>
              </a:buClr>
              <a:buFont typeface="Wingdings" pitchFamily="2" charset="2"/>
              <a:buChar char="§"/>
              <a:defRPr>
                <a:latin typeface="+mn-lt"/>
                <a:ea typeface="+mn-ea"/>
              </a:defRPr>
            </a:lvl7pPr>
            <a:lvl8pPr marL="3465513" indent="-398463" fontAlgn="base">
              <a:spcBef>
                <a:spcPct val="25000"/>
              </a:spcBef>
              <a:spcAft>
                <a:spcPct val="0"/>
              </a:spcAft>
              <a:buClr>
                <a:schemeClr val="accent2"/>
              </a:buClr>
              <a:buFont typeface="Wingdings" pitchFamily="2" charset="2"/>
              <a:buChar char="§"/>
              <a:defRPr>
                <a:latin typeface="+mn-lt"/>
                <a:ea typeface="+mn-ea"/>
              </a:defRPr>
            </a:lvl8pPr>
            <a:lvl9pPr marL="3922713" indent="-398463" fontAlgn="base">
              <a:spcBef>
                <a:spcPct val="25000"/>
              </a:spcBef>
              <a:spcAft>
                <a:spcPct val="0"/>
              </a:spcAft>
              <a:buClr>
                <a:schemeClr val="accent2"/>
              </a:buClr>
              <a:buFont typeface="Wingdings" pitchFamily="2" charset="2"/>
              <a:buChar char="§"/>
              <a:defRPr>
                <a:latin typeface="+mn-lt"/>
                <a:ea typeface="+mn-ea"/>
              </a:defRPr>
            </a:lvl9pPr>
          </a:lstStyle>
          <a:p>
            <a:r>
              <a:rPr lang="ja-JP" altLang="en-US" dirty="0"/>
              <a:t>分析する地域の特徴（長所と短所）を記載するためのシートです</a:t>
            </a:r>
            <a:endParaRPr lang="en-US" altLang="ja-JP" dirty="0"/>
          </a:p>
        </p:txBody>
      </p:sp>
    </p:spTree>
    <p:extLst>
      <p:ext uri="{BB962C8B-B14F-4D97-AF65-F5344CB8AC3E}">
        <p14:creationId xmlns:p14="http://schemas.microsoft.com/office/powerpoint/2010/main" val="159710541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0">
            <a:extLst>
              <a:ext uri="{FF2B5EF4-FFF2-40B4-BE49-F238E27FC236}">
                <a16:creationId xmlns:a16="http://schemas.microsoft.com/office/drawing/2014/main" id="{43689BB9-D5BE-4751-83AE-38EDA3C1FFC2}"/>
              </a:ext>
            </a:extLst>
          </p:cNvPr>
          <p:cNvSpPr txBox="1">
            <a:spLocks/>
          </p:cNvSpPr>
          <p:nvPr/>
        </p:nvSpPr>
        <p:spPr>
          <a:xfrm>
            <a:off x="0" y="0"/>
            <a:ext cx="9144000" cy="523875"/>
          </a:xfrm>
          <a:prstGeom prst="rect">
            <a:avLst/>
          </a:prstGeom>
        </p:spPr>
        <p:txBody>
          <a:bodyP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r>
              <a:rPr lang="ja-JP" altLang="en-US" kern="0" dirty="0">
                <a:solidFill>
                  <a:srgbClr val="355573"/>
                </a:solidFill>
              </a:rPr>
              <a:t>施策の方向性及び具体的な方策の検討</a:t>
            </a:r>
          </a:p>
        </p:txBody>
      </p:sp>
      <p:sp>
        <p:nvSpPr>
          <p:cNvPr id="6" name="正方形/長方形 5">
            <a:extLst>
              <a:ext uri="{FF2B5EF4-FFF2-40B4-BE49-F238E27FC236}">
                <a16:creationId xmlns:a16="http://schemas.microsoft.com/office/drawing/2014/main" id="{E1E918E0-77BC-402F-96BF-740AF827E3B9}"/>
              </a:ext>
            </a:extLst>
          </p:cNvPr>
          <p:cNvSpPr/>
          <p:nvPr/>
        </p:nvSpPr>
        <p:spPr bwMode="auto">
          <a:xfrm>
            <a:off x="8083550" y="57150"/>
            <a:ext cx="1022350" cy="438150"/>
          </a:xfrm>
          <a:prstGeom prst="rect">
            <a:avLst/>
          </a:prstGeom>
          <a:solidFill>
            <a:schemeClr val="bg1"/>
          </a:solidFill>
          <a:ln w="3810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10" name="スライド番号プレースホルダー 9">
            <a:extLst>
              <a:ext uri="{FF2B5EF4-FFF2-40B4-BE49-F238E27FC236}">
                <a16:creationId xmlns:a16="http://schemas.microsoft.com/office/drawing/2014/main" id="{1E6B1F9D-ACEF-44B0-A782-BC3E9176763C}"/>
              </a:ext>
            </a:extLst>
          </p:cNvPr>
          <p:cNvSpPr>
            <a:spLocks noGrp="1"/>
          </p:cNvSpPr>
          <p:nvPr>
            <p:ph type="sldNum" sz="quarter" idx="4"/>
          </p:nvPr>
        </p:nvSpPr>
        <p:spPr/>
        <p:txBody>
          <a:bodyPr/>
          <a:lstStyle/>
          <a:p>
            <a:pPr>
              <a:defRPr/>
            </a:pPr>
            <a:fld id="{5AC316A2-ED79-4A4C-BB2E-71F78B36301B}" type="slidenum">
              <a:rPr lang="en-US" altLang="ja-JP" smtClean="0"/>
              <a:pPr>
                <a:defRPr/>
              </a:pPr>
              <a:t>94</a:t>
            </a:fld>
            <a:endParaRPr lang="ja-JP" altLang="en-US" dirty="0"/>
          </a:p>
        </p:txBody>
      </p:sp>
      <p:graphicFrame>
        <p:nvGraphicFramePr>
          <p:cNvPr id="2" name="表 4">
            <a:extLst>
              <a:ext uri="{FF2B5EF4-FFF2-40B4-BE49-F238E27FC236}">
                <a16:creationId xmlns:a16="http://schemas.microsoft.com/office/drawing/2014/main" id="{F73247DB-BF90-837D-79D5-0C53CDB0C299}"/>
              </a:ext>
            </a:extLst>
          </p:cNvPr>
          <p:cNvGraphicFramePr>
            <a:graphicFrameLocks noGrp="1"/>
          </p:cNvGraphicFramePr>
          <p:nvPr/>
        </p:nvGraphicFramePr>
        <p:xfrm>
          <a:off x="109395" y="758129"/>
          <a:ext cx="8843536" cy="5282855"/>
        </p:xfrm>
        <a:graphic>
          <a:graphicData uri="http://schemas.openxmlformats.org/drawingml/2006/table">
            <a:tbl>
              <a:tblPr firstRow="1" bandRow="1">
                <a:tableStyleId>{5C22544A-7EE6-4342-B048-85BDC9FD1C3A}</a:tableStyleId>
              </a:tblPr>
              <a:tblGrid>
                <a:gridCol w="570055">
                  <a:extLst>
                    <a:ext uri="{9D8B030D-6E8A-4147-A177-3AD203B41FA5}">
                      <a16:colId xmlns:a16="http://schemas.microsoft.com/office/drawing/2014/main" val="335829135"/>
                    </a:ext>
                  </a:extLst>
                </a:gridCol>
                <a:gridCol w="1443264">
                  <a:extLst>
                    <a:ext uri="{9D8B030D-6E8A-4147-A177-3AD203B41FA5}">
                      <a16:colId xmlns:a16="http://schemas.microsoft.com/office/drawing/2014/main" val="1643054221"/>
                    </a:ext>
                  </a:extLst>
                </a:gridCol>
                <a:gridCol w="2050869">
                  <a:extLst>
                    <a:ext uri="{9D8B030D-6E8A-4147-A177-3AD203B41FA5}">
                      <a16:colId xmlns:a16="http://schemas.microsoft.com/office/drawing/2014/main" val="1058923142"/>
                    </a:ext>
                  </a:extLst>
                </a:gridCol>
                <a:gridCol w="2436223">
                  <a:extLst>
                    <a:ext uri="{9D8B030D-6E8A-4147-A177-3AD203B41FA5}">
                      <a16:colId xmlns:a16="http://schemas.microsoft.com/office/drawing/2014/main" val="1476584900"/>
                    </a:ext>
                  </a:extLst>
                </a:gridCol>
                <a:gridCol w="2343125">
                  <a:extLst>
                    <a:ext uri="{9D8B030D-6E8A-4147-A177-3AD203B41FA5}">
                      <a16:colId xmlns:a16="http://schemas.microsoft.com/office/drawing/2014/main" val="479381937"/>
                    </a:ext>
                  </a:extLst>
                </a:gridCol>
              </a:tblGrid>
              <a:tr h="359418">
                <a:tc gridSpan="2">
                  <a:txBody>
                    <a:bodyPr/>
                    <a:lstStyle/>
                    <a:p>
                      <a:pPr algn="ctr"/>
                      <a:r>
                        <a:rPr kumimoji="1" lang="ja-JP" altLang="en-US" sz="1050" dirty="0">
                          <a:solidFill>
                            <a:schemeClr val="tx1">
                              <a:lumMod val="75000"/>
                              <a:lumOff val="25000"/>
                            </a:schemeClr>
                          </a:solidFill>
                        </a:rPr>
                        <a:t>解決したい課題</a:t>
                      </a:r>
                      <a:endParaRPr kumimoji="1" lang="en-US" altLang="ja-JP" sz="1050" dirty="0">
                        <a:solidFill>
                          <a:schemeClr val="tx1">
                            <a:lumMod val="75000"/>
                            <a:lumOff val="25000"/>
                          </a:schemeClr>
                        </a:solidFill>
                      </a:endParaRPr>
                    </a:p>
                    <a:p>
                      <a:pPr algn="ctr"/>
                      <a:r>
                        <a:rPr kumimoji="1" lang="ja-JP" altLang="en-US" sz="1050" dirty="0">
                          <a:solidFill>
                            <a:schemeClr val="tx1">
                              <a:lumMod val="75000"/>
                              <a:lumOff val="25000"/>
                            </a:schemeClr>
                          </a:solidFill>
                        </a:rPr>
                        <a:t>（短所）</a:t>
                      </a:r>
                      <a:endParaRPr kumimoji="1" lang="en-US" altLang="ja-JP" sz="105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AE4EE"/>
                    </a:solidFill>
                  </a:tcPr>
                </a:tc>
                <a:tc hMerge="1">
                  <a:txBody>
                    <a:bodyPr/>
                    <a:lstStyle/>
                    <a:p>
                      <a:endParaRPr kumimoji="1" lang="ja-JP" altLang="en-US"/>
                    </a:p>
                  </a:txBody>
                  <a:tcPr/>
                </a:tc>
                <a:tc>
                  <a:txBody>
                    <a:bodyPr/>
                    <a:lstStyle/>
                    <a:p>
                      <a:pPr algn="ctr"/>
                      <a:r>
                        <a:rPr kumimoji="1" lang="ja-JP" altLang="en-US" sz="1050" dirty="0">
                          <a:solidFill>
                            <a:schemeClr val="tx1">
                              <a:lumMod val="75000"/>
                              <a:lumOff val="25000"/>
                            </a:schemeClr>
                          </a:solidFill>
                        </a:rPr>
                        <a:t>目指す目標</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AE4EE"/>
                    </a:solidFill>
                  </a:tcPr>
                </a:tc>
                <a:tc>
                  <a:txBody>
                    <a:bodyPr/>
                    <a:lstStyle/>
                    <a:p>
                      <a:pPr algn="ctr"/>
                      <a:r>
                        <a:rPr kumimoji="1" lang="ja-JP" altLang="en-US" sz="1050" dirty="0">
                          <a:solidFill>
                            <a:schemeClr val="tx1">
                              <a:lumMod val="75000"/>
                              <a:lumOff val="25000"/>
                            </a:schemeClr>
                          </a:solidFill>
                        </a:rPr>
                        <a:t>施策の方向性</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AE4EE"/>
                    </a:solidFill>
                  </a:tcPr>
                </a:tc>
                <a:tc>
                  <a:txBody>
                    <a:bodyPr/>
                    <a:lstStyle/>
                    <a:p>
                      <a:pPr algn="ctr"/>
                      <a:r>
                        <a:rPr kumimoji="1" lang="ja-JP" altLang="en-US" sz="1050" dirty="0">
                          <a:solidFill>
                            <a:schemeClr val="tx1">
                              <a:lumMod val="75000"/>
                              <a:lumOff val="25000"/>
                            </a:schemeClr>
                          </a:solidFill>
                        </a:rPr>
                        <a:t>具体的な方策</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AE4EE"/>
                    </a:solidFill>
                  </a:tcPr>
                </a:tc>
                <a:extLst>
                  <a:ext uri="{0D108BD9-81ED-4DB2-BD59-A6C34878D82A}">
                    <a16:rowId xmlns:a16="http://schemas.microsoft.com/office/drawing/2014/main" val="616911650"/>
                  </a:ext>
                </a:extLst>
              </a:tr>
              <a:tr h="974275">
                <a:tc>
                  <a:txBody>
                    <a:bodyPr/>
                    <a:lstStyle/>
                    <a:p>
                      <a:pPr algn="ctr"/>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6350" cap="flat" cmpd="sng" algn="ctr">
                      <a:solidFill>
                        <a:schemeClr val="tx1">
                          <a:lumMod val="75000"/>
                          <a:lumOff val="25000"/>
                        </a:schemeClr>
                      </a:solid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lumMod val="75000"/>
                            <a:lumOff val="25000"/>
                          </a:schemeClr>
                        </a:solidFill>
                      </a:endParaRPr>
                    </a:p>
                  </a:txBody>
                  <a:tcPr anchor="ctr">
                    <a:lnL w="6350" cap="flat" cmpd="sng" algn="ctr">
                      <a:solidFill>
                        <a:schemeClr val="tx1">
                          <a:lumMod val="75000"/>
                          <a:lumOff val="25000"/>
                        </a:schemeClr>
                      </a:solidFill>
                      <a:prstDash val="sysDot"/>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ja-JP" sz="900" dirty="0">
                        <a:solidFill>
                          <a:schemeClr val="tx1"/>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3109449246"/>
                  </a:ext>
                </a:extLst>
              </a:tr>
              <a:tr h="974275">
                <a:tc>
                  <a:txBody>
                    <a:bodyPr/>
                    <a:lstStyle/>
                    <a:p>
                      <a:pPr algn="ctr"/>
                      <a:endParaRPr kumimoji="1" lang="en-US" altLang="ja-JP"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6350" cap="flat" cmpd="sng" algn="ctr">
                      <a:solidFill>
                        <a:schemeClr val="tx1">
                          <a:lumMod val="75000"/>
                          <a:lumOff val="25000"/>
                        </a:schemeClr>
                      </a:solid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en-US" altLang="ja-JP" sz="900" dirty="0">
                        <a:solidFill>
                          <a:schemeClr val="tx1">
                            <a:lumMod val="75000"/>
                            <a:lumOff val="25000"/>
                          </a:schemeClr>
                        </a:solidFill>
                      </a:endParaRPr>
                    </a:p>
                  </a:txBody>
                  <a:tcPr anchor="ctr">
                    <a:lnL w="6350" cap="flat" cmpd="sng" algn="ctr">
                      <a:solidFill>
                        <a:schemeClr val="tx1">
                          <a:lumMod val="75000"/>
                          <a:lumOff val="25000"/>
                        </a:schemeClr>
                      </a:solidFill>
                      <a:prstDash val="sysDot"/>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en-US" altLang="ja-JP"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solidFill>
                          <a:schemeClr val="tx1"/>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408754526"/>
                  </a:ext>
                </a:extLst>
              </a:tr>
              <a:tr h="974275">
                <a:tc>
                  <a:txBody>
                    <a:bodyPr/>
                    <a:lstStyle/>
                    <a:p>
                      <a:pPr algn="ctr"/>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6350" cap="flat" cmpd="sng" algn="ctr">
                      <a:solidFill>
                        <a:schemeClr val="tx1">
                          <a:lumMod val="75000"/>
                          <a:lumOff val="25000"/>
                        </a:schemeClr>
                      </a:solid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lumMod val="75000"/>
                            <a:lumOff val="25000"/>
                          </a:schemeClr>
                        </a:solidFill>
                      </a:endParaRPr>
                    </a:p>
                  </a:txBody>
                  <a:tcPr anchor="ctr">
                    <a:lnL w="6350" cap="flat" cmpd="sng" algn="ctr">
                      <a:solidFill>
                        <a:schemeClr val="tx1">
                          <a:lumMod val="75000"/>
                          <a:lumOff val="25000"/>
                        </a:schemeClr>
                      </a:solidFill>
                      <a:prstDash val="sysDot"/>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ja-JP" sz="900" dirty="0">
                        <a:solidFill>
                          <a:schemeClr val="tx1"/>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3687810047"/>
                  </a:ext>
                </a:extLst>
              </a:tr>
              <a:tr h="974275">
                <a:tc>
                  <a:txBody>
                    <a:bodyPr/>
                    <a:lstStyle/>
                    <a:p>
                      <a:pPr algn="ctr"/>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6350" cap="flat" cmpd="sng" algn="ctr">
                      <a:solidFill>
                        <a:schemeClr val="tx1">
                          <a:lumMod val="75000"/>
                          <a:lumOff val="25000"/>
                        </a:schemeClr>
                      </a:solid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lumMod val="75000"/>
                            <a:lumOff val="25000"/>
                          </a:schemeClr>
                        </a:solidFill>
                      </a:endParaRPr>
                    </a:p>
                  </a:txBody>
                  <a:tcPr anchor="ctr">
                    <a:lnL w="6350" cap="flat" cmpd="sng" algn="ctr">
                      <a:solidFill>
                        <a:schemeClr val="tx1">
                          <a:lumMod val="75000"/>
                          <a:lumOff val="25000"/>
                        </a:schemeClr>
                      </a:solidFill>
                      <a:prstDash val="sysDot"/>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solidFill>
                          <a:schemeClr val="tx1"/>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ja-JP" sz="900" dirty="0">
                        <a:solidFill>
                          <a:schemeClr val="tx1"/>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3524678348"/>
                  </a:ext>
                </a:extLst>
              </a:tr>
              <a:tr h="974275">
                <a:tc>
                  <a:txBody>
                    <a:bodyPr/>
                    <a:lstStyle/>
                    <a:p>
                      <a:pPr algn="ctr"/>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6350" cap="flat" cmpd="sng" algn="ctr">
                      <a:solidFill>
                        <a:schemeClr val="tx1">
                          <a:lumMod val="75000"/>
                          <a:lumOff val="25000"/>
                        </a:schemeClr>
                      </a:solid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ctr"/>
                      <a:endParaRPr kumimoji="1" lang="ja-JP" altLang="en-US" sz="900" dirty="0">
                        <a:solidFill>
                          <a:schemeClr val="tx1">
                            <a:lumMod val="75000"/>
                            <a:lumOff val="25000"/>
                          </a:schemeClr>
                        </a:solidFill>
                      </a:endParaRPr>
                    </a:p>
                  </a:txBody>
                  <a:tcPr anchor="ctr">
                    <a:lnL w="6350" cap="flat" cmpd="sng" algn="ctr">
                      <a:solidFill>
                        <a:schemeClr val="tx1">
                          <a:lumMod val="75000"/>
                          <a:lumOff val="25000"/>
                        </a:schemeClr>
                      </a:solidFill>
                      <a:prstDash val="sysDot"/>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r"/>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solidFill>
                          <a:srgbClr val="FA9500"/>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3478613425"/>
                  </a:ext>
                </a:extLst>
              </a:tr>
            </a:tbl>
          </a:graphicData>
        </a:graphic>
      </p:graphicFrame>
    </p:spTree>
    <p:extLst>
      <p:ext uri="{BB962C8B-B14F-4D97-AF65-F5344CB8AC3E}">
        <p14:creationId xmlns:p14="http://schemas.microsoft.com/office/powerpoint/2010/main" val="1908714936"/>
      </p:ext>
    </p:extLst>
  </p:cSld>
  <p:clrMapOvr>
    <a:masterClrMapping/>
  </p:clrMapOvr>
</p:sld>
</file>

<file path=ppt/theme/theme1.xml><?xml version="1.0" encoding="utf-8"?>
<a:theme xmlns:a="http://schemas.openxmlformats.org/drawingml/2006/main" name="Profile">
  <a:themeElements>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ユーザー定義 2">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ECF94CF360A8344B4E88EB6C212422C" ma:contentTypeVersion="13" ma:contentTypeDescription="新しいドキュメントを作成します。" ma:contentTypeScope="" ma:versionID="a2c24460a730c3ab13e028caffc26803">
  <xsd:schema xmlns:xsd="http://www.w3.org/2001/XMLSchema" xmlns:xs="http://www.w3.org/2001/XMLSchema" xmlns:p="http://schemas.microsoft.com/office/2006/metadata/properties" xmlns:ns2="b9620526-75f8-4246-9115-2dabd408206d" xmlns:ns3="342acbb0-541b-4276-89c5-a733474b62ab" targetNamespace="http://schemas.microsoft.com/office/2006/metadata/properties" ma:root="true" ma:fieldsID="d99f60a325796d18b3f1a45e599dad9f" ns2:_="" ns3:_="">
    <xsd:import namespace="b9620526-75f8-4246-9115-2dabd408206d"/>
    <xsd:import namespace="342acbb0-541b-4276-89c5-a733474b62a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BillingMetadata" minOccurs="0"/>
                <xsd:element ref="ns2:MediaServiceDateTaken"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20526-75f8-4246-9115-2dabd40820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BillingMetadata" ma:index="14" nillable="true" ma:displayName="MediaServiceBillingMetadata" ma:hidden="true" ma:internalName="MediaServiceBillingMetadata" ma:readOnly="true">
      <xsd:simpleType>
        <xsd:restriction base="dms:Note"/>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descrip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2acbb0-541b-4276-89c5-a733474b62ab"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f4c2804-4a76-45a6-ae04-3c1080f8cb84}" ma:internalName="TaxCatchAll" ma:showField="CatchAllData" ma:web="342acbb0-541b-4276-89c5-a733474b62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42acbb0-541b-4276-89c5-a733474b62ab" xsi:nil="true"/>
    <lcf76f155ced4ddcb4097134ff3c332f xmlns="b9620526-75f8-4246-9115-2dabd408206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AE7693D-3399-4910-84B9-4B1B1F418C80}"/>
</file>

<file path=customXml/itemProps2.xml><?xml version="1.0" encoding="utf-8"?>
<ds:datastoreItem xmlns:ds="http://schemas.openxmlformats.org/officeDocument/2006/customXml" ds:itemID="{3DA08E48-C53D-454B-9935-3811F2C29325}"/>
</file>

<file path=customXml/itemProps3.xml><?xml version="1.0" encoding="utf-8"?>
<ds:datastoreItem xmlns:ds="http://schemas.openxmlformats.org/officeDocument/2006/customXml" ds:itemID="{3FC7BF29-2010-4402-B583-E667BE7BCDCE}"/>
</file>

<file path=docProps/app.xml><?xml version="1.0" encoding="utf-8"?>
<Properties xmlns="http://schemas.openxmlformats.org/officeDocument/2006/extended-properties" xmlns:vt="http://schemas.openxmlformats.org/officeDocument/2006/docPropsVTypes">
  <Template/>
  <TotalTime>0</TotalTime>
  <Words>8201</Words>
  <Application>Microsoft Office PowerPoint</Application>
  <PresentationFormat>画面に合わせる (4:3)</PresentationFormat>
  <Paragraphs>1757</Paragraphs>
  <Slides>94</Slides>
  <Notes>86</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94</vt:i4>
      </vt:variant>
    </vt:vector>
  </HeadingPairs>
  <TitlesOfParts>
    <vt:vector size="105" baseType="lpstr">
      <vt:lpstr>HGPｺﾞｼｯｸE</vt:lpstr>
      <vt:lpstr>HGP創英角ｺﾞｼｯｸUB</vt:lpstr>
      <vt:lpstr>Meiryo UI</vt:lpstr>
      <vt:lpstr>ＭＳ Ｐ明朝</vt:lpstr>
      <vt:lpstr>游ゴシック</vt:lpstr>
      <vt:lpstr>Arial</vt:lpstr>
      <vt:lpstr>Tahoma</vt:lpstr>
      <vt:lpstr>Times New Roman</vt:lpstr>
      <vt:lpstr>Verdana</vt:lpstr>
      <vt:lpstr>Wingdings</vt:lpstr>
      <vt:lpstr>Profile</vt:lpstr>
      <vt:lpstr>●●市の地域指標分析</vt:lpstr>
      <vt:lpstr>本ツールに関するご案内（留意事項）</vt:lpstr>
      <vt:lpstr>目次</vt:lpstr>
      <vt:lpstr>１. はじめに</vt:lpstr>
      <vt:lpstr>客観的指標（地域のストック・成果）の全体構成</vt:lpstr>
      <vt:lpstr>客観的指標（地域のストック）の一覧</vt:lpstr>
      <vt:lpstr>客観的指標（地域の成果）の一覧</vt:lpstr>
      <vt:lpstr>同規模地域の分類について</vt:lpstr>
      <vt:lpstr>2. 地域の人口動態について</vt:lpstr>
      <vt:lpstr>（1）人口規模と人口構成の動向</vt:lpstr>
      <vt:lpstr>（2）人口増減の要因　～自然増減と社会増減～</vt:lpstr>
      <vt:lpstr>3. 客観的指標からみた地域の現状</vt:lpstr>
      <vt:lpstr>3-1. 地域のストックの状況</vt:lpstr>
      <vt:lpstr>（1）地域のストック指標　①安心・安全</vt:lpstr>
      <vt:lpstr>（1）地域のストック指標　①安心・安全</vt:lpstr>
      <vt:lpstr>（1）地域のストック指標　②教育・文化・生活</vt:lpstr>
      <vt:lpstr>（1）地域のストック指標　②教育・文化・生活</vt:lpstr>
      <vt:lpstr>（1）地域のストック指標　③雇用・福祉</vt:lpstr>
      <vt:lpstr>（1）地域のストック指標　③雇用・福祉</vt:lpstr>
      <vt:lpstr>（1）地域のストック指標　④農林水産</vt:lpstr>
      <vt:lpstr>（1）地域のストック指標　④農林水産</vt:lpstr>
      <vt:lpstr>（1）地域のストック指標　⑤経済・産業</vt:lpstr>
      <vt:lpstr>（1）地域のストック指標　⑤経済・産業</vt:lpstr>
      <vt:lpstr>（1）地域のストック指標　⑥国土・交通</vt:lpstr>
      <vt:lpstr>（1）地域のストック指標　⑥国土・交通</vt:lpstr>
      <vt:lpstr>（1）地域のストック指標　⑦環境</vt:lpstr>
      <vt:lpstr>（1）地域のストック指標　⑦環境</vt:lpstr>
      <vt:lpstr>3-2. 地域の成果の状況</vt:lpstr>
      <vt:lpstr>（2）地域の成果指標　①環境</vt:lpstr>
      <vt:lpstr>（2）地域の成果指標　①環境</vt:lpstr>
      <vt:lpstr>（2）地域の成果指標　②社会・コミュニティ</vt:lpstr>
      <vt:lpstr>（2）地域の成果指標　②社会・コミュニティ</vt:lpstr>
      <vt:lpstr>（2）地域の成果指標　③経済・財政</vt:lpstr>
      <vt:lpstr>（2）地域の成果指標　③経済・財政</vt:lpstr>
      <vt:lpstr>3-3. 地域の客観的指標の統合化</vt:lpstr>
      <vt:lpstr>（3）地域の客観的指標の統合化　①地域のストック</vt:lpstr>
      <vt:lpstr>（3）地域の客観的指標の統合化　②地域の成果</vt:lpstr>
      <vt:lpstr>4．時系列でみた地域の状況</vt:lpstr>
      <vt:lpstr>4-1．地域のストックの推移</vt:lpstr>
      <vt:lpstr>（1）地域のストック指標の変化　①安心・安全</vt:lpstr>
      <vt:lpstr>（1）地域のストック指標の変化　①安心・安全</vt:lpstr>
      <vt:lpstr>（1）地域のストック指標の変化　②教育・文化・生活</vt:lpstr>
      <vt:lpstr>（1）地域のストック指標の変化　②教育・文化・生活</vt:lpstr>
      <vt:lpstr>（1）地域のストック指標の変化　②教育・文化・生活</vt:lpstr>
      <vt:lpstr>（1）地域のストック指標の変化　③雇用・福祉</vt:lpstr>
      <vt:lpstr>（1）地域のストック指標の変化　③雇用・福祉</vt:lpstr>
      <vt:lpstr>（1）地域のストック指標の変化　③雇用・福祉</vt:lpstr>
      <vt:lpstr>（1）地域のストック指標の変化　③雇用・福祉</vt:lpstr>
      <vt:lpstr>（1）地域のストック指標の変化　④農林水産</vt:lpstr>
      <vt:lpstr>（1）地域のストック指標の変化　④農林水産</vt:lpstr>
      <vt:lpstr>（1）地域のストック指標の変化　④農林水産</vt:lpstr>
      <vt:lpstr>（1）地域のストック指標の変化　⑤経済・産業</vt:lpstr>
      <vt:lpstr>（1）地域のストック指標の変化　⑤経済・産業</vt:lpstr>
      <vt:lpstr>（1）地域のストック指標の変化　⑤経済・産業</vt:lpstr>
      <vt:lpstr>（1）地域のストック指標の変化　⑥国土・交通</vt:lpstr>
      <vt:lpstr>（1）地域のストック指標の変化　⑥国土・交通</vt:lpstr>
      <vt:lpstr>（1）地域のストック指標の変化　⑥国土・交通</vt:lpstr>
      <vt:lpstr>（1）地域のストック指標の変化　⑥国土・交通</vt:lpstr>
      <vt:lpstr>（1）地域のストック指標の変化　⑥国土・交通</vt:lpstr>
      <vt:lpstr>（1）地域のストック指標の変化　⑥国土・交通</vt:lpstr>
      <vt:lpstr>（1）地域のストック指標の変化　⑦環境</vt:lpstr>
      <vt:lpstr>（1）地域のストック指標の変化　⑦環境</vt:lpstr>
      <vt:lpstr>（1）地域のストック指標の変化　⑦環境</vt:lpstr>
      <vt:lpstr>（1）地域のストック指標の変化　⑦環境</vt:lpstr>
      <vt:lpstr>4-2. 地域の成果の推移</vt:lpstr>
      <vt:lpstr>（2）地域の成果指標の変化　①環境</vt:lpstr>
      <vt:lpstr>（2）地域の成果指標の変化　①環境</vt:lpstr>
      <vt:lpstr>（2）地域の成果指標の変化　①環境</vt:lpstr>
      <vt:lpstr>（2）地域の成果指標の変化　①環境</vt:lpstr>
      <vt:lpstr>（2）地域の成果指標の変化　①環境</vt:lpstr>
      <vt:lpstr>（2）地域の成果指標の変化　②社会・コミュニティ</vt:lpstr>
      <vt:lpstr>（2）地域の成果指標の変化　②社会・コミュニティ</vt:lpstr>
      <vt:lpstr>（2）地域の成果指標の変化　②社会・コミュニティ</vt:lpstr>
      <vt:lpstr>（2）地域の成果指標の変化　②社会・コミュニティ</vt:lpstr>
      <vt:lpstr>（2）地域の成果指標の変化　②社会・コミュニティ</vt:lpstr>
      <vt:lpstr>（2）地域の成果指標の変化　②社会・コミュニティ</vt:lpstr>
      <vt:lpstr>（2）地域の成果指標の変化　②社会・コミュニティ</vt:lpstr>
      <vt:lpstr>（2）地域の成果指標の変化　②社会・コミュニティ</vt:lpstr>
      <vt:lpstr>（2）地域の成果指標の変化　③経済・財政</vt:lpstr>
      <vt:lpstr>（2）地域の成果指標の変化　③経済・財政</vt:lpstr>
      <vt:lpstr>（2）地域の成果指標の変化　③経済・財政</vt:lpstr>
      <vt:lpstr>（2）地域の成果指標の変化　③経済・財政</vt:lpstr>
      <vt:lpstr>（2）地域の成果指標の変化　③経済・財政</vt:lpstr>
      <vt:lpstr>（2）地域の成果指標の変化　③経済・財政</vt:lpstr>
      <vt:lpstr>（2）地域の成果指標の変化　③経済・財政</vt:lpstr>
      <vt:lpstr>参考１．基準値・目標値との比較</vt:lpstr>
      <vt:lpstr>人口当たりの部門別CO2排出量について</vt:lpstr>
      <vt:lpstr>水質（河川のBOD、湖沼のCOD、海域のCOD）について</vt:lpstr>
      <vt:lpstr>大気質（PM2.5、窒素酸化物、硫黄酸化物）について</vt:lpstr>
      <vt:lpstr>参考２．各種計画等の策定状況</vt:lpstr>
      <vt:lpstr>各種計画等の策定状況</vt:lpstr>
      <vt:lpstr>参考３．地域指標分析シート</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2025-09-02T09:52:05Z</dcterms:created>
  <dcterms:modified xsi:type="dcterms:W3CDTF">2026-01-07T02:43:41Z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0x010100DECF94CF360A8344B4E88EB6C212422C</vt:lpwstr>
  </property>
</Properties>
</file>