
<file path=[Content_Types].xml><?xml version="1.0" encoding="utf-8"?>
<Types xmlns="http://schemas.openxmlformats.org/package/2006/content-types">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notesSlides/notesSlide1.xml" ContentType="application/vnd.openxmlformats-officedocument.presentationml.notes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heme/theme1.xml" ContentType="application/vnd.openxmlformats-officedocument.theme+xml"/>
  <Override PartName="/ppt/theme/theme3.xml" ContentType="application/vnd.openxmlformats-officedocument.theme+xml"/>
  <Override PartName="/ppt/theme/theme2.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bookmarkIdSeed="3">
  <p:sldMasterIdLst>
    <p:sldMasterId id="2147483649" r:id="rId1"/>
  </p:sldMasterIdLst>
  <p:notesMasterIdLst>
    <p:notesMasterId r:id="rId53"/>
  </p:notesMasterIdLst>
  <p:handoutMasterIdLst>
    <p:handoutMasterId r:id="rId54"/>
  </p:handoutMasterIdLst>
  <p:sldIdLst>
    <p:sldId id="1345" r:id="rId2"/>
    <p:sldId id="1928" r:id="rId3"/>
    <p:sldId id="1557" r:id="rId4"/>
    <p:sldId id="1598" r:id="rId5"/>
    <p:sldId id="1418" r:id="rId6"/>
    <p:sldId id="1558" r:id="rId7"/>
    <p:sldId id="1559" r:id="rId8"/>
    <p:sldId id="1560" r:id="rId9"/>
    <p:sldId id="1561" r:id="rId10"/>
    <p:sldId id="1562" r:id="rId11"/>
    <p:sldId id="1563" r:id="rId12"/>
    <p:sldId id="1548" r:id="rId13"/>
    <p:sldId id="1550" r:id="rId14"/>
    <p:sldId id="1551" r:id="rId15"/>
    <p:sldId id="1552" r:id="rId16"/>
    <p:sldId id="1553" r:id="rId17"/>
    <p:sldId id="1564" r:id="rId18"/>
    <p:sldId id="1549" r:id="rId19"/>
    <p:sldId id="1554" r:id="rId20"/>
    <p:sldId id="1566" r:id="rId21"/>
    <p:sldId id="1567" r:id="rId22"/>
    <p:sldId id="1568" r:id="rId23"/>
    <p:sldId id="1569" r:id="rId24"/>
    <p:sldId id="1570" r:id="rId25"/>
    <p:sldId id="1571" r:id="rId26"/>
    <p:sldId id="1594" r:id="rId27"/>
    <p:sldId id="1572" r:id="rId28"/>
    <p:sldId id="1573" r:id="rId29"/>
    <p:sldId id="1574" r:id="rId30"/>
    <p:sldId id="1596" r:id="rId31"/>
    <p:sldId id="1576" r:id="rId32"/>
    <p:sldId id="1929" r:id="rId33"/>
    <p:sldId id="1930" r:id="rId34"/>
    <p:sldId id="1931" r:id="rId35"/>
    <p:sldId id="1932" r:id="rId36"/>
    <p:sldId id="1933" r:id="rId37"/>
    <p:sldId id="1934" r:id="rId38"/>
    <p:sldId id="1935" r:id="rId39"/>
    <p:sldId id="1936" r:id="rId40"/>
    <p:sldId id="1937" r:id="rId41"/>
    <p:sldId id="1938" r:id="rId42"/>
    <p:sldId id="1939" r:id="rId43"/>
    <p:sldId id="1940" r:id="rId44"/>
    <p:sldId id="1941" r:id="rId45"/>
    <p:sldId id="1942" r:id="rId46"/>
    <p:sldId id="1943" r:id="rId47"/>
    <p:sldId id="1944" r:id="rId48"/>
    <p:sldId id="1945" r:id="rId49"/>
    <p:sldId id="1946" r:id="rId50"/>
    <p:sldId id="1947" r:id="rId51"/>
    <p:sldId id="1473" r:id="rId52"/>
  </p:sldIdLst>
  <p:sldSz cx="9144000" cy="6858000" type="screen4x3"/>
  <p:notesSz cx="6807200" cy="9939338"/>
  <p:defaultTextStyle>
    <a:defPPr>
      <a:defRPr lang="ja-JP"/>
    </a:defPPr>
    <a:lvl1pPr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1pPr>
    <a:lvl2pPr marL="4572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2pPr>
    <a:lvl3pPr marL="9144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3pPr>
    <a:lvl4pPr marL="13716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4pPr>
    <a:lvl5pPr marL="18288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5pPr>
    <a:lvl6pPr marL="22860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6pPr>
    <a:lvl7pPr marL="27432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7pPr>
    <a:lvl8pPr marL="32004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8pPr>
    <a:lvl9pPr marL="36576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1">
          <p15:clr>
            <a:srgbClr val="A4A3A4"/>
          </p15:clr>
        </p15:guide>
        <p15:guide id="2" pos="2145">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8080"/>
    <a:srgbClr val="CAE8AA"/>
    <a:srgbClr val="C9F1FF"/>
    <a:srgbClr val="FFE4C9"/>
    <a:srgbClr val="E5F8FF"/>
    <a:srgbClr val="E1E4DA"/>
    <a:srgbClr val="00CC99"/>
    <a:srgbClr val="B6A6CA"/>
    <a:srgbClr val="ABE9FF"/>
    <a:srgbClr val="33CC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35758FB7-9AC5-4552-8A53-C91805E547FA}" styleName="テーマ スタイル 1 - アクセント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27F97BB-C833-4FB7-BDE5-3F7075034690}" styleName="テーマ スタイル 2 - アクセント 5">
    <a:tblBg>
      <a:fillRef idx="3">
        <a:schemeClr val="accent5"/>
      </a:fillRef>
      <a:effectRef idx="3">
        <a:schemeClr val="accent5"/>
      </a:effectRef>
    </a:tblBg>
    <a:wholeTbl>
      <a:tcTxStyle>
        <a:fontRef idx="minor">
          <a:scrgbClr r="0" g="0" b="0"/>
        </a:fontRef>
        <a:schemeClr val="lt1"/>
      </a:tcTxStyle>
      <a:tcStyle>
        <a:tcBdr>
          <a:left>
            <a:lnRef idx="1">
              <a:schemeClr val="accent5">
                <a:tint val="50000"/>
              </a:schemeClr>
            </a:lnRef>
          </a:left>
          <a:right>
            <a:lnRef idx="1">
              <a:schemeClr val="accent5">
                <a:tint val="50000"/>
              </a:schemeClr>
            </a:lnRef>
          </a:right>
          <a:top>
            <a:lnRef idx="1">
              <a:schemeClr val="accent5">
                <a:tint val="50000"/>
              </a:schemeClr>
            </a:lnRef>
          </a:top>
          <a:bottom>
            <a:lnRef idx="1">
              <a:schemeClr val="accent5">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678" autoAdjust="0"/>
    <p:restoredTop sz="99697" autoAdjust="0"/>
  </p:normalViewPr>
  <p:slideViewPr>
    <p:cSldViewPr snapToGrid="0">
      <p:cViewPr varScale="1">
        <p:scale>
          <a:sx n="114" d="100"/>
          <a:sy n="114" d="100"/>
        </p:scale>
        <p:origin x="120" y="450"/>
      </p:cViewPr>
      <p:guideLst>
        <p:guide orient="horz" pos="2160"/>
        <p:guide pos="2880"/>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varScale="1">
      <p:scale>
        <a:sx n="1" d="1"/>
        <a:sy n="1" d="1"/>
      </p:scale>
      <p:origin x="0" y="0"/>
    </p:cViewPr>
  </p:sorterViewPr>
  <p:notesViewPr>
    <p:cSldViewPr snapToGrid="0">
      <p:cViewPr varScale="1">
        <p:scale>
          <a:sx n="90" d="100"/>
          <a:sy n="90" d="100"/>
        </p:scale>
        <p:origin x="-3756" y="-108"/>
      </p:cViewPr>
      <p:guideLst>
        <p:guide orient="horz" pos="3131"/>
        <p:guide pos="2145"/>
      </p:guideLst>
    </p:cSldViewPr>
  </p:notesViewPr>
  <p:gridSpacing cx="36004" cy="36004"/>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presProps" Target="pres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notesMaster" Target="notesMasters/notesMaster1.xml"/><Relationship Id="rId58" Type="http://schemas.openxmlformats.org/officeDocument/2006/relationships/tableStyles" Target="tableStyles.xml"/><Relationship Id="rId5" Type="http://schemas.openxmlformats.org/officeDocument/2006/relationships/slide" Target="slides/slide4.xml"/><Relationship Id="rId61" Type="http://schemas.openxmlformats.org/officeDocument/2006/relationships/customXml" Target="../customXml/item3.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viewProps" Target="view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customXml" Target="../customXml/item1.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theme" Target="theme/theme1.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customXml" Target="../customXml/item2.xml"/><Relationship Id="rId4" Type="http://schemas.openxmlformats.org/officeDocument/2006/relationships/slide" Target="slides/slide3.xml"/><Relationship Id="rId9" Type="http://schemas.openxmlformats.org/officeDocument/2006/relationships/slide" Target="slides/slide8.xml"/></Relationships>
</file>

<file path=ppt/_rels/viewProps.xml.rels><?xml version="1.0" encoding="UTF-8" standalone="yes"?>
<Relationships xmlns="http://schemas.openxmlformats.org/package/2006/relationships"><Relationship Id="rId1"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7" name="Rectangle 3"/>
          <p:cNvSpPr>
            <a:spLocks noGrp="1" noChangeArrowheads="1"/>
          </p:cNvSpPr>
          <p:nvPr>
            <p:ph type="dt" sz="quarter"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36868" name="Rectangle 4"/>
          <p:cNvSpPr>
            <a:spLocks noGrp="1" noChangeArrowheads="1"/>
          </p:cNvSpPr>
          <p:nvPr>
            <p:ph type="ftr" sz="quarter" idx="2"/>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9" name="Rectangle 5"/>
          <p:cNvSpPr>
            <a:spLocks noGrp="1" noChangeArrowheads="1"/>
          </p:cNvSpPr>
          <p:nvPr>
            <p:ph type="sldNum" sz="quarter" idx="3"/>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4D50D208-1B19-45DE-ABFD-9787C11CBF72}" type="slidenum">
              <a:rPr lang="en-US" altLang="ja-JP"/>
              <a:pPr>
                <a:defRPr/>
              </a:pPr>
              <a:t>‹#›</a:t>
            </a:fld>
            <a:endParaRPr lang="en-US" altLang="ja-JP"/>
          </a:p>
        </p:txBody>
      </p:sp>
    </p:spTree>
    <p:extLst>
      <p:ext uri="{BB962C8B-B14F-4D97-AF65-F5344CB8AC3E}">
        <p14:creationId xmlns:p14="http://schemas.microsoft.com/office/powerpoint/2010/main" val="1060824140"/>
      </p:ext>
    </p:extLst>
  </p:cSld>
  <p:clrMap bg1="lt1" tx1="dk1" bg2="lt2" tx2="dk2" accent1="accent1" accent2="accent2" accent3="accent3" accent4="accent4" accent5="accent5" accent6="accent6" hlink="hlink" folHlink="folHlink"/>
  <p:hf sldNum="0" hdr="0" ftr="0" dt="0"/>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4818"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19" name="Rectangle 3"/>
          <p:cNvSpPr>
            <a:spLocks noGrp="1" noChangeArrowheads="1"/>
          </p:cNvSpPr>
          <p:nvPr>
            <p:ph type="dt"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5124" name="Rectangle 4"/>
          <p:cNvSpPr>
            <a:spLocks noGrp="1" noRot="1" noChangeAspect="1" noChangeArrowheads="1" noTextEdit="1"/>
          </p:cNvSpPr>
          <p:nvPr>
            <p:ph type="sldImg" idx="2"/>
          </p:nvPr>
        </p:nvSpPr>
        <p:spPr bwMode="auto">
          <a:xfrm>
            <a:off x="920750" y="746125"/>
            <a:ext cx="4968875" cy="3727450"/>
          </a:xfrm>
          <a:prstGeom prst="rect">
            <a:avLst/>
          </a:prstGeom>
          <a:noFill/>
          <a:ln w="9525">
            <a:solidFill>
              <a:srgbClr val="000000"/>
            </a:solidFill>
            <a:miter lim="800000"/>
            <a:headEnd/>
            <a:tailEnd/>
          </a:ln>
        </p:spPr>
      </p:sp>
      <p:sp>
        <p:nvSpPr>
          <p:cNvPr id="34821" name="Rectangle 5"/>
          <p:cNvSpPr>
            <a:spLocks noGrp="1" noChangeArrowheads="1"/>
          </p:cNvSpPr>
          <p:nvPr>
            <p:ph type="body" sz="quarter" idx="3"/>
          </p:nvPr>
        </p:nvSpPr>
        <p:spPr bwMode="auto">
          <a:xfrm>
            <a:off x="682630" y="4721237"/>
            <a:ext cx="5445125" cy="4471988"/>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4822" name="Rectangle 6"/>
          <p:cNvSpPr>
            <a:spLocks noGrp="1" noChangeArrowheads="1"/>
          </p:cNvSpPr>
          <p:nvPr>
            <p:ph type="ftr" sz="quarter" idx="4"/>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23" name="Rectangle 7"/>
          <p:cNvSpPr>
            <a:spLocks noGrp="1" noChangeArrowheads="1"/>
          </p:cNvSpPr>
          <p:nvPr>
            <p:ph type="sldNum" sz="quarter" idx="5"/>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D361620E-6F95-41EB-B32D-1E8CFB5BE0F5}" type="slidenum">
              <a:rPr lang="en-US" altLang="ja-JP"/>
              <a:pPr>
                <a:defRPr/>
              </a:pPr>
              <a:t>‹#›</a:t>
            </a:fld>
            <a:endParaRPr lang="en-US" altLang="ja-JP"/>
          </a:p>
        </p:txBody>
      </p:sp>
    </p:spTree>
    <p:extLst>
      <p:ext uri="{BB962C8B-B14F-4D97-AF65-F5344CB8AC3E}">
        <p14:creationId xmlns:p14="http://schemas.microsoft.com/office/powerpoint/2010/main" val="2048699056"/>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2"/>
          <p:cNvSpPr>
            <a:spLocks noGrp="1" noRot="1" noChangeAspect="1" noChangeArrowheads="1" noTextEdit="1"/>
          </p:cNvSpPr>
          <p:nvPr>
            <p:ph type="sldImg"/>
          </p:nvPr>
        </p:nvSpPr>
        <p:spPr>
          <a:ln/>
        </p:spPr>
      </p:sp>
      <p:sp>
        <p:nvSpPr>
          <p:cNvPr id="20482" name="Rectangle 3"/>
          <p:cNvSpPr>
            <a:spLocks noGrp="1" noChangeArrowheads="1"/>
          </p:cNvSpPr>
          <p:nvPr>
            <p:ph type="body" idx="1"/>
          </p:nvPr>
        </p:nvSpPr>
        <p:spPr/>
        <p:txBody>
          <a:bodyPr/>
          <a:lstStyle/>
          <a:p>
            <a:pPr eaLnBrk="1" hangingPunct="1"/>
            <a:endParaRPr lang="ja-JP" altLang="ja-JP" dirty="0"/>
          </a:p>
        </p:txBody>
      </p:sp>
    </p:spTree>
    <p:extLst>
      <p:ext uri="{BB962C8B-B14F-4D97-AF65-F5344CB8AC3E}">
        <p14:creationId xmlns:p14="http://schemas.microsoft.com/office/powerpoint/2010/main" val="240287568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8400" y="1"/>
            <a:ext cx="8100000" cy="493058"/>
          </a:xfrm>
        </p:spPr>
        <p:txBody>
          <a:bodyPr/>
          <a:lstStyle/>
          <a:p>
            <a:r>
              <a:rPr lang="ja-JP" altLang="en-US" dirty="0"/>
              <a:t>マスタ タイトルの書式設定</a:t>
            </a:r>
          </a:p>
        </p:txBody>
      </p:sp>
      <p:sp>
        <p:nvSpPr>
          <p:cNvPr id="4"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FE43666E-B777-482D-BFD8-1237E091D9C1}"/>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cSld name="白紙">
    <p:spTree>
      <p:nvGrpSpPr>
        <p:cNvPr id="1" name=""/>
        <p:cNvGrpSpPr/>
        <p:nvPr/>
      </p:nvGrpSpPr>
      <p:grpSpPr>
        <a:xfrm>
          <a:off x="0" y="0"/>
          <a:ext cx="0" cy="0"/>
          <a:chOff x="0" y="0"/>
          <a:chExt cx="0" cy="0"/>
        </a:xfrm>
      </p:grpSpPr>
      <p:sp>
        <p:nvSpPr>
          <p:cNvPr id="3"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3_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8400" y="0"/>
            <a:ext cx="8928000" cy="493200"/>
          </a:xfrm>
          <a:noFill/>
          <a:ln w="9525">
            <a:noFill/>
            <a:miter lim="800000"/>
            <a:headEnd/>
            <a:tailEnd/>
          </a:ln>
        </p:spPr>
        <p:txBody>
          <a:bodyPr vert="horz" wrap="square" lIns="91440" tIns="45720" rIns="91440" bIns="45720" numCol="1" anchor="b" anchorCtr="0" compatLnSpc="1">
            <a:prstTxWarp prst="textNoShape">
              <a:avLst/>
            </a:prstTxWarp>
          </a:bodyPr>
          <a:lstStyle>
            <a:lvl1pPr>
              <a:defRPr lang="ja-JP" altLang="en-US" dirty="0"/>
            </a:lvl1pPr>
          </a:lstStyle>
          <a:p>
            <a:pPr lvl="0"/>
            <a:r>
              <a:rPr lang="ja-JP" altLang="en-US" dirty="0"/>
              <a:t>マスタ タイトルの書式設定</a:t>
            </a:r>
          </a:p>
        </p:txBody>
      </p:sp>
      <p:cxnSp>
        <p:nvCxnSpPr>
          <p:cNvPr id="6" name="直線コネクタ 5"/>
          <p:cNvCxnSpPr/>
          <p:nvPr userDrawn="1"/>
        </p:nvCxnSpPr>
        <p:spPr bwMode="auto">
          <a:xfrm>
            <a:off x="152400" y="6547102"/>
            <a:ext cx="8928000" cy="0"/>
          </a:xfrm>
          <a:prstGeom prst="line">
            <a:avLst/>
          </a:prstGeom>
          <a:solidFill>
            <a:schemeClr val="accent2"/>
          </a:solidFill>
          <a:ln w="9525">
            <a:solidFill>
              <a:srgbClr val="009999"/>
            </a:solidFill>
            <a:round/>
            <a:headEnd/>
            <a:tailEnd/>
          </a:ln>
        </p:spPr>
      </p:cxnSp>
      <p:sp>
        <p:nvSpPr>
          <p:cNvPr id="8" name="Rectangle 6"/>
          <p:cNvSpPr>
            <a:spLocks noGrp="1" noChangeArrowheads="1"/>
          </p:cNvSpPr>
          <p:nvPr>
            <p:ph type="sldNum" sz="quarter" idx="4"/>
          </p:nvPr>
        </p:nvSpPr>
        <p:spPr>
          <a:xfrm>
            <a:off x="8584440" y="6584502"/>
            <a:ext cx="540000" cy="252000"/>
          </a:xfrm>
          <a:prstGeom prst="rect">
            <a:avLst/>
          </a:prstGeom>
          <a:noFill/>
          <a:ln/>
        </p:spPr>
        <p:txBody>
          <a:bodyPr/>
          <a:lstStyle>
            <a:lvl1pPr>
              <a:defRPr lang="en-US" altLang="ja-JP" smtClean="0"/>
            </a:lvl1pPr>
          </a:lstStyle>
          <a:p>
            <a:fld id="{5AC316A2-ED79-4A4C-BB2E-71F78B36301B}" type="slidenum">
              <a:rPr lang="en-US" altLang="ja-JP" smtClean="0"/>
              <a:pPr/>
              <a:t>‹#›</a:t>
            </a:fld>
            <a:endParaRPr lang="ja-JP" altLang="en-US" dirty="0"/>
          </a:p>
        </p:txBody>
      </p:sp>
      <p:sp>
        <p:nvSpPr>
          <p:cNvPr id="5" name="テキスト ボックス 4">
            <a:extLst>
              <a:ext uri="{FF2B5EF4-FFF2-40B4-BE49-F238E27FC236}">
                <a16:creationId xmlns:a16="http://schemas.microsoft.com/office/drawing/2014/main" id="{7980080B-65AB-4E93-864C-1E4F35804239}"/>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9830451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8400" y="0"/>
            <a:ext cx="8928000" cy="493200"/>
          </a:xfrm>
          <a:noFill/>
          <a:ln w="9525">
            <a:noFill/>
            <a:miter lim="800000"/>
            <a:headEnd/>
            <a:tailEnd/>
          </a:ln>
        </p:spPr>
        <p:txBody>
          <a:bodyPr vert="horz" wrap="square" lIns="91440" tIns="45720" rIns="91440" bIns="45720" numCol="1" anchor="b" anchorCtr="0" compatLnSpc="1">
            <a:prstTxWarp prst="textNoShape">
              <a:avLst/>
            </a:prstTxWarp>
          </a:bodyPr>
          <a:lstStyle>
            <a:lvl1pPr>
              <a:defRPr kumimoji="1" lang="ja-JP" altLang="en-US" sz="2400" b="1" dirty="0">
                <a:solidFill>
                  <a:schemeClr val="tx2"/>
                </a:solidFill>
                <a:latin typeface="Meiryo UI" pitchFamily="50" charset="-128"/>
                <a:ea typeface="Meiryo UI" pitchFamily="50" charset="-128"/>
                <a:cs typeface="+mj-cs"/>
              </a:defRPr>
            </a:lvl1pPr>
          </a:lstStyle>
          <a:p>
            <a:pPr lvl="0" algn="l" rtl="0" eaLnBrk="0" fontAlgn="base" hangingPunct="0">
              <a:spcBef>
                <a:spcPct val="0"/>
              </a:spcBef>
              <a:spcAft>
                <a:spcPct val="0"/>
              </a:spcAft>
            </a:pPr>
            <a:r>
              <a:rPr lang="ja-JP" altLang="en-US" dirty="0"/>
              <a:t>マスタ タイトルの書式設定</a:t>
            </a:r>
          </a:p>
        </p:txBody>
      </p:sp>
      <p:sp>
        <p:nvSpPr>
          <p:cNvPr id="3" name="コンテンツ プレースホルダ 2"/>
          <p:cNvSpPr>
            <a:spLocks noGrp="1"/>
          </p:cNvSpPr>
          <p:nvPr>
            <p:ph idx="1"/>
          </p:nvPr>
        </p:nvSpPr>
        <p:spPr>
          <a:xfrm>
            <a:off x="64746" y="901627"/>
            <a:ext cx="9038769" cy="1223612"/>
          </a:xfrm>
          <a:prstGeom prst="rect">
            <a:avLst/>
          </a:prstGeom>
          <a:ln w="28575">
            <a:solidFill>
              <a:srgbClr val="002060"/>
            </a:solidFill>
          </a:ln>
        </p:spPr>
        <p:txBody>
          <a:bodyPr/>
          <a:lstStyle>
            <a:lvl1pPr marL="180000" indent="-180000">
              <a:spcBef>
                <a:spcPts val="300"/>
              </a:spcBef>
              <a:buClr>
                <a:schemeClr val="accent2"/>
              </a:buClr>
              <a:buFont typeface="Wingdings" pitchFamily="2" charset="2"/>
              <a:buChar char="n"/>
              <a:defRPr sz="1400">
                <a:solidFill>
                  <a:schemeClr val="tx1"/>
                </a:solidFill>
                <a:latin typeface="Meiryo UI" pitchFamily="50" charset="-128"/>
                <a:ea typeface="Meiryo UI" pitchFamily="50" charset="-128"/>
              </a:defRPr>
            </a:lvl1pPr>
            <a:lvl2pPr marL="446088" indent="-180000">
              <a:spcBef>
                <a:spcPts val="300"/>
              </a:spcBef>
              <a:buClr>
                <a:schemeClr val="accent2"/>
              </a:buClr>
              <a:buFont typeface="Wingdings" pitchFamily="2" charset="2"/>
              <a:buChar char="l"/>
              <a:tabLst>
                <a:tab pos="265113" algn="l"/>
              </a:tabLst>
              <a:defRPr sz="1200">
                <a:solidFill>
                  <a:schemeClr val="tx1"/>
                </a:solidFill>
                <a:latin typeface="Meiryo UI" pitchFamily="50" charset="-128"/>
                <a:ea typeface="Meiryo UI" pitchFamily="50" charset="-128"/>
              </a:defRPr>
            </a:lvl2pPr>
            <a:lvl3pPr marL="712788" indent="-180000">
              <a:spcBef>
                <a:spcPts val="300"/>
              </a:spcBef>
              <a:buClr>
                <a:schemeClr val="accent2"/>
              </a:buClr>
              <a:buFont typeface="Wingdings" pitchFamily="2" charset="2"/>
              <a:buChar char="p"/>
              <a:tabLst>
                <a:tab pos="265113" algn="l"/>
              </a:tabLst>
              <a:defRPr sz="1200">
                <a:solidFill>
                  <a:schemeClr val="tx1"/>
                </a:solidFill>
                <a:latin typeface="Meiryo UI" pitchFamily="50" charset="-128"/>
                <a:ea typeface="Meiryo UI" pitchFamily="50" charset="-128"/>
              </a:defRPr>
            </a:lvl3pPr>
            <a:lvl4pPr marL="989013"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4pPr>
            <a:lvl5pPr marL="1169988"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5pPr>
          </a:lstStyle>
          <a:p>
            <a:pPr lvl="0"/>
            <a:r>
              <a:rPr lang="ja-JP" altLang="en-US" dirty="0"/>
              <a:t>マスタ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p>
        </p:txBody>
      </p:sp>
      <p:sp>
        <p:nvSpPr>
          <p:cNvPr id="6"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2EE39D22-2682-497A-99C3-EF5C79613249}"/>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1405340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2.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1.jpeg"/><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158750" y="0"/>
            <a:ext cx="8100000" cy="493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p>
            <a:pPr lvl="0"/>
            <a:r>
              <a:rPr lang="ja-JP" altLang="en-US" dirty="0"/>
              <a:t>マスタ タイトルの書式設定</a:t>
            </a:r>
          </a:p>
        </p:txBody>
      </p:sp>
      <p:sp>
        <p:nvSpPr>
          <p:cNvPr id="133124" name="AutoShape 4"/>
          <p:cNvSpPr>
            <a:spLocks noChangeArrowheads="1"/>
          </p:cNvSpPr>
          <p:nvPr/>
        </p:nvSpPr>
        <p:spPr bwMode="auto">
          <a:xfrm>
            <a:off x="152400" y="499228"/>
            <a:ext cx="7958138" cy="109537"/>
          </a:xfrm>
          <a:custGeom>
            <a:avLst/>
            <a:gdLst>
              <a:gd name="G0" fmla="+- 585 0 0"/>
            </a:gdLst>
            <a:ahLst/>
            <a:cxnLst>
              <a:cxn ang="0">
                <a:pos x="0" y="0"/>
              </a:cxn>
              <a:cxn ang="0">
                <a:pos x="585" y="0"/>
              </a:cxn>
              <a:cxn ang="0">
                <a:pos x="585" y="1000"/>
              </a:cxn>
              <a:cxn ang="0">
                <a:pos x="0" y="1000"/>
              </a:cxn>
              <a:cxn ang="0">
                <a:pos x="0" y="0"/>
              </a:cxn>
              <a:cxn ang="0">
                <a:pos x="1000" y="0"/>
              </a:cxn>
            </a:cxnLst>
            <a:rect l="0" t="0" r="r" b="b"/>
            <a:pathLst>
              <a:path w="1000" h="1000" stroke="0">
                <a:moveTo>
                  <a:pt x="0" y="0"/>
                </a:moveTo>
                <a:lnTo>
                  <a:pt x="585" y="0"/>
                </a:lnTo>
                <a:lnTo>
                  <a:pt x="585" y="1000"/>
                </a:lnTo>
                <a:lnTo>
                  <a:pt x="0" y="1000"/>
                </a:lnTo>
                <a:close/>
              </a:path>
              <a:path w="1000" h="1000">
                <a:moveTo>
                  <a:pt x="0" y="0"/>
                </a:moveTo>
                <a:lnTo>
                  <a:pt x="1000" y="0"/>
                </a:lnTo>
              </a:path>
            </a:pathLst>
          </a:custGeom>
          <a:solidFill>
            <a:srgbClr val="008080"/>
          </a:solidFill>
          <a:ln w="9525">
            <a:solidFill>
              <a:srgbClr val="008080"/>
            </a:solidFill>
            <a:round/>
            <a:headEnd/>
            <a:tailEnd/>
          </a:ln>
        </p:spPr>
        <p:txBody>
          <a:bodyPr/>
          <a:lstStyle/>
          <a:p>
            <a:pPr>
              <a:defRPr/>
            </a:pPr>
            <a:endParaRPr kumimoji="0" lang="ja-JP" altLang="en-US" sz="2400" b="1">
              <a:latin typeface="Meiryo UI" pitchFamily="50" charset="-128"/>
              <a:ea typeface="Meiryo UI" pitchFamily="50" charset="-128"/>
            </a:endParaRPr>
          </a:p>
        </p:txBody>
      </p:sp>
      <p:sp>
        <p:nvSpPr>
          <p:cNvPr id="8"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pic>
        <p:nvPicPr>
          <p:cNvPr id="5" name="Picture 3" descr="\\Vmi-fs12\共通\ロゴマーク\新ロゴ（20130401以降）\和文\グループマーク＋社名ロゴ.jpg"/>
          <p:cNvPicPr>
            <a:picLocks noChangeAspect="1" noChangeArrowheads="1"/>
          </p:cNvPicPr>
          <p:nvPr/>
        </p:nvPicPr>
        <p:blipFill>
          <a:blip r:embed="rId6" cstate="print">
            <a:clrChange>
              <a:clrFrom>
                <a:srgbClr val="FFFFFE"/>
              </a:clrFrom>
              <a:clrTo>
                <a:srgbClr val="FFFFFE">
                  <a:alpha val="0"/>
                </a:srgbClr>
              </a:clrTo>
            </a:clrChange>
          </a:blip>
          <a:srcRect/>
          <a:stretch>
            <a:fillRect/>
          </a:stretch>
        </p:blipFill>
        <p:spPr bwMode="auto">
          <a:xfrm>
            <a:off x="1044847" y="6554739"/>
            <a:ext cx="1505742" cy="303261"/>
          </a:xfrm>
          <a:prstGeom prst="rect">
            <a:avLst/>
          </a:prstGeom>
          <a:noFill/>
        </p:spPr>
      </p:pic>
      <p:cxnSp>
        <p:nvCxnSpPr>
          <p:cNvPr id="9" name="直線コネクタ 8"/>
          <p:cNvCxnSpPr/>
          <p:nvPr/>
        </p:nvCxnSpPr>
        <p:spPr bwMode="auto">
          <a:xfrm>
            <a:off x="152400" y="6547102"/>
            <a:ext cx="8928000" cy="0"/>
          </a:xfrm>
          <a:prstGeom prst="line">
            <a:avLst/>
          </a:prstGeom>
          <a:solidFill>
            <a:schemeClr val="accent2"/>
          </a:solidFill>
          <a:ln w="9525">
            <a:solidFill>
              <a:srgbClr val="008080"/>
            </a:solidFill>
            <a:round/>
            <a:headEnd/>
            <a:tailEnd/>
          </a:ln>
        </p:spPr>
      </p:cxnSp>
      <p:pic>
        <p:nvPicPr>
          <p:cNvPr id="7" name="Picture 5" descr="環境省：Ministry of the Environment"/>
          <p:cNvPicPr>
            <a:picLocks noChangeAspect="1" noChangeArrowheads="1"/>
          </p:cNvPicPr>
          <p:nvPr userDrawn="1"/>
        </p:nvPicPr>
        <p:blipFill>
          <a:blip r:embed="rId7" cstate="print"/>
          <a:srcRect/>
          <a:stretch>
            <a:fillRect/>
          </a:stretch>
        </p:blipFill>
        <p:spPr bwMode="auto">
          <a:xfrm>
            <a:off x="14631" y="6529864"/>
            <a:ext cx="883444" cy="328136"/>
          </a:xfrm>
          <a:prstGeom prst="rect">
            <a:avLst/>
          </a:prstGeom>
          <a:noFill/>
        </p:spPr>
      </p:pic>
    </p:spTree>
  </p:cSld>
  <p:clrMap bg1="lt1" tx1="dk1" bg2="lt2" tx2="dk2" accent1="accent1" accent2="accent2" accent3="accent3" accent4="accent4" accent5="accent5" accent6="accent6" hlink="hlink" folHlink="folHlink"/>
  <p:sldLayoutIdLst>
    <p:sldLayoutId id="2147483652" r:id="rId1"/>
    <p:sldLayoutId id="2147483653" r:id="rId2"/>
    <p:sldLayoutId id="2147483657" r:id="rId3"/>
    <p:sldLayoutId id="2147483658" r:id="rId4"/>
  </p:sldLayoutIdLst>
  <p:hf hdr="0" ftr="0" dt="0"/>
  <p:txStyles>
    <p:title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p:titleStyle>
    <p:body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p:cNvSpPr>
            <a:spLocks noGrp="1"/>
          </p:cNvSpPr>
          <p:nvPr>
            <p:ph type="title" idx="4294967295"/>
          </p:nvPr>
        </p:nvSpPr>
        <p:spPr>
          <a:xfrm>
            <a:off x="0" y="1790700"/>
            <a:ext cx="9144000" cy="1584000"/>
          </a:xfrm>
          <a:solidFill>
            <a:srgbClr val="008080"/>
          </a:solidFill>
        </p:spPr>
        <p:txBody>
          <a:bodyPr wrap="square" rtlCol="0" anchor="ctr" anchorCtr="0">
            <a:noAutofit/>
          </a:bodyPr>
          <a:lstStyle/>
          <a:p>
            <a:pPr algn="ctr">
              <a:spcAft>
                <a:spcPts val="600"/>
              </a:spcAft>
            </a:pPr>
            <a:r>
              <a:rPr lang="ja-JP" altLang="en-US" sz="4800" kern="1200" dirty="0">
                <a:solidFill>
                  <a:schemeClr val="bg1"/>
                </a:solidFill>
              </a:rPr>
              <a:t>〇〇</a:t>
            </a:r>
            <a:r>
              <a:rPr lang="ja-JP" altLang="ja-JP" sz="4800" kern="1200" dirty="0">
                <a:solidFill>
                  <a:schemeClr val="bg1"/>
                </a:solidFill>
                <a:latin typeface="Meiryo UI" pitchFamily="50" charset="-128"/>
                <a:ea typeface="Meiryo UI" pitchFamily="50" charset="-128"/>
                <a:cs typeface="+mn-cs"/>
              </a:rPr>
              <a:t>市の</a:t>
            </a:r>
            <a:r>
              <a:rPr lang="ja-JP" altLang="en-US" sz="4800" kern="1200" dirty="0">
                <a:solidFill>
                  <a:schemeClr val="bg1"/>
                </a:solidFill>
                <a:cs typeface="+mn-cs"/>
              </a:rPr>
              <a:t>経済波及効果</a:t>
            </a:r>
            <a:r>
              <a:rPr lang="ja-JP" altLang="ja-JP" sz="4800" kern="1200" dirty="0">
                <a:solidFill>
                  <a:schemeClr val="bg1"/>
                </a:solidFill>
                <a:latin typeface="Meiryo UI" pitchFamily="50" charset="-128"/>
                <a:ea typeface="Meiryo UI" pitchFamily="50" charset="-128"/>
                <a:cs typeface="+mn-cs"/>
              </a:rPr>
              <a:t>分析</a:t>
            </a:r>
            <a:endParaRPr lang="en-US" altLang="ja-JP" sz="4800" kern="1200" dirty="0">
              <a:solidFill>
                <a:schemeClr val="bg1"/>
              </a:solidFill>
              <a:latin typeface="Meiryo UI" pitchFamily="50" charset="-128"/>
              <a:ea typeface="Meiryo UI" pitchFamily="50" charset="-128"/>
              <a:cs typeface="+mn-cs"/>
            </a:endParaRPr>
          </a:p>
        </p:txBody>
      </p:sp>
      <p:pic>
        <p:nvPicPr>
          <p:cNvPr id="10" name="Picture 3" descr="\\Vmi-fs12\共通\ロゴマーク\新ロゴ（20130401以降）\和文\グループマーク＋社名ロゴ.jpg"/>
          <p:cNvPicPr>
            <a:picLocks noChangeAspect="1" noChangeArrowheads="1"/>
          </p:cNvPicPr>
          <p:nvPr/>
        </p:nvPicPr>
        <p:blipFill>
          <a:blip r:embed="rId3" cstate="print">
            <a:clrChange>
              <a:clrFrom>
                <a:srgbClr val="FFFFFE"/>
              </a:clrFrom>
              <a:clrTo>
                <a:srgbClr val="FFFFFE">
                  <a:alpha val="0"/>
                </a:srgbClr>
              </a:clrTo>
            </a:clrChange>
          </a:blip>
          <a:srcRect/>
          <a:stretch>
            <a:fillRect/>
          </a:stretch>
        </p:blipFill>
        <p:spPr bwMode="auto">
          <a:xfrm>
            <a:off x="4942346" y="5379916"/>
            <a:ext cx="2681190" cy="540000"/>
          </a:xfrm>
          <a:prstGeom prst="rect">
            <a:avLst/>
          </a:prstGeom>
          <a:noFill/>
        </p:spPr>
      </p:pic>
      <p:sp>
        <p:nvSpPr>
          <p:cNvPr id="7" name="タイトル 4"/>
          <p:cNvSpPr txBox="1">
            <a:spLocks/>
          </p:cNvSpPr>
          <p:nvPr/>
        </p:nvSpPr>
        <p:spPr bwMode="auto">
          <a:xfrm>
            <a:off x="3235474" y="4656118"/>
            <a:ext cx="2629161" cy="523540"/>
          </a:xfrm>
          <a:prstGeom prst="rect">
            <a:avLst/>
          </a:prstGeom>
          <a:noFill/>
          <a:ln w="9525">
            <a:noFill/>
            <a:miter lim="800000"/>
            <a:headEnd/>
            <a:tailEnd/>
          </a:ln>
        </p:spPr>
        <p:txBody>
          <a:bodyPr anchor="b"/>
          <a:lstStyle/>
          <a:p>
            <a:pPr algn="ctr" eaLnBrk="0" hangingPunct="0"/>
            <a:r>
              <a:rPr lang="en-US" altLang="ja-JP" sz="1800" b="1" dirty="0">
                <a:solidFill>
                  <a:srgbClr val="44546A"/>
                </a:solidFill>
                <a:latin typeface="Meiryo UI" pitchFamily="50" charset="-128"/>
                <a:ea typeface="Meiryo UI" pitchFamily="50" charset="-128"/>
              </a:rPr>
              <a:t>2025</a:t>
            </a:r>
            <a:r>
              <a:rPr lang="ja-JP" altLang="en-US" sz="1800" b="1" dirty="0">
                <a:solidFill>
                  <a:srgbClr val="44546A"/>
                </a:solidFill>
                <a:latin typeface="Meiryo UI" pitchFamily="50" charset="-128"/>
                <a:ea typeface="Meiryo UI" pitchFamily="50" charset="-128"/>
              </a:rPr>
              <a:t>年</a:t>
            </a:r>
            <a:r>
              <a:rPr lang="en-US" altLang="ja-JP" sz="1800" b="1" dirty="0">
                <a:solidFill>
                  <a:srgbClr val="44546A"/>
                </a:solidFill>
                <a:latin typeface="Meiryo UI" pitchFamily="50" charset="-128"/>
                <a:ea typeface="Meiryo UI" pitchFamily="50" charset="-128"/>
              </a:rPr>
              <a:t>12</a:t>
            </a:r>
            <a:r>
              <a:rPr lang="ja-JP" altLang="en-US" sz="1800" b="1" dirty="0">
                <a:solidFill>
                  <a:srgbClr val="44546A"/>
                </a:solidFill>
                <a:latin typeface="Meiryo UI" pitchFamily="50" charset="-128"/>
                <a:ea typeface="Meiryo UI" pitchFamily="50" charset="-128"/>
              </a:rPr>
              <a:t>月</a:t>
            </a:r>
            <a:r>
              <a:rPr lang="en-US" altLang="ja-JP" sz="1800" b="1">
                <a:solidFill>
                  <a:srgbClr val="44546A"/>
                </a:solidFill>
                <a:latin typeface="Meiryo UI" pitchFamily="50" charset="-128"/>
                <a:ea typeface="Meiryo UI" pitchFamily="50" charset="-128"/>
              </a:rPr>
              <a:t>3</a:t>
            </a:r>
            <a:r>
              <a:rPr lang="en-US" altLang="ja-JP" sz="1800" b="1" dirty="0">
                <a:solidFill>
                  <a:srgbClr val="44546A"/>
                </a:solidFill>
                <a:latin typeface="Meiryo UI" pitchFamily="50" charset="-128"/>
                <a:ea typeface="Meiryo UI" pitchFamily="50" charset="-128"/>
              </a:rPr>
              <a:t>1</a:t>
            </a:r>
            <a:r>
              <a:rPr lang="ja-JP" altLang="en-US" sz="1800" b="1">
                <a:solidFill>
                  <a:srgbClr val="44546A"/>
                </a:solidFill>
                <a:latin typeface="Meiryo UI" pitchFamily="50" charset="-128"/>
                <a:ea typeface="Meiryo UI" pitchFamily="50" charset="-128"/>
              </a:rPr>
              <a:t>日</a:t>
            </a:r>
            <a:endParaRPr lang="en-US" altLang="ja-JP" sz="1800" b="1" dirty="0">
              <a:solidFill>
                <a:srgbClr val="44546A"/>
              </a:solidFill>
              <a:latin typeface="Meiryo UI" pitchFamily="50" charset="-128"/>
              <a:ea typeface="Meiryo UI" pitchFamily="50" charset="-128"/>
            </a:endParaRPr>
          </a:p>
        </p:txBody>
      </p:sp>
      <p:pic>
        <p:nvPicPr>
          <p:cNvPr id="61445" name="Picture 5" descr="環境省：Ministry of the Environment"/>
          <p:cNvPicPr>
            <a:picLocks noChangeAspect="1" noChangeArrowheads="1"/>
          </p:cNvPicPr>
          <p:nvPr/>
        </p:nvPicPr>
        <p:blipFill>
          <a:blip r:embed="rId4" cstate="print"/>
          <a:srcRect/>
          <a:stretch>
            <a:fillRect/>
          </a:stretch>
        </p:blipFill>
        <p:spPr bwMode="auto">
          <a:xfrm>
            <a:off x="2553005" y="5330658"/>
            <a:ext cx="1689815" cy="627647"/>
          </a:xfrm>
          <a:prstGeom prst="rect">
            <a:avLst/>
          </a:prstGeom>
          <a:noFill/>
        </p:spPr>
      </p:pic>
      <p:sp>
        <p:nvSpPr>
          <p:cNvPr id="2" name="テキスト ボックス 1"/>
          <p:cNvSpPr txBox="1"/>
          <p:nvPr/>
        </p:nvSpPr>
        <p:spPr>
          <a:xfrm>
            <a:off x="252000" y="3454629"/>
            <a:ext cx="8640000" cy="523220"/>
          </a:xfrm>
          <a:prstGeom prst="rect">
            <a:avLst/>
          </a:prstGeom>
          <a:noFill/>
          <a:ln w="9525">
            <a:noFill/>
            <a:miter lim="800000"/>
            <a:headEnd/>
            <a:tailEnd/>
          </a:ln>
        </p:spPr>
        <p:txBody>
          <a:bodyPr anchor="b">
            <a:spAutoFit/>
          </a:bodyPr>
          <a:lstStyle>
            <a:defPPr>
              <a:defRPr lang="ja-JP"/>
            </a:defPPr>
            <a:lvl1pPr algn="ctr" eaLnBrk="0" hangingPunct="0">
              <a:defRPr sz="1800" b="1">
                <a:solidFill>
                  <a:srgbClr val="44546A"/>
                </a:solidFill>
                <a:latin typeface="Meiryo UI" pitchFamily="50" charset="-128"/>
                <a:ea typeface="Meiryo UI" pitchFamily="50" charset="-128"/>
              </a:defRPr>
            </a:lvl1pPr>
          </a:lstStyle>
          <a:p>
            <a:r>
              <a:rPr lang="ja-JP" altLang="en-US" sz="2800" dirty="0"/>
              <a:t>●●発電（売電）</a:t>
            </a:r>
          </a:p>
        </p:txBody>
      </p:sp>
      <p:sp>
        <p:nvSpPr>
          <p:cNvPr id="9" name="テキスト ボックス 8">
            <a:extLst>
              <a:ext uri="{FF2B5EF4-FFF2-40B4-BE49-F238E27FC236}">
                <a16:creationId xmlns:a16="http://schemas.microsoft.com/office/drawing/2014/main" id="{D87590B4-185F-47DA-A32E-B7C86A36EF45}"/>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
        <p:nvSpPr>
          <p:cNvPr id="3" name="テキスト ボックス 2">
            <a:extLst>
              <a:ext uri="{FF2B5EF4-FFF2-40B4-BE49-F238E27FC236}">
                <a16:creationId xmlns:a16="http://schemas.microsoft.com/office/drawing/2014/main" id="{A99BF458-C01F-7A97-AA99-973F8834E8CB}"/>
              </a:ext>
            </a:extLst>
          </p:cNvPr>
          <p:cNvSpPr txBox="1"/>
          <p:nvPr/>
        </p:nvSpPr>
        <p:spPr>
          <a:xfrm>
            <a:off x="3402000" y="4078914"/>
            <a:ext cx="2340000" cy="461665"/>
          </a:xfrm>
          <a:prstGeom prst="rect">
            <a:avLst/>
          </a:prstGeom>
          <a:noFill/>
        </p:spPr>
        <p:txBody>
          <a:bodyPr wrap="square" rtlCol="0">
            <a:spAutoFit/>
          </a:bodyPr>
          <a:lstStyle/>
          <a:p>
            <a:pPr algn="ctr"/>
            <a:r>
              <a:rPr kumimoji="1" lang="en-US" altLang="ja-JP" sz="2400" b="1" dirty="0">
                <a:solidFill>
                  <a:srgbClr val="44546A"/>
                </a:solidFill>
                <a:latin typeface="Meiryo UI" pitchFamily="50" charset="-128"/>
                <a:ea typeface="Meiryo UI" pitchFamily="50" charset="-128"/>
              </a:rPr>
              <a:t>Ver8.0</a:t>
            </a:r>
            <a:endParaRPr kumimoji="1" lang="ja-JP" altLang="en-US" sz="2400" b="1" dirty="0">
              <a:solidFill>
                <a:srgbClr val="44546A"/>
              </a:solidFill>
              <a:latin typeface="Meiryo UI" pitchFamily="50" charset="-128"/>
              <a:ea typeface="Meiryo UI" pitchFamily="50" charset="-12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60EA8D8-FE08-BA1A-7449-8D8BD3D1E86F}"/>
              </a:ext>
            </a:extLst>
          </p:cNvPr>
          <p:cNvSpPr>
            <a:spLocks noGrp="1"/>
          </p:cNvSpPr>
          <p:nvPr>
            <p:ph type="ctrTitle"/>
          </p:nvPr>
        </p:nvSpPr>
        <p:spPr/>
        <p:txBody>
          <a:bodyPr/>
          <a:lstStyle/>
          <a:p>
            <a:r>
              <a:rPr kumimoji="1" lang="ja-JP" altLang="en-US" dirty="0"/>
              <a:t>（４）経済波及効果の解説</a:t>
            </a:r>
          </a:p>
        </p:txBody>
      </p:sp>
      <p:sp>
        <p:nvSpPr>
          <p:cNvPr id="3" name="スライド番号プレースホルダー 2">
            <a:extLst>
              <a:ext uri="{FF2B5EF4-FFF2-40B4-BE49-F238E27FC236}">
                <a16:creationId xmlns:a16="http://schemas.microsoft.com/office/drawing/2014/main" id="{F690B968-577E-2948-15D8-4A7A7BAFD0D5}"/>
              </a:ext>
            </a:extLst>
          </p:cNvPr>
          <p:cNvSpPr>
            <a:spLocks noGrp="1"/>
          </p:cNvSpPr>
          <p:nvPr>
            <p:ph type="sldNum" sz="quarter" idx="4"/>
          </p:nvPr>
        </p:nvSpPr>
        <p:spPr/>
        <p:txBody>
          <a:bodyPr/>
          <a:lstStyle/>
          <a:p>
            <a:pPr>
              <a:defRPr/>
            </a:pPr>
            <a:fld id="{20DC7313-58E3-4F6B-88A3-0F915AD38F14}" type="slidenum">
              <a:rPr lang="en-US" altLang="ja-JP" smtClean="0"/>
              <a:pPr>
                <a:defRPr/>
              </a:pPr>
              <a:t>10</a:t>
            </a:fld>
            <a:endParaRPr lang="en-US" altLang="ja-JP" dirty="0"/>
          </a:p>
        </p:txBody>
      </p:sp>
      <p:sp>
        <p:nvSpPr>
          <p:cNvPr id="4" name="テキスト ボックス 3">
            <a:extLst>
              <a:ext uri="{FF2B5EF4-FFF2-40B4-BE49-F238E27FC236}">
                <a16:creationId xmlns:a16="http://schemas.microsoft.com/office/drawing/2014/main" id="{5D590BFB-2738-9EF3-3E56-130807884BBD}"/>
              </a:ext>
            </a:extLst>
          </p:cNvPr>
          <p:cNvSpPr txBox="1">
            <a:spLocks noChangeArrowheads="1"/>
          </p:cNvSpPr>
          <p:nvPr/>
        </p:nvSpPr>
        <p:spPr bwMode="auto">
          <a:xfrm>
            <a:off x="62083" y="675554"/>
            <a:ext cx="8928000" cy="252000"/>
          </a:xfrm>
          <a:prstGeom prst="rect">
            <a:avLst/>
          </a:prstGeom>
          <a:solidFill>
            <a:srgbClr val="008080"/>
          </a:solidFill>
          <a:ln w="9525">
            <a:solidFill>
              <a:srgbClr val="008080"/>
            </a:solidFill>
            <a:miter lim="800000"/>
            <a:headEnd/>
            <a:tailEnd/>
          </a:ln>
        </p:spPr>
        <p:txBody>
          <a:bodyPr wrap="square" tIns="18000" bIns="18000" anchor="ctr" anchorCtr="0">
            <a:noAutofit/>
          </a:bodyPr>
          <a:lstStyle/>
          <a:p>
            <a:pPr>
              <a:lnSpc>
                <a:spcPts val="1500"/>
              </a:lnSpc>
            </a:pPr>
            <a:r>
              <a:rPr lang="ja-JP" altLang="en-US" sz="1400" b="1" dirty="0">
                <a:solidFill>
                  <a:schemeClr val="bg1"/>
                </a:solidFill>
                <a:latin typeface="Meiryo UI" pitchFamily="50" charset="-128"/>
                <a:ea typeface="Meiryo UI" pitchFamily="50" charset="-128"/>
              </a:rPr>
              <a:t>建設効果と事業効果</a:t>
            </a:r>
            <a:endParaRPr lang="ja-JP" altLang="en-US" sz="1400" b="1" baseline="30000" dirty="0">
              <a:solidFill>
                <a:schemeClr val="bg1"/>
              </a:solidFill>
              <a:latin typeface="Meiryo UI" pitchFamily="50" charset="-128"/>
              <a:ea typeface="Meiryo UI" pitchFamily="50" charset="-128"/>
            </a:endParaRPr>
          </a:p>
        </p:txBody>
      </p:sp>
      <p:sp>
        <p:nvSpPr>
          <p:cNvPr id="5" name="テキスト ボックス 4">
            <a:extLst>
              <a:ext uri="{FF2B5EF4-FFF2-40B4-BE49-F238E27FC236}">
                <a16:creationId xmlns:a16="http://schemas.microsoft.com/office/drawing/2014/main" id="{072F1E51-C0FA-DDA6-F6AD-E03B913E40AF}"/>
              </a:ext>
            </a:extLst>
          </p:cNvPr>
          <p:cNvSpPr txBox="1">
            <a:spLocks noChangeArrowheads="1"/>
          </p:cNvSpPr>
          <p:nvPr/>
        </p:nvSpPr>
        <p:spPr bwMode="auto">
          <a:xfrm>
            <a:off x="62082" y="4847285"/>
            <a:ext cx="8928000" cy="252000"/>
          </a:xfrm>
          <a:prstGeom prst="rect">
            <a:avLst/>
          </a:prstGeom>
          <a:solidFill>
            <a:srgbClr val="008080"/>
          </a:solidFill>
          <a:ln w="9525">
            <a:noFill/>
            <a:miter lim="800000"/>
            <a:headEnd/>
            <a:tailEnd/>
          </a:ln>
        </p:spPr>
        <p:txBody>
          <a:bodyPr wrap="square" tIns="18000" bIns="18000" anchor="ctr" anchorCtr="0">
            <a:noAutofit/>
          </a:bodyPr>
          <a:lstStyle/>
          <a:p>
            <a:pPr>
              <a:lnSpc>
                <a:spcPts val="1500"/>
              </a:lnSpc>
            </a:pPr>
            <a:r>
              <a:rPr lang="ja-JP" altLang="en-US" sz="1400" b="1" dirty="0">
                <a:solidFill>
                  <a:schemeClr val="bg1"/>
                </a:solidFill>
                <a:latin typeface="Meiryo UI" pitchFamily="50" charset="-128"/>
                <a:ea typeface="Meiryo UI" pitchFamily="50" charset="-128"/>
              </a:rPr>
              <a:t>事業効果の現在価値</a:t>
            </a:r>
            <a:endParaRPr lang="ja-JP" altLang="en-US" sz="1400" b="1" baseline="30000" dirty="0">
              <a:solidFill>
                <a:schemeClr val="bg1"/>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0CDD462C-D28F-BB69-C915-35AD4F9F0BE8}"/>
              </a:ext>
            </a:extLst>
          </p:cNvPr>
          <p:cNvSpPr txBox="1">
            <a:spLocks noChangeArrowheads="1"/>
          </p:cNvSpPr>
          <p:nvPr/>
        </p:nvSpPr>
        <p:spPr bwMode="auto">
          <a:xfrm>
            <a:off x="88878" y="1124711"/>
            <a:ext cx="4392000" cy="216000"/>
          </a:xfrm>
          <a:prstGeom prst="rect">
            <a:avLst/>
          </a:prstGeom>
          <a:solidFill>
            <a:schemeClr val="bg1">
              <a:lumMod val="85000"/>
            </a:schemeClr>
          </a:solidFill>
          <a:ln w="9525">
            <a:noFill/>
            <a:miter lim="800000"/>
            <a:headEnd/>
            <a:tailEnd/>
          </a:ln>
        </p:spPr>
        <p:txBody>
          <a:bodyPr wrap="square" tIns="18000" bIns="18000" anchor="ctr" anchorCtr="0">
            <a:noAutofit/>
          </a:bodyPr>
          <a:lstStyle>
            <a:defPPr>
              <a:defRPr lang="ja-JP"/>
            </a:defPPr>
            <a:lvl1pPr>
              <a:lnSpc>
                <a:spcPts val="1500"/>
              </a:lnSpc>
              <a:defRPr sz="1050" b="1">
                <a:latin typeface="Meiryo UI" pitchFamily="50" charset="-128"/>
                <a:ea typeface="Meiryo UI" pitchFamily="50" charset="-128"/>
              </a:defRPr>
            </a:lvl1pPr>
          </a:lstStyle>
          <a:p>
            <a:r>
              <a:rPr lang="en-US" altLang="ja-JP" sz="1200" dirty="0" err="1"/>
              <a:t>i</a:t>
            </a:r>
            <a:r>
              <a:rPr lang="en-US" altLang="ja-JP" sz="1200" dirty="0"/>
              <a:t> ) </a:t>
            </a:r>
            <a:r>
              <a:rPr lang="ja-JP" altLang="en-US" sz="1200" dirty="0"/>
              <a:t>建設効果</a:t>
            </a:r>
          </a:p>
        </p:txBody>
      </p:sp>
      <p:sp>
        <p:nvSpPr>
          <p:cNvPr id="7" name="テキスト ボックス 6">
            <a:extLst>
              <a:ext uri="{FF2B5EF4-FFF2-40B4-BE49-F238E27FC236}">
                <a16:creationId xmlns:a16="http://schemas.microsoft.com/office/drawing/2014/main" id="{F4C02A7A-B0E4-CE75-0366-BC58D7536B54}"/>
              </a:ext>
            </a:extLst>
          </p:cNvPr>
          <p:cNvSpPr txBox="1">
            <a:spLocks noChangeArrowheads="1"/>
          </p:cNvSpPr>
          <p:nvPr/>
        </p:nvSpPr>
        <p:spPr bwMode="auto">
          <a:xfrm>
            <a:off x="4596108" y="1124711"/>
            <a:ext cx="4392000" cy="216000"/>
          </a:xfrm>
          <a:prstGeom prst="rect">
            <a:avLst/>
          </a:prstGeom>
          <a:solidFill>
            <a:schemeClr val="bg1">
              <a:lumMod val="85000"/>
            </a:schemeClr>
          </a:solidFill>
          <a:ln w="9525">
            <a:noFill/>
            <a:miter lim="800000"/>
            <a:headEnd/>
            <a:tailEnd/>
          </a:ln>
        </p:spPr>
        <p:txBody>
          <a:bodyPr wrap="square" tIns="18000" bIns="18000" anchor="ctr" anchorCtr="0">
            <a:noAutofit/>
          </a:bodyPr>
          <a:lstStyle>
            <a:defPPr>
              <a:defRPr lang="ja-JP"/>
            </a:defPPr>
            <a:lvl1pPr>
              <a:lnSpc>
                <a:spcPts val="1500"/>
              </a:lnSpc>
              <a:defRPr sz="1100" b="1">
                <a:latin typeface="Meiryo UI" pitchFamily="50" charset="-128"/>
                <a:ea typeface="Meiryo UI" pitchFamily="50" charset="-128"/>
              </a:defRPr>
            </a:lvl1pPr>
          </a:lstStyle>
          <a:p>
            <a:r>
              <a:rPr lang="en-US" altLang="ja-JP" sz="1200" dirty="0"/>
              <a:t>ii ) </a:t>
            </a:r>
            <a:r>
              <a:rPr lang="ja-JP" altLang="en-US" sz="1200" dirty="0"/>
              <a:t>事業効果</a:t>
            </a:r>
          </a:p>
        </p:txBody>
      </p:sp>
      <p:sp>
        <p:nvSpPr>
          <p:cNvPr id="8" name="テキスト ボックス 7">
            <a:extLst>
              <a:ext uri="{FF2B5EF4-FFF2-40B4-BE49-F238E27FC236}">
                <a16:creationId xmlns:a16="http://schemas.microsoft.com/office/drawing/2014/main" id="{1626B7E6-04B5-0C8F-A413-E4A1742310E6}"/>
              </a:ext>
            </a:extLst>
          </p:cNvPr>
          <p:cNvSpPr txBox="1">
            <a:spLocks noChangeArrowheads="1"/>
          </p:cNvSpPr>
          <p:nvPr/>
        </p:nvSpPr>
        <p:spPr bwMode="auto">
          <a:xfrm>
            <a:off x="88878" y="3175779"/>
            <a:ext cx="4391998" cy="216000"/>
          </a:xfrm>
          <a:prstGeom prst="rect">
            <a:avLst/>
          </a:prstGeom>
          <a:solidFill>
            <a:schemeClr val="bg1">
              <a:lumMod val="85000"/>
            </a:schemeClr>
          </a:solidFill>
          <a:ln w="9525">
            <a:noFill/>
            <a:miter lim="800000"/>
            <a:headEnd/>
            <a:tailEnd/>
          </a:ln>
        </p:spPr>
        <p:txBody>
          <a:bodyPr wrap="square" tIns="18000" bIns="18000" anchor="ctr" anchorCtr="0">
            <a:noAutofit/>
          </a:bodyPr>
          <a:lstStyle>
            <a:defPPr>
              <a:defRPr lang="ja-JP"/>
            </a:defPPr>
            <a:lvl1pPr>
              <a:lnSpc>
                <a:spcPts val="1500"/>
              </a:lnSpc>
              <a:defRPr sz="1100" b="1">
                <a:latin typeface="Meiryo UI" pitchFamily="50" charset="-128"/>
                <a:ea typeface="Meiryo UI" pitchFamily="50" charset="-128"/>
              </a:defRPr>
            </a:lvl1pPr>
          </a:lstStyle>
          <a:p>
            <a:r>
              <a:rPr lang="en-US" altLang="ja-JP" sz="1200" dirty="0" err="1"/>
              <a:t>i</a:t>
            </a:r>
            <a:r>
              <a:rPr lang="en-US" altLang="ja-JP" sz="1200" dirty="0"/>
              <a:t> ) </a:t>
            </a:r>
            <a:r>
              <a:rPr lang="ja-JP" altLang="en-US" sz="1200" dirty="0"/>
              <a:t>直接効果</a:t>
            </a:r>
          </a:p>
        </p:txBody>
      </p:sp>
      <p:sp>
        <p:nvSpPr>
          <p:cNvPr id="9" name="テキスト ボックス 8"/>
          <p:cNvSpPr txBox="1"/>
          <p:nvPr/>
        </p:nvSpPr>
        <p:spPr>
          <a:xfrm>
            <a:off x="88876" y="1366410"/>
            <a:ext cx="4392000" cy="1288800"/>
          </a:xfrm>
          <a:prstGeom prst="rect">
            <a:avLst/>
          </a:prstGeom>
          <a:noFill/>
          <a:ln>
            <a:solidFill>
              <a:schemeClr val="bg1">
                <a:lumMod val="65000"/>
              </a:schemeClr>
            </a:solidFill>
          </a:ln>
        </p:spPr>
        <p:txBody>
          <a:bodyPr wrap="square" lIns="108000" tIns="72000" rIns="72000" bIns="72000" rtlCol="0" anchor="ctr" anchorCtr="0">
            <a:spAutoFit/>
          </a:bodyPr>
          <a:lstStyle/>
          <a:p>
            <a:pPr marL="171450" indent="-171450" algn="just">
              <a:spcAft>
                <a:spcPts val="400"/>
              </a:spcAft>
              <a:buClr>
                <a:schemeClr val="tx1"/>
              </a:buClr>
              <a:buFont typeface="Wingdings" panose="05000000000000000000" pitchFamily="2" charset="2"/>
              <a:buChar char="ü"/>
            </a:pPr>
            <a:r>
              <a:rPr lang="ja-JP" altLang="en-US" sz="900" dirty="0">
                <a:solidFill>
                  <a:srgbClr val="C00000"/>
                </a:solidFill>
                <a:latin typeface="Meiryo UI" panose="020B0604030504040204" pitchFamily="50" charset="-128"/>
                <a:ea typeface="Meiryo UI" panose="020B0604030504040204" pitchFamily="50" charset="-128"/>
              </a:rPr>
              <a:t>建設効果</a:t>
            </a:r>
            <a:r>
              <a:rPr lang="ja-JP" altLang="en-US" sz="900" dirty="0">
                <a:latin typeface="Meiryo UI" panose="020B0604030504040204" pitchFamily="50" charset="-128"/>
                <a:ea typeface="Meiryo UI" panose="020B0604030504040204" pitchFamily="50" charset="-128"/>
              </a:rPr>
              <a:t>は、事業者が事業を開始するために必要となる</a:t>
            </a:r>
            <a:r>
              <a:rPr lang="ja-JP" altLang="en-US" sz="900" dirty="0">
                <a:solidFill>
                  <a:srgbClr val="C00000"/>
                </a:solidFill>
                <a:latin typeface="Meiryo UI" panose="020B0604030504040204" pitchFamily="50" charset="-128"/>
                <a:ea typeface="Meiryo UI" panose="020B0604030504040204" pitchFamily="50" charset="-128"/>
              </a:rPr>
              <a:t>建物の建設</a:t>
            </a:r>
            <a:r>
              <a:rPr lang="ja-JP" altLang="en-US" sz="900" dirty="0">
                <a:latin typeface="Meiryo UI" panose="020B0604030504040204" pitchFamily="50" charset="-128"/>
                <a:ea typeface="Meiryo UI" panose="020B0604030504040204" pitchFamily="50" charset="-128"/>
              </a:rPr>
              <a:t>や</a:t>
            </a:r>
            <a:r>
              <a:rPr lang="ja-JP" altLang="en-US" sz="900" dirty="0">
                <a:solidFill>
                  <a:srgbClr val="C00000"/>
                </a:solidFill>
                <a:latin typeface="Meiryo UI" panose="020B0604030504040204" pitchFamily="50" charset="-128"/>
                <a:ea typeface="Meiryo UI" panose="020B0604030504040204" pitchFamily="50" charset="-128"/>
              </a:rPr>
              <a:t>設備の設置</a:t>
            </a:r>
            <a:r>
              <a:rPr lang="ja-JP" altLang="en-US" sz="900" dirty="0">
                <a:latin typeface="Meiryo UI" panose="020B0604030504040204" pitchFamily="50" charset="-128"/>
                <a:ea typeface="Meiryo UI" panose="020B0604030504040204" pitchFamily="50" charset="-128"/>
              </a:rPr>
              <a:t>など、新たに</a:t>
            </a:r>
            <a:r>
              <a:rPr lang="ja-JP" altLang="en-US" sz="900" dirty="0">
                <a:solidFill>
                  <a:srgbClr val="C00000"/>
                </a:solidFill>
                <a:latin typeface="Meiryo UI" panose="020B0604030504040204" pitchFamily="50" charset="-128"/>
                <a:ea typeface="Meiryo UI" panose="020B0604030504040204" pitchFamily="50" charset="-128"/>
              </a:rPr>
              <a:t>設備投資</a:t>
            </a:r>
            <a:r>
              <a:rPr lang="ja-JP" altLang="en-US" sz="900" dirty="0">
                <a:latin typeface="Meiryo UI" panose="020B0604030504040204" pitchFamily="50" charset="-128"/>
                <a:ea typeface="Meiryo UI" panose="020B0604030504040204" pitchFamily="50" charset="-128"/>
              </a:rPr>
              <a:t>を行うことによって発生する効果である。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4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これは、事業者が設備投資のために建設産業や設備製造産業などに発注することで、</a:t>
            </a:r>
            <a:r>
              <a:rPr lang="ja-JP" altLang="en-US" sz="900" dirty="0">
                <a:solidFill>
                  <a:srgbClr val="C00000"/>
                </a:solidFill>
                <a:latin typeface="Meiryo UI" panose="020B0604030504040204" pitchFamily="50" charset="-128"/>
                <a:ea typeface="Meiryo UI" panose="020B0604030504040204" pitchFamily="50" charset="-128"/>
              </a:rPr>
              <a:t>建設産業や設備製造産業などで発生する売上</a:t>
            </a:r>
            <a:r>
              <a:rPr lang="ja-JP" altLang="en-US" sz="900" dirty="0">
                <a:latin typeface="Meiryo UI" panose="020B0604030504040204" pitchFamily="50" charset="-128"/>
                <a:ea typeface="Meiryo UI" panose="020B0604030504040204" pitchFamily="50" charset="-128"/>
              </a:rPr>
              <a:t>を意味している。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4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ここでの効果には、これら建設産業や設備製造産業などの生産活動において必要となる</a:t>
            </a:r>
            <a:r>
              <a:rPr lang="ja-JP" altLang="en-US" sz="900" dirty="0">
                <a:solidFill>
                  <a:srgbClr val="C00000"/>
                </a:solidFill>
                <a:latin typeface="Meiryo UI" panose="020B0604030504040204" pitchFamily="50" charset="-128"/>
                <a:ea typeface="Meiryo UI" panose="020B0604030504040204" pitchFamily="50" charset="-128"/>
              </a:rPr>
              <a:t>原材料等の調達先の売上</a:t>
            </a:r>
            <a:r>
              <a:rPr lang="ja-JP" altLang="en-US" sz="900" dirty="0">
                <a:latin typeface="Meiryo UI" panose="020B0604030504040204" pitchFamily="50" charset="-128"/>
                <a:ea typeface="Meiryo UI" panose="020B0604030504040204" pitchFamily="50" charset="-128"/>
              </a:rPr>
              <a:t>も含まれている。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4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設備投資後に事業が開始されるため、</a:t>
            </a:r>
            <a:r>
              <a:rPr lang="ja-JP" altLang="en-US" sz="900" dirty="0">
                <a:solidFill>
                  <a:srgbClr val="C00000"/>
                </a:solidFill>
                <a:latin typeface="Meiryo UI" panose="020B0604030504040204" pitchFamily="50" charset="-128"/>
                <a:ea typeface="Meiryo UI" panose="020B0604030504040204" pitchFamily="50" charset="-128"/>
              </a:rPr>
              <a:t>建設効果は事業開始前に発生する効果</a:t>
            </a:r>
            <a:r>
              <a:rPr lang="ja-JP" altLang="en-US" sz="900" dirty="0">
                <a:latin typeface="Meiryo UI" panose="020B0604030504040204" pitchFamily="50" charset="-128"/>
                <a:ea typeface="Meiryo UI" panose="020B0604030504040204" pitchFamily="50" charset="-128"/>
              </a:rPr>
              <a:t>である。</a:t>
            </a:r>
            <a:endParaRPr lang="en-US" altLang="ja-JP" sz="900" dirty="0">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4596106" y="1366411"/>
            <a:ext cx="4392000" cy="1288800"/>
          </a:xfrm>
          <a:prstGeom prst="rect">
            <a:avLst/>
          </a:prstGeom>
          <a:noFill/>
          <a:ln>
            <a:solidFill>
              <a:schemeClr val="bg1">
                <a:lumMod val="65000"/>
              </a:schemeClr>
            </a:solidFill>
          </a:ln>
        </p:spPr>
        <p:txBody>
          <a:bodyPr wrap="square" lIns="108000" tIns="36000" rIns="72000" bIns="36000" rtlCol="0" anchor="t" anchorCtr="0">
            <a:noAutofit/>
          </a:bodyPr>
          <a:lstStyle/>
          <a:p>
            <a:pPr marL="171450" indent="-171450" algn="just">
              <a:spcAft>
                <a:spcPts val="300"/>
              </a:spcAft>
              <a:buClr>
                <a:schemeClr val="tx1"/>
              </a:buClr>
              <a:buFont typeface="Wingdings" panose="05000000000000000000" pitchFamily="2" charset="2"/>
              <a:buChar char="ü"/>
            </a:pPr>
            <a:r>
              <a:rPr lang="ja-JP" altLang="en-US" sz="900" dirty="0">
                <a:solidFill>
                  <a:srgbClr val="C00000"/>
                </a:solidFill>
                <a:latin typeface="Meiryo UI" panose="020B0604030504040204" pitchFamily="50" charset="-128"/>
                <a:ea typeface="Meiryo UI" panose="020B0604030504040204" pitchFamily="50" charset="-128"/>
              </a:rPr>
              <a:t>事業効果</a:t>
            </a:r>
            <a:r>
              <a:rPr lang="ja-JP" altLang="en-US" sz="900" dirty="0">
                <a:latin typeface="Meiryo UI" panose="020B0604030504040204" pitchFamily="50" charset="-128"/>
                <a:ea typeface="Meiryo UI" panose="020B0604030504040204" pitchFamily="50" charset="-128"/>
              </a:rPr>
              <a:t>は、事業者が</a:t>
            </a:r>
            <a:r>
              <a:rPr lang="ja-JP" altLang="en-US" sz="900" dirty="0">
                <a:solidFill>
                  <a:srgbClr val="C00000"/>
                </a:solidFill>
                <a:latin typeface="Meiryo UI" panose="020B0604030504040204" pitchFamily="50" charset="-128"/>
                <a:ea typeface="Meiryo UI" panose="020B0604030504040204" pitchFamily="50" charset="-128"/>
              </a:rPr>
              <a:t>事業計画どおりに事業を順調に実施した場合に発生する効果</a:t>
            </a:r>
            <a:r>
              <a:rPr lang="ja-JP" altLang="en-US" sz="900" dirty="0">
                <a:latin typeface="Meiryo UI" panose="020B0604030504040204" pitchFamily="50" charset="-128"/>
                <a:ea typeface="Meiryo UI" panose="020B0604030504040204" pitchFamily="50" charset="-128"/>
              </a:rPr>
              <a:t>であり、事業実施による</a:t>
            </a:r>
            <a:r>
              <a:rPr lang="ja-JP" altLang="en-US" sz="900" dirty="0">
                <a:solidFill>
                  <a:srgbClr val="C00000"/>
                </a:solidFill>
                <a:latin typeface="Meiryo UI" panose="020B0604030504040204" pitchFamily="50" charset="-128"/>
                <a:ea typeface="Meiryo UI" panose="020B0604030504040204" pitchFamily="50" charset="-128"/>
              </a:rPr>
              <a:t>事業者の売上</a:t>
            </a:r>
            <a:r>
              <a:rPr lang="ja-JP" altLang="en-US" sz="900" dirty="0">
                <a:latin typeface="Meiryo UI" panose="020B0604030504040204" pitchFamily="50" charset="-128"/>
                <a:ea typeface="Meiryo UI" panose="020B0604030504040204" pitchFamily="50" charset="-128"/>
              </a:rPr>
              <a:t>を意味している。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3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ここでの効果には、事業者の生産活動において必要となる</a:t>
            </a:r>
            <a:r>
              <a:rPr lang="ja-JP" altLang="en-US" sz="900" dirty="0">
                <a:solidFill>
                  <a:srgbClr val="C00000"/>
                </a:solidFill>
                <a:latin typeface="Meiryo UI" panose="020B0604030504040204" pitchFamily="50" charset="-128"/>
                <a:ea typeface="Meiryo UI" panose="020B0604030504040204" pitchFamily="50" charset="-128"/>
              </a:rPr>
              <a:t>原材料等の調達先の売上</a:t>
            </a:r>
            <a:r>
              <a:rPr lang="ja-JP" altLang="en-US" sz="900" dirty="0">
                <a:latin typeface="Meiryo UI" panose="020B0604030504040204" pitchFamily="50" charset="-128"/>
                <a:ea typeface="Meiryo UI" panose="020B0604030504040204" pitchFamily="50" charset="-128"/>
              </a:rPr>
              <a:t>も含まれている。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3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事業期間中の各年の売上は、</a:t>
            </a:r>
            <a:r>
              <a:rPr lang="ja-JP" altLang="en-US" sz="900" dirty="0">
                <a:solidFill>
                  <a:srgbClr val="C00000"/>
                </a:solidFill>
                <a:latin typeface="Meiryo UI" panose="020B0604030504040204" pitchFamily="50" charset="-128"/>
                <a:ea typeface="Meiryo UI" panose="020B0604030504040204" pitchFamily="50" charset="-128"/>
              </a:rPr>
              <a:t>毎年同じ事業計画のもとで同額の売上が発生すると仮定</a:t>
            </a:r>
            <a:r>
              <a:rPr lang="ja-JP" altLang="en-US" sz="900" dirty="0">
                <a:latin typeface="Meiryo UI" panose="020B0604030504040204" pitchFamily="50" charset="-128"/>
                <a:ea typeface="Meiryo UI" panose="020B0604030504040204" pitchFamily="50" charset="-128"/>
              </a:rPr>
              <a:t>している。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3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この事業実施によって発生する売上は、事業実施によって誘発されるという意味で、一般には</a:t>
            </a:r>
            <a:r>
              <a:rPr lang="ja-JP" altLang="en-US" sz="900" dirty="0">
                <a:solidFill>
                  <a:srgbClr val="C00000"/>
                </a:solidFill>
                <a:latin typeface="Meiryo UI" panose="020B0604030504040204" pitchFamily="50" charset="-128"/>
                <a:ea typeface="Meiryo UI" panose="020B0604030504040204" pitchFamily="50" charset="-128"/>
              </a:rPr>
              <a:t>生産誘発額</a:t>
            </a:r>
            <a:r>
              <a:rPr lang="ja-JP" altLang="en-US" sz="900" dirty="0">
                <a:latin typeface="Meiryo UI" panose="020B0604030504040204" pitchFamily="50" charset="-128"/>
                <a:ea typeface="Meiryo UI" panose="020B0604030504040204" pitchFamily="50" charset="-128"/>
              </a:rPr>
              <a:t>と呼ばれる</a:t>
            </a:r>
            <a:r>
              <a:rPr lang="en-US" altLang="ja-JP" sz="900" dirty="0">
                <a:latin typeface="Meiryo UI" panose="020B0604030504040204" pitchFamily="50" charset="-128"/>
                <a:ea typeface="Meiryo UI" panose="020B0604030504040204" pitchFamily="50" charset="-128"/>
              </a:rPr>
              <a:t>(</a:t>
            </a:r>
            <a:r>
              <a:rPr lang="ja-JP" altLang="en-US" sz="900" dirty="0">
                <a:latin typeface="Meiryo UI" panose="020B0604030504040204" pitchFamily="50" charset="-128"/>
                <a:ea typeface="Meiryo UI" panose="020B0604030504040204" pitchFamily="50" charset="-128"/>
              </a:rPr>
              <a:t>建設効果の場合も同じ</a:t>
            </a:r>
            <a:r>
              <a:rPr lang="en-US" altLang="ja-JP" sz="900" dirty="0">
                <a:latin typeface="Meiryo UI" panose="020B0604030504040204" pitchFamily="50" charset="-128"/>
                <a:ea typeface="Meiryo UI" panose="020B0604030504040204" pitchFamily="50" charset="-128"/>
              </a:rPr>
              <a:t>)</a:t>
            </a:r>
            <a:r>
              <a:rPr lang="ja-JP" altLang="en-US" sz="900" dirty="0" err="1">
                <a:latin typeface="Meiryo UI" panose="020B0604030504040204" pitchFamily="50" charset="-128"/>
                <a:ea typeface="Meiryo UI" panose="020B0604030504040204" pitchFamily="50" charset="-128"/>
              </a:rPr>
              <a:t>。</a:t>
            </a:r>
            <a:endParaRPr lang="en-US" altLang="ja-JP" sz="900" dirty="0">
              <a:latin typeface="Meiryo UI" panose="020B0604030504040204" pitchFamily="50" charset="-128"/>
              <a:ea typeface="Meiryo UI" panose="020B0604030504040204" pitchFamily="50" charset="-128"/>
            </a:endParaRPr>
          </a:p>
        </p:txBody>
      </p:sp>
      <p:sp>
        <p:nvSpPr>
          <p:cNvPr id="60" name="テキスト ボックス 59"/>
          <p:cNvSpPr txBox="1"/>
          <p:nvPr/>
        </p:nvSpPr>
        <p:spPr>
          <a:xfrm>
            <a:off x="88876" y="3416583"/>
            <a:ext cx="4392000" cy="1357200"/>
          </a:xfrm>
          <a:prstGeom prst="rect">
            <a:avLst/>
          </a:prstGeom>
          <a:noFill/>
          <a:ln>
            <a:solidFill>
              <a:schemeClr val="bg1">
                <a:lumMod val="65000"/>
              </a:schemeClr>
            </a:solidFill>
          </a:ln>
        </p:spPr>
        <p:txBody>
          <a:bodyPr wrap="square" lIns="108000" tIns="72000" rIns="72000" bIns="72000" rtlCol="0" anchor="t" anchorCtr="0">
            <a:noAutofit/>
          </a:bodyPr>
          <a:lstStyle/>
          <a:p>
            <a:pPr marL="171450" indent="-171450" algn="just">
              <a:spcAft>
                <a:spcPts val="6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直接効果は、事業の実施による</a:t>
            </a:r>
            <a:r>
              <a:rPr lang="ja-JP" altLang="en-US" sz="900" dirty="0">
                <a:solidFill>
                  <a:srgbClr val="C00000"/>
                </a:solidFill>
                <a:latin typeface="Meiryo UI" panose="020B0604030504040204" pitchFamily="50" charset="-128"/>
                <a:ea typeface="Meiryo UI" panose="020B0604030504040204" pitchFamily="50" charset="-128"/>
              </a:rPr>
              <a:t>事業主の直接の売上</a:t>
            </a:r>
            <a:r>
              <a:rPr lang="ja-JP" altLang="en-US" sz="900" dirty="0">
                <a:latin typeface="Meiryo UI" panose="020B0604030504040204" pitchFamily="50" charset="-128"/>
                <a:ea typeface="Meiryo UI" panose="020B0604030504040204" pitchFamily="50" charset="-128"/>
              </a:rPr>
              <a:t>であり、発電事業の場合は発電事業者が発電を行うことによる売上が直接効果となる。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600"/>
              </a:spcAft>
              <a:buClr>
                <a:schemeClr val="tx1"/>
              </a:buClr>
              <a:buFont typeface="Wingdings" panose="05000000000000000000" pitchFamily="2" charset="2"/>
              <a:buChar char="ü"/>
            </a:pPr>
            <a:r>
              <a:rPr lang="ja-JP" altLang="en-US" sz="900" dirty="0">
                <a:solidFill>
                  <a:srgbClr val="C00000"/>
                </a:solidFill>
                <a:latin typeface="Meiryo UI" panose="020B0604030504040204" pitchFamily="50" charset="-128"/>
                <a:ea typeface="Meiryo UI" panose="020B0604030504040204" pitchFamily="50" charset="-128"/>
              </a:rPr>
              <a:t>直接効果は地域内産業の売上</a:t>
            </a:r>
            <a:r>
              <a:rPr lang="ja-JP" altLang="en-US" sz="900" dirty="0">
                <a:latin typeface="Meiryo UI" panose="020B0604030504040204" pitchFamily="50" charset="-128"/>
                <a:ea typeface="Meiryo UI" panose="020B0604030504040204" pitchFamily="50" charset="-128"/>
              </a:rPr>
              <a:t>を意味しており、設備投資で必要となる機械設備を域外から調達している場合など、</a:t>
            </a:r>
            <a:r>
              <a:rPr lang="ja-JP" altLang="en-US" sz="900" dirty="0">
                <a:solidFill>
                  <a:srgbClr val="C00000"/>
                </a:solidFill>
                <a:latin typeface="Meiryo UI" panose="020B0604030504040204" pitchFamily="50" charset="-128"/>
                <a:ea typeface="Meiryo UI" panose="020B0604030504040204" pitchFamily="50" charset="-128"/>
              </a:rPr>
              <a:t>売上が地域外産業に発生</a:t>
            </a:r>
            <a:r>
              <a:rPr lang="ja-JP" altLang="en-US" sz="900" dirty="0">
                <a:latin typeface="Meiryo UI" panose="020B0604030504040204" pitchFamily="50" charset="-128"/>
                <a:ea typeface="Meiryo UI" panose="020B0604030504040204" pitchFamily="50" charset="-128"/>
              </a:rPr>
              <a:t>する場合は</a:t>
            </a:r>
            <a:r>
              <a:rPr lang="ja-JP" altLang="en-US" sz="900" dirty="0">
                <a:solidFill>
                  <a:srgbClr val="C00000"/>
                </a:solidFill>
                <a:latin typeface="Meiryo UI" panose="020B0604030504040204" pitchFamily="50" charset="-128"/>
                <a:ea typeface="Meiryo UI" panose="020B0604030504040204" pitchFamily="50" charset="-128"/>
              </a:rPr>
              <a:t>直接効果から除く</a:t>
            </a:r>
            <a:r>
              <a:rPr lang="ja-JP" altLang="en-US" sz="900" dirty="0">
                <a:latin typeface="Meiryo UI" panose="020B0604030504040204" pitchFamily="50" charset="-128"/>
                <a:ea typeface="Meiryo UI" panose="020B0604030504040204" pitchFamily="50" charset="-128"/>
              </a:rPr>
              <a:t>。</a:t>
            </a:r>
            <a:endParaRPr lang="en-US" altLang="ja-JP" sz="900" dirty="0">
              <a:latin typeface="Meiryo UI" panose="020B0604030504040204" pitchFamily="50" charset="-128"/>
              <a:ea typeface="Meiryo UI" panose="020B0604030504040204" pitchFamily="50" charset="-128"/>
            </a:endParaRPr>
          </a:p>
          <a:p>
            <a:pPr marL="171450" indent="-171450" algn="just">
              <a:spcAft>
                <a:spcPts val="6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同様に、観光客が地域内でお土産品を購入しても、お土産品が地域外で生産されている場合は</a:t>
            </a:r>
            <a:r>
              <a:rPr lang="ja-JP" altLang="en-US" sz="900" dirty="0">
                <a:solidFill>
                  <a:srgbClr val="C00000"/>
                </a:solidFill>
                <a:latin typeface="Meiryo UI" panose="020B0604030504040204" pitchFamily="50" charset="-128"/>
                <a:ea typeface="Meiryo UI" panose="020B0604030504040204" pitchFamily="50" charset="-128"/>
              </a:rPr>
              <a:t>直接効果から除く</a:t>
            </a:r>
            <a:r>
              <a:rPr lang="ja-JP" altLang="en-US" sz="900" dirty="0">
                <a:latin typeface="Meiryo UI" panose="020B0604030504040204" pitchFamily="50" charset="-128"/>
                <a:ea typeface="Meiryo UI" panose="020B0604030504040204" pitchFamily="50" charset="-128"/>
              </a:rPr>
              <a:t>。</a:t>
            </a:r>
            <a:endParaRPr lang="en-US" altLang="ja-JP" sz="900" dirty="0">
              <a:latin typeface="Meiryo UI" panose="020B0604030504040204" pitchFamily="50" charset="-128"/>
              <a:ea typeface="Meiryo UI" panose="020B0604030504040204" pitchFamily="50" charset="-128"/>
            </a:endParaRPr>
          </a:p>
        </p:txBody>
      </p:sp>
      <p:sp>
        <p:nvSpPr>
          <p:cNvPr id="115" name="テキスト ボックス 114"/>
          <p:cNvSpPr txBox="1"/>
          <p:nvPr/>
        </p:nvSpPr>
        <p:spPr>
          <a:xfrm>
            <a:off x="88875" y="5532294"/>
            <a:ext cx="4392001" cy="919089"/>
          </a:xfrm>
          <a:prstGeom prst="rect">
            <a:avLst/>
          </a:prstGeom>
          <a:noFill/>
          <a:ln>
            <a:solidFill>
              <a:schemeClr val="bg1">
                <a:lumMod val="65000"/>
              </a:schemeClr>
            </a:solidFill>
          </a:ln>
        </p:spPr>
        <p:txBody>
          <a:bodyPr wrap="square" lIns="108000" tIns="36000" rIns="72000" bIns="36000" rtlCol="0" anchor="ctr" anchorCtr="0">
            <a:spAutoFit/>
          </a:bodyPr>
          <a:lstStyle/>
          <a:p>
            <a:pPr marL="171450" indent="-171450" algn="just">
              <a:spcAft>
                <a:spcPts val="6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一般的に、同じ額面でも、それを</a:t>
            </a:r>
            <a:r>
              <a:rPr lang="ja-JP" altLang="en-US" sz="900" dirty="0">
                <a:solidFill>
                  <a:srgbClr val="C00000"/>
                </a:solidFill>
                <a:latin typeface="Meiryo UI" panose="020B0604030504040204" pitchFamily="50" charset="-128"/>
                <a:ea typeface="Meiryo UI" panose="020B0604030504040204" pitchFamily="50" charset="-128"/>
              </a:rPr>
              <a:t>将来受け取るよりも現在受け取った方が価値は高い</a:t>
            </a:r>
            <a:r>
              <a:rPr lang="ja-JP" altLang="en-US" sz="900" dirty="0">
                <a:latin typeface="Meiryo UI" panose="020B0604030504040204" pitchFamily="50" charset="-128"/>
                <a:ea typeface="Meiryo UI" panose="020B0604030504040204" pitchFamily="50" charset="-128"/>
              </a:rPr>
              <a:t>。</a:t>
            </a:r>
            <a:endParaRPr lang="en-US" altLang="ja-JP" sz="900" dirty="0">
              <a:latin typeface="Meiryo UI" panose="020B0604030504040204" pitchFamily="50" charset="-128"/>
              <a:ea typeface="Meiryo UI" panose="020B0604030504040204" pitchFamily="50" charset="-128"/>
            </a:endParaRPr>
          </a:p>
          <a:p>
            <a:pPr marL="171450" indent="-171450" algn="just">
              <a:spcAft>
                <a:spcPts val="6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これは、例えば将来受け取る</a:t>
            </a:r>
            <a:r>
              <a:rPr lang="en-US" altLang="ja-JP" sz="900" dirty="0">
                <a:latin typeface="Meiryo UI" panose="020B0604030504040204" pitchFamily="50" charset="-128"/>
                <a:ea typeface="Meiryo UI" panose="020B0604030504040204" pitchFamily="50" charset="-128"/>
              </a:rPr>
              <a:t>100</a:t>
            </a:r>
            <a:r>
              <a:rPr lang="ja-JP" altLang="en-US" sz="900" dirty="0">
                <a:latin typeface="Meiryo UI" panose="020B0604030504040204" pitchFamily="50" charset="-128"/>
                <a:ea typeface="Meiryo UI" panose="020B0604030504040204" pitchFamily="50" charset="-128"/>
              </a:rPr>
              <a:t>万円よりも、現在</a:t>
            </a:r>
            <a:r>
              <a:rPr lang="en-US" altLang="ja-JP" sz="900" dirty="0">
                <a:latin typeface="Meiryo UI" panose="020B0604030504040204" pitchFamily="50" charset="-128"/>
                <a:ea typeface="Meiryo UI" panose="020B0604030504040204" pitchFamily="50" charset="-128"/>
              </a:rPr>
              <a:t>100</a:t>
            </a:r>
            <a:r>
              <a:rPr lang="ja-JP" altLang="en-US" sz="900" dirty="0">
                <a:latin typeface="Meiryo UI" panose="020B0604030504040204" pitchFamily="50" charset="-128"/>
                <a:ea typeface="Meiryo UI" panose="020B0604030504040204" pitchFamily="50" charset="-128"/>
              </a:rPr>
              <a:t>万円を受け取って国債を購入することで国債の利回り分だけ受け取る金額が高くなるためである。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6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このように、</a:t>
            </a:r>
            <a:r>
              <a:rPr lang="ja-JP" altLang="en-US" sz="900" dirty="0">
                <a:solidFill>
                  <a:srgbClr val="C00000"/>
                </a:solidFill>
                <a:latin typeface="Meiryo UI" panose="020B0604030504040204" pitchFamily="50" charset="-128"/>
                <a:ea typeface="Meiryo UI" panose="020B0604030504040204" pitchFamily="50" charset="-128"/>
              </a:rPr>
              <a:t>現在と将来では価値が異なる</a:t>
            </a:r>
            <a:r>
              <a:rPr lang="ja-JP" altLang="en-US" sz="900" dirty="0">
                <a:latin typeface="Meiryo UI" panose="020B0604030504040204" pitchFamily="50" charset="-128"/>
                <a:ea typeface="Meiryo UI" panose="020B0604030504040204" pitchFamily="50" charset="-128"/>
              </a:rPr>
              <a:t>ため、</a:t>
            </a:r>
            <a:r>
              <a:rPr lang="ja-JP" altLang="en-US" sz="900" dirty="0">
                <a:solidFill>
                  <a:srgbClr val="C00000"/>
                </a:solidFill>
                <a:latin typeface="Meiryo UI" panose="020B0604030504040204" pitchFamily="50" charset="-128"/>
                <a:ea typeface="Meiryo UI" panose="020B0604030504040204" pitchFamily="50" charset="-128"/>
              </a:rPr>
              <a:t>将来発生する効果を評価</a:t>
            </a:r>
            <a:r>
              <a:rPr lang="ja-JP" altLang="en-US" sz="900" dirty="0">
                <a:latin typeface="Meiryo UI" panose="020B0604030504040204" pitchFamily="50" charset="-128"/>
                <a:ea typeface="Meiryo UI" panose="020B0604030504040204" pitchFamily="50" charset="-128"/>
              </a:rPr>
              <a:t>する際は、</a:t>
            </a:r>
            <a:r>
              <a:rPr lang="ja-JP" altLang="en-US" sz="900" dirty="0">
                <a:solidFill>
                  <a:srgbClr val="C00000"/>
                </a:solidFill>
                <a:latin typeface="Meiryo UI" panose="020B0604030504040204" pitchFamily="50" charset="-128"/>
                <a:ea typeface="Meiryo UI" panose="020B0604030504040204" pitchFamily="50" charset="-128"/>
              </a:rPr>
              <a:t>統一された現在</a:t>
            </a:r>
            <a:r>
              <a:rPr lang="en-US" altLang="ja-JP" sz="900" dirty="0">
                <a:solidFill>
                  <a:srgbClr val="C00000"/>
                </a:solidFill>
                <a:latin typeface="Meiryo UI" panose="020B0604030504040204" pitchFamily="50" charset="-128"/>
                <a:ea typeface="Meiryo UI" panose="020B0604030504040204" pitchFamily="50" charset="-128"/>
              </a:rPr>
              <a:t>(</a:t>
            </a:r>
            <a:r>
              <a:rPr lang="ja-JP" altLang="en-US" sz="900" dirty="0">
                <a:solidFill>
                  <a:srgbClr val="C00000"/>
                </a:solidFill>
                <a:latin typeface="Meiryo UI" panose="020B0604030504040204" pitchFamily="50" charset="-128"/>
                <a:ea typeface="Meiryo UI" panose="020B0604030504040204" pitchFamily="50" charset="-128"/>
              </a:rPr>
              <a:t>基準年</a:t>
            </a:r>
            <a:r>
              <a:rPr lang="en-US" altLang="ja-JP" sz="900" dirty="0">
                <a:solidFill>
                  <a:srgbClr val="C00000"/>
                </a:solidFill>
                <a:latin typeface="Meiryo UI" panose="020B0604030504040204" pitchFamily="50" charset="-128"/>
                <a:ea typeface="Meiryo UI" panose="020B0604030504040204" pitchFamily="50" charset="-128"/>
              </a:rPr>
              <a:t>)</a:t>
            </a:r>
            <a:r>
              <a:rPr lang="ja-JP" altLang="en-US" sz="900" dirty="0">
                <a:solidFill>
                  <a:srgbClr val="C00000"/>
                </a:solidFill>
                <a:latin typeface="Meiryo UI" panose="020B0604030504040204" pitchFamily="50" charset="-128"/>
                <a:ea typeface="Meiryo UI" panose="020B0604030504040204" pitchFamily="50" charset="-128"/>
              </a:rPr>
              <a:t>の価値に換算してから評価</a:t>
            </a:r>
            <a:r>
              <a:rPr lang="ja-JP" altLang="en-US" sz="900" dirty="0">
                <a:latin typeface="Meiryo UI" panose="020B0604030504040204" pitchFamily="50" charset="-128"/>
                <a:ea typeface="Meiryo UI" panose="020B0604030504040204" pitchFamily="50" charset="-128"/>
              </a:rPr>
              <a:t>する必要がある。</a:t>
            </a:r>
            <a:endParaRPr lang="en-US" altLang="ja-JP" sz="900" dirty="0">
              <a:latin typeface="Meiryo UI" panose="020B0604030504040204" pitchFamily="50" charset="-128"/>
              <a:ea typeface="Meiryo UI" panose="020B0604030504040204" pitchFamily="50" charset="-128"/>
            </a:endParaRPr>
          </a:p>
        </p:txBody>
      </p:sp>
      <p:sp>
        <p:nvSpPr>
          <p:cNvPr id="81" name="テキスト ボックス 80">
            <a:extLst>
              <a:ext uri="{FF2B5EF4-FFF2-40B4-BE49-F238E27FC236}">
                <a16:creationId xmlns:a16="http://schemas.microsoft.com/office/drawing/2014/main" id="{5D590BFB-2738-9EF3-3E56-130807884BBD}"/>
              </a:ext>
            </a:extLst>
          </p:cNvPr>
          <p:cNvSpPr txBox="1">
            <a:spLocks noChangeArrowheads="1"/>
          </p:cNvSpPr>
          <p:nvPr/>
        </p:nvSpPr>
        <p:spPr bwMode="auto">
          <a:xfrm>
            <a:off x="62083" y="2730251"/>
            <a:ext cx="8928000" cy="252000"/>
          </a:xfrm>
          <a:prstGeom prst="rect">
            <a:avLst/>
          </a:prstGeom>
          <a:solidFill>
            <a:srgbClr val="008080"/>
          </a:solidFill>
          <a:ln w="9525">
            <a:solidFill>
              <a:srgbClr val="008080"/>
            </a:solidFill>
            <a:miter lim="800000"/>
            <a:headEnd/>
            <a:tailEnd/>
          </a:ln>
        </p:spPr>
        <p:txBody>
          <a:bodyPr wrap="square" tIns="18000" bIns="18000" anchor="ctr" anchorCtr="0">
            <a:noAutofit/>
          </a:bodyPr>
          <a:lstStyle/>
          <a:p>
            <a:pPr>
              <a:lnSpc>
                <a:spcPts val="1500"/>
              </a:lnSpc>
            </a:pPr>
            <a:r>
              <a:rPr lang="ja-JP" altLang="en-US" sz="1400" b="1" dirty="0">
                <a:solidFill>
                  <a:schemeClr val="bg1"/>
                </a:solidFill>
                <a:latin typeface="Meiryo UI" pitchFamily="50" charset="-128"/>
                <a:ea typeface="Meiryo UI" pitchFamily="50" charset="-128"/>
              </a:rPr>
              <a:t>直接効果と間接効果</a:t>
            </a:r>
            <a:endParaRPr lang="ja-JP" altLang="en-US" sz="1400" b="1" baseline="30000" dirty="0">
              <a:solidFill>
                <a:schemeClr val="bg1"/>
              </a:solidFill>
              <a:latin typeface="Meiryo UI" pitchFamily="50" charset="-128"/>
              <a:ea typeface="Meiryo UI" pitchFamily="50" charset="-128"/>
            </a:endParaRPr>
          </a:p>
        </p:txBody>
      </p:sp>
      <p:sp>
        <p:nvSpPr>
          <p:cNvPr id="82" name="テキスト ボックス 81">
            <a:extLst>
              <a:ext uri="{FF2B5EF4-FFF2-40B4-BE49-F238E27FC236}">
                <a16:creationId xmlns:a16="http://schemas.microsoft.com/office/drawing/2014/main" id="{1626B7E6-04B5-0C8F-A413-E4A1742310E6}"/>
              </a:ext>
            </a:extLst>
          </p:cNvPr>
          <p:cNvSpPr txBox="1">
            <a:spLocks noChangeArrowheads="1"/>
          </p:cNvSpPr>
          <p:nvPr/>
        </p:nvSpPr>
        <p:spPr bwMode="auto">
          <a:xfrm>
            <a:off x="4596108" y="3175779"/>
            <a:ext cx="4391998" cy="216000"/>
          </a:xfrm>
          <a:prstGeom prst="rect">
            <a:avLst/>
          </a:prstGeom>
          <a:solidFill>
            <a:schemeClr val="bg1">
              <a:lumMod val="85000"/>
            </a:schemeClr>
          </a:solidFill>
          <a:ln w="9525">
            <a:noFill/>
            <a:miter lim="800000"/>
            <a:headEnd/>
            <a:tailEnd/>
          </a:ln>
        </p:spPr>
        <p:txBody>
          <a:bodyPr wrap="square" tIns="18000" bIns="18000" anchor="ctr" anchorCtr="0">
            <a:noAutofit/>
          </a:bodyPr>
          <a:lstStyle>
            <a:defPPr>
              <a:defRPr lang="ja-JP"/>
            </a:defPPr>
            <a:lvl1pPr>
              <a:lnSpc>
                <a:spcPts val="1500"/>
              </a:lnSpc>
              <a:defRPr sz="1100" b="1">
                <a:latin typeface="Meiryo UI" pitchFamily="50" charset="-128"/>
                <a:ea typeface="Meiryo UI" pitchFamily="50" charset="-128"/>
              </a:defRPr>
            </a:lvl1pPr>
          </a:lstStyle>
          <a:p>
            <a:r>
              <a:rPr lang="en-US" altLang="ja-JP" sz="1200" dirty="0"/>
              <a:t>ii ) </a:t>
            </a:r>
            <a:r>
              <a:rPr lang="ja-JP" altLang="en-US" sz="1200" dirty="0"/>
              <a:t>間接効果</a:t>
            </a:r>
          </a:p>
        </p:txBody>
      </p:sp>
      <p:sp>
        <p:nvSpPr>
          <p:cNvPr id="11" name="正方形/長方形 10"/>
          <p:cNvSpPr/>
          <p:nvPr/>
        </p:nvSpPr>
        <p:spPr>
          <a:xfrm>
            <a:off x="62082" y="898766"/>
            <a:ext cx="8926023" cy="246221"/>
          </a:xfrm>
          <a:prstGeom prst="rect">
            <a:avLst/>
          </a:prstGeom>
        </p:spPr>
        <p:txBody>
          <a:bodyPr wrap="square">
            <a:spAutoFit/>
          </a:bodyPr>
          <a:lstStyle/>
          <a:p>
            <a:r>
              <a:rPr lang="ja-JP" altLang="en-US" sz="1000" dirty="0">
                <a:latin typeface="Meiryo UI" panose="020B0604030504040204" pitchFamily="50" charset="-128"/>
                <a:ea typeface="Meiryo UI" panose="020B0604030504040204" pitchFamily="50" charset="-128"/>
              </a:rPr>
              <a:t>経済波及効果には大きく「建設効果」と「事業効果」の</a:t>
            </a:r>
            <a:r>
              <a:rPr lang="en-US" altLang="ja-JP" sz="1000" dirty="0">
                <a:latin typeface="Meiryo UI" panose="020B0604030504040204" pitchFamily="50" charset="-128"/>
                <a:ea typeface="Meiryo UI" panose="020B0604030504040204" pitchFamily="50" charset="-128"/>
              </a:rPr>
              <a:t>2</a:t>
            </a:r>
            <a:r>
              <a:rPr lang="ja-JP" altLang="en-US" sz="1000" dirty="0">
                <a:latin typeface="Meiryo UI" panose="020B0604030504040204" pitchFamily="50" charset="-128"/>
                <a:ea typeface="Meiryo UI" panose="020B0604030504040204" pitchFamily="50" charset="-128"/>
              </a:rPr>
              <a:t>つがあり、それぞれ以下の特徴がある。</a:t>
            </a:r>
            <a:endParaRPr lang="ja-JP" altLang="en-US" sz="1000" dirty="0"/>
          </a:p>
        </p:txBody>
      </p:sp>
      <p:sp>
        <p:nvSpPr>
          <p:cNvPr id="83" name="正方形/長方形 82"/>
          <p:cNvSpPr/>
          <p:nvPr/>
        </p:nvSpPr>
        <p:spPr>
          <a:xfrm>
            <a:off x="62082" y="2954452"/>
            <a:ext cx="8926023" cy="246221"/>
          </a:xfrm>
          <a:prstGeom prst="rect">
            <a:avLst/>
          </a:prstGeom>
        </p:spPr>
        <p:txBody>
          <a:bodyPr wrap="square">
            <a:spAutoFit/>
          </a:bodyPr>
          <a:lstStyle/>
          <a:p>
            <a:r>
              <a:rPr lang="ja-JP" altLang="en-US" sz="1000" dirty="0">
                <a:latin typeface="Meiryo UI" panose="020B0604030504040204" pitchFamily="50" charset="-128"/>
                <a:ea typeface="Meiryo UI" panose="020B0604030504040204" pitchFamily="50" charset="-128"/>
              </a:rPr>
              <a:t>「建設効果」、「事業効果」ともに、効果の内訳として大きく「直接効果」と「間接効果」の</a:t>
            </a:r>
            <a:r>
              <a:rPr lang="en-US" altLang="ja-JP" sz="1000" dirty="0">
                <a:latin typeface="Meiryo UI" panose="020B0604030504040204" pitchFamily="50" charset="-128"/>
                <a:ea typeface="Meiryo UI" panose="020B0604030504040204" pitchFamily="50" charset="-128"/>
              </a:rPr>
              <a:t>2</a:t>
            </a:r>
            <a:r>
              <a:rPr lang="ja-JP" altLang="en-US" sz="1000" dirty="0">
                <a:latin typeface="Meiryo UI" panose="020B0604030504040204" pitchFamily="50" charset="-128"/>
                <a:ea typeface="Meiryo UI" panose="020B0604030504040204" pitchFamily="50" charset="-128"/>
              </a:rPr>
              <a:t>つがあり、それぞれ以下の特徴がある。</a:t>
            </a:r>
            <a:endParaRPr lang="ja-JP" altLang="en-US" sz="1000" dirty="0"/>
          </a:p>
        </p:txBody>
      </p:sp>
      <p:sp>
        <p:nvSpPr>
          <p:cNvPr id="84" name="テキスト ボックス 83"/>
          <p:cNvSpPr txBox="1"/>
          <p:nvPr/>
        </p:nvSpPr>
        <p:spPr>
          <a:xfrm>
            <a:off x="4596106" y="3416583"/>
            <a:ext cx="4392000" cy="1355994"/>
          </a:xfrm>
          <a:prstGeom prst="rect">
            <a:avLst/>
          </a:prstGeom>
          <a:noFill/>
          <a:ln>
            <a:solidFill>
              <a:schemeClr val="bg1">
                <a:lumMod val="65000"/>
              </a:schemeClr>
            </a:solidFill>
          </a:ln>
        </p:spPr>
        <p:txBody>
          <a:bodyPr wrap="square" lIns="108000" tIns="72000" rIns="72000" bIns="72000" rtlCol="0" anchor="ctr" anchorCtr="0">
            <a:spAutoFit/>
          </a:bodyPr>
          <a:lstStyle/>
          <a:p>
            <a:pPr marL="171450" indent="-171450" algn="just">
              <a:spcAft>
                <a:spcPts val="4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間接効果は、直接効果を発端として、取引先産業との取引を通じて波及的に発生する売上であり、内訳として「</a:t>
            </a:r>
            <a:r>
              <a:rPr lang="ja-JP" altLang="en-US" sz="900" dirty="0">
                <a:solidFill>
                  <a:srgbClr val="C00000"/>
                </a:solidFill>
                <a:latin typeface="Meiryo UI" panose="020B0604030504040204" pitchFamily="50" charset="-128"/>
                <a:ea typeface="Meiryo UI" panose="020B0604030504040204" pitchFamily="50" charset="-128"/>
              </a:rPr>
              <a:t>第</a:t>
            </a:r>
            <a:r>
              <a:rPr lang="en-US" altLang="ja-JP" sz="900" dirty="0">
                <a:solidFill>
                  <a:srgbClr val="C00000"/>
                </a:solidFill>
                <a:latin typeface="Meiryo UI" panose="020B0604030504040204" pitchFamily="50" charset="-128"/>
                <a:ea typeface="Meiryo UI" panose="020B0604030504040204" pitchFamily="50" charset="-128"/>
              </a:rPr>
              <a:t>1</a:t>
            </a:r>
            <a:r>
              <a:rPr lang="ja-JP" altLang="en-US" sz="900" dirty="0">
                <a:solidFill>
                  <a:srgbClr val="C00000"/>
                </a:solidFill>
                <a:latin typeface="Meiryo UI" panose="020B0604030504040204" pitchFamily="50" charset="-128"/>
                <a:ea typeface="Meiryo UI" panose="020B0604030504040204" pitchFamily="50" charset="-128"/>
              </a:rPr>
              <a:t>次間接効果</a:t>
            </a:r>
            <a:r>
              <a:rPr lang="ja-JP" altLang="en-US" sz="900" dirty="0">
                <a:latin typeface="Meiryo UI" panose="020B0604030504040204" pitchFamily="50" charset="-128"/>
                <a:ea typeface="Meiryo UI" panose="020B0604030504040204" pitchFamily="50" charset="-128"/>
              </a:rPr>
              <a:t>」と「</a:t>
            </a:r>
            <a:r>
              <a:rPr lang="ja-JP" altLang="en-US" sz="900" dirty="0">
                <a:solidFill>
                  <a:srgbClr val="C00000"/>
                </a:solidFill>
                <a:latin typeface="Meiryo UI" panose="020B0604030504040204" pitchFamily="50" charset="-128"/>
                <a:ea typeface="Meiryo UI" panose="020B0604030504040204" pitchFamily="50" charset="-128"/>
              </a:rPr>
              <a:t>第</a:t>
            </a:r>
            <a:r>
              <a:rPr lang="en-US" altLang="ja-JP" sz="900" dirty="0">
                <a:solidFill>
                  <a:srgbClr val="C00000"/>
                </a:solidFill>
                <a:latin typeface="Meiryo UI" panose="020B0604030504040204" pitchFamily="50" charset="-128"/>
                <a:ea typeface="Meiryo UI" panose="020B0604030504040204" pitchFamily="50" charset="-128"/>
              </a:rPr>
              <a:t>2</a:t>
            </a:r>
            <a:r>
              <a:rPr lang="ja-JP" altLang="en-US" sz="900" dirty="0">
                <a:solidFill>
                  <a:srgbClr val="C00000"/>
                </a:solidFill>
                <a:latin typeface="Meiryo UI" panose="020B0604030504040204" pitchFamily="50" charset="-128"/>
                <a:ea typeface="Meiryo UI" panose="020B0604030504040204" pitchFamily="50" charset="-128"/>
              </a:rPr>
              <a:t>次間接効果</a:t>
            </a:r>
            <a:r>
              <a:rPr lang="ja-JP" altLang="en-US" sz="900" dirty="0">
                <a:latin typeface="Meiryo UI" panose="020B0604030504040204" pitchFamily="50" charset="-128"/>
                <a:ea typeface="Meiryo UI" panose="020B0604030504040204" pitchFamily="50" charset="-128"/>
              </a:rPr>
              <a:t>」の</a:t>
            </a:r>
            <a:r>
              <a:rPr lang="en-US" altLang="ja-JP" sz="900" dirty="0">
                <a:latin typeface="Meiryo UI" panose="020B0604030504040204" pitchFamily="50" charset="-128"/>
                <a:ea typeface="Meiryo UI" panose="020B0604030504040204" pitchFamily="50" charset="-128"/>
              </a:rPr>
              <a:t>2</a:t>
            </a:r>
            <a:r>
              <a:rPr lang="ja-JP" altLang="en-US" sz="900" dirty="0">
                <a:latin typeface="Meiryo UI" panose="020B0604030504040204" pitchFamily="50" charset="-128"/>
                <a:ea typeface="Meiryo UI" panose="020B0604030504040204" pitchFamily="50" charset="-128"/>
              </a:rPr>
              <a:t>つがある。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400"/>
              </a:spcAft>
              <a:buClr>
                <a:schemeClr val="tx1"/>
              </a:buClr>
              <a:buFont typeface="Wingdings" panose="05000000000000000000" pitchFamily="2" charset="2"/>
              <a:buChar char="ü"/>
            </a:pPr>
            <a:r>
              <a:rPr lang="ja-JP" altLang="en-US" sz="900" dirty="0">
                <a:solidFill>
                  <a:srgbClr val="C00000"/>
                </a:solidFill>
                <a:latin typeface="Meiryo UI" panose="020B0604030504040204" pitchFamily="50" charset="-128"/>
                <a:ea typeface="Meiryo UI" panose="020B0604030504040204" pitchFamily="50" charset="-128"/>
              </a:rPr>
              <a:t>第</a:t>
            </a:r>
            <a:r>
              <a:rPr lang="en-US" altLang="ja-JP" sz="900" dirty="0">
                <a:solidFill>
                  <a:srgbClr val="C00000"/>
                </a:solidFill>
                <a:latin typeface="Meiryo UI" panose="020B0604030504040204" pitchFamily="50" charset="-128"/>
                <a:ea typeface="Meiryo UI" panose="020B0604030504040204" pitchFamily="50" charset="-128"/>
              </a:rPr>
              <a:t>1</a:t>
            </a:r>
            <a:r>
              <a:rPr lang="ja-JP" altLang="en-US" sz="900" dirty="0">
                <a:solidFill>
                  <a:srgbClr val="C00000"/>
                </a:solidFill>
                <a:latin typeface="Meiryo UI" panose="020B0604030504040204" pitchFamily="50" charset="-128"/>
                <a:ea typeface="Meiryo UI" panose="020B0604030504040204" pitchFamily="50" charset="-128"/>
              </a:rPr>
              <a:t>次間接効果</a:t>
            </a:r>
            <a:r>
              <a:rPr lang="ja-JP" altLang="en-US" sz="900" dirty="0">
                <a:latin typeface="Meiryo UI" panose="020B0604030504040204" pitchFamily="50" charset="-128"/>
                <a:ea typeface="Meiryo UI" panose="020B0604030504040204" pitchFamily="50" charset="-128"/>
              </a:rPr>
              <a:t>は、直接効果で発生した地域内産業の売上を発端として、この地域内産業との</a:t>
            </a:r>
            <a:r>
              <a:rPr lang="en-US" altLang="ja-JP" sz="900" dirty="0">
                <a:latin typeface="Meiryo UI" panose="020B0604030504040204" pitchFamily="50" charset="-128"/>
                <a:ea typeface="Meiryo UI" panose="020B0604030504040204" pitchFamily="50" charset="-128"/>
              </a:rPr>
              <a:t>1</a:t>
            </a:r>
            <a:r>
              <a:rPr lang="ja-JP" altLang="en-US" sz="900" dirty="0">
                <a:latin typeface="Meiryo UI" panose="020B0604030504040204" pitchFamily="50" charset="-128"/>
                <a:ea typeface="Meiryo UI" panose="020B0604030504040204" pitchFamily="50" charset="-128"/>
              </a:rPr>
              <a:t>次取引産業</a:t>
            </a:r>
            <a:r>
              <a:rPr lang="en-US" altLang="ja-JP" sz="900" dirty="0">
                <a:latin typeface="Meiryo UI" panose="020B0604030504040204" pitchFamily="50" charset="-128"/>
                <a:ea typeface="Meiryo UI" panose="020B0604030504040204" pitchFamily="50" charset="-128"/>
              </a:rPr>
              <a:t>(Tier1)</a:t>
            </a:r>
            <a:r>
              <a:rPr lang="ja-JP" altLang="en-US" sz="900" dirty="0">
                <a:latin typeface="Meiryo UI" panose="020B0604030504040204" pitchFamily="50" charset="-128"/>
                <a:ea typeface="Meiryo UI" panose="020B0604030504040204" pitchFamily="50" charset="-128"/>
              </a:rPr>
              <a:t>に売上が発生し、次に</a:t>
            </a:r>
            <a:r>
              <a:rPr lang="en-US" altLang="ja-JP" sz="900" dirty="0">
                <a:latin typeface="Meiryo UI" panose="020B0604030504040204" pitchFamily="50" charset="-128"/>
                <a:ea typeface="Meiryo UI" panose="020B0604030504040204" pitchFamily="50" charset="-128"/>
              </a:rPr>
              <a:t>1</a:t>
            </a:r>
            <a:r>
              <a:rPr lang="ja-JP" altLang="en-US" sz="900" dirty="0">
                <a:latin typeface="Meiryo UI" panose="020B0604030504040204" pitchFamily="50" charset="-128"/>
                <a:ea typeface="Meiryo UI" panose="020B0604030504040204" pitchFamily="50" charset="-128"/>
              </a:rPr>
              <a:t>次取引産業に販売を行っている</a:t>
            </a:r>
            <a:r>
              <a:rPr lang="en-US" altLang="ja-JP" sz="900" dirty="0">
                <a:latin typeface="Meiryo UI" panose="020B0604030504040204" pitchFamily="50" charset="-128"/>
                <a:ea typeface="Meiryo UI" panose="020B0604030504040204" pitchFamily="50" charset="-128"/>
              </a:rPr>
              <a:t>2</a:t>
            </a:r>
            <a:r>
              <a:rPr lang="ja-JP" altLang="en-US" sz="900" dirty="0">
                <a:latin typeface="Meiryo UI" panose="020B0604030504040204" pitchFamily="50" charset="-128"/>
                <a:ea typeface="Meiryo UI" panose="020B0604030504040204" pitchFamily="50" charset="-128"/>
              </a:rPr>
              <a:t>次取引産業</a:t>
            </a:r>
            <a:r>
              <a:rPr lang="en-US" altLang="ja-JP" sz="900" dirty="0">
                <a:latin typeface="Meiryo UI" panose="020B0604030504040204" pitchFamily="50" charset="-128"/>
                <a:ea typeface="Meiryo UI" panose="020B0604030504040204" pitchFamily="50" charset="-128"/>
              </a:rPr>
              <a:t>(Tier2)</a:t>
            </a:r>
            <a:r>
              <a:rPr lang="ja-JP" altLang="en-US" sz="900" dirty="0">
                <a:latin typeface="Meiryo UI" panose="020B0604030504040204" pitchFamily="50" charset="-128"/>
                <a:ea typeface="Meiryo UI" panose="020B0604030504040204" pitchFamily="50" charset="-128"/>
              </a:rPr>
              <a:t>の売上が発生し、究極的に</a:t>
            </a:r>
            <a:r>
              <a:rPr lang="en-US" altLang="ja-JP" sz="900" dirty="0">
                <a:latin typeface="Meiryo UI" panose="020B0604030504040204" pitchFamily="50" charset="-128"/>
                <a:ea typeface="Meiryo UI" panose="020B0604030504040204" pitchFamily="50" charset="-128"/>
              </a:rPr>
              <a:t>n</a:t>
            </a:r>
            <a:r>
              <a:rPr lang="ja-JP" altLang="en-US" sz="900" dirty="0">
                <a:latin typeface="Meiryo UI" panose="020B0604030504040204" pitchFamily="50" charset="-128"/>
                <a:ea typeface="Meiryo UI" panose="020B0604030504040204" pitchFamily="50" charset="-128"/>
              </a:rPr>
              <a:t>次取引産業までの売上がどれだけ発生するかを示している。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400"/>
              </a:spcAft>
              <a:buClr>
                <a:schemeClr val="tx1"/>
              </a:buClr>
              <a:buFont typeface="Wingdings" panose="05000000000000000000" pitchFamily="2" charset="2"/>
              <a:buChar char="ü"/>
            </a:pPr>
            <a:r>
              <a:rPr lang="ja-JP" altLang="en-US" sz="900" dirty="0">
                <a:solidFill>
                  <a:srgbClr val="C00000"/>
                </a:solidFill>
                <a:latin typeface="Meiryo UI" panose="020B0604030504040204" pitchFamily="50" charset="-128"/>
                <a:ea typeface="Meiryo UI" panose="020B0604030504040204" pitchFamily="50" charset="-128"/>
              </a:rPr>
              <a:t>第</a:t>
            </a:r>
            <a:r>
              <a:rPr lang="en-US" altLang="ja-JP" sz="900" dirty="0">
                <a:solidFill>
                  <a:srgbClr val="C00000"/>
                </a:solidFill>
                <a:latin typeface="Meiryo UI" panose="020B0604030504040204" pitchFamily="50" charset="-128"/>
                <a:ea typeface="Meiryo UI" panose="020B0604030504040204" pitchFamily="50" charset="-128"/>
              </a:rPr>
              <a:t>2</a:t>
            </a:r>
            <a:r>
              <a:rPr lang="ja-JP" altLang="en-US" sz="900" dirty="0">
                <a:solidFill>
                  <a:srgbClr val="C00000"/>
                </a:solidFill>
                <a:latin typeface="Meiryo UI" panose="020B0604030504040204" pitchFamily="50" charset="-128"/>
                <a:ea typeface="Meiryo UI" panose="020B0604030504040204" pitchFamily="50" charset="-128"/>
              </a:rPr>
              <a:t>次間接効果</a:t>
            </a:r>
            <a:r>
              <a:rPr lang="ja-JP" altLang="en-US" sz="900" dirty="0">
                <a:latin typeface="Meiryo UI" panose="020B0604030504040204" pitchFamily="50" charset="-128"/>
                <a:ea typeface="Meiryo UI" panose="020B0604030504040204" pitchFamily="50" charset="-128"/>
              </a:rPr>
              <a:t>は、直接効果と第</a:t>
            </a:r>
            <a:r>
              <a:rPr lang="en-US" altLang="ja-JP" sz="900" dirty="0">
                <a:latin typeface="Meiryo UI" panose="020B0604030504040204" pitchFamily="50" charset="-128"/>
                <a:ea typeface="Meiryo UI" panose="020B0604030504040204" pitchFamily="50" charset="-128"/>
              </a:rPr>
              <a:t>1</a:t>
            </a:r>
            <a:r>
              <a:rPr lang="ja-JP" altLang="en-US" sz="900" dirty="0">
                <a:latin typeface="Meiryo UI" panose="020B0604030504040204" pitchFamily="50" charset="-128"/>
                <a:ea typeface="Meiryo UI" panose="020B0604030504040204" pitchFamily="50" charset="-128"/>
              </a:rPr>
              <a:t>次間接効果における売上の発生に伴って</a:t>
            </a:r>
            <a:r>
              <a:rPr lang="ja-JP" altLang="en-US" sz="900" dirty="0">
                <a:solidFill>
                  <a:srgbClr val="C00000"/>
                </a:solidFill>
                <a:latin typeface="Meiryo UI" panose="020B0604030504040204" pitchFamily="50" charset="-128"/>
                <a:ea typeface="Meiryo UI" panose="020B0604030504040204" pitchFamily="50" charset="-128"/>
              </a:rPr>
              <a:t>従業員の所得が増加</a:t>
            </a:r>
            <a:r>
              <a:rPr lang="ja-JP" altLang="en-US" sz="900" dirty="0">
                <a:latin typeface="Meiryo UI" panose="020B0604030504040204" pitchFamily="50" charset="-128"/>
                <a:ea typeface="Meiryo UI" panose="020B0604030504040204" pitchFamily="50" charset="-128"/>
              </a:rPr>
              <a:t>し、この所得の増加が</a:t>
            </a:r>
            <a:r>
              <a:rPr lang="ja-JP" altLang="en-US" sz="900" dirty="0">
                <a:solidFill>
                  <a:srgbClr val="C00000"/>
                </a:solidFill>
                <a:latin typeface="Meiryo UI" panose="020B0604030504040204" pitchFamily="50" charset="-128"/>
                <a:ea typeface="Meiryo UI" panose="020B0604030504040204" pitchFamily="50" charset="-128"/>
              </a:rPr>
              <a:t>新たな消費に回ることで発生する売上</a:t>
            </a:r>
            <a:r>
              <a:rPr lang="ja-JP" altLang="en-US" sz="900" dirty="0">
                <a:latin typeface="Meiryo UI" panose="020B0604030504040204" pitchFamily="50" charset="-128"/>
                <a:ea typeface="Meiryo UI" panose="020B0604030504040204" pitchFamily="50" charset="-128"/>
              </a:rPr>
              <a:t>である。</a:t>
            </a:r>
            <a:endParaRPr lang="en-US" altLang="ja-JP" sz="900" dirty="0">
              <a:latin typeface="Meiryo UI" panose="020B0604030504040204" pitchFamily="50" charset="-128"/>
              <a:ea typeface="Meiryo UI" panose="020B0604030504040204" pitchFamily="50" charset="-128"/>
            </a:endParaRPr>
          </a:p>
        </p:txBody>
      </p:sp>
      <p:sp>
        <p:nvSpPr>
          <p:cNvPr id="85" name="テキスト ボックス 84">
            <a:extLst>
              <a:ext uri="{FF2B5EF4-FFF2-40B4-BE49-F238E27FC236}">
                <a16:creationId xmlns:a16="http://schemas.microsoft.com/office/drawing/2014/main" id="{1626B7E6-04B5-0C8F-A413-E4A1742310E6}"/>
              </a:ext>
            </a:extLst>
          </p:cNvPr>
          <p:cNvSpPr txBox="1">
            <a:spLocks noChangeArrowheads="1"/>
          </p:cNvSpPr>
          <p:nvPr/>
        </p:nvSpPr>
        <p:spPr bwMode="auto">
          <a:xfrm>
            <a:off x="88878" y="5291174"/>
            <a:ext cx="4391998" cy="216000"/>
          </a:xfrm>
          <a:prstGeom prst="rect">
            <a:avLst/>
          </a:prstGeom>
          <a:solidFill>
            <a:schemeClr val="bg1">
              <a:lumMod val="85000"/>
            </a:schemeClr>
          </a:solidFill>
          <a:ln w="9525">
            <a:noFill/>
            <a:miter lim="800000"/>
            <a:headEnd/>
            <a:tailEnd/>
          </a:ln>
        </p:spPr>
        <p:txBody>
          <a:bodyPr wrap="square" tIns="18000" bIns="18000" anchor="ctr" anchorCtr="0">
            <a:noAutofit/>
          </a:bodyPr>
          <a:lstStyle>
            <a:defPPr>
              <a:defRPr lang="ja-JP"/>
            </a:defPPr>
            <a:lvl1pPr>
              <a:lnSpc>
                <a:spcPts val="1500"/>
              </a:lnSpc>
              <a:defRPr sz="1100" b="1">
                <a:latin typeface="Meiryo UI" pitchFamily="50" charset="-128"/>
                <a:ea typeface="Meiryo UI" pitchFamily="50" charset="-128"/>
              </a:defRPr>
            </a:lvl1pPr>
          </a:lstStyle>
          <a:p>
            <a:r>
              <a:rPr lang="en-US" altLang="ja-JP" sz="1200" dirty="0" err="1"/>
              <a:t>i</a:t>
            </a:r>
            <a:r>
              <a:rPr lang="en-US" altLang="ja-JP" sz="1200" dirty="0"/>
              <a:t> ) </a:t>
            </a:r>
            <a:r>
              <a:rPr lang="ja-JP" altLang="en-US" sz="1200" dirty="0"/>
              <a:t>現在価値</a:t>
            </a:r>
          </a:p>
        </p:txBody>
      </p:sp>
      <p:sp>
        <p:nvSpPr>
          <p:cNvPr id="12" name="正方形/長方形 11"/>
          <p:cNvSpPr/>
          <p:nvPr/>
        </p:nvSpPr>
        <p:spPr>
          <a:xfrm>
            <a:off x="62082" y="5063335"/>
            <a:ext cx="8928000" cy="246221"/>
          </a:xfrm>
          <a:prstGeom prst="rect">
            <a:avLst/>
          </a:prstGeom>
        </p:spPr>
        <p:txBody>
          <a:bodyPr wrap="square">
            <a:spAutoFit/>
          </a:bodyPr>
          <a:lstStyle/>
          <a:p>
            <a:r>
              <a:rPr lang="ja-JP" altLang="en-US" sz="1000" dirty="0">
                <a:latin typeface="Meiryo UI" panose="020B0604030504040204" pitchFamily="50" charset="-128"/>
                <a:ea typeface="Meiryo UI" panose="020B0604030504040204" pitchFamily="50" charset="-128"/>
              </a:rPr>
              <a:t>事業効果が設備投資額に対して何倍程度になっているかを把握するため、将来発生する事業効果を割引率で割り引いた現在価値を算出する。</a:t>
            </a:r>
          </a:p>
        </p:txBody>
      </p:sp>
      <p:sp>
        <p:nvSpPr>
          <p:cNvPr id="86" name="テキスト ボックス 85">
            <a:extLst>
              <a:ext uri="{FF2B5EF4-FFF2-40B4-BE49-F238E27FC236}">
                <a16:creationId xmlns:a16="http://schemas.microsoft.com/office/drawing/2014/main" id="{1626B7E6-04B5-0C8F-A413-E4A1742310E6}"/>
              </a:ext>
            </a:extLst>
          </p:cNvPr>
          <p:cNvSpPr txBox="1">
            <a:spLocks noChangeArrowheads="1"/>
          </p:cNvSpPr>
          <p:nvPr/>
        </p:nvSpPr>
        <p:spPr bwMode="auto">
          <a:xfrm>
            <a:off x="4596108" y="5291174"/>
            <a:ext cx="4391998" cy="216000"/>
          </a:xfrm>
          <a:prstGeom prst="rect">
            <a:avLst/>
          </a:prstGeom>
          <a:solidFill>
            <a:schemeClr val="bg1">
              <a:lumMod val="85000"/>
            </a:schemeClr>
          </a:solidFill>
          <a:ln w="9525">
            <a:noFill/>
            <a:miter lim="800000"/>
            <a:headEnd/>
            <a:tailEnd/>
          </a:ln>
        </p:spPr>
        <p:txBody>
          <a:bodyPr wrap="square" tIns="18000" bIns="18000" anchor="ctr" anchorCtr="0">
            <a:noAutofit/>
          </a:bodyPr>
          <a:lstStyle>
            <a:defPPr>
              <a:defRPr lang="ja-JP"/>
            </a:defPPr>
            <a:lvl1pPr>
              <a:lnSpc>
                <a:spcPts val="1500"/>
              </a:lnSpc>
              <a:defRPr sz="1100" b="1">
                <a:latin typeface="Meiryo UI" pitchFamily="50" charset="-128"/>
                <a:ea typeface="Meiryo UI" pitchFamily="50" charset="-128"/>
              </a:defRPr>
            </a:lvl1pPr>
          </a:lstStyle>
          <a:p>
            <a:r>
              <a:rPr lang="en-US" altLang="ja-JP" sz="1200" dirty="0"/>
              <a:t>ii ) </a:t>
            </a:r>
            <a:r>
              <a:rPr lang="ja-JP" altLang="en-US" sz="1200" dirty="0"/>
              <a:t>割引率</a:t>
            </a:r>
          </a:p>
        </p:txBody>
      </p:sp>
      <p:sp>
        <p:nvSpPr>
          <p:cNvPr id="87" name="テキスト ボックス 86"/>
          <p:cNvSpPr txBox="1"/>
          <p:nvPr/>
        </p:nvSpPr>
        <p:spPr>
          <a:xfrm>
            <a:off x="4596106" y="5533383"/>
            <a:ext cx="4392001" cy="918000"/>
          </a:xfrm>
          <a:prstGeom prst="rect">
            <a:avLst/>
          </a:prstGeom>
          <a:noFill/>
          <a:ln>
            <a:solidFill>
              <a:schemeClr val="bg1">
                <a:lumMod val="65000"/>
              </a:schemeClr>
            </a:solidFill>
          </a:ln>
        </p:spPr>
        <p:txBody>
          <a:bodyPr wrap="square" lIns="108000" tIns="72000" rIns="72000" bIns="72000" rtlCol="0" anchor="t" anchorCtr="0">
            <a:noAutofit/>
          </a:bodyPr>
          <a:lstStyle/>
          <a:p>
            <a:pPr marL="171450" indent="-171450" algn="just">
              <a:spcAft>
                <a:spcPts val="4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建設効果は事業開始前までに発生する効果であるが、</a:t>
            </a:r>
            <a:r>
              <a:rPr lang="ja-JP" altLang="en-US" sz="900" dirty="0">
                <a:solidFill>
                  <a:srgbClr val="C00000"/>
                </a:solidFill>
                <a:latin typeface="Meiryo UI" panose="020B0604030504040204" pitchFamily="50" charset="-128"/>
                <a:ea typeface="Meiryo UI" panose="020B0604030504040204" pitchFamily="50" charset="-128"/>
              </a:rPr>
              <a:t>事業効果は事業開始後に将来発生する効果</a:t>
            </a:r>
            <a:r>
              <a:rPr lang="ja-JP" altLang="en-US" sz="900" dirty="0">
                <a:latin typeface="Meiryo UI" panose="020B0604030504040204" pitchFamily="50" charset="-128"/>
                <a:ea typeface="Meiryo UI" panose="020B0604030504040204" pitchFamily="50" charset="-128"/>
              </a:rPr>
              <a:t>であるため、これを</a:t>
            </a:r>
            <a:r>
              <a:rPr lang="ja-JP" altLang="en-US" sz="900" dirty="0">
                <a:solidFill>
                  <a:srgbClr val="C00000"/>
                </a:solidFill>
                <a:latin typeface="Meiryo UI" panose="020B0604030504040204" pitchFamily="50" charset="-128"/>
                <a:ea typeface="Meiryo UI" panose="020B0604030504040204" pitchFamily="50" charset="-128"/>
              </a:rPr>
              <a:t>現在価値</a:t>
            </a:r>
            <a:r>
              <a:rPr lang="ja-JP" altLang="en-US" sz="900" dirty="0">
                <a:latin typeface="Meiryo UI" panose="020B0604030504040204" pitchFamily="50" charset="-128"/>
                <a:ea typeface="Meiryo UI" panose="020B0604030504040204" pitchFamily="50" charset="-128"/>
              </a:rPr>
              <a:t>に割り引き、現在</a:t>
            </a:r>
            <a:r>
              <a:rPr lang="en-US" altLang="ja-JP" sz="900" dirty="0">
                <a:latin typeface="Meiryo UI" panose="020B0604030504040204" pitchFamily="50" charset="-128"/>
                <a:ea typeface="Meiryo UI" panose="020B0604030504040204" pitchFamily="50" charset="-128"/>
              </a:rPr>
              <a:t>(</a:t>
            </a:r>
            <a:r>
              <a:rPr lang="ja-JP" altLang="en-US" sz="900" dirty="0">
                <a:latin typeface="Meiryo UI" panose="020B0604030504040204" pitchFamily="50" charset="-128"/>
                <a:ea typeface="Meiryo UI" panose="020B0604030504040204" pitchFamily="50" charset="-128"/>
              </a:rPr>
              <a:t>基準年</a:t>
            </a:r>
            <a:r>
              <a:rPr lang="en-US" altLang="ja-JP" sz="900" dirty="0">
                <a:latin typeface="Meiryo UI" panose="020B0604030504040204" pitchFamily="50" charset="-128"/>
                <a:ea typeface="Meiryo UI" panose="020B0604030504040204" pitchFamily="50" charset="-128"/>
              </a:rPr>
              <a:t>)</a:t>
            </a:r>
            <a:r>
              <a:rPr lang="ja-JP" altLang="en-US" sz="900" dirty="0">
                <a:latin typeface="Meiryo UI" panose="020B0604030504040204" pitchFamily="50" charset="-128"/>
                <a:ea typeface="Meiryo UI" panose="020B0604030504040204" pitchFamily="50" charset="-128"/>
              </a:rPr>
              <a:t>の価値に換算する。</a:t>
            </a:r>
            <a:endParaRPr lang="en-US" altLang="ja-JP" sz="900" dirty="0">
              <a:latin typeface="Meiryo UI" panose="020B0604030504040204" pitchFamily="50" charset="-128"/>
              <a:ea typeface="Meiryo UI" panose="020B0604030504040204" pitchFamily="50" charset="-128"/>
            </a:endParaRPr>
          </a:p>
          <a:p>
            <a:pPr marL="171450" indent="-171450" algn="just">
              <a:spcAft>
                <a:spcPts val="4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この将来発生する効果を現在価値に割り引く際の比率を</a:t>
            </a:r>
            <a:r>
              <a:rPr lang="ja-JP" altLang="en-US" sz="900" dirty="0">
                <a:solidFill>
                  <a:srgbClr val="C00000"/>
                </a:solidFill>
                <a:latin typeface="Meiryo UI" panose="020B0604030504040204" pitchFamily="50" charset="-128"/>
                <a:ea typeface="Meiryo UI" panose="020B0604030504040204" pitchFamily="50" charset="-128"/>
              </a:rPr>
              <a:t>割引率</a:t>
            </a:r>
            <a:r>
              <a:rPr lang="ja-JP" altLang="en-US" sz="900" dirty="0">
                <a:latin typeface="Meiryo UI" panose="020B0604030504040204" pitchFamily="50" charset="-128"/>
                <a:ea typeface="Meiryo UI" panose="020B0604030504040204" pitchFamily="50" charset="-128"/>
              </a:rPr>
              <a:t>と呼ぶ。</a:t>
            </a:r>
            <a:endParaRPr lang="en-US" altLang="ja-JP" sz="900" dirty="0">
              <a:latin typeface="Meiryo UI" panose="020B0604030504040204" pitchFamily="50" charset="-128"/>
              <a:ea typeface="Meiryo UI" panose="020B0604030504040204" pitchFamily="50" charset="-128"/>
            </a:endParaRPr>
          </a:p>
          <a:p>
            <a:pPr marL="171450" indent="-171450" algn="just">
              <a:spcAft>
                <a:spcPts val="400"/>
              </a:spcAft>
              <a:buClr>
                <a:schemeClr val="tx1"/>
              </a:buClr>
              <a:buFont typeface="Wingdings" panose="05000000000000000000" pitchFamily="2" charset="2"/>
              <a:buChar char="ü"/>
            </a:pPr>
            <a:r>
              <a:rPr lang="ja-JP" altLang="en-US" sz="900" dirty="0">
                <a:latin typeface="Meiryo UI" panose="020B0604030504040204" pitchFamily="50" charset="-128"/>
                <a:ea typeface="Meiryo UI" panose="020B0604030504040204" pitchFamily="50" charset="-128"/>
              </a:rPr>
              <a:t>本ツールの</a:t>
            </a:r>
            <a:r>
              <a:rPr lang="ja-JP" altLang="en-US" sz="900" dirty="0">
                <a:solidFill>
                  <a:srgbClr val="C00000"/>
                </a:solidFill>
                <a:latin typeface="Meiryo UI" panose="020B0604030504040204" pitchFamily="50" charset="-128"/>
                <a:ea typeface="Meiryo UI" panose="020B0604030504040204" pitchFamily="50" charset="-128"/>
              </a:rPr>
              <a:t>割引率の標準設定値</a:t>
            </a:r>
            <a:r>
              <a:rPr lang="ja-JP" altLang="en-US" sz="900" dirty="0">
                <a:latin typeface="Meiryo UI" panose="020B0604030504040204" pitchFamily="50" charset="-128"/>
                <a:ea typeface="Meiryo UI" panose="020B0604030504040204" pitchFamily="50" charset="-128"/>
              </a:rPr>
              <a:t>には、</a:t>
            </a:r>
            <a:r>
              <a:rPr lang="en-US" altLang="ja-JP" sz="900" dirty="0">
                <a:solidFill>
                  <a:srgbClr val="C00000"/>
                </a:solidFill>
                <a:latin typeface="Meiryo UI" panose="020B0604030504040204" pitchFamily="50" charset="-128"/>
                <a:ea typeface="Meiryo UI" panose="020B0604030504040204" pitchFamily="50" charset="-128"/>
              </a:rPr>
              <a:t>10</a:t>
            </a:r>
            <a:r>
              <a:rPr lang="ja-JP" altLang="en-US" sz="900" dirty="0">
                <a:solidFill>
                  <a:srgbClr val="C00000"/>
                </a:solidFill>
                <a:latin typeface="Meiryo UI" panose="020B0604030504040204" pitchFamily="50" charset="-128"/>
                <a:ea typeface="Meiryo UI" panose="020B0604030504040204" pitchFamily="50" charset="-128"/>
              </a:rPr>
              <a:t>年国債</a:t>
            </a:r>
            <a:r>
              <a:rPr lang="ja-JP" altLang="en-US" sz="900" dirty="0">
                <a:latin typeface="Meiryo UI" panose="020B0604030504040204" pitchFamily="50" charset="-128"/>
                <a:ea typeface="Meiryo UI" panose="020B0604030504040204" pitchFamily="50" charset="-128"/>
              </a:rPr>
              <a:t>の令和</a:t>
            </a:r>
            <a:r>
              <a:rPr lang="en-US" altLang="ja-JP" sz="900" dirty="0">
                <a:latin typeface="Meiryo UI" panose="020B0604030504040204" pitchFamily="50" charset="-128"/>
                <a:ea typeface="Meiryo UI" panose="020B0604030504040204" pitchFamily="50" charset="-128"/>
              </a:rPr>
              <a:t>6</a:t>
            </a:r>
            <a:r>
              <a:rPr lang="ja-JP" altLang="en-US" sz="900" dirty="0">
                <a:latin typeface="Meiryo UI" panose="020B0604030504040204" pitchFamily="50" charset="-128"/>
                <a:ea typeface="Meiryo UI" panose="020B0604030504040204" pitchFamily="50" charset="-128"/>
              </a:rPr>
              <a:t>年</a:t>
            </a:r>
            <a:r>
              <a:rPr lang="en-US" altLang="ja-JP" sz="900" dirty="0">
                <a:latin typeface="Meiryo UI" panose="020B0604030504040204" pitchFamily="50" charset="-128"/>
                <a:ea typeface="Meiryo UI" panose="020B0604030504040204" pitchFamily="50" charset="-128"/>
              </a:rPr>
              <a:t>(2024</a:t>
            </a:r>
            <a:r>
              <a:rPr lang="ja-JP" altLang="en-US" sz="900" dirty="0">
                <a:latin typeface="Meiryo UI" panose="020B0604030504040204" pitchFamily="50" charset="-128"/>
                <a:ea typeface="Meiryo UI" panose="020B0604030504040204" pitchFamily="50" charset="-128"/>
              </a:rPr>
              <a:t>年</a:t>
            </a:r>
            <a:r>
              <a:rPr lang="en-US" altLang="ja-JP" sz="900" dirty="0">
                <a:latin typeface="Meiryo UI" panose="020B0604030504040204" pitchFamily="50" charset="-128"/>
                <a:ea typeface="Meiryo UI" panose="020B0604030504040204" pitchFamily="50" charset="-128"/>
              </a:rPr>
              <a:t>)</a:t>
            </a:r>
            <a:r>
              <a:rPr lang="ja-JP" altLang="en-US" sz="900" dirty="0">
                <a:latin typeface="Meiryo UI" panose="020B0604030504040204" pitchFamily="50" charset="-128"/>
                <a:ea typeface="Meiryo UI" panose="020B0604030504040204" pitchFamily="50" charset="-128"/>
              </a:rPr>
              <a:t>の</a:t>
            </a:r>
            <a:r>
              <a:rPr lang="en-US" altLang="ja-JP" sz="900" dirty="0">
                <a:latin typeface="Meiryo UI" panose="020B0604030504040204" pitchFamily="50" charset="-128"/>
                <a:ea typeface="Meiryo UI" panose="020B0604030504040204" pitchFamily="50" charset="-128"/>
              </a:rPr>
              <a:t>1</a:t>
            </a:r>
            <a:r>
              <a:rPr lang="ja-JP" altLang="en-US" sz="900" dirty="0">
                <a:latin typeface="Meiryo UI" panose="020B0604030504040204" pitchFamily="50" charset="-128"/>
                <a:ea typeface="Meiryo UI" panose="020B0604030504040204" pitchFamily="50" charset="-128"/>
              </a:rPr>
              <a:t>年間の平均利回りである</a:t>
            </a:r>
            <a:r>
              <a:rPr lang="en-US" altLang="ja-JP" sz="900" dirty="0">
                <a:solidFill>
                  <a:srgbClr val="C00000"/>
                </a:solidFill>
                <a:latin typeface="Meiryo UI" panose="020B0604030504040204" pitchFamily="50" charset="-128"/>
                <a:ea typeface="Meiryo UI" panose="020B0604030504040204" pitchFamily="50" charset="-128"/>
              </a:rPr>
              <a:t>0.91%</a:t>
            </a:r>
            <a:r>
              <a:rPr lang="ja-JP" altLang="en-US" sz="900" dirty="0">
                <a:latin typeface="Meiryo UI" panose="020B0604030504040204" pitchFamily="50" charset="-128"/>
                <a:ea typeface="Meiryo UI" panose="020B0604030504040204" pitchFamily="50" charset="-128"/>
              </a:rPr>
              <a:t>を用いている</a:t>
            </a:r>
            <a:r>
              <a:rPr lang="en-US" altLang="ja-JP" sz="900" dirty="0">
                <a:latin typeface="Meiryo UI" panose="020B0604030504040204" pitchFamily="50" charset="-128"/>
                <a:ea typeface="Meiryo UI" panose="020B0604030504040204" pitchFamily="50" charset="-128"/>
              </a:rPr>
              <a:t>(</a:t>
            </a:r>
            <a:r>
              <a:rPr lang="ja-JP" altLang="en-US" sz="900" dirty="0">
                <a:latin typeface="Meiryo UI" panose="020B0604030504040204" pitchFamily="50" charset="-128"/>
                <a:ea typeface="Meiryo UI" panose="020B0604030504040204" pitchFamily="50" charset="-128"/>
              </a:rPr>
              <a:t>任意の割引率に変更可能</a:t>
            </a:r>
            <a:r>
              <a:rPr lang="en-US" altLang="ja-JP" sz="900" dirty="0">
                <a:latin typeface="Meiryo UI" panose="020B0604030504040204" pitchFamily="50" charset="-128"/>
                <a:ea typeface="Meiryo UI" panose="020B0604030504040204" pitchFamily="50" charset="-128"/>
              </a:rPr>
              <a:t>)</a:t>
            </a:r>
            <a:r>
              <a:rPr lang="ja-JP" altLang="en-US" sz="900" dirty="0" err="1">
                <a:latin typeface="Meiryo UI" panose="020B0604030504040204" pitchFamily="50" charset="-128"/>
                <a:ea typeface="Meiryo UI" panose="020B0604030504040204" pitchFamily="50" charset="-128"/>
              </a:rPr>
              <a:t>。</a:t>
            </a:r>
            <a:endParaRPr lang="en-US" altLang="ja-JP" sz="900" dirty="0">
              <a:latin typeface="Meiryo UI" panose="020B0604030504040204" pitchFamily="50" charset="-128"/>
              <a:ea typeface="Meiryo UI" panose="020B0604030504040204" pitchFamily="50" charset="-128"/>
            </a:endParaRPr>
          </a:p>
          <a:p>
            <a:pPr marL="171450" indent="-171450" algn="just">
              <a:spcAft>
                <a:spcPts val="400"/>
              </a:spcAft>
              <a:buClr>
                <a:schemeClr val="tx1"/>
              </a:buClr>
              <a:buFont typeface="Wingdings" panose="05000000000000000000" pitchFamily="2" charset="2"/>
              <a:buChar char="ü"/>
            </a:pPr>
            <a:endParaRPr lang="en-US" altLang="ja-JP" sz="900" dirty="0">
              <a:latin typeface="Meiryo UI" panose="020B0604030504040204" pitchFamily="50" charset="-128"/>
              <a:ea typeface="Meiryo UI" panose="020B0604030504040204" pitchFamily="50" charset="-128"/>
            </a:endParaRPr>
          </a:p>
          <a:p>
            <a:pPr marL="171450" indent="-171450" algn="just">
              <a:spcAft>
                <a:spcPts val="400"/>
              </a:spcAft>
              <a:buClr>
                <a:schemeClr val="tx1"/>
              </a:buClr>
              <a:buFont typeface="Wingdings" panose="05000000000000000000" pitchFamily="2" charset="2"/>
              <a:buChar char="ü"/>
            </a:pPr>
            <a:endParaRPr lang="en-US" altLang="ja-JP" sz="9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15145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11</a:t>
            </a:fld>
            <a:endParaRPr lang="en-US" altLang="ja-JP" dirty="0"/>
          </a:p>
        </p:txBody>
      </p:sp>
      <p:sp>
        <p:nvSpPr>
          <p:cNvPr id="3" name="タイトル 5"/>
          <p:cNvSpPr txBox="1">
            <a:spLocks/>
          </p:cNvSpPr>
          <p:nvPr/>
        </p:nvSpPr>
        <p:spPr>
          <a:xfrm>
            <a:off x="0" y="2232000"/>
            <a:ext cx="9144000" cy="1080000"/>
          </a:xfrm>
          <a:prstGeom prst="rect">
            <a:avLst/>
          </a:prstGeom>
          <a:solidFill>
            <a:srgbClr val="008080"/>
          </a:solidFill>
        </p:spPr>
        <p:txBody>
          <a:bodyPr wrap="square" rtlCol="0" anchor="ctr" anchorCtr="1">
            <a:no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400" kern="0" dirty="0">
                <a:solidFill>
                  <a:schemeClr val="bg1"/>
                </a:solidFill>
              </a:rPr>
              <a:t>２．結果の概要</a:t>
            </a:r>
          </a:p>
        </p:txBody>
      </p:sp>
      <p:sp>
        <p:nvSpPr>
          <p:cNvPr id="4" name="タイトル 5"/>
          <p:cNvSpPr txBox="1">
            <a:spLocks/>
          </p:cNvSpPr>
          <p:nvPr/>
        </p:nvSpPr>
        <p:spPr>
          <a:xfrm>
            <a:off x="0" y="3452619"/>
            <a:ext cx="9144000" cy="828000"/>
          </a:xfrm>
          <a:prstGeom prst="rect">
            <a:avLst/>
          </a:prstGeom>
          <a:solidFill>
            <a:schemeClr val="accent5">
              <a:lumMod val="40000"/>
              <a:lumOff val="60000"/>
            </a:schemeClr>
          </a:solidFill>
        </p:spPr>
        <p:txBody>
          <a:bodyPr wrap="square" rtlCol="0" anchor="ctr" anchorCtr="1">
            <a:no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3200" kern="0" dirty="0">
                <a:solidFill>
                  <a:schemeClr val="tx1"/>
                </a:solidFill>
              </a:rPr>
              <a:t>２－１．地域外への流出を考慮する場合の効果</a:t>
            </a:r>
          </a:p>
        </p:txBody>
      </p:sp>
      <p:sp>
        <p:nvSpPr>
          <p:cNvPr id="5" name="テキスト ボックス 4">
            <a:extLst>
              <a:ext uri="{FF2B5EF4-FFF2-40B4-BE49-F238E27FC236}">
                <a16:creationId xmlns:a16="http://schemas.microsoft.com/office/drawing/2014/main" id="{E7587C76-BB13-4596-B40B-EBF98FE4B5C0}"/>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6059449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12</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48" name="テキスト ボックス 33">
            <a:extLst>
              <a:ext uri="{FF2B5EF4-FFF2-40B4-BE49-F238E27FC236}">
                <a16:creationId xmlns:a16="http://schemas.microsoft.com/office/drawing/2014/main" id="{6F859280-7B59-6B2A-BE7A-FBD821D6FFFF}"/>
              </a:ext>
            </a:extLst>
          </p:cNvPr>
          <p:cNvSpPr txBox="1"/>
          <p:nvPr/>
        </p:nvSpPr>
        <p:spPr>
          <a:xfrm>
            <a:off x="6379897" y="4057031"/>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47" name="テキスト ボックス 32">
            <a:extLst>
              <a:ext uri="{FF2B5EF4-FFF2-40B4-BE49-F238E27FC236}">
                <a16:creationId xmlns:a16="http://schemas.microsoft.com/office/drawing/2014/main" id="{6F859280-7B59-6B2A-BE7A-FBD821D6FFFF}"/>
              </a:ext>
            </a:extLst>
          </p:cNvPr>
          <p:cNvSpPr txBox="1"/>
          <p:nvPr/>
        </p:nvSpPr>
        <p:spPr>
          <a:xfrm>
            <a:off x="2820641" y="4057031"/>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46" name="テキスト ボックス 31">
            <a:extLst>
              <a:ext uri="{FF2B5EF4-FFF2-40B4-BE49-F238E27FC236}">
                <a16:creationId xmlns:a16="http://schemas.microsoft.com/office/drawing/2014/main" id="{6F859280-7B59-6B2A-BE7A-FBD821D6FFFF}"/>
              </a:ext>
            </a:extLst>
          </p:cNvPr>
          <p:cNvSpPr txBox="1"/>
          <p:nvPr/>
        </p:nvSpPr>
        <p:spPr>
          <a:xfrm>
            <a:off x="100211" y="4057031"/>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0" name="テキスト ボックス 30"/>
          <p:cNvSpPr txBox="1">
            <a:spLocks noChangeArrowheads="1"/>
          </p:cNvSpPr>
          <p:nvPr/>
        </p:nvSpPr>
        <p:spPr bwMode="auto">
          <a:xfrm>
            <a:off x="103434" y="3845479"/>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53" name="テキスト ボックス 29">
            <a:extLst>
              <a:ext uri="{FF2B5EF4-FFF2-40B4-BE49-F238E27FC236}">
                <a16:creationId xmlns:a16="http://schemas.microsoft.com/office/drawing/2014/main" id="{AE3F361C-6CFF-A103-91C4-BDAD3FC2F6D2}"/>
              </a:ext>
            </a:extLst>
          </p:cNvPr>
          <p:cNvSpPr txBox="1"/>
          <p:nvPr/>
        </p:nvSpPr>
        <p:spPr>
          <a:xfrm>
            <a:off x="6223794" y="2509307"/>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52" name="テキスト ボックス 27">
            <a:extLst>
              <a:ext uri="{FF2B5EF4-FFF2-40B4-BE49-F238E27FC236}">
                <a16:creationId xmlns:a16="http://schemas.microsoft.com/office/drawing/2014/main" id="{AE3F361C-6CFF-A103-91C4-BDAD3FC2F6D2}"/>
              </a:ext>
            </a:extLst>
          </p:cNvPr>
          <p:cNvSpPr txBox="1"/>
          <p:nvPr/>
        </p:nvSpPr>
        <p:spPr>
          <a:xfrm>
            <a:off x="6223794" y="1242662"/>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56" name="テキスト ボックス 26">
            <a:extLst>
              <a:ext uri="{FF2B5EF4-FFF2-40B4-BE49-F238E27FC236}">
                <a16:creationId xmlns:a16="http://schemas.microsoft.com/office/drawing/2014/main" id="{AE3F361C-6CFF-A103-91C4-BDAD3FC2F6D2}"/>
              </a:ext>
            </a:extLst>
          </p:cNvPr>
          <p:cNvSpPr txBox="1"/>
          <p:nvPr/>
        </p:nvSpPr>
        <p:spPr>
          <a:xfrm>
            <a:off x="6131949" y="1083992"/>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44" name="テキスト ボックス 25">
            <a:extLst>
              <a:ext uri="{FF2B5EF4-FFF2-40B4-BE49-F238E27FC236}">
                <a16:creationId xmlns:a16="http://schemas.microsoft.com/office/drawing/2014/main" id="{AE3F361C-6CFF-A103-91C4-BDAD3FC2F6D2}"/>
              </a:ext>
            </a:extLst>
          </p:cNvPr>
          <p:cNvSpPr txBox="1"/>
          <p:nvPr/>
        </p:nvSpPr>
        <p:spPr>
          <a:xfrm>
            <a:off x="3649804" y="1062047"/>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55" name="テキスト ボックス 24"/>
          <p:cNvSpPr txBox="1"/>
          <p:nvPr/>
        </p:nvSpPr>
        <p:spPr>
          <a:xfrm>
            <a:off x="3591212" y="89526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36" name="テキスト ボックス 22">
            <a:extLst>
              <a:ext uri="{FF2B5EF4-FFF2-40B4-BE49-F238E27FC236}">
                <a16:creationId xmlns:a16="http://schemas.microsoft.com/office/drawing/2014/main" id="{AE3F361C-6CFF-A103-91C4-BDAD3FC2F6D2}"/>
              </a:ext>
            </a:extLst>
          </p:cNvPr>
          <p:cNvSpPr txBox="1"/>
          <p:nvPr/>
        </p:nvSpPr>
        <p:spPr>
          <a:xfrm>
            <a:off x="145032" y="1278177"/>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24" name="テキスト ボックス 21"/>
          <p:cNvSpPr txBox="1"/>
          <p:nvPr/>
        </p:nvSpPr>
        <p:spPr>
          <a:xfrm>
            <a:off x="145032" y="89526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29087"/>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57"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1" name="テキスト ボックス 6">
            <a:extLst>
              <a:ext uri="{FF2B5EF4-FFF2-40B4-BE49-F238E27FC236}">
                <a16:creationId xmlns:a16="http://schemas.microsoft.com/office/drawing/2014/main" id="{D13BE80D-532D-3131-F698-99D7097F5BA7}"/>
              </a:ext>
            </a:extLst>
          </p:cNvPr>
          <p:cNvSpPr txBox="1"/>
          <p:nvPr/>
        </p:nvSpPr>
        <p:spPr>
          <a:xfrm>
            <a:off x="156960" y="3706566"/>
            <a:ext cx="2952000" cy="102592"/>
          </a:xfrm>
          <a:prstGeom prst="rect">
            <a:avLst/>
          </a:prstGeom>
          <a:noFill/>
        </p:spPr>
        <p:txBody>
          <a:bodyPr wrap="square" lIns="0" tIns="0" rIns="0" bIns="0" rtlCol="0">
            <a:spAutoFit/>
          </a:bodyPr>
          <a:lstStyle>
            <a:defPPr>
              <a:defRPr lang="ja-JP"/>
            </a:defPPr>
            <a:lvl1pPr marL="266700" indent="-266700" algn="just">
              <a:lnSpc>
                <a:spcPts val="8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62733" y="5411624"/>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40" name="テキスト ボックス 4">
            <a:extLst>
              <a:ext uri="{FF2B5EF4-FFF2-40B4-BE49-F238E27FC236}">
                <a16:creationId xmlns:a16="http://schemas.microsoft.com/office/drawing/2014/main" id="{D415A49F-BFA3-D7DD-9C2E-8BFAC3DB3B39}"/>
              </a:ext>
            </a:extLst>
          </p:cNvPr>
          <p:cNvSpPr txBox="1"/>
          <p:nvPr/>
        </p:nvSpPr>
        <p:spPr>
          <a:xfrm>
            <a:off x="6463027" y="4292898"/>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45" name="テキスト ボックス 3"/>
          <p:cNvSpPr txBox="1"/>
          <p:nvPr/>
        </p:nvSpPr>
        <p:spPr>
          <a:xfrm>
            <a:off x="2901547" y="4292898"/>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31" name="テキスト ボックス 2"/>
          <p:cNvSpPr txBox="1"/>
          <p:nvPr/>
        </p:nvSpPr>
        <p:spPr>
          <a:xfrm>
            <a:off x="155845" y="4292898"/>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43"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4076700604"/>
              </p:ext>
            </p:extLst>
          </p:nvPr>
        </p:nvGraphicFramePr>
        <p:xfrm>
          <a:off x="3698955" y="1240622"/>
          <a:ext cx="2211326" cy="2447995"/>
        </p:xfrm>
        <a:graphic>
          <a:graphicData uri="http://schemas.openxmlformats.org/drawingml/2006/table">
            <a:tbl>
              <a:tblPr firstRow="1" bandRow="1">
                <a:tableStyleId>{5940675A-B579-460E-94D1-54222C63F5DA}</a:tableStyleId>
              </a:tblPr>
              <a:tblGrid>
                <a:gridCol w="756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gridCol w="591326">
                  <a:extLst>
                    <a:ext uri="{9D8B030D-6E8A-4147-A177-3AD203B41FA5}">
                      <a16:colId xmlns:a16="http://schemas.microsoft.com/office/drawing/2014/main" val="3698287331"/>
                    </a:ext>
                  </a:extLst>
                </a:gridCol>
              </a:tblGrid>
              <a:tr h="193754">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7"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1385601875"/>
              </p:ext>
            </p:extLst>
          </p:nvPr>
        </p:nvGraphicFramePr>
        <p:xfrm>
          <a:off x="160695" y="1456614"/>
          <a:ext cx="3240001" cy="2232003"/>
        </p:xfrm>
        <a:graphic>
          <a:graphicData uri="http://schemas.openxmlformats.org/drawingml/2006/table">
            <a:tbl>
              <a:tblPr firstRow="1" bandRow="1">
                <a:tableStyleId>{5940675A-B579-460E-94D1-54222C63F5DA}</a:tableStyleId>
              </a:tblPr>
              <a:tblGrid>
                <a:gridCol w="153410">
                  <a:extLst>
                    <a:ext uri="{9D8B030D-6E8A-4147-A177-3AD203B41FA5}">
                      <a16:colId xmlns:a16="http://schemas.microsoft.com/office/drawing/2014/main" val="2250622700"/>
                    </a:ext>
                  </a:extLst>
                </a:gridCol>
                <a:gridCol w="368776">
                  <a:extLst>
                    <a:ext uri="{9D8B030D-6E8A-4147-A177-3AD203B41FA5}">
                      <a16:colId xmlns:a16="http://schemas.microsoft.com/office/drawing/2014/main" val="739774977"/>
                    </a:ext>
                  </a:extLst>
                </a:gridCol>
                <a:gridCol w="154367">
                  <a:extLst>
                    <a:ext uri="{9D8B030D-6E8A-4147-A177-3AD203B41FA5}">
                      <a16:colId xmlns:a16="http://schemas.microsoft.com/office/drawing/2014/main" val="1626966803"/>
                    </a:ext>
                  </a:extLst>
                </a:gridCol>
                <a:gridCol w="1014412">
                  <a:extLst>
                    <a:ext uri="{9D8B030D-6E8A-4147-A177-3AD203B41FA5}">
                      <a16:colId xmlns:a16="http://schemas.microsoft.com/office/drawing/2014/main" val="1758199408"/>
                    </a:ext>
                  </a:extLst>
                </a:gridCol>
                <a:gridCol w="931477">
                  <a:extLst>
                    <a:ext uri="{9D8B030D-6E8A-4147-A177-3AD203B41FA5}">
                      <a16:colId xmlns:a16="http://schemas.microsoft.com/office/drawing/2014/main" val="1868032922"/>
                    </a:ext>
                  </a:extLst>
                </a:gridCol>
                <a:gridCol w="617559">
                  <a:extLst>
                    <a:ext uri="{9D8B030D-6E8A-4147-A177-3AD203B41FA5}">
                      <a16:colId xmlns:a16="http://schemas.microsoft.com/office/drawing/2014/main" val="3698287331"/>
                    </a:ext>
                  </a:extLst>
                </a:gridCol>
              </a:tblGrid>
              <a:tr h="145951">
                <a:tc gridSpan="4">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45951">
                <a:tc rowSpan="8">
                  <a:txBody>
                    <a:bodyPr/>
                    <a:lstStyle/>
                    <a:p>
                      <a:pPr marL="0" algn="l" defTabSz="914400" rtl="0" eaLnBrk="1" latinLnBrk="0" hangingPunct="1">
                        <a:lnSpc>
                          <a:spcPts val="4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53074">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53074">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70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45951">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8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53074">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800"/>
                        </a:lnSpc>
                      </a:pPr>
                      <a:r>
                        <a:rPr kumimoji="1" lang="ja-JP" altLang="en-US" sz="70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00" dirty="0">
                        <a:latin typeface="Meiryo UI" panose="020B0604030504040204" pitchFamily="50" charset="-128"/>
                        <a:ea typeface="Meiryo UI" panose="020B0604030504040204" pitchFamily="50" charset="-128"/>
                      </a:endParaRP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53074">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700" dirty="0">
                          <a:latin typeface="Meiryo UI" panose="020B0604030504040204" pitchFamily="50" charset="-128"/>
                          <a:ea typeface="Meiryo UI" panose="020B0604030504040204" pitchFamily="50" charset="-128"/>
                        </a:rPr>
                        <a:t>パワコン等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50" dirty="0">
                          <a:latin typeface="Meiryo UI" panose="020B0604030504040204" pitchFamily="50" charset="-128"/>
                          <a:ea typeface="Meiryo UI" panose="020B0604030504040204" pitchFamily="50" charset="-128"/>
                        </a:rPr>
                        <a:t>タービン、燃焼炉、ボイラー等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45951">
                <a:tc rowSpan="3" gridSpan="2">
                  <a:txBody>
                    <a:bodyPr/>
                    <a:lstStyle/>
                    <a:p>
                      <a:pPr marL="0" algn="ctr"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発電設備</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のスペック</a:t>
                      </a:r>
                    </a:p>
                  </a:txBody>
                  <a:tcPr marL="36000" marR="0" marT="36000" marB="0" anchor="ctr">
                    <a:lnR w="6350" cap="flat" cmpd="sng" algn="ctr">
                      <a:solidFill>
                        <a:schemeClr val="tx1"/>
                      </a:solidFill>
                      <a:prstDash val="solid"/>
                      <a:round/>
                      <a:headEnd type="none" w="med" len="med"/>
                      <a:tailEnd type="none" w="med" len="med"/>
                    </a:lnR>
                    <a:solidFill>
                      <a:schemeClr val="bg1">
                        <a:lumMod val="95000"/>
                      </a:schemeClr>
                    </a:solidFill>
                  </a:tcPr>
                </a:tc>
                <a:tc rowSpan="3" h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施策規模</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olid"/>
                      <a:round/>
                      <a:headEnd type="none" w="med" len="med"/>
                      <a:tailEnd type="none" w="med" len="med"/>
                    </a:lnB>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kW</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0698132"/>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売電単価</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/kWh</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22513280"/>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設備利用率</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a:t>
                      </a:r>
                    </a:p>
                  </a:txBody>
                  <a:tcPr marL="36000" marR="0" marT="3600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229033583"/>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28" name="テキスト ボックス 1"/>
          <p:cNvSpPr txBox="1"/>
          <p:nvPr/>
        </p:nvSpPr>
        <p:spPr>
          <a:xfrm>
            <a:off x="160695" y="1074759"/>
            <a:ext cx="3240000" cy="180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kumimoji="1" lang="zh-TW" altLang="en-US" sz="1000" dirty="0">
                <a:latin typeface="Meiryo UI" panose="020B0604030504040204" pitchFamily="50" charset="-128"/>
                <a:ea typeface="Meiryo UI" panose="020B0604030504040204" pitchFamily="50" charset="-128"/>
              </a:rPr>
              <a:t>太陽光発電</a:t>
            </a:r>
            <a:r>
              <a:rPr kumimoji="1" lang="en-US" altLang="zh-TW" sz="1000" dirty="0">
                <a:latin typeface="Meiryo UI" panose="020B0604030504040204" pitchFamily="50" charset="-128"/>
                <a:ea typeface="Meiryo UI" panose="020B0604030504040204" pitchFamily="50" charset="-128"/>
              </a:rPr>
              <a:t>(</a:t>
            </a:r>
            <a:r>
              <a:rPr kumimoji="1" lang="zh-TW" altLang="en-US" sz="1000" dirty="0">
                <a:latin typeface="Meiryo UI" panose="020B0604030504040204" pitchFamily="50" charset="-128"/>
                <a:ea typeface="Meiryo UI" panose="020B0604030504040204" pitchFamily="50" charset="-128"/>
              </a:rPr>
              <a:t>売電</a:t>
            </a:r>
            <a:r>
              <a:rPr kumimoji="1" lang="en-US" altLang="zh-TW"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25" name="正方形/長方形 31">
            <a:extLst>
              <a:ext uri="{FF2B5EF4-FFF2-40B4-BE49-F238E27FC236}">
                <a16:creationId xmlns:a16="http://schemas.microsoft.com/office/drawing/2014/main" id="{BAAA8A7E-D5BF-4E1B-81BB-041899575248}"/>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10673944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13</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5">
            <a:extLst>
              <a:ext uri="{FF2B5EF4-FFF2-40B4-BE49-F238E27FC236}">
                <a16:creationId xmlns:a16="http://schemas.microsoft.com/office/drawing/2014/main" id="{6F859280-7B59-6B2A-BE7A-FBD821D6FFFF}"/>
              </a:ext>
            </a:extLst>
          </p:cNvPr>
          <p:cNvSpPr txBox="1"/>
          <p:nvPr/>
        </p:nvSpPr>
        <p:spPr>
          <a:xfrm>
            <a:off x="6379897" y="404223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4">
            <a:extLst>
              <a:ext uri="{FF2B5EF4-FFF2-40B4-BE49-F238E27FC236}">
                <a16:creationId xmlns:a16="http://schemas.microsoft.com/office/drawing/2014/main" id="{6F859280-7B59-6B2A-BE7A-FBD821D6FFFF}"/>
              </a:ext>
            </a:extLst>
          </p:cNvPr>
          <p:cNvSpPr txBox="1"/>
          <p:nvPr/>
        </p:nvSpPr>
        <p:spPr>
          <a:xfrm>
            <a:off x="2820641" y="404223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3">
            <a:extLst>
              <a:ext uri="{FF2B5EF4-FFF2-40B4-BE49-F238E27FC236}">
                <a16:creationId xmlns:a16="http://schemas.microsoft.com/office/drawing/2014/main" id="{6F859280-7B59-6B2A-BE7A-FBD821D6FFFF}"/>
              </a:ext>
            </a:extLst>
          </p:cNvPr>
          <p:cNvSpPr txBox="1"/>
          <p:nvPr/>
        </p:nvSpPr>
        <p:spPr>
          <a:xfrm>
            <a:off x="100211" y="404223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2"/>
          <p:cNvSpPr txBox="1">
            <a:spLocks noChangeArrowheads="1"/>
          </p:cNvSpPr>
          <p:nvPr/>
        </p:nvSpPr>
        <p:spPr bwMode="auto">
          <a:xfrm>
            <a:off x="103434" y="3837749"/>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30" name="テキスト ボックス 31">
            <a:extLst>
              <a:ext uri="{FF2B5EF4-FFF2-40B4-BE49-F238E27FC236}">
                <a16:creationId xmlns:a16="http://schemas.microsoft.com/office/drawing/2014/main" id="{AE3F361C-6CFF-A103-91C4-BDAD3FC2F6D2}"/>
              </a:ext>
            </a:extLst>
          </p:cNvPr>
          <p:cNvSpPr txBox="1"/>
          <p:nvPr/>
        </p:nvSpPr>
        <p:spPr>
          <a:xfrm>
            <a:off x="6596585" y="2476335"/>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6" name="テキスト ボックス 29">
            <a:extLst>
              <a:ext uri="{FF2B5EF4-FFF2-40B4-BE49-F238E27FC236}">
                <a16:creationId xmlns:a16="http://schemas.microsoft.com/office/drawing/2014/main" id="{AE3F361C-6CFF-A103-91C4-BDAD3FC2F6D2}"/>
              </a:ext>
            </a:extLst>
          </p:cNvPr>
          <p:cNvSpPr txBox="1"/>
          <p:nvPr/>
        </p:nvSpPr>
        <p:spPr>
          <a:xfrm>
            <a:off x="6596585" y="1221980"/>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37" name="テキスト ボックス 28">
            <a:extLst>
              <a:ext uri="{FF2B5EF4-FFF2-40B4-BE49-F238E27FC236}">
                <a16:creationId xmlns:a16="http://schemas.microsoft.com/office/drawing/2014/main" id="{AE3F361C-6CFF-A103-91C4-BDAD3FC2F6D2}"/>
              </a:ext>
            </a:extLst>
          </p:cNvPr>
          <p:cNvSpPr txBox="1"/>
          <p:nvPr/>
        </p:nvSpPr>
        <p:spPr>
          <a:xfrm>
            <a:off x="6512555" y="1063310"/>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③調達計画</a:t>
            </a:r>
            <a:endParaRPr kumimoji="1" lang="ja-JP" altLang="en-US" sz="900" u="sng" dirty="0">
              <a:latin typeface="Meiryo UI" panose="020B0604030504040204" pitchFamily="50" charset="-128"/>
              <a:ea typeface="Meiryo UI" panose="020B0604030504040204" pitchFamily="50" charset="-128"/>
            </a:endParaRPr>
          </a:p>
        </p:txBody>
      </p:sp>
      <p:sp>
        <p:nvSpPr>
          <p:cNvPr id="28" name="テキスト ボックス 27">
            <a:extLst>
              <a:ext uri="{FF2B5EF4-FFF2-40B4-BE49-F238E27FC236}">
                <a16:creationId xmlns:a16="http://schemas.microsoft.com/office/drawing/2014/main" id="{AE3F361C-6CFF-A103-91C4-BDAD3FC2F6D2}"/>
              </a:ext>
            </a:extLst>
          </p:cNvPr>
          <p:cNvSpPr txBox="1"/>
          <p:nvPr/>
        </p:nvSpPr>
        <p:spPr>
          <a:xfrm>
            <a:off x="4706311" y="1063310"/>
            <a:ext cx="162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②事業計画：地域新電力</a:t>
            </a:r>
            <a:endParaRPr kumimoji="1" lang="ja-JP" altLang="en-US" sz="900" u="sng" dirty="0">
              <a:latin typeface="Meiryo UI" panose="020B0604030504040204" pitchFamily="50" charset="-128"/>
              <a:ea typeface="Meiryo UI" panose="020B0604030504040204" pitchFamily="50" charset="-128"/>
            </a:endParaRPr>
          </a:p>
        </p:txBody>
      </p:sp>
      <p:sp>
        <p:nvSpPr>
          <p:cNvPr id="22" name="テキスト ボックス 26">
            <a:extLst>
              <a:ext uri="{FF2B5EF4-FFF2-40B4-BE49-F238E27FC236}">
                <a16:creationId xmlns:a16="http://schemas.microsoft.com/office/drawing/2014/main" id="{AE3F361C-6CFF-A103-91C4-BDAD3FC2F6D2}"/>
              </a:ext>
            </a:extLst>
          </p:cNvPr>
          <p:cNvSpPr txBox="1"/>
          <p:nvPr/>
        </p:nvSpPr>
        <p:spPr>
          <a:xfrm>
            <a:off x="3027651" y="1063310"/>
            <a:ext cx="144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①事業計画：発電所</a:t>
            </a:r>
            <a:endParaRPr kumimoji="1" lang="ja-JP" altLang="en-US" sz="900" u="sng" dirty="0">
              <a:latin typeface="Meiryo UI" panose="020B0604030504040204" pitchFamily="50" charset="-128"/>
              <a:ea typeface="Meiryo UI" panose="020B0604030504040204" pitchFamily="50" charset="-128"/>
            </a:endParaRPr>
          </a:p>
        </p:txBody>
      </p:sp>
      <p:sp>
        <p:nvSpPr>
          <p:cNvPr id="40" name="テキスト ボックス 25"/>
          <p:cNvSpPr txBox="1"/>
          <p:nvPr/>
        </p:nvSpPr>
        <p:spPr>
          <a:xfrm>
            <a:off x="2983653" y="896529"/>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3">
            <a:extLst>
              <a:ext uri="{FF2B5EF4-FFF2-40B4-BE49-F238E27FC236}">
                <a16:creationId xmlns:a16="http://schemas.microsoft.com/office/drawing/2014/main" id="{AE3F361C-6CFF-A103-91C4-BDAD3FC2F6D2}"/>
              </a:ext>
            </a:extLst>
          </p:cNvPr>
          <p:cNvSpPr txBox="1"/>
          <p:nvPr/>
        </p:nvSpPr>
        <p:spPr>
          <a:xfrm>
            <a:off x="112382" y="1283953"/>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2"/>
          <p:cNvSpPr txBox="1"/>
          <p:nvPr/>
        </p:nvSpPr>
        <p:spPr>
          <a:xfrm>
            <a:off x="112382" y="896429"/>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1"/>
          <p:cNvSpPr txBox="1">
            <a:spLocks noChangeArrowheads="1"/>
          </p:cNvSpPr>
          <p:nvPr/>
        </p:nvSpPr>
        <p:spPr bwMode="auto">
          <a:xfrm>
            <a:off x="103432" y="636733"/>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3" name="テキスト ボックス 7"/>
          <p:cNvSpPr txBox="1"/>
          <p:nvPr/>
        </p:nvSpPr>
        <p:spPr>
          <a:xfrm>
            <a:off x="3024000" y="6431649"/>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4" name="テキスト ボックス 6"/>
          <p:cNvSpPr txBox="1"/>
          <p:nvPr/>
        </p:nvSpPr>
        <p:spPr>
          <a:xfrm>
            <a:off x="141343" y="3698179"/>
            <a:ext cx="270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77973" y="5405236"/>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286464"/>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286464"/>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陽光発電を導入し、地域新電力で売電することによる事業効果は、事業期間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286464"/>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6" name="表 4">
            <a:extLst>
              <a:ext uri="{FF2B5EF4-FFF2-40B4-BE49-F238E27FC236}">
                <a16:creationId xmlns:a16="http://schemas.microsoft.com/office/drawing/2014/main" id="{F13ABDB2-5F30-31DF-D904-7BDB7AD7F038}"/>
              </a:ext>
            </a:extLst>
          </p:cNvPr>
          <p:cNvGraphicFramePr>
            <a:graphicFrameLocks noGrp="1"/>
          </p:cNvGraphicFramePr>
          <p:nvPr>
            <p:extLst>
              <p:ext uri="{D42A27DB-BD31-4B8C-83A1-F6EECF244321}">
                <p14:modId xmlns:p14="http://schemas.microsoft.com/office/powerpoint/2010/main" val="3369405205"/>
              </p:ext>
            </p:extLst>
          </p:nvPr>
        </p:nvGraphicFramePr>
        <p:xfrm>
          <a:off x="4680648" y="2931225"/>
          <a:ext cx="1697529" cy="396000"/>
        </p:xfrm>
        <a:graphic>
          <a:graphicData uri="http://schemas.openxmlformats.org/drawingml/2006/table">
            <a:tbl>
              <a:tblPr firstRow="1" bandRow="1">
                <a:tableStyleId>{5940675A-B579-460E-94D1-54222C63F5DA}</a:tableStyleId>
              </a:tblPr>
              <a:tblGrid>
                <a:gridCol w="692705">
                  <a:extLst>
                    <a:ext uri="{9D8B030D-6E8A-4147-A177-3AD203B41FA5}">
                      <a16:colId xmlns:a16="http://schemas.microsoft.com/office/drawing/2014/main" val="4225358675"/>
                    </a:ext>
                  </a:extLst>
                </a:gridCol>
                <a:gridCol w="1004824">
                  <a:extLst>
                    <a:ext uri="{9D8B030D-6E8A-4147-A177-3AD203B41FA5}">
                      <a16:colId xmlns:a16="http://schemas.microsoft.com/office/drawing/2014/main" val="1868032922"/>
                    </a:ext>
                  </a:extLst>
                </a:gridCol>
              </a:tblGrid>
              <a:tr h="188758">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円</a:t>
                      </a:r>
                      <a:r>
                        <a:rPr kumimoji="1" lang="en-US" altLang="ja-JP" sz="800" b="1" dirty="0">
                          <a:latin typeface="Meiryo UI" panose="020B0604030504040204" pitchFamily="50" charset="-128"/>
                          <a:ea typeface="Meiryo UI" panose="020B0604030504040204" pitchFamily="50" charset="-128"/>
                        </a:rPr>
                        <a:t>/kWh)</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07242">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販売価格</a:t>
                      </a:r>
                    </a:p>
                  </a:txBody>
                  <a:tcPr anchor="ctr">
                    <a:no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90072559"/>
                  </a:ext>
                </a:extLst>
              </a:tr>
            </a:tbl>
          </a:graphicData>
        </a:graphic>
      </p:graphicFrame>
      <p:graphicFrame>
        <p:nvGraphicFramePr>
          <p:cNvPr id="24" name="表 3">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791919260"/>
              </p:ext>
            </p:extLst>
          </p:nvPr>
        </p:nvGraphicFramePr>
        <p:xfrm>
          <a:off x="4680649" y="1237129"/>
          <a:ext cx="1697529" cy="1620002"/>
        </p:xfrm>
        <a:graphic>
          <a:graphicData uri="http://schemas.openxmlformats.org/drawingml/2006/table">
            <a:tbl>
              <a:tblPr firstRow="1" bandRow="1">
                <a:tableStyleId>{5940675A-B579-460E-94D1-54222C63F5DA}</a:tableStyleId>
              </a:tblPr>
              <a:tblGrid>
                <a:gridCol w="833529">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tblGrid>
              <a:tr h="191680">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電力仕入</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その他の販管費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2983102443"/>
                  </a:ext>
                </a:extLst>
              </a:tr>
            </a:tbl>
          </a:graphicData>
        </a:graphic>
      </p:graphicFrame>
      <p:graphicFrame>
        <p:nvGraphicFramePr>
          <p:cNvPr id="21"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805757793"/>
              </p:ext>
            </p:extLst>
          </p:nvPr>
        </p:nvGraphicFramePr>
        <p:xfrm>
          <a:off x="3009940" y="1237129"/>
          <a:ext cx="1584000" cy="2448004"/>
        </p:xfrm>
        <a:graphic>
          <a:graphicData uri="http://schemas.openxmlformats.org/drawingml/2006/table">
            <a:tbl>
              <a:tblPr firstRow="1" bandRow="1">
                <a:tableStyleId>{5940675A-B579-460E-94D1-54222C63F5DA}</a:tableStyleId>
              </a:tblPr>
              <a:tblGrid>
                <a:gridCol w="720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tblGrid>
              <a:tr h="187196">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38" name="表 1">
            <a:extLst>
              <a:ext uri="{FF2B5EF4-FFF2-40B4-BE49-F238E27FC236}">
                <a16:creationId xmlns:a16="http://schemas.microsoft.com/office/drawing/2014/main" id="{35D37D07-DD1A-4BC7-88A5-1080CB857D3E}"/>
              </a:ext>
            </a:extLst>
          </p:cNvPr>
          <p:cNvGraphicFramePr>
            <a:graphicFrameLocks noGrp="1"/>
          </p:cNvGraphicFramePr>
          <p:nvPr>
            <p:extLst>
              <p:ext uri="{D42A27DB-BD31-4B8C-83A1-F6EECF244321}">
                <p14:modId xmlns:p14="http://schemas.microsoft.com/office/powerpoint/2010/main" val="1803910432"/>
              </p:ext>
            </p:extLst>
          </p:nvPr>
        </p:nvGraphicFramePr>
        <p:xfrm>
          <a:off x="128045" y="1454074"/>
          <a:ext cx="2772000" cy="2232003"/>
        </p:xfrm>
        <a:graphic>
          <a:graphicData uri="http://schemas.openxmlformats.org/drawingml/2006/table">
            <a:tbl>
              <a:tblPr firstRow="1" bandRow="1">
                <a:tableStyleId>{5940675A-B579-460E-94D1-54222C63F5DA}</a:tableStyleId>
              </a:tblPr>
              <a:tblGrid>
                <a:gridCol w="94936">
                  <a:extLst>
                    <a:ext uri="{9D8B030D-6E8A-4147-A177-3AD203B41FA5}">
                      <a16:colId xmlns:a16="http://schemas.microsoft.com/office/drawing/2014/main" val="2250622700"/>
                    </a:ext>
                  </a:extLst>
                </a:gridCol>
                <a:gridCol w="404388">
                  <a:extLst>
                    <a:ext uri="{9D8B030D-6E8A-4147-A177-3AD203B41FA5}">
                      <a16:colId xmlns:a16="http://schemas.microsoft.com/office/drawing/2014/main" val="739774977"/>
                    </a:ext>
                  </a:extLst>
                </a:gridCol>
                <a:gridCol w="175239">
                  <a:extLst>
                    <a:ext uri="{9D8B030D-6E8A-4147-A177-3AD203B41FA5}">
                      <a16:colId xmlns:a16="http://schemas.microsoft.com/office/drawing/2014/main" val="1626966803"/>
                    </a:ext>
                  </a:extLst>
                </a:gridCol>
                <a:gridCol w="912932">
                  <a:extLst>
                    <a:ext uri="{9D8B030D-6E8A-4147-A177-3AD203B41FA5}">
                      <a16:colId xmlns:a16="http://schemas.microsoft.com/office/drawing/2014/main" val="1758199408"/>
                    </a:ext>
                  </a:extLst>
                </a:gridCol>
                <a:gridCol w="753776">
                  <a:extLst>
                    <a:ext uri="{9D8B030D-6E8A-4147-A177-3AD203B41FA5}">
                      <a16:colId xmlns:a16="http://schemas.microsoft.com/office/drawing/2014/main" val="1868032922"/>
                    </a:ext>
                  </a:extLst>
                </a:gridCol>
                <a:gridCol w="430729">
                  <a:extLst>
                    <a:ext uri="{9D8B030D-6E8A-4147-A177-3AD203B41FA5}">
                      <a16:colId xmlns:a16="http://schemas.microsoft.com/office/drawing/2014/main" val="3698287331"/>
                    </a:ext>
                  </a:extLst>
                </a:gridCol>
              </a:tblGrid>
              <a:tr h="145951">
                <a:tc gridSpan="4">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45951">
                <a:tc rowSpan="8">
                  <a:txBody>
                    <a:bodyPr/>
                    <a:lstStyle/>
                    <a:p>
                      <a:pPr marL="0" algn="l" defTabSz="914400" rtl="0" eaLnBrk="1" latinLnBrk="0" hangingPunct="1">
                        <a:lnSpc>
                          <a:spcPts val="400"/>
                        </a:lnSpc>
                      </a:pPr>
                      <a:endParaRPr kumimoji="1" lang="ja-JP" altLang="en-US" sz="75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53074">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53074">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45951">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7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53074">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1000"/>
                        </a:lnSpc>
                      </a:pPr>
                      <a:r>
                        <a:rPr kumimoji="1" lang="ja-JP" altLang="en-US" sz="75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00" dirty="0">
                        <a:latin typeface="Meiryo UI" panose="020B0604030504040204" pitchFamily="50" charset="-128"/>
                        <a:ea typeface="Meiryo UI" panose="020B0604030504040204" pitchFamily="50" charset="-128"/>
                      </a:endParaRP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53074">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パワコン等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タービン、燃焼炉、ボイラー等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45951">
                <a:tc rowSpan="3" gridSpan="2">
                  <a:txBody>
                    <a:bodyPr/>
                    <a:lstStyle/>
                    <a:p>
                      <a:pPr marL="0" algn="ctr" defTabSz="914400" rtl="0" eaLnBrk="1" latinLnBrk="0" hangingPunct="1">
                        <a:lnSpc>
                          <a:spcPts val="9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発電設備</a:t>
                      </a:r>
                      <a:endParaRPr kumimoji="1" lang="en-US" altLang="ja-JP" sz="75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9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のスペック</a:t>
                      </a:r>
                    </a:p>
                  </a:txBody>
                  <a:tcPr marL="0" marR="0" marT="0" marB="0" anchor="ctr">
                    <a:lnR w="6350" cap="flat" cmpd="sng" algn="ctr">
                      <a:solidFill>
                        <a:schemeClr val="tx1"/>
                      </a:solidFill>
                      <a:prstDash val="solid"/>
                      <a:round/>
                      <a:headEnd type="none" w="med" len="med"/>
                      <a:tailEnd type="none" w="med" len="med"/>
                    </a:lnR>
                    <a:solidFill>
                      <a:schemeClr val="bg1">
                        <a:lumMod val="95000"/>
                      </a:schemeClr>
                    </a:solidFill>
                  </a:tcPr>
                </a:tc>
                <a:tc rowSpan="3" h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施策規模</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olid"/>
                      <a:round/>
                      <a:headEnd type="none" w="med" len="med"/>
                      <a:tailEnd type="none" w="med" len="med"/>
                    </a:lnB>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kW</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0698132"/>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売電単価</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円</a:t>
                      </a:r>
                      <a:r>
                        <a:rPr kumimoji="1" lang="en-US" altLang="ja-JP" sz="750" dirty="0">
                          <a:latin typeface="Meiryo UI" panose="020B0604030504040204" pitchFamily="50" charset="-128"/>
                          <a:ea typeface="Meiryo UI" panose="020B0604030504040204" pitchFamily="50" charset="-128"/>
                        </a:rPr>
                        <a:t>/kWh</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22513280"/>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設備利用率</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a:t>
                      </a:r>
                    </a:p>
                  </a:txBody>
                  <a:tcPr marL="36000" marR="0" marT="3600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229033583"/>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75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75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128045" y="1076124"/>
            <a:ext cx="2772000" cy="180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kumimoji="1" lang="zh-TW" altLang="en-US" sz="1000" dirty="0">
                <a:latin typeface="Meiryo UI" panose="020B0604030504040204" pitchFamily="50" charset="-128"/>
                <a:ea typeface="Meiryo UI" panose="020B0604030504040204" pitchFamily="50" charset="-128"/>
              </a:rPr>
              <a:t>太陽光発電</a:t>
            </a:r>
            <a:r>
              <a:rPr kumimoji="1" lang="en-US" altLang="zh-TW" sz="1000" dirty="0">
                <a:latin typeface="Meiryo UI" panose="020B0604030504040204" pitchFamily="50" charset="-128"/>
                <a:ea typeface="Meiryo UI" panose="020B0604030504040204" pitchFamily="50" charset="-128"/>
              </a:rPr>
              <a:t>(</a:t>
            </a:r>
            <a:r>
              <a:rPr kumimoji="1" lang="ja-JP" altLang="en-US" sz="1000" dirty="0">
                <a:latin typeface="Meiryo UI" panose="020B0604030504040204" pitchFamily="50" charset="-128"/>
                <a:ea typeface="Meiryo UI" panose="020B0604030504040204" pitchFamily="50" charset="-128"/>
              </a:rPr>
              <a:t>地域企業</a:t>
            </a:r>
            <a:r>
              <a:rPr lang="ja-JP" altLang="en-US" sz="1000" dirty="0">
                <a:latin typeface="Meiryo UI" panose="020B0604030504040204" pitchFamily="50" charset="-128"/>
                <a:ea typeface="Meiryo UI" panose="020B0604030504040204" pitchFamily="50" charset="-128"/>
              </a:rPr>
              <a:t>での電力小売</a:t>
            </a:r>
            <a:r>
              <a:rPr kumimoji="1" lang="en-US" altLang="zh-TW"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31" name="正方形/長方形 31">
            <a:extLst>
              <a:ext uri="{FF2B5EF4-FFF2-40B4-BE49-F238E27FC236}">
                <a16:creationId xmlns:a16="http://schemas.microsoft.com/office/drawing/2014/main" id="{3396BA2A-19AF-43B0-AF28-95C94E1206ED}"/>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08380951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14</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3">
            <a:extLst>
              <a:ext uri="{FF2B5EF4-FFF2-40B4-BE49-F238E27FC236}">
                <a16:creationId xmlns:a16="http://schemas.microsoft.com/office/drawing/2014/main" id="{6F859280-7B59-6B2A-BE7A-FBD821D6FFFF}"/>
              </a:ext>
            </a:extLst>
          </p:cNvPr>
          <p:cNvSpPr txBox="1"/>
          <p:nvPr/>
        </p:nvSpPr>
        <p:spPr>
          <a:xfrm>
            <a:off x="6379897" y="4058448"/>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2">
            <a:extLst>
              <a:ext uri="{FF2B5EF4-FFF2-40B4-BE49-F238E27FC236}">
                <a16:creationId xmlns:a16="http://schemas.microsoft.com/office/drawing/2014/main" id="{6F859280-7B59-6B2A-BE7A-FBD821D6FFFF}"/>
              </a:ext>
            </a:extLst>
          </p:cNvPr>
          <p:cNvSpPr txBox="1"/>
          <p:nvPr/>
        </p:nvSpPr>
        <p:spPr>
          <a:xfrm>
            <a:off x="2820641" y="4058448"/>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1">
            <a:extLst>
              <a:ext uri="{FF2B5EF4-FFF2-40B4-BE49-F238E27FC236}">
                <a16:creationId xmlns:a16="http://schemas.microsoft.com/office/drawing/2014/main" id="{6F859280-7B59-6B2A-BE7A-FBD821D6FFFF}"/>
              </a:ext>
            </a:extLst>
          </p:cNvPr>
          <p:cNvSpPr txBox="1"/>
          <p:nvPr/>
        </p:nvSpPr>
        <p:spPr>
          <a:xfrm>
            <a:off x="100211" y="4058448"/>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0"/>
          <p:cNvSpPr txBox="1">
            <a:spLocks noChangeArrowheads="1"/>
          </p:cNvSpPr>
          <p:nvPr/>
        </p:nvSpPr>
        <p:spPr bwMode="auto">
          <a:xfrm>
            <a:off x="103434" y="3842070"/>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24" name="テキスト ボックス 29">
            <a:extLst>
              <a:ext uri="{FF2B5EF4-FFF2-40B4-BE49-F238E27FC236}">
                <a16:creationId xmlns:a16="http://schemas.microsoft.com/office/drawing/2014/main" id="{AE3F361C-6CFF-A103-91C4-BDAD3FC2F6D2}"/>
              </a:ext>
            </a:extLst>
          </p:cNvPr>
          <p:cNvSpPr txBox="1"/>
          <p:nvPr/>
        </p:nvSpPr>
        <p:spPr>
          <a:xfrm>
            <a:off x="6342072" y="2556228"/>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0" name="テキスト ボックス 27">
            <a:extLst>
              <a:ext uri="{FF2B5EF4-FFF2-40B4-BE49-F238E27FC236}">
                <a16:creationId xmlns:a16="http://schemas.microsoft.com/office/drawing/2014/main" id="{AE3F361C-6CFF-A103-91C4-BDAD3FC2F6D2}"/>
              </a:ext>
            </a:extLst>
          </p:cNvPr>
          <p:cNvSpPr txBox="1"/>
          <p:nvPr/>
        </p:nvSpPr>
        <p:spPr>
          <a:xfrm>
            <a:off x="6342072" y="1214452"/>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31" name="テキスト ボックス 26">
            <a:extLst>
              <a:ext uri="{FF2B5EF4-FFF2-40B4-BE49-F238E27FC236}">
                <a16:creationId xmlns:a16="http://schemas.microsoft.com/office/drawing/2014/main" id="{AE3F361C-6CFF-A103-91C4-BDAD3FC2F6D2}"/>
              </a:ext>
            </a:extLst>
          </p:cNvPr>
          <p:cNvSpPr txBox="1"/>
          <p:nvPr/>
        </p:nvSpPr>
        <p:spPr>
          <a:xfrm>
            <a:off x="6250227" y="1055782"/>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36" name="テキスト ボックス 25">
            <a:extLst>
              <a:ext uri="{FF2B5EF4-FFF2-40B4-BE49-F238E27FC236}">
                <a16:creationId xmlns:a16="http://schemas.microsoft.com/office/drawing/2014/main" id="{AE3F361C-6CFF-A103-91C4-BDAD3FC2F6D2}"/>
              </a:ext>
            </a:extLst>
          </p:cNvPr>
          <p:cNvSpPr txBox="1"/>
          <p:nvPr/>
        </p:nvSpPr>
        <p:spPr>
          <a:xfrm>
            <a:off x="3705496" y="1055782"/>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37" name="テキスト ボックス 24"/>
          <p:cNvSpPr txBox="1"/>
          <p:nvPr/>
        </p:nvSpPr>
        <p:spPr>
          <a:xfrm>
            <a:off x="3639089" y="889001"/>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40621" y="1284493"/>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40621" y="888901"/>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32723"/>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0"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1" name="テキスト ボックス 6"/>
          <p:cNvSpPr txBox="1"/>
          <p:nvPr/>
        </p:nvSpPr>
        <p:spPr>
          <a:xfrm>
            <a:off x="196943" y="3718152"/>
            <a:ext cx="3168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64729" y="5398669"/>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300034"/>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300034"/>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300034"/>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21"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943288951"/>
              </p:ext>
            </p:extLst>
          </p:nvPr>
        </p:nvGraphicFramePr>
        <p:xfrm>
          <a:off x="3781223" y="1223670"/>
          <a:ext cx="2247326" cy="2483995"/>
        </p:xfrm>
        <a:graphic>
          <a:graphicData uri="http://schemas.openxmlformats.org/drawingml/2006/table">
            <a:tbl>
              <a:tblPr firstRow="1" bandRow="1">
                <a:tableStyleId>{5940675A-B579-460E-94D1-54222C63F5DA}</a:tableStyleId>
              </a:tblPr>
              <a:tblGrid>
                <a:gridCol w="792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gridCol w="591326">
                  <a:extLst>
                    <a:ext uri="{9D8B030D-6E8A-4147-A177-3AD203B41FA5}">
                      <a16:colId xmlns:a16="http://schemas.microsoft.com/office/drawing/2014/main" val="3698287331"/>
                    </a:ext>
                  </a:extLst>
                </a:gridCol>
              </a:tblGrid>
              <a:tr h="163131">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marT="36000" marB="36000"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p>
                  </a:txBody>
                  <a:tcPr marT="36000" marB="36000"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単位</a:t>
                      </a:r>
                    </a:p>
                  </a:txBody>
                  <a:tcPr marT="36000" marB="36000" anchor="ctr" anchorCtr="1">
                    <a:solidFill>
                      <a:schemeClr val="bg1">
                        <a:lumMod val="75000"/>
                      </a:schemeClr>
                    </a:solidFill>
                  </a:tcPr>
                </a:tc>
                <a:extLst>
                  <a:ext uri="{0D108BD9-81ED-4DB2-BD59-A6C34878D82A}">
                    <a16:rowId xmlns:a16="http://schemas.microsoft.com/office/drawing/2014/main" val="3528111955"/>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marL="54000" marR="0" marT="36000" marB="36000"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燃料費</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木材</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017407780"/>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灰処理費用</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34799532"/>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用益費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936626313"/>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marL="54000" marR="0" marT="36000" marB="36000"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6" name="表 1">
            <a:extLst>
              <a:ext uri="{FF2B5EF4-FFF2-40B4-BE49-F238E27FC236}">
                <a16:creationId xmlns:a16="http://schemas.microsoft.com/office/drawing/2014/main" id="{5AC9043E-4C9D-4C02-A907-E4D928D79313}"/>
              </a:ext>
            </a:extLst>
          </p:cNvPr>
          <p:cNvGraphicFramePr>
            <a:graphicFrameLocks noGrp="1"/>
          </p:cNvGraphicFramePr>
          <p:nvPr>
            <p:extLst>
              <p:ext uri="{D42A27DB-BD31-4B8C-83A1-F6EECF244321}">
                <p14:modId xmlns:p14="http://schemas.microsoft.com/office/powerpoint/2010/main" val="1291851737"/>
              </p:ext>
            </p:extLst>
          </p:nvPr>
        </p:nvGraphicFramePr>
        <p:xfrm>
          <a:off x="158490" y="1463988"/>
          <a:ext cx="3240001" cy="2232003"/>
        </p:xfrm>
        <a:graphic>
          <a:graphicData uri="http://schemas.openxmlformats.org/drawingml/2006/table">
            <a:tbl>
              <a:tblPr firstRow="1" bandRow="1">
                <a:tableStyleId>{5940675A-B579-460E-94D1-54222C63F5DA}</a:tableStyleId>
              </a:tblPr>
              <a:tblGrid>
                <a:gridCol w="153410">
                  <a:extLst>
                    <a:ext uri="{9D8B030D-6E8A-4147-A177-3AD203B41FA5}">
                      <a16:colId xmlns:a16="http://schemas.microsoft.com/office/drawing/2014/main" val="2250622700"/>
                    </a:ext>
                  </a:extLst>
                </a:gridCol>
                <a:gridCol w="368776">
                  <a:extLst>
                    <a:ext uri="{9D8B030D-6E8A-4147-A177-3AD203B41FA5}">
                      <a16:colId xmlns:a16="http://schemas.microsoft.com/office/drawing/2014/main" val="739774977"/>
                    </a:ext>
                  </a:extLst>
                </a:gridCol>
                <a:gridCol w="154367">
                  <a:extLst>
                    <a:ext uri="{9D8B030D-6E8A-4147-A177-3AD203B41FA5}">
                      <a16:colId xmlns:a16="http://schemas.microsoft.com/office/drawing/2014/main" val="1626966803"/>
                    </a:ext>
                  </a:extLst>
                </a:gridCol>
                <a:gridCol w="1014412">
                  <a:extLst>
                    <a:ext uri="{9D8B030D-6E8A-4147-A177-3AD203B41FA5}">
                      <a16:colId xmlns:a16="http://schemas.microsoft.com/office/drawing/2014/main" val="1758199408"/>
                    </a:ext>
                  </a:extLst>
                </a:gridCol>
                <a:gridCol w="931477">
                  <a:extLst>
                    <a:ext uri="{9D8B030D-6E8A-4147-A177-3AD203B41FA5}">
                      <a16:colId xmlns:a16="http://schemas.microsoft.com/office/drawing/2014/main" val="1868032922"/>
                    </a:ext>
                  </a:extLst>
                </a:gridCol>
                <a:gridCol w="617559">
                  <a:extLst>
                    <a:ext uri="{9D8B030D-6E8A-4147-A177-3AD203B41FA5}">
                      <a16:colId xmlns:a16="http://schemas.microsoft.com/office/drawing/2014/main" val="3698287331"/>
                    </a:ext>
                  </a:extLst>
                </a:gridCol>
              </a:tblGrid>
              <a:tr h="145951">
                <a:tc gridSpan="4">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45951">
                <a:tc rowSpan="8">
                  <a:txBody>
                    <a:bodyPr/>
                    <a:lstStyle/>
                    <a:p>
                      <a:pPr marL="0" algn="l" defTabSz="914400" rtl="0" eaLnBrk="1" latinLnBrk="0" hangingPunct="1">
                        <a:lnSpc>
                          <a:spcPts val="4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53074">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53074">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70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45951">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8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53074">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800"/>
                        </a:lnSpc>
                      </a:pPr>
                      <a:r>
                        <a:rPr kumimoji="1" lang="ja-JP" altLang="en-US" sz="70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00" dirty="0">
                        <a:latin typeface="Meiryo UI" panose="020B0604030504040204" pitchFamily="50" charset="-128"/>
                        <a:ea typeface="Meiryo UI" panose="020B0604030504040204" pitchFamily="50" charset="-128"/>
                      </a:endParaRP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53074">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700" dirty="0">
                          <a:latin typeface="Meiryo UI" panose="020B0604030504040204" pitchFamily="50" charset="-128"/>
                          <a:ea typeface="Meiryo UI" panose="020B0604030504040204" pitchFamily="50" charset="-128"/>
                        </a:rPr>
                        <a:t>パワコン等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50" dirty="0">
                          <a:latin typeface="Meiryo UI" panose="020B0604030504040204" pitchFamily="50" charset="-128"/>
                          <a:ea typeface="Meiryo UI" panose="020B0604030504040204" pitchFamily="50" charset="-128"/>
                        </a:rPr>
                        <a:t>タービン、燃焼炉、ボイラー等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45951">
                <a:tc rowSpan="3" gridSpan="2">
                  <a:txBody>
                    <a:bodyPr/>
                    <a:lstStyle/>
                    <a:p>
                      <a:pPr marL="0" algn="ctr"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発電設備</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のスペック</a:t>
                      </a:r>
                    </a:p>
                  </a:txBody>
                  <a:tcPr marL="36000" marR="0" marT="36000" marB="0" anchor="ctr">
                    <a:lnR w="6350" cap="flat" cmpd="sng" algn="ctr">
                      <a:solidFill>
                        <a:schemeClr val="tx1"/>
                      </a:solidFill>
                      <a:prstDash val="solid"/>
                      <a:round/>
                      <a:headEnd type="none" w="med" len="med"/>
                      <a:tailEnd type="none" w="med" len="med"/>
                    </a:lnR>
                    <a:solidFill>
                      <a:schemeClr val="bg1">
                        <a:lumMod val="95000"/>
                      </a:schemeClr>
                    </a:solidFill>
                  </a:tcPr>
                </a:tc>
                <a:tc rowSpan="3" h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施策規模</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olid"/>
                      <a:round/>
                      <a:headEnd type="none" w="med" len="med"/>
                      <a:tailEnd type="none" w="med" len="med"/>
                    </a:lnB>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kW</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0698132"/>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売電単価</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/kWh</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22513280"/>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設備利用率</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a:t>
                      </a:r>
                    </a:p>
                  </a:txBody>
                  <a:tcPr marL="36000" marR="0" marT="3600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229033583"/>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158490" y="1069674"/>
            <a:ext cx="3240000" cy="180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木質バイオマス</a:t>
            </a:r>
            <a:r>
              <a:rPr kumimoji="1" lang="zh-TW" altLang="en-US" sz="1000" dirty="0">
                <a:latin typeface="Meiryo UI" panose="020B0604030504040204" pitchFamily="50" charset="-128"/>
                <a:ea typeface="Meiryo UI" panose="020B0604030504040204" pitchFamily="50" charset="-128"/>
              </a:rPr>
              <a:t>発電</a:t>
            </a:r>
            <a:r>
              <a:rPr kumimoji="1" lang="en-US" altLang="zh-TW" sz="1000" dirty="0">
                <a:latin typeface="Meiryo UI" panose="020B0604030504040204" pitchFamily="50" charset="-128"/>
                <a:ea typeface="Meiryo UI" panose="020B0604030504040204" pitchFamily="50" charset="-128"/>
              </a:rPr>
              <a:t>(</a:t>
            </a:r>
            <a:r>
              <a:rPr kumimoji="1" lang="zh-TW" altLang="en-US" sz="1000" dirty="0">
                <a:latin typeface="Meiryo UI" panose="020B0604030504040204" pitchFamily="50" charset="-128"/>
                <a:ea typeface="Meiryo UI" panose="020B0604030504040204" pitchFamily="50" charset="-128"/>
              </a:rPr>
              <a:t>売電</a:t>
            </a:r>
            <a:r>
              <a:rPr kumimoji="1" lang="en-US" altLang="zh-TW"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27" name="正方形/長方形 31">
            <a:extLst>
              <a:ext uri="{FF2B5EF4-FFF2-40B4-BE49-F238E27FC236}">
                <a16:creationId xmlns:a16="http://schemas.microsoft.com/office/drawing/2014/main" id="{0E02D26F-6EF7-409A-A8C9-62689016B4DD}"/>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08394069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15</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4">
            <a:extLst>
              <a:ext uri="{FF2B5EF4-FFF2-40B4-BE49-F238E27FC236}">
                <a16:creationId xmlns:a16="http://schemas.microsoft.com/office/drawing/2014/main" id="{6F859280-7B59-6B2A-BE7A-FBD821D6FFFF}"/>
              </a:ext>
            </a:extLst>
          </p:cNvPr>
          <p:cNvSpPr txBox="1"/>
          <p:nvPr/>
        </p:nvSpPr>
        <p:spPr>
          <a:xfrm>
            <a:off x="6379897" y="402520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3">
            <a:extLst>
              <a:ext uri="{FF2B5EF4-FFF2-40B4-BE49-F238E27FC236}">
                <a16:creationId xmlns:a16="http://schemas.microsoft.com/office/drawing/2014/main" id="{6F859280-7B59-6B2A-BE7A-FBD821D6FFFF}"/>
              </a:ext>
            </a:extLst>
          </p:cNvPr>
          <p:cNvSpPr txBox="1"/>
          <p:nvPr/>
        </p:nvSpPr>
        <p:spPr>
          <a:xfrm>
            <a:off x="2820641" y="402520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2">
            <a:extLst>
              <a:ext uri="{FF2B5EF4-FFF2-40B4-BE49-F238E27FC236}">
                <a16:creationId xmlns:a16="http://schemas.microsoft.com/office/drawing/2014/main" id="{6F859280-7B59-6B2A-BE7A-FBD821D6FFFF}"/>
              </a:ext>
            </a:extLst>
          </p:cNvPr>
          <p:cNvSpPr txBox="1"/>
          <p:nvPr/>
        </p:nvSpPr>
        <p:spPr>
          <a:xfrm>
            <a:off x="100211" y="402520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1"/>
          <p:cNvSpPr txBox="1">
            <a:spLocks noChangeArrowheads="1"/>
          </p:cNvSpPr>
          <p:nvPr/>
        </p:nvSpPr>
        <p:spPr bwMode="auto">
          <a:xfrm>
            <a:off x="103434" y="3820296"/>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31" name="テキスト ボックス 30">
            <a:extLst>
              <a:ext uri="{FF2B5EF4-FFF2-40B4-BE49-F238E27FC236}">
                <a16:creationId xmlns:a16="http://schemas.microsoft.com/office/drawing/2014/main" id="{AE3F361C-6CFF-A103-91C4-BDAD3FC2F6D2}"/>
              </a:ext>
            </a:extLst>
          </p:cNvPr>
          <p:cNvSpPr txBox="1"/>
          <p:nvPr/>
        </p:nvSpPr>
        <p:spPr>
          <a:xfrm>
            <a:off x="6542342" y="2488754"/>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7" name="テキスト ボックス 28">
            <a:extLst>
              <a:ext uri="{FF2B5EF4-FFF2-40B4-BE49-F238E27FC236}">
                <a16:creationId xmlns:a16="http://schemas.microsoft.com/office/drawing/2014/main" id="{AE3F361C-6CFF-A103-91C4-BDAD3FC2F6D2}"/>
              </a:ext>
            </a:extLst>
          </p:cNvPr>
          <p:cNvSpPr txBox="1"/>
          <p:nvPr/>
        </p:nvSpPr>
        <p:spPr>
          <a:xfrm>
            <a:off x="6542342" y="1233702"/>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40" name="テキスト ボックス 27">
            <a:extLst>
              <a:ext uri="{FF2B5EF4-FFF2-40B4-BE49-F238E27FC236}">
                <a16:creationId xmlns:a16="http://schemas.microsoft.com/office/drawing/2014/main" id="{AE3F361C-6CFF-A103-91C4-BDAD3FC2F6D2}"/>
              </a:ext>
            </a:extLst>
          </p:cNvPr>
          <p:cNvSpPr txBox="1"/>
          <p:nvPr/>
        </p:nvSpPr>
        <p:spPr>
          <a:xfrm>
            <a:off x="6450497" y="1075032"/>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③調達計画</a:t>
            </a:r>
            <a:endParaRPr kumimoji="1" lang="ja-JP" altLang="en-US" sz="900" u="sng" dirty="0">
              <a:latin typeface="Meiryo UI" panose="020B0604030504040204" pitchFamily="50" charset="-128"/>
              <a:ea typeface="Meiryo UI" panose="020B0604030504040204" pitchFamily="50" charset="-128"/>
            </a:endParaRPr>
          </a:p>
        </p:txBody>
      </p:sp>
      <p:sp>
        <p:nvSpPr>
          <p:cNvPr id="41" name="テキスト ボックス 26">
            <a:extLst>
              <a:ext uri="{FF2B5EF4-FFF2-40B4-BE49-F238E27FC236}">
                <a16:creationId xmlns:a16="http://schemas.microsoft.com/office/drawing/2014/main" id="{AE3F361C-6CFF-A103-91C4-BDAD3FC2F6D2}"/>
              </a:ext>
            </a:extLst>
          </p:cNvPr>
          <p:cNvSpPr txBox="1"/>
          <p:nvPr/>
        </p:nvSpPr>
        <p:spPr>
          <a:xfrm>
            <a:off x="4700644" y="1075032"/>
            <a:ext cx="162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②事業計画：地域新電力</a:t>
            </a:r>
            <a:endParaRPr kumimoji="1" lang="ja-JP" altLang="en-US" sz="900" u="sng" dirty="0">
              <a:latin typeface="Meiryo UI" panose="020B0604030504040204" pitchFamily="50" charset="-128"/>
              <a:ea typeface="Meiryo UI" panose="020B0604030504040204" pitchFamily="50" charset="-128"/>
            </a:endParaRPr>
          </a:p>
        </p:txBody>
      </p:sp>
      <p:sp>
        <p:nvSpPr>
          <p:cNvPr id="42" name="テキスト ボックス 25">
            <a:extLst>
              <a:ext uri="{FF2B5EF4-FFF2-40B4-BE49-F238E27FC236}">
                <a16:creationId xmlns:a16="http://schemas.microsoft.com/office/drawing/2014/main" id="{AE3F361C-6CFF-A103-91C4-BDAD3FC2F6D2}"/>
              </a:ext>
            </a:extLst>
          </p:cNvPr>
          <p:cNvSpPr txBox="1"/>
          <p:nvPr/>
        </p:nvSpPr>
        <p:spPr>
          <a:xfrm>
            <a:off x="2995876" y="1075032"/>
            <a:ext cx="144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①事業計画：発電所</a:t>
            </a:r>
            <a:endParaRPr kumimoji="1" lang="ja-JP" altLang="en-US" sz="900" u="sng" dirty="0">
              <a:latin typeface="Meiryo UI" panose="020B0604030504040204" pitchFamily="50" charset="-128"/>
              <a:ea typeface="Meiryo UI" panose="020B0604030504040204" pitchFamily="50" charset="-128"/>
            </a:endParaRPr>
          </a:p>
        </p:txBody>
      </p:sp>
      <p:sp>
        <p:nvSpPr>
          <p:cNvPr id="43" name="テキスト ボックス 24"/>
          <p:cNvSpPr txBox="1"/>
          <p:nvPr/>
        </p:nvSpPr>
        <p:spPr>
          <a:xfrm>
            <a:off x="2942253" y="908251"/>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62972" y="1274341"/>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62972" y="903028"/>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2348"/>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6"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7" name="テキスト ボックス 6"/>
          <p:cNvSpPr txBox="1"/>
          <p:nvPr/>
        </p:nvSpPr>
        <p:spPr>
          <a:xfrm>
            <a:off x="107404" y="3695378"/>
            <a:ext cx="270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59685" y="5442632"/>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271718"/>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271718"/>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271718"/>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6" name="表 4">
            <a:extLst>
              <a:ext uri="{FF2B5EF4-FFF2-40B4-BE49-F238E27FC236}">
                <a16:creationId xmlns:a16="http://schemas.microsoft.com/office/drawing/2014/main" id="{754D6566-2D86-CDB8-B0DE-20EFBB599267}"/>
              </a:ext>
            </a:extLst>
          </p:cNvPr>
          <p:cNvGraphicFramePr>
            <a:graphicFrameLocks noGrp="1"/>
          </p:cNvGraphicFramePr>
          <p:nvPr>
            <p:extLst>
              <p:ext uri="{D42A27DB-BD31-4B8C-83A1-F6EECF244321}">
                <p14:modId xmlns:p14="http://schemas.microsoft.com/office/powerpoint/2010/main" val="1740664572"/>
              </p:ext>
            </p:extLst>
          </p:nvPr>
        </p:nvGraphicFramePr>
        <p:xfrm>
          <a:off x="4699198" y="2809017"/>
          <a:ext cx="1697529" cy="360680"/>
        </p:xfrm>
        <a:graphic>
          <a:graphicData uri="http://schemas.openxmlformats.org/drawingml/2006/table">
            <a:tbl>
              <a:tblPr firstRow="1" bandRow="1">
                <a:tableStyleId>{5940675A-B579-460E-94D1-54222C63F5DA}</a:tableStyleId>
              </a:tblPr>
              <a:tblGrid>
                <a:gridCol w="692705">
                  <a:extLst>
                    <a:ext uri="{9D8B030D-6E8A-4147-A177-3AD203B41FA5}">
                      <a16:colId xmlns:a16="http://schemas.microsoft.com/office/drawing/2014/main" val="4225358675"/>
                    </a:ext>
                  </a:extLst>
                </a:gridCol>
                <a:gridCol w="1004824">
                  <a:extLst>
                    <a:ext uri="{9D8B030D-6E8A-4147-A177-3AD203B41FA5}">
                      <a16:colId xmlns:a16="http://schemas.microsoft.com/office/drawing/2014/main" val="1868032922"/>
                    </a:ext>
                  </a:extLst>
                </a:gridCol>
              </a:tblGrid>
              <a:tr h="180000">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円</a:t>
                      </a:r>
                      <a:r>
                        <a:rPr kumimoji="1" lang="en-US" altLang="ja-JP" sz="800" b="1" dirty="0">
                          <a:latin typeface="Meiryo UI" panose="020B0604030504040204" pitchFamily="50" charset="-128"/>
                          <a:ea typeface="Meiryo UI" panose="020B0604030504040204" pitchFamily="50" charset="-128"/>
                        </a:rPr>
                        <a:t>/kWh)</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180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販売価格</a:t>
                      </a:r>
                    </a:p>
                  </a:txBody>
                  <a:tcPr anchor="ctr">
                    <a:no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90072559"/>
                  </a:ext>
                </a:extLst>
              </a:tr>
            </a:tbl>
          </a:graphicData>
        </a:graphic>
      </p:graphicFrame>
      <p:graphicFrame>
        <p:nvGraphicFramePr>
          <p:cNvPr id="24" name="表 3">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2365214176"/>
              </p:ext>
            </p:extLst>
          </p:nvPr>
        </p:nvGraphicFramePr>
        <p:xfrm>
          <a:off x="4694232" y="1248910"/>
          <a:ext cx="1697529" cy="1453200"/>
        </p:xfrm>
        <a:graphic>
          <a:graphicData uri="http://schemas.openxmlformats.org/drawingml/2006/table">
            <a:tbl>
              <a:tblPr firstRow="1" bandRow="1">
                <a:tableStyleId>{5940675A-B579-460E-94D1-54222C63F5DA}</a:tableStyleId>
              </a:tblPr>
              <a:tblGrid>
                <a:gridCol w="833529">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tblGrid>
              <a:tr h="151200">
                <a:tc>
                  <a:txBody>
                    <a:bodyPr/>
                    <a:lstStyle/>
                    <a:p>
                      <a:pPr marL="0" algn="ctr" defTabSz="914400" rtl="0" eaLnBrk="1" latinLnBrk="0" hangingPunct="1">
                        <a:lnSpc>
                          <a:spcPts val="600"/>
                        </a:lnSpc>
                      </a:pPr>
                      <a:r>
                        <a:rPr kumimoji="1" lang="ja-JP" altLang="en-US" sz="800" b="1" kern="1200" dirty="0">
                          <a:solidFill>
                            <a:schemeClr val="tx1"/>
                          </a:solidFill>
                          <a:latin typeface="Meiryo UI" panose="020B0604030504040204" pitchFamily="50" charset="-128"/>
                          <a:ea typeface="Meiryo UI" panose="020B0604030504040204" pitchFamily="50" charset="-128"/>
                          <a:cs typeface="+mn-cs"/>
                        </a:rPr>
                        <a:t>項目</a:t>
                      </a:r>
                    </a:p>
                  </a:txBody>
                  <a:tcPr marT="36000" marB="36000" anchor="ctr" anchorCtr="1">
                    <a:solidFill>
                      <a:schemeClr val="bg1">
                        <a:lumMod val="75000"/>
                      </a:schemeClr>
                    </a:solidFill>
                  </a:tcPr>
                </a:tc>
                <a:tc>
                  <a:txBody>
                    <a:bodyPr/>
                    <a:lstStyle/>
                    <a:p>
                      <a:pPr marL="0" algn="ctr" defTabSz="914400" rtl="0" eaLnBrk="1" latinLnBrk="0" hangingPunct="1">
                        <a:lnSpc>
                          <a:spcPts val="600"/>
                        </a:lnSpc>
                      </a:pPr>
                      <a:r>
                        <a:rPr kumimoji="1" lang="ja-JP" altLang="en-US" sz="800" b="1" kern="1200" dirty="0">
                          <a:solidFill>
                            <a:schemeClr val="tx1"/>
                          </a:solidFill>
                          <a:latin typeface="Meiryo UI" panose="020B0604030504040204" pitchFamily="50" charset="-128"/>
                          <a:ea typeface="Meiryo UI" panose="020B0604030504040204" pitchFamily="50" charset="-128"/>
                          <a:cs typeface="+mn-cs"/>
                        </a:rPr>
                        <a:t>設定値</a:t>
                      </a:r>
                      <a:r>
                        <a:rPr kumimoji="1" lang="en-US" altLang="ja-JP" sz="800" b="1" kern="1200" dirty="0">
                          <a:solidFill>
                            <a:schemeClr val="tx1"/>
                          </a:solidFill>
                          <a:latin typeface="Meiryo UI" panose="020B0604030504040204" pitchFamily="50" charset="-128"/>
                          <a:ea typeface="Meiryo UI" panose="020B0604030504040204" pitchFamily="50" charset="-128"/>
                          <a:cs typeface="+mn-cs"/>
                        </a:rPr>
                        <a:t>(</a:t>
                      </a:r>
                      <a:r>
                        <a:rPr kumimoji="1" lang="ja-JP" altLang="en-US" sz="800" b="1" kern="1200" dirty="0">
                          <a:solidFill>
                            <a:schemeClr val="tx1"/>
                          </a:solidFill>
                          <a:latin typeface="Meiryo UI" panose="020B0604030504040204" pitchFamily="50" charset="-128"/>
                          <a:ea typeface="Meiryo UI" panose="020B0604030504040204" pitchFamily="50" charset="-128"/>
                          <a:cs typeface="+mn-cs"/>
                        </a:rPr>
                        <a:t>千円</a:t>
                      </a:r>
                      <a:r>
                        <a:rPr kumimoji="1" lang="en-US" altLang="ja-JP" sz="800" b="1"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800" b="1" kern="1200" dirty="0">
                        <a:solidFill>
                          <a:schemeClr val="tx1"/>
                        </a:solidFill>
                        <a:latin typeface="Meiryo UI" panose="020B0604030504040204" pitchFamily="50" charset="-128"/>
                        <a:ea typeface="Meiryo UI" panose="020B0604030504040204" pitchFamily="50" charset="-128"/>
                        <a:cs typeface="+mn-cs"/>
                      </a:endParaRPr>
                    </a:p>
                  </a:txBody>
                  <a:tcPr marT="36000" marB="36000" anchor="ctr" anchorCtr="1">
                    <a:solidFill>
                      <a:schemeClr val="bg1">
                        <a:lumMod val="75000"/>
                      </a:schemeClr>
                    </a:solidFill>
                  </a:tcPr>
                </a:tc>
                <a:extLst>
                  <a:ext uri="{0D108BD9-81ED-4DB2-BD59-A6C34878D82A}">
                    <a16:rowId xmlns:a16="http://schemas.microsoft.com/office/drawing/2014/main" val="3528111955"/>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電力仕入</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その他の販管費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2983102443"/>
                  </a:ext>
                </a:extLst>
              </a:tr>
            </a:tbl>
          </a:graphicData>
        </a:graphic>
      </p:graphicFrame>
      <p:graphicFrame>
        <p:nvGraphicFramePr>
          <p:cNvPr id="44"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3998288336"/>
              </p:ext>
            </p:extLst>
          </p:nvPr>
        </p:nvGraphicFramePr>
        <p:xfrm>
          <a:off x="2967445" y="1248910"/>
          <a:ext cx="1656000" cy="2440798"/>
        </p:xfrm>
        <a:graphic>
          <a:graphicData uri="http://schemas.openxmlformats.org/drawingml/2006/table">
            <a:tbl>
              <a:tblPr firstRow="1" bandRow="1">
                <a:tableStyleId>{5940675A-B579-460E-94D1-54222C63F5DA}</a:tableStyleId>
              </a:tblPr>
              <a:tblGrid>
                <a:gridCol w="792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tblGrid>
              <a:tr h="162662">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marT="36000" marB="36000"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T="36000" marB="36000" anchor="ctr" anchorCtr="1">
                    <a:solidFill>
                      <a:schemeClr val="bg1">
                        <a:lumMod val="75000"/>
                      </a:schemeClr>
                    </a:solidFill>
                  </a:tcPr>
                </a:tc>
                <a:extLst>
                  <a:ext uri="{0D108BD9-81ED-4DB2-BD59-A6C34878D82A}">
                    <a16:rowId xmlns:a16="http://schemas.microsoft.com/office/drawing/2014/main" val="3528111955"/>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marL="54000" marR="0" marT="36000" marB="36000"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燃料費</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木材</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017407780"/>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灰処理費用</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34799532"/>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用益費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936626313"/>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marL="54000" marR="0" marT="36000" marB="36000"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8" name="表 1">
            <a:extLst>
              <a:ext uri="{FF2B5EF4-FFF2-40B4-BE49-F238E27FC236}">
                <a16:creationId xmlns:a16="http://schemas.microsoft.com/office/drawing/2014/main" id="{8986BB2E-8B58-405D-A6A0-D1B3FB56A12D}"/>
              </a:ext>
            </a:extLst>
          </p:cNvPr>
          <p:cNvGraphicFramePr>
            <a:graphicFrameLocks noGrp="1"/>
          </p:cNvGraphicFramePr>
          <p:nvPr>
            <p:extLst>
              <p:ext uri="{D42A27DB-BD31-4B8C-83A1-F6EECF244321}">
                <p14:modId xmlns:p14="http://schemas.microsoft.com/office/powerpoint/2010/main" val="2653771393"/>
              </p:ext>
            </p:extLst>
          </p:nvPr>
        </p:nvGraphicFramePr>
        <p:xfrm>
          <a:off x="91175" y="1454074"/>
          <a:ext cx="2772000" cy="2232003"/>
        </p:xfrm>
        <a:graphic>
          <a:graphicData uri="http://schemas.openxmlformats.org/drawingml/2006/table">
            <a:tbl>
              <a:tblPr firstRow="1" bandRow="1">
                <a:tableStyleId>{5940675A-B579-460E-94D1-54222C63F5DA}</a:tableStyleId>
              </a:tblPr>
              <a:tblGrid>
                <a:gridCol w="94936">
                  <a:extLst>
                    <a:ext uri="{9D8B030D-6E8A-4147-A177-3AD203B41FA5}">
                      <a16:colId xmlns:a16="http://schemas.microsoft.com/office/drawing/2014/main" val="2250622700"/>
                    </a:ext>
                  </a:extLst>
                </a:gridCol>
                <a:gridCol w="404388">
                  <a:extLst>
                    <a:ext uri="{9D8B030D-6E8A-4147-A177-3AD203B41FA5}">
                      <a16:colId xmlns:a16="http://schemas.microsoft.com/office/drawing/2014/main" val="739774977"/>
                    </a:ext>
                  </a:extLst>
                </a:gridCol>
                <a:gridCol w="175239">
                  <a:extLst>
                    <a:ext uri="{9D8B030D-6E8A-4147-A177-3AD203B41FA5}">
                      <a16:colId xmlns:a16="http://schemas.microsoft.com/office/drawing/2014/main" val="1626966803"/>
                    </a:ext>
                  </a:extLst>
                </a:gridCol>
                <a:gridCol w="912932">
                  <a:extLst>
                    <a:ext uri="{9D8B030D-6E8A-4147-A177-3AD203B41FA5}">
                      <a16:colId xmlns:a16="http://schemas.microsoft.com/office/drawing/2014/main" val="1758199408"/>
                    </a:ext>
                  </a:extLst>
                </a:gridCol>
                <a:gridCol w="753776">
                  <a:extLst>
                    <a:ext uri="{9D8B030D-6E8A-4147-A177-3AD203B41FA5}">
                      <a16:colId xmlns:a16="http://schemas.microsoft.com/office/drawing/2014/main" val="1868032922"/>
                    </a:ext>
                  </a:extLst>
                </a:gridCol>
                <a:gridCol w="430729">
                  <a:extLst>
                    <a:ext uri="{9D8B030D-6E8A-4147-A177-3AD203B41FA5}">
                      <a16:colId xmlns:a16="http://schemas.microsoft.com/office/drawing/2014/main" val="3698287331"/>
                    </a:ext>
                  </a:extLst>
                </a:gridCol>
              </a:tblGrid>
              <a:tr h="145951">
                <a:tc gridSpan="4">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45951">
                <a:tc rowSpan="8">
                  <a:txBody>
                    <a:bodyPr/>
                    <a:lstStyle/>
                    <a:p>
                      <a:pPr marL="0" algn="l" defTabSz="914400" rtl="0" eaLnBrk="1" latinLnBrk="0" hangingPunct="1">
                        <a:lnSpc>
                          <a:spcPts val="400"/>
                        </a:lnSpc>
                      </a:pPr>
                      <a:endParaRPr kumimoji="1" lang="ja-JP" altLang="en-US" sz="75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53074">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53074">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45951">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7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53074">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1000"/>
                        </a:lnSpc>
                      </a:pPr>
                      <a:r>
                        <a:rPr kumimoji="1" lang="ja-JP" altLang="en-US" sz="75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00" dirty="0">
                        <a:latin typeface="Meiryo UI" panose="020B0604030504040204" pitchFamily="50" charset="-128"/>
                        <a:ea typeface="Meiryo UI" panose="020B0604030504040204" pitchFamily="50" charset="-128"/>
                      </a:endParaRP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53074">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パワコン等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タービン、燃焼炉、ボイラー等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45951">
                <a:tc rowSpan="3" gridSpan="2">
                  <a:txBody>
                    <a:bodyPr/>
                    <a:lstStyle/>
                    <a:p>
                      <a:pPr marL="0" algn="ctr" defTabSz="914400" rtl="0" eaLnBrk="1" latinLnBrk="0" hangingPunct="1">
                        <a:lnSpc>
                          <a:spcPts val="9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発電設備</a:t>
                      </a:r>
                      <a:endParaRPr kumimoji="1" lang="en-US" altLang="ja-JP" sz="75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9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のスペック</a:t>
                      </a:r>
                    </a:p>
                  </a:txBody>
                  <a:tcPr marL="0" marR="0" marT="0" marB="0" anchor="ctr">
                    <a:lnR w="6350" cap="flat" cmpd="sng" algn="ctr">
                      <a:solidFill>
                        <a:schemeClr val="tx1"/>
                      </a:solidFill>
                      <a:prstDash val="solid"/>
                      <a:round/>
                      <a:headEnd type="none" w="med" len="med"/>
                      <a:tailEnd type="none" w="med" len="med"/>
                    </a:lnR>
                    <a:solidFill>
                      <a:schemeClr val="bg1">
                        <a:lumMod val="95000"/>
                      </a:schemeClr>
                    </a:solidFill>
                  </a:tcPr>
                </a:tc>
                <a:tc rowSpan="3" h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施策規模</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olid"/>
                      <a:round/>
                      <a:headEnd type="none" w="med" len="med"/>
                      <a:tailEnd type="none" w="med" len="med"/>
                    </a:lnB>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kW</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0698132"/>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売電単価</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円</a:t>
                      </a:r>
                      <a:r>
                        <a:rPr kumimoji="1" lang="en-US" altLang="ja-JP" sz="750" dirty="0">
                          <a:latin typeface="Meiryo UI" panose="020B0604030504040204" pitchFamily="50" charset="-128"/>
                          <a:ea typeface="Meiryo UI" panose="020B0604030504040204" pitchFamily="50" charset="-128"/>
                        </a:rPr>
                        <a:t>/kWh</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22513280"/>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設備利用率</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a:t>
                      </a:r>
                    </a:p>
                  </a:txBody>
                  <a:tcPr marL="36000" marR="0" marT="3600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229033583"/>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75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75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78635" y="1076165"/>
            <a:ext cx="2772000" cy="180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木質バイオマス</a:t>
            </a:r>
            <a:r>
              <a:rPr kumimoji="1" lang="zh-TW" altLang="en-US" sz="1000" dirty="0">
                <a:latin typeface="Meiryo UI" panose="020B0604030504040204" pitchFamily="50" charset="-128"/>
                <a:ea typeface="Meiryo UI" panose="020B0604030504040204" pitchFamily="50" charset="-128"/>
              </a:rPr>
              <a:t>発電</a:t>
            </a:r>
            <a:r>
              <a:rPr kumimoji="1" lang="en-US" altLang="zh-TW" sz="1000" dirty="0">
                <a:latin typeface="Meiryo UI" panose="020B0604030504040204" pitchFamily="50" charset="-128"/>
                <a:ea typeface="Meiryo UI" panose="020B0604030504040204" pitchFamily="50" charset="-128"/>
              </a:rPr>
              <a:t>(</a:t>
            </a:r>
            <a:r>
              <a:rPr kumimoji="1" lang="ja-JP" altLang="en-US" sz="1000" dirty="0">
                <a:latin typeface="Meiryo UI" panose="020B0604030504040204" pitchFamily="50" charset="-128"/>
                <a:ea typeface="Meiryo UI" panose="020B0604030504040204" pitchFamily="50" charset="-128"/>
              </a:rPr>
              <a:t>地域企業</a:t>
            </a:r>
            <a:r>
              <a:rPr lang="ja-JP" altLang="en-US" sz="1000" dirty="0">
                <a:latin typeface="Meiryo UI" panose="020B0604030504040204" pitchFamily="50" charset="-128"/>
                <a:ea typeface="Meiryo UI" panose="020B0604030504040204" pitchFamily="50" charset="-128"/>
              </a:rPr>
              <a:t>での電力小売</a:t>
            </a:r>
            <a:r>
              <a:rPr kumimoji="1" lang="en-US" altLang="zh-TW"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30" name="正方形/長方形 31">
            <a:extLst>
              <a:ext uri="{FF2B5EF4-FFF2-40B4-BE49-F238E27FC236}">
                <a16:creationId xmlns:a16="http://schemas.microsoft.com/office/drawing/2014/main" id="{1A127C56-3F42-4002-9A37-7DEA170102CC}"/>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82407076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16</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3">
            <a:extLst>
              <a:ext uri="{FF2B5EF4-FFF2-40B4-BE49-F238E27FC236}">
                <a16:creationId xmlns:a16="http://schemas.microsoft.com/office/drawing/2014/main" id="{6F859280-7B59-6B2A-BE7A-FBD821D6FFFF}"/>
              </a:ext>
            </a:extLst>
          </p:cNvPr>
          <p:cNvSpPr txBox="1"/>
          <p:nvPr/>
        </p:nvSpPr>
        <p:spPr>
          <a:xfrm>
            <a:off x="6379897" y="403836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2">
            <a:extLst>
              <a:ext uri="{FF2B5EF4-FFF2-40B4-BE49-F238E27FC236}">
                <a16:creationId xmlns:a16="http://schemas.microsoft.com/office/drawing/2014/main" id="{6F859280-7B59-6B2A-BE7A-FBD821D6FFFF}"/>
              </a:ext>
            </a:extLst>
          </p:cNvPr>
          <p:cNvSpPr txBox="1"/>
          <p:nvPr/>
        </p:nvSpPr>
        <p:spPr>
          <a:xfrm>
            <a:off x="2820641" y="403836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1">
            <a:extLst>
              <a:ext uri="{FF2B5EF4-FFF2-40B4-BE49-F238E27FC236}">
                <a16:creationId xmlns:a16="http://schemas.microsoft.com/office/drawing/2014/main" id="{6F859280-7B59-6B2A-BE7A-FBD821D6FFFF}"/>
              </a:ext>
            </a:extLst>
          </p:cNvPr>
          <p:cNvSpPr txBox="1"/>
          <p:nvPr/>
        </p:nvSpPr>
        <p:spPr>
          <a:xfrm>
            <a:off x="100211" y="403836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0"/>
          <p:cNvSpPr txBox="1">
            <a:spLocks noChangeArrowheads="1"/>
          </p:cNvSpPr>
          <p:nvPr/>
        </p:nvSpPr>
        <p:spPr bwMode="auto">
          <a:xfrm>
            <a:off x="103434" y="3812574"/>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24" name="テキスト ボックス 29">
            <a:extLst>
              <a:ext uri="{FF2B5EF4-FFF2-40B4-BE49-F238E27FC236}">
                <a16:creationId xmlns:a16="http://schemas.microsoft.com/office/drawing/2014/main" id="{AE3F361C-6CFF-A103-91C4-BDAD3FC2F6D2}"/>
              </a:ext>
            </a:extLst>
          </p:cNvPr>
          <p:cNvSpPr txBox="1"/>
          <p:nvPr/>
        </p:nvSpPr>
        <p:spPr>
          <a:xfrm>
            <a:off x="6346329" y="2485502"/>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0" name="テキスト ボックス 27">
            <a:extLst>
              <a:ext uri="{FF2B5EF4-FFF2-40B4-BE49-F238E27FC236}">
                <a16:creationId xmlns:a16="http://schemas.microsoft.com/office/drawing/2014/main" id="{AE3F361C-6CFF-A103-91C4-BDAD3FC2F6D2}"/>
              </a:ext>
            </a:extLst>
          </p:cNvPr>
          <p:cNvSpPr txBox="1"/>
          <p:nvPr/>
        </p:nvSpPr>
        <p:spPr>
          <a:xfrm>
            <a:off x="6346329" y="1219575"/>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31" name="テキスト ボックス 26">
            <a:extLst>
              <a:ext uri="{FF2B5EF4-FFF2-40B4-BE49-F238E27FC236}">
                <a16:creationId xmlns:a16="http://schemas.microsoft.com/office/drawing/2014/main" id="{AE3F361C-6CFF-A103-91C4-BDAD3FC2F6D2}"/>
              </a:ext>
            </a:extLst>
          </p:cNvPr>
          <p:cNvSpPr txBox="1"/>
          <p:nvPr/>
        </p:nvSpPr>
        <p:spPr>
          <a:xfrm>
            <a:off x="6254484" y="1060905"/>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36" name="テキスト ボックス 25">
            <a:extLst>
              <a:ext uri="{FF2B5EF4-FFF2-40B4-BE49-F238E27FC236}">
                <a16:creationId xmlns:a16="http://schemas.microsoft.com/office/drawing/2014/main" id="{AE3F361C-6CFF-A103-91C4-BDAD3FC2F6D2}"/>
              </a:ext>
            </a:extLst>
          </p:cNvPr>
          <p:cNvSpPr txBox="1"/>
          <p:nvPr/>
        </p:nvSpPr>
        <p:spPr>
          <a:xfrm>
            <a:off x="3807316" y="1060905"/>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37" name="テキスト ボックス 24"/>
          <p:cNvSpPr txBox="1"/>
          <p:nvPr/>
        </p:nvSpPr>
        <p:spPr>
          <a:xfrm>
            <a:off x="3725279" y="894124"/>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98372" y="1442934"/>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98372" y="903649"/>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32723"/>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2"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3" name="テキスト ボックス 6"/>
          <p:cNvSpPr txBox="1"/>
          <p:nvPr/>
        </p:nvSpPr>
        <p:spPr>
          <a:xfrm>
            <a:off x="242200" y="3650187"/>
            <a:ext cx="2592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59685" y="5454308"/>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281653"/>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281653"/>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281653"/>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40"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97270552"/>
              </p:ext>
            </p:extLst>
          </p:nvPr>
        </p:nvGraphicFramePr>
        <p:xfrm>
          <a:off x="3856467" y="1229064"/>
          <a:ext cx="2211326" cy="2400600"/>
        </p:xfrm>
        <a:graphic>
          <a:graphicData uri="http://schemas.openxmlformats.org/drawingml/2006/table">
            <a:tbl>
              <a:tblPr firstRow="1" bandRow="1">
                <a:tableStyleId>{5940675A-B579-460E-94D1-54222C63F5DA}</a:tableStyleId>
              </a:tblPr>
              <a:tblGrid>
                <a:gridCol w="756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gridCol w="591326">
                  <a:extLst>
                    <a:ext uri="{9D8B030D-6E8A-4147-A177-3AD203B41FA5}">
                      <a16:colId xmlns:a16="http://schemas.microsoft.com/office/drawing/2014/main" val="3698287331"/>
                    </a:ext>
                  </a:extLst>
                </a:gridCol>
              </a:tblGrid>
              <a:tr h="183000">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6" name="表 1">
            <a:extLst>
              <a:ext uri="{FF2B5EF4-FFF2-40B4-BE49-F238E27FC236}">
                <a16:creationId xmlns:a16="http://schemas.microsoft.com/office/drawing/2014/main" id="{82AF0FCF-7F90-47CA-8BBE-A00EE920D228}"/>
              </a:ext>
            </a:extLst>
          </p:cNvPr>
          <p:cNvGraphicFramePr>
            <a:graphicFrameLocks noGrp="1"/>
          </p:cNvGraphicFramePr>
          <p:nvPr>
            <p:extLst>
              <p:ext uri="{D42A27DB-BD31-4B8C-83A1-F6EECF244321}">
                <p14:modId xmlns:p14="http://schemas.microsoft.com/office/powerpoint/2010/main" val="622395996"/>
              </p:ext>
            </p:extLst>
          </p:nvPr>
        </p:nvGraphicFramePr>
        <p:xfrm>
          <a:off x="214035" y="1655720"/>
          <a:ext cx="3240001" cy="1980000"/>
        </p:xfrm>
        <a:graphic>
          <a:graphicData uri="http://schemas.openxmlformats.org/drawingml/2006/table">
            <a:tbl>
              <a:tblPr firstRow="1" bandRow="1">
                <a:tableStyleId>{5940675A-B579-460E-94D1-54222C63F5DA}</a:tableStyleId>
              </a:tblPr>
              <a:tblGrid>
                <a:gridCol w="153410">
                  <a:extLst>
                    <a:ext uri="{9D8B030D-6E8A-4147-A177-3AD203B41FA5}">
                      <a16:colId xmlns:a16="http://schemas.microsoft.com/office/drawing/2014/main" val="2250622700"/>
                    </a:ext>
                  </a:extLst>
                </a:gridCol>
                <a:gridCol w="368776">
                  <a:extLst>
                    <a:ext uri="{9D8B030D-6E8A-4147-A177-3AD203B41FA5}">
                      <a16:colId xmlns:a16="http://schemas.microsoft.com/office/drawing/2014/main" val="739774977"/>
                    </a:ext>
                  </a:extLst>
                </a:gridCol>
                <a:gridCol w="154367">
                  <a:extLst>
                    <a:ext uri="{9D8B030D-6E8A-4147-A177-3AD203B41FA5}">
                      <a16:colId xmlns:a16="http://schemas.microsoft.com/office/drawing/2014/main" val="1626966803"/>
                    </a:ext>
                  </a:extLst>
                </a:gridCol>
                <a:gridCol w="1014412">
                  <a:extLst>
                    <a:ext uri="{9D8B030D-6E8A-4147-A177-3AD203B41FA5}">
                      <a16:colId xmlns:a16="http://schemas.microsoft.com/office/drawing/2014/main" val="1758199408"/>
                    </a:ext>
                  </a:extLst>
                </a:gridCol>
                <a:gridCol w="931477">
                  <a:extLst>
                    <a:ext uri="{9D8B030D-6E8A-4147-A177-3AD203B41FA5}">
                      <a16:colId xmlns:a16="http://schemas.microsoft.com/office/drawing/2014/main" val="1868032922"/>
                    </a:ext>
                  </a:extLst>
                </a:gridCol>
                <a:gridCol w="617559">
                  <a:extLst>
                    <a:ext uri="{9D8B030D-6E8A-4147-A177-3AD203B41FA5}">
                      <a16:colId xmlns:a16="http://schemas.microsoft.com/office/drawing/2014/main" val="3698287331"/>
                    </a:ext>
                  </a:extLst>
                </a:gridCol>
              </a:tblGrid>
              <a:tr h="161072">
                <a:tc gridSpan="4">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61072">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61072">
                <a:tc rowSpan="8">
                  <a:txBody>
                    <a:bodyPr/>
                    <a:lstStyle/>
                    <a:p>
                      <a:pPr marL="0" algn="l" defTabSz="914400" rtl="0" eaLnBrk="1" latinLnBrk="0" hangingPunct="1">
                        <a:lnSpc>
                          <a:spcPts val="4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68928">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68928">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68928">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70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61072">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8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68928">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800"/>
                        </a:lnSpc>
                      </a:pPr>
                      <a:r>
                        <a:rPr kumimoji="1" lang="ja-JP" altLang="en-US" sz="70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00" dirty="0">
                        <a:latin typeface="Meiryo UI" panose="020B0604030504040204" pitchFamily="50" charset="-128"/>
                        <a:ea typeface="Meiryo UI" panose="020B0604030504040204" pitchFamily="50" charset="-128"/>
                      </a:endParaRP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68928">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700" dirty="0">
                          <a:latin typeface="Meiryo UI" panose="020B0604030504040204" pitchFamily="50" charset="-128"/>
                          <a:ea typeface="Meiryo UI" panose="020B0604030504040204" pitchFamily="50" charset="-128"/>
                        </a:rPr>
                        <a:t>パワコン等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68928">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50" dirty="0">
                          <a:latin typeface="Meiryo UI" panose="020B0604030504040204" pitchFamily="50" charset="-128"/>
                          <a:ea typeface="Meiryo UI" panose="020B0604030504040204" pitchFamily="50" charset="-128"/>
                        </a:rPr>
                        <a:t>タービン、燃焼炉、ボイラー等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61072">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61072">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214035" y="1122672"/>
            <a:ext cx="3240000" cy="216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熱供給</a:t>
            </a:r>
            <a:endParaRPr kumimoji="1" lang="ja-JP" altLang="en-US" sz="1000" dirty="0">
              <a:latin typeface="Meiryo UI" panose="020B0604030504040204" pitchFamily="50" charset="-128"/>
              <a:ea typeface="Meiryo UI" panose="020B0604030504040204" pitchFamily="50" charset="-128"/>
            </a:endParaRPr>
          </a:p>
        </p:txBody>
      </p:sp>
      <p:sp>
        <p:nvSpPr>
          <p:cNvPr id="27" name="正方形/長方形 31">
            <a:extLst>
              <a:ext uri="{FF2B5EF4-FFF2-40B4-BE49-F238E27FC236}">
                <a16:creationId xmlns:a16="http://schemas.microsoft.com/office/drawing/2014/main" id="{54405147-4468-4AC8-A0D2-B74405CB4EB6}"/>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11568183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17</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3">
            <a:extLst>
              <a:ext uri="{FF2B5EF4-FFF2-40B4-BE49-F238E27FC236}">
                <a16:creationId xmlns:a16="http://schemas.microsoft.com/office/drawing/2014/main" id="{6F859280-7B59-6B2A-BE7A-FBD821D6FFFF}"/>
              </a:ext>
            </a:extLst>
          </p:cNvPr>
          <p:cNvSpPr txBox="1"/>
          <p:nvPr/>
        </p:nvSpPr>
        <p:spPr>
          <a:xfrm>
            <a:off x="6379897" y="409417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2">
            <a:extLst>
              <a:ext uri="{FF2B5EF4-FFF2-40B4-BE49-F238E27FC236}">
                <a16:creationId xmlns:a16="http://schemas.microsoft.com/office/drawing/2014/main" id="{6F859280-7B59-6B2A-BE7A-FBD821D6FFFF}"/>
              </a:ext>
            </a:extLst>
          </p:cNvPr>
          <p:cNvSpPr txBox="1"/>
          <p:nvPr/>
        </p:nvSpPr>
        <p:spPr>
          <a:xfrm>
            <a:off x="2820641" y="409417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1">
            <a:extLst>
              <a:ext uri="{FF2B5EF4-FFF2-40B4-BE49-F238E27FC236}">
                <a16:creationId xmlns:a16="http://schemas.microsoft.com/office/drawing/2014/main" id="{6F859280-7B59-6B2A-BE7A-FBD821D6FFFF}"/>
              </a:ext>
            </a:extLst>
          </p:cNvPr>
          <p:cNvSpPr txBox="1"/>
          <p:nvPr/>
        </p:nvSpPr>
        <p:spPr>
          <a:xfrm>
            <a:off x="100211" y="409417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0"/>
          <p:cNvSpPr txBox="1">
            <a:spLocks noChangeArrowheads="1"/>
          </p:cNvSpPr>
          <p:nvPr/>
        </p:nvSpPr>
        <p:spPr bwMode="auto">
          <a:xfrm>
            <a:off x="103434" y="3877170"/>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24" name="テキスト ボックス 29">
            <a:extLst>
              <a:ext uri="{FF2B5EF4-FFF2-40B4-BE49-F238E27FC236}">
                <a16:creationId xmlns:a16="http://schemas.microsoft.com/office/drawing/2014/main" id="{AE3F361C-6CFF-A103-91C4-BDAD3FC2F6D2}"/>
              </a:ext>
            </a:extLst>
          </p:cNvPr>
          <p:cNvSpPr txBox="1"/>
          <p:nvPr/>
        </p:nvSpPr>
        <p:spPr>
          <a:xfrm>
            <a:off x="6509960" y="2474772"/>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0" name="テキスト ボックス 27">
            <a:extLst>
              <a:ext uri="{FF2B5EF4-FFF2-40B4-BE49-F238E27FC236}">
                <a16:creationId xmlns:a16="http://schemas.microsoft.com/office/drawing/2014/main" id="{AE3F361C-6CFF-A103-91C4-BDAD3FC2F6D2}"/>
              </a:ext>
            </a:extLst>
          </p:cNvPr>
          <p:cNvSpPr txBox="1"/>
          <p:nvPr/>
        </p:nvSpPr>
        <p:spPr>
          <a:xfrm>
            <a:off x="6509960" y="1235953"/>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31" name="テキスト ボックス 26">
            <a:extLst>
              <a:ext uri="{FF2B5EF4-FFF2-40B4-BE49-F238E27FC236}">
                <a16:creationId xmlns:a16="http://schemas.microsoft.com/office/drawing/2014/main" id="{AE3F361C-6CFF-A103-91C4-BDAD3FC2F6D2}"/>
              </a:ext>
            </a:extLst>
          </p:cNvPr>
          <p:cNvSpPr txBox="1"/>
          <p:nvPr/>
        </p:nvSpPr>
        <p:spPr>
          <a:xfrm>
            <a:off x="6418115" y="1077283"/>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36" name="テキスト ボックス 25">
            <a:extLst>
              <a:ext uri="{FF2B5EF4-FFF2-40B4-BE49-F238E27FC236}">
                <a16:creationId xmlns:a16="http://schemas.microsoft.com/office/drawing/2014/main" id="{AE3F361C-6CFF-A103-91C4-BDAD3FC2F6D2}"/>
              </a:ext>
            </a:extLst>
          </p:cNvPr>
          <p:cNvSpPr txBox="1"/>
          <p:nvPr/>
        </p:nvSpPr>
        <p:spPr>
          <a:xfrm>
            <a:off x="3043543" y="1058033"/>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37" name="テキスト ボックス 24"/>
          <p:cNvSpPr txBox="1"/>
          <p:nvPr/>
        </p:nvSpPr>
        <p:spPr>
          <a:xfrm>
            <a:off x="2984689" y="881627"/>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92494" y="1343673"/>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92494" y="891152"/>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32723"/>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1"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2" name="テキスト ボックス 6"/>
          <p:cNvSpPr txBox="1"/>
          <p:nvPr/>
        </p:nvSpPr>
        <p:spPr>
          <a:xfrm>
            <a:off x="92839" y="3533726"/>
            <a:ext cx="2592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59685" y="5455067"/>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331290"/>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331290"/>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331290"/>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40" name="表 3">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2389090903"/>
              </p:ext>
            </p:extLst>
          </p:nvPr>
        </p:nvGraphicFramePr>
        <p:xfrm>
          <a:off x="4720646" y="1223871"/>
          <a:ext cx="1512000" cy="2484006"/>
        </p:xfrm>
        <a:graphic>
          <a:graphicData uri="http://schemas.openxmlformats.org/drawingml/2006/table">
            <a:tbl>
              <a:tblPr firstRow="1" bandRow="1">
                <a:tableStyleId>{5940675A-B579-460E-94D1-54222C63F5DA}</a:tableStyleId>
              </a:tblPr>
              <a:tblGrid>
                <a:gridCol w="684000">
                  <a:extLst>
                    <a:ext uri="{9D8B030D-6E8A-4147-A177-3AD203B41FA5}">
                      <a16:colId xmlns:a16="http://schemas.microsoft.com/office/drawing/2014/main" val="4225358675"/>
                    </a:ext>
                  </a:extLst>
                </a:gridCol>
                <a:gridCol w="828000">
                  <a:extLst>
                    <a:ext uri="{9D8B030D-6E8A-4147-A177-3AD203B41FA5}">
                      <a16:colId xmlns:a16="http://schemas.microsoft.com/office/drawing/2014/main" val="1868032922"/>
                    </a:ext>
                  </a:extLst>
                </a:gridCol>
              </a:tblGrid>
              <a:tr h="196566">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燃料費</a:t>
                      </a:r>
                    </a:p>
                  </a:txBody>
                  <a:tcPr marL="36000" marR="36000" anchor="ctr">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修繕費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諸費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保険料</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用益費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雑費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人件費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一般管理費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減価償却費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営業外費用</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988603457"/>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法人税等</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19523826"/>
                  </a:ext>
                </a:extLst>
              </a:tr>
              <a:tr h="190620">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当期純利益</a:t>
                      </a:r>
                    </a:p>
                  </a:txBody>
                  <a:tcPr marL="36000" marR="36000"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7"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3201653994"/>
              </p:ext>
            </p:extLst>
          </p:nvPr>
        </p:nvGraphicFramePr>
        <p:xfrm>
          <a:off x="3024293" y="1232976"/>
          <a:ext cx="1620000" cy="1922400"/>
        </p:xfrm>
        <a:graphic>
          <a:graphicData uri="http://schemas.openxmlformats.org/drawingml/2006/table">
            <a:tbl>
              <a:tblPr firstRow="1" bandRow="1">
                <a:tableStyleId>{5940675A-B579-460E-94D1-54222C63F5DA}</a:tableStyleId>
              </a:tblPr>
              <a:tblGrid>
                <a:gridCol w="792000">
                  <a:extLst>
                    <a:ext uri="{9D8B030D-6E8A-4147-A177-3AD203B41FA5}">
                      <a16:colId xmlns:a16="http://schemas.microsoft.com/office/drawing/2014/main" val="4225358675"/>
                    </a:ext>
                  </a:extLst>
                </a:gridCol>
                <a:gridCol w="828000">
                  <a:extLst>
                    <a:ext uri="{9D8B030D-6E8A-4147-A177-3AD203B41FA5}">
                      <a16:colId xmlns:a16="http://schemas.microsoft.com/office/drawing/2014/main" val="1868032922"/>
                    </a:ext>
                  </a:extLst>
                </a:gridCol>
              </a:tblGrid>
              <a:tr h="194400">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16000">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廃棄物収集運搬</a:t>
                      </a:r>
                    </a:p>
                  </a:txBody>
                  <a:tcPr marL="36000" marR="36000"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16000">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廃棄物処理</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16000">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バイオガス販売</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16000">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電力販売</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16000">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熱販売</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34465928"/>
                  </a:ext>
                </a:extLst>
              </a:tr>
              <a:tr h="216000">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肥料販売</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16000">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農作物販売</a:t>
                      </a:r>
                    </a:p>
                  </a:txBody>
                  <a:tcPr marL="36000" marR="36000" anchor="ctr">
                    <a:lnT w="6350" cap="flat" cmpd="sng" algn="ctr">
                      <a:solidFill>
                        <a:schemeClr val="tx1"/>
                      </a:solidFill>
                      <a:prstDash val="solid"/>
                      <a:round/>
                      <a:headEnd type="none" w="med" len="med"/>
                      <a:tailEnd type="none" w="med" len="med"/>
                    </a:lnT>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2983102443"/>
                  </a:ext>
                </a:extLst>
              </a:tr>
              <a:tr h="216000">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合計</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売上高</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36000" anchor="ctr">
                    <a:solidFill>
                      <a:schemeClr val="accent5">
                        <a:lumMod val="40000"/>
                        <a:lumOff val="6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72801623"/>
                  </a:ext>
                </a:extLst>
              </a:tr>
            </a:tbl>
          </a:graphicData>
        </a:graphic>
      </p:graphicFrame>
      <p:graphicFrame>
        <p:nvGraphicFramePr>
          <p:cNvPr id="38" name="表 1">
            <a:extLst>
              <a:ext uri="{FF2B5EF4-FFF2-40B4-BE49-F238E27FC236}">
                <a16:creationId xmlns:a16="http://schemas.microsoft.com/office/drawing/2014/main" id="{E98C20B8-EFD8-4F82-93CA-A1442FE9D031}"/>
              </a:ext>
            </a:extLst>
          </p:cNvPr>
          <p:cNvGraphicFramePr>
            <a:graphicFrameLocks noGrp="1"/>
          </p:cNvGraphicFramePr>
          <p:nvPr>
            <p:extLst>
              <p:ext uri="{D42A27DB-BD31-4B8C-83A1-F6EECF244321}">
                <p14:modId xmlns:p14="http://schemas.microsoft.com/office/powerpoint/2010/main" val="175587082"/>
              </p:ext>
            </p:extLst>
          </p:nvPr>
        </p:nvGraphicFramePr>
        <p:xfrm>
          <a:off x="91175" y="1521940"/>
          <a:ext cx="2772000" cy="1980000"/>
        </p:xfrm>
        <a:graphic>
          <a:graphicData uri="http://schemas.openxmlformats.org/drawingml/2006/table">
            <a:tbl>
              <a:tblPr firstRow="1" bandRow="1">
                <a:tableStyleId>{5940675A-B579-460E-94D1-54222C63F5DA}</a:tableStyleId>
              </a:tblPr>
              <a:tblGrid>
                <a:gridCol w="94936">
                  <a:extLst>
                    <a:ext uri="{9D8B030D-6E8A-4147-A177-3AD203B41FA5}">
                      <a16:colId xmlns:a16="http://schemas.microsoft.com/office/drawing/2014/main" val="2250622700"/>
                    </a:ext>
                  </a:extLst>
                </a:gridCol>
                <a:gridCol w="404388">
                  <a:extLst>
                    <a:ext uri="{9D8B030D-6E8A-4147-A177-3AD203B41FA5}">
                      <a16:colId xmlns:a16="http://schemas.microsoft.com/office/drawing/2014/main" val="739774977"/>
                    </a:ext>
                  </a:extLst>
                </a:gridCol>
                <a:gridCol w="175239">
                  <a:extLst>
                    <a:ext uri="{9D8B030D-6E8A-4147-A177-3AD203B41FA5}">
                      <a16:colId xmlns:a16="http://schemas.microsoft.com/office/drawing/2014/main" val="1626966803"/>
                    </a:ext>
                  </a:extLst>
                </a:gridCol>
                <a:gridCol w="912932">
                  <a:extLst>
                    <a:ext uri="{9D8B030D-6E8A-4147-A177-3AD203B41FA5}">
                      <a16:colId xmlns:a16="http://schemas.microsoft.com/office/drawing/2014/main" val="1758199408"/>
                    </a:ext>
                  </a:extLst>
                </a:gridCol>
                <a:gridCol w="753776">
                  <a:extLst>
                    <a:ext uri="{9D8B030D-6E8A-4147-A177-3AD203B41FA5}">
                      <a16:colId xmlns:a16="http://schemas.microsoft.com/office/drawing/2014/main" val="1868032922"/>
                    </a:ext>
                  </a:extLst>
                </a:gridCol>
                <a:gridCol w="430729">
                  <a:extLst>
                    <a:ext uri="{9D8B030D-6E8A-4147-A177-3AD203B41FA5}">
                      <a16:colId xmlns:a16="http://schemas.microsoft.com/office/drawing/2014/main" val="3698287331"/>
                    </a:ext>
                  </a:extLst>
                </a:gridCol>
              </a:tblGrid>
              <a:tr h="161072">
                <a:tc gridSpan="4">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61072">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61072">
                <a:tc rowSpan="8">
                  <a:txBody>
                    <a:bodyPr/>
                    <a:lstStyle/>
                    <a:p>
                      <a:pPr marL="0" algn="l" defTabSz="914400" rtl="0" eaLnBrk="1" latinLnBrk="0" hangingPunct="1">
                        <a:lnSpc>
                          <a:spcPts val="400"/>
                        </a:lnSpc>
                      </a:pPr>
                      <a:endParaRPr kumimoji="1" lang="ja-JP" altLang="en-US" sz="75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68928">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68928">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68928">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61072">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7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68928">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1000"/>
                        </a:lnSpc>
                      </a:pPr>
                      <a:r>
                        <a:rPr kumimoji="1" lang="ja-JP" altLang="en-US" sz="75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00" dirty="0">
                        <a:latin typeface="Meiryo UI" panose="020B0604030504040204" pitchFamily="50" charset="-128"/>
                        <a:ea typeface="Meiryo UI" panose="020B0604030504040204" pitchFamily="50" charset="-128"/>
                      </a:endParaRP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68928">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パワコン等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68928">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タービン、燃焼炉、ボイラー等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61072">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75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75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61072">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108157" y="1066813"/>
            <a:ext cx="2772000" cy="216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食品廃棄物リサイクル</a:t>
            </a:r>
            <a:endParaRPr kumimoji="1" lang="ja-JP" altLang="en-US" sz="1000" dirty="0">
              <a:latin typeface="Meiryo UI" panose="020B0604030504040204" pitchFamily="50" charset="-128"/>
              <a:ea typeface="Meiryo UI" panose="020B0604030504040204" pitchFamily="50" charset="-128"/>
            </a:endParaRPr>
          </a:p>
        </p:txBody>
      </p:sp>
      <p:sp>
        <p:nvSpPr>
          <p:cNvPr id="26" name="正方形/長方形 31">
            <a:extLst>
              <a:ext uri="{FF2B5EF4-FFF2-40B4-BE49-F238E27FC236}">
                <a16:creationId xmlns:a16="http://schemas.microsoft.com/office/drawing/2014/main" id="{EF5AD389-4360-4AF9-9092-5308543366BE}"/>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38441984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a:extLst>
              <a:ext uri="{FF2B5EF4-FFF2-40B4-BE49-F238E27FC236}">
                <a16:creationId xmlns:a16="http://schemas.microsoft.com/office/drawing/2014/main" id="{A87BA196-F7AB-B44E-EDA2-1B9D96CAF730}"/>
              </a:ext>
            </a:extLst>
          </p:cNvPr>
          <p:cNvSpPr>
            <a:spLocks noGrp="1"/>
          </p:cNvSpPr>
          <p:nvPr>
            <p:ph type="sldNum" sz="quarter" idx="4"/>
          </p:nvPr>
        </p:nvSpPr>
        <p:spPr/>
        <p:txBody>
          <a:bodyPr/>
          <a:lstStyle/>
          <a:p>
            <a:pPr>
              <a:defRPr/>
            </a:pPr>
            <a:fld id="{20DC7313-58E3-4F6B-88A3-0F915AD38F14}" type="slidenum">
              <a:rPr lang="en-US" altLang="ja-JP" smtClean="0"/>
              <a:pPr>
                <a:defRPr/>
              </a:pPr>
              <a:t>18</a:t>
            </a:fld>
            <a:endParaRPr lang="en-US" altLang="ja-JP" dirty="0"/>
          </a:p>
        </p:txBody>
      </p:sp>
      <p:sp>
        <p:nvSpPr>
          <p:cNvPr id="2" name="タイトル 1">
            <a:extLst>
              <a:ext uri="{FF2B5EF4-FFF2-40B4-BE49-F238E27FC236}">
                <a16:creationId xmlns:a16="http://schemas.microsoft.com/office/drawing/2014/main" id="{1E25BD8E-4EAC-082C-7B0B-4E5B65D57E1A}"/>
              </a:ext>
            </a:extLst>
          </p:cNvPr>
          <p:cNvSpPr>
            <a:spLocks noGrp="1"/>
          </p:cNvSpPr>
          <p:nvPr>
            <p:ph type="ctrTitle"/>
          </p:nvPr>
        </p:nvSpPr>
        <p:spPr/>
        <p:txBody>
          <a:bodyPr/>
          <a:lstStyle/>
          <a:p>
            <a:r>
              <a:rPr lang="ja-JP" altLang="en-US" dirty="0"/>
              <a:t>（２）経済波及効果の内訳</a:t>
            </a:r>
            <a:endParaRPr kumimoji="1" lang="ja-JP" altLang="en-US" dirty="0"/>
          </a:p>
        </p:txBody>
      </p:sp>
      <p:sp>
        <p:nvSpPr>
          <p:cNvPr id="9" name="テキスト ボックス 23"/>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経済波及効果</a:t>
            </a:r>
            <a:r>
              <a:rPr lang="en-US" altLang="ja-JP" sz="700" dirty="0"/>
              <a:t>(</a:t>
            </a:r>
            <a:r>
              <a:rPr lang="ja-JP" altLang="en-US" sz="700" dirty="0"/>
              <a:t>効果の合計</a:t>
            </a:r>
            <a:r>
              <a:rPr lang="en-US" altLang="ja-JP" sz="700" dirty="0"/>
              <a:t>)</a:t>
            </a:r>
            <a:r>
              <a:rPr lang="ja-JP" altLang="en-US" sz="700" dirty="0"/>
              <a:t>の内訳は、直接効果、第</a:t>
            </a:r>
            <a:r>
              <a:rPr lang="en-US" altLang="ja-JP" sz="700" dirty="0"/>
              <a:t>1</a:t>
            </a:r>
            <a:r>
              <a:rPr lang="ja-JP" altLang="en-US" sz="700" dirty="0"/>
              <a:t>次間接効果、第</a:t>
            </a:r>
            <a:r>
              <a:rPr lang="en-US" altLang="ja-JP" sz="700" dirty="0"/>
              <a:t>2</a:t>
            </a:r>
            <a:r>
              <a:rPr lang="ja-JP" altLang="en-US" sz="700" dirty="0"/>
              <a:t>次間接効果の</a:t>
            </a:r>
            <a:r>
              <a:rPr lang="en-US" altLang="ja-JP" sz="700" dirty="0"/>
              <a:t>3</a:t>
            </a:r>
            <a:r>
              <a:rPr lang="ja-JP" altLang="en-US" sz="700" dirty="0"/>
              <a:t>つからなる。図中の数値は、表章単位未満の位で四捨五入しているため、合計と内訳の合計は必ずしも一致しない。</a:t>
            </a:r>
          </a:p>
        </p:txBody>
      </p:sp>
      <p:sp>
        <p:nvSpPr>
          <p:cNvPr id="7" name="テキスト ボックス 22">
            <a:extLst>
              <a:ext uri="{FF2B5EF4-FFF2-40B4-BE49-F238E27FC236}">
                <a16:creationId xmlns:a16="http://schemas.microsoft.com/office/drawing/2014/main" id="{14E51171-E308-EB4F-3033-EB64501E19AA}"/>
              </a:ext>
            </a:extLst>
          </p:cNvPr>
          <p:cNvSpPr txBox="1"/>
          <p:nvPr/>
        </p:nvSpPr>
        <p:spPr>
          <a:xfrm>
            <a:off x="47298" y="3631032"/>
            <a:ext cx="4320000" cy="276999"/>
          </a:xfrm>
          <a:prstGeom prst="rect">
            <a:avLst/>
          </a:prstGeom>
          <a:noFill/>
        </p:spPr>
        <p:txBody>
          <a:bodyPr wrap="square" rtlCol="0">
            <a:spAutoFit/>
          </a:bodyPr>
          <a:lstStyle/>
          <a:p>
            <a:r>
              <a:rPr lang="ja-JP" altLang="en-US" sz="1200" u="sng" dirty="0">
                <a:latin typeface="Meiryo UI" panose="020B0604030504040204" pitchFamily="50" charset="-128"/>
                <a:ea typeface="Meiryo UI" panose="020B0604030504040204" pitchFamily="50" charset="-128"/>
              </a:rPr>
              <a:t>②事業効果（</a:t>
            </a:r>
            <a:r>
              <a:rPr lang="en-US" altLang="ja-JP" sz="1200" u="sng" dirty="0">
                <a:latin typeface="Meiryo UI" panose="020B0604030504040204" pitchFamily="50" charset="-128"/>
                <a:ea typeface="Meiryo UI" panose="020B0604030504040204" pitchFamily="50" charset="-128"/>
              </a:rPr>
              <a:t>1</a:t>
            </a:r>
            <a:r>
              <a:rPr lang="ja-JP" altLang="en-US" sz="1200" u="sng" dirty="0">
                <a:latin typeface="Meiryo UI" panose="020B0604030504040204" pitchFamily="50" charset="-128"/>
                <a:ea typeface="Meiryo UI" panose="020B0604030504040204" pitchFamily="50" charset="-128"/>
              </a:rPr>
              <a:t>年間）</a:t>
            </a:r>
            <a:endParaRPr kumimoji="1" lang="ja-JP" altLang="en-US" sz="1200" u="sng" baseline="30000" dirty="0">
              <a:latin typeface="Meiryo UI" panose="020B0604030504040204" pitchFamily="50" charset="-128"/>
              <a:ea typeface="Meiryo UI" panose="020B0604030504040204" pitchFamily="50" charset="-128"/>
            </a:endParaRPr>
          </a:p>
        </p:txBody>
      </p:sp>
      <p:sp>
        <p:nvSpPr>
          <p:cNvPr id="6" name="テキスト ボックス 21">
            <a:extLst>
              <a:ext uri="{FF2B5EF4-FFF2-40B4-BE49-F238E27FC236}">
                <a16:creationId xmlns:a16="http://schemas.microsoft.com/office/drawing/2014/main" id="{6F859280-7B59-6B2A-BE7A-FBD821D6FFFF}"/>
              </a:ext>
            </a:extLst>
          </p:cNvPr>
          <p:cNvSpPr txBox="1"/>
          <p:nvPr/>
        </p:nvSpPr>
        <p:spPr>
          <a:xfrm>
            <a:off x="47298" y="902382"/>
            <a:ext cx="4320000" cy="276999"/>
          </a:xfrm>
          <a:prstGeom prst="rect">
            <a:avLst/>
          </a:prstGeom>
          <a:noFill/>
        </p:spPr>
        <p:txBody>
          <a:bodyPr wrap="square" rtlCol="0">
            <a:spAutoFit/>
          </a:bodyPr>
          <a:lstStyle/>
          <a:p>
            <a:r>
              <a:rPr lang="ja-JP" altLang="en-US" sz="1200" u="sng" dirty="0">
                <a:latin typeface="Meiryo UI" panose="020B0604030504040204" pitchFamily="50" charset="-128"/>
                <a:ea typeface="Meiryo UI" panose="020B0604030504040204" pitchFamily="50" charset="-128"/>
              </a:rPr>
              <a:t>①建設効果</a:t>
            </a:r>
            <a:endParaRPr kumimoji="1" lang="ja-JP" altLang="en-US" sz="1200" u="sng" baseline="30000" dirty="0">
              <a:latin typeface="Meiryo UI" panose="020B0604030504040204" pitchFamily="50" charset="-128"/>
              <a:ea typeface="Meiryo UI" panose="020B0604030504040204" pitchFamily="50" charset="-128"/>
            </a:endParaRPr>
          </a:p>
        </p:txBody>
      </p:sp>
      <p:sp>
        <p:nvSpPr>
          <p:cNvPr id="10" name="テキスト ボックス 20">
            <a:extLst>
              <a:ext uri="{FF2B5EF4-FFF2-40B4-BE49-F238E27FC236}">
                <a16:creationId xmlns:a16="http://schemas.microsoft.com/office/drawing/2014/main" id="{A5FD5605-B3C8-346A-E697-4DF223EEEBF6}"/>
              </a:ext>
            </a:extLst>
          </p:cNvPr>
          <p:cNvSpPr txBox="1">
            <a:spLocks noChangeArrowheads="1"/>
          </p:cNvSpPr>
          <p:nvPr/>
        </p:nvSpPr>
        <p:spPr bwMode="auto">
          <a:xfrm>
            <a:off x="66369" y="651021"/>
            <a:ext cx="8964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経済波及効果の内訳</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8" name="テキスト ボックス 2">
            <a:extLst>
              <a:ext uri="{FF2B5EF4-FFF2-40B4-BE49-F238E27FC236}">
                <a16:creationId xmlns:a16="http://schemas.microsoft.com/office/drawing/2014/main" id="{5076D3A8-4916-1896-98B6-21C3950841F1}"/>
              </a:ext>
            </a:extLst>
          </p:cNvPr>
          <p:cNvSpPr txBox="1"/>
          <p:nvPr/>
        </p:nvSpPr>
        <p:spPr>
          <a:xfrm>
            <a:off x="166691" y="3915432"/>
            <a:ext cx="8712000" cy="39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100" b="1">
                <a:latin typeface="Meiryo UI" pitchFamily="50" charset="-128"/>
                <a:ea typeface="Meiryo UI" pitchFamily="50" charset="-128"/>
              </a:defRPr>
            </a:lvl1pPr>
          </a:lstStyle>
          <a:p>
            <a:pPr>
              <a:lnSpc>
                <a:spcPts val="1200"/>
              </a:lnSpc>
              <a:spcAft>
                <a:spcPts val="0"/>
              </a:spcAft>
            </a:pPr>
            <a:r>
              <a:rPr lang="en-US" altLang="ja-JP" sz="1050" b="0" dirty="0"/>
              <a:t>1</a:t>
            </a:r>
            <a:r>
              <a:rPr lang="ja-JP" altLang="en-US" sz="1050" b="0" dirty="0"/>
              <a:t>年間の事業効果は、直接効果が</a:t>
            </a:r>
            <a:r>
              <a:rPr lang="en-US" altLang="ja-JP" sz="1050" b="0" dirty="0"/>
              <a:t>0.90</a:t>
            </a:r>
            <a:r>
              <a:rPr lang="ja-JP" altLang="en-US" sz="1050" b="0" dirty="0"/>
              <a:t>億円であり、これに間接効果を加えた効果の合計は</a:t>
            </a:r>
            <a:r>
              <a:rPr lang="en-US" altLang="ja-JP" sz="1050" b="0" dirty="0"/>
              <a:t>1.30</a:t>
            </a:r>
            <a:r>
              <a:rPr lang="ja-JP" altLang="en-US" sz="1050" b="0" dirty="0"/>
              <a:t>億円である。</a:t>
            </a:r>
          </a:p>
        </p:txBody>
      </p:sp>
      <p:sp>
        <p:nvSpPr>
          <p:cNvPr id="5" name="テキスト ボックス 1">
            <a:extLst>
              <a:ext uri="{FF2B5EF4-FFF2-40B4-BE49-F238E27FC236}">
                <a16:creationId xmlns:a16="http://schemas.microsoft.com/office/drawing/2014/main" id="{236EABF3-476D-01F7-AE1F-62E2F2FB9FB3}"/>
              </a:ext>
            </a:extLst>
          </p:cNvPr>
          <p:cNvSpPr txBox="1"/>
          <p:nvPr/>
        </p:nvSpPr>
        <p:spPr>
          <a:xfrm>
            <a:off x="159894" y="1197090"/>
            <a:ext cx="8712000" cy="39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50" b="0" dirty="0"/>
              <a:t>建設効果は、設備投資額</a:t>
            </a:r>
            <a:r>
              <a:rPr lang="en-US" altLang="ja-JP" sz="1050" b="0" dirty="0"/>
              <a:t>7.98</a:t>
            </a:r>
            <a:r>
              <a:rPr lang="ja-JP" altLang="en-US" sz="1050" b="0" dirty="0"/>
              <a:t>億円に対して直接効果が</a:t>
            </a:r>
            <a:r>
              <a:rPr lang="en-US" altLang="ja-JP" sz="1050" b="0" dirty="0"/>
              <a:t>1.60</a:t>
            </a:r>
            <a:r>
              <a:rPr lang="ja-JP" altLang="en-US" sz="1050" b="0" dirty="0"/>
              <a:t>億円であり、これに間接効果を加えた効果の合計は</a:t>
            </a:r>
            <a:r>
              <a:rPr lang="en-US" altLang="ja-JP" sz="1050" b="0" dirty="0"/>
              <a:t>2.05</a:t>
            </a:r>
            <a:r>
              <a:rPr lang="ja-JP" altLang="en-US" sz="1050" b="0" dirty="0"/>
              <a:t>億円である。</a:t>
            </a:r>
          </a:p>
        </p:txBody>
      </p:sp>
      <p:sp>
        <p:nvSpPr>
          <p:cNvPr id="11" name="正方形/長方形 31">
            <a:extLst>
              <a:ext uri="{FF2B5EF4-FFF2-40B4-BE49-F238E27FC236}">
                <a16:creationId xmlns:a16="http://schemas.microsoft.com/office/drawing/2014/main" id="{39C4AB5B-BD10-48D1-B2DC-09B8304FCE99}"/>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23399237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19</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5" name="テキスト ボックス 27"/>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681720"/>
            <a:ext cx="8928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45" name="テキスト ボックス 25">
            <a:extLst>
              <a:ext uri="{FF2B5EF4-FFF2-40B4-BE49-F238E27FC236}">
                <a16:creationId xmlns:a16="http://schemas.microsoft.com/office/drawing/2014/main" id="{D13BE80D-532D-3131-F698-99D7097F5BA7}"/>
              </a:ext>
            </a:extLst>
          </p:cNvPr>
          <p:cNvSpPr txBox="1"/>
          <p:nvPr/>
        </p:nvSpPr>
        <p:spPr>
          <a:xfrm>
            <a:off x="6606707" y="3465976"/>
            <a:ext cx="2520000"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移住者の支出金額のうち、どれだけ地域内で支出しているかを表す割合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614153" y="930371"/>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323193" y="930371"/>
            <a:ext cx="252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移住者の</a:t>
            </a:r>
            <a:r>
              <a:rPr lang="en-US" altLang="ja-JP" sz="1000" b="1" u="sng"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世帯当たり支出金額等の設定値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98372" y="1642431"/>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98372" y="936144"/>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3"/>
          <p:cNvSpPr txBox="1"/>
          <p:nvPr/>
        </p:nvSpPr>
        <p:spPr>
          <a:xfrm>
            <a:off x="280272" y="3981608"/>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域外からの移住者を●●人呼び込み、地域内での支出が増加することによる経済波及効果は、直接効果が●●億円であり、間接効果を加えた効果の合計は●●億円である。</a:t>
            </a:r>
            <a:endParaRPr lang="en-US" altLang="ja-JP" sz="1000" b="0" dirty="0"/>
          </a:p>
        </p:txBody>
      </p:sp>
      <p:graphicFrame>
        <p:nvGraphicFramePr>
          <p:cNvPr id="24" name="表 2">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699293227"/>
              </p:ext>
            </p:extLst>
          </p:nvPr>
        </p:nvGraphicFramePr>
        <p:xfrm>
          <a:off x="3338867" y="1127690"/>
          <a:ext cx="3150169" cy="2481840"/>
        </p:xfrm>
        <a:graphic>
          <a:graphicData uri="http://schemas.openxmlformats.org/drawingml/2006/table">
            <a:tbl>
              <a:tblPr firstRow="1" bandRow="1">
                <a:tableStyleId>{5940675A-B579-460E-94D1-54222C63F5DA}</a:tableStyleId>
              </a:tblPr>
              <a:tblGrid>
                <a:gridCol w="547964">
                  <a:extLst>
                    <a:ext uri="{9D8B030D-6E8A-4147-A177-3AD203B41FA5}">
                      <a16:colId xmlns:a16="http://schemas.microsoft.com/office/drawing/2014/main" val="2250622700"/>
                    </a:ext>
                  </a:extLst>
                </a:gridCol>
                <a:gridCol w="946205">
                  <a:extLst>
                    <a:ext uri="{9D8B030D-6E8A-4147-A177-3AD203B41FA5}">
                      <a16:colId xmlns:a16="http://schemas.microsoft.com/office/drawing/2014/main" val="224101785"/>
                    </a:ext>
                  </a:extLst>
                </a:gridCol>
                <a:gridCol w="1044000">
                  <a:extLst>
                    <a:ext uri="{9D8B030D-6E8A-4147-A177-3AD203B41FA5}">
                      <a16:colId xmlns:a16="http://schemas.microsoft.com/office/drawing/2014/main" val="1868032922"/>
                    </a:ext>
                  </a:extLst>
                </a:gridCol>
                <a:gridCol w="612000">
                  <a:extLst>
                    <a:ext uri="{9D8B030D-6E8A-4147-A177-3AD203B41FA5}">
                      <a16:colId xmlns:a16="http://schemas.microsoft.com/office/drawing/2014/main" val="3698287331"/>
                    </a:ext>
                  </a:extLst>
                </a:gridCol>
              </a:tblGrid>
              <a:tr h="204000">
                <a:tc gridSpan="2">
                  <a:txBody>
                    <a:bodyPr/>
                    <a:lstStyle/>
                    <a:p>
                      <a:pPr algn="ctr">
                        <a:lnSpc>
                          <a:spcPts val="10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hMerge="1">
                  <a:txBody>
                    <a:bodyPr/>
                    <a:lstStyle/>
                    <a:p>
                      <a:endParaRPr kumimoji="1" lang="ja-JP" altLang="en-US"/>
                    </a:p>
                  </a:txBody>
                  <a:tcPr/>
                </a:tc>
                <a:tc>
                  <a:txBody>
                    <a:bodyPr/>
                    <a:lstStyle/>
                    <a:p>
                      <a:pPr algn="ctr">
                        <a:lnSpc>
                          <a:spcPts val="1000"/>
                        </a:lnSpc>
                      </a:pPr>
                      <a:r>
                        <a:rPr kumimoji="1" lang="ja-JP" altLang="en-US" sz="8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ts val="1000"/>
                        </a:lnSpc>
                      </a:pPr>
                      <a:r>
                        <a:rPr kumimoji="1" lang="ja-JP" altLang="en-US" sz="8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04000">
                <a:tc gridSpan="2">
                  <a:txBody>
                    <a:bodyPr/>
                    <a:lstStyle/>
                    <a:p>
                      <a:pPr marL="0" algn="l" defTabSz="914400" rtl="0" eaLnBrk="1" latinLnBrk="0" hangingPunct="1">
                        <a:lnSpc>
                          <a:spcPts val="1000"/>
                        </a:lnSpc>
                      </a:pP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世帯当たり平均構成人員</a:t>
                      </a:r>
                    </a:p>
                  </a:txBody>
                  <a:tcPr marL="72000" anchor="ctr">
                    <a:solidFill>
                      <a:schemeClr val="bg1">
                        <a:lumMod val="95000"/>
                      </a:schemeClr>
                    </a:solidFill>
                  </a:tcPr>
                </a:tc>
                <a:tc hMerge="1">
                  <a:txBody>
                    <a:bodyPr/>
                    <a:lstStyle/>
                    <a:p>
                      <a:endParaRPr kumimoji="1" lang="ja-JP" altLang="en-US"/>
                    </a:p>
                  </a:txBody>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人</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tc>
                <a:extLst>
                  <a:ext uri="{0D108BD9-81ED-4DB2-BD59-A6C34878D82A}">
                    <a16:rowId xmlns:a16="http://schemas.microsoft.com/office/drawing/2014/main" val="90072559"/>
                  </a:ext>
                </a:extLst>
              </a:tr>
              <a:tr h="204000">
                <a:tc rowSpan="7">
                  <a:txBody>
                    <a:bodyPr/>
                    <a:lstStyle/>
                    <a:p>
                      <a:pPr marL="0" algn="ctr" defTabSz="914400" rtl="0" eaLnBrk="1" latinLnBrk="0" hangingPunct="1">
                        <a:lnSpc>
                          <a:spcPts val="1000"/>
                        </a:lnSpc>
                      </a:pP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世帯</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当たり</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支出金額</a:t>
                      </a: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食料品</a:t>
                      </a:r>
                    </a:p>
                  </a:txBody>
                  <a:tcPr marL="36000" marR="36000" anchor="ctr">
                    <a:lnL w="1270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528999370"/>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電気業</a:t>
                      </a:r>
                    </a:p>
                  </a:txBody>
                  <a:tcPr marL="36000" marR="3600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974240"/>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ガス・熱供給業</a:t>
                      </a:r>
                    </a:p>
                  </a:txBody>
                  <a:tcPr marL="36000" marR="3600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258589051"/>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水道業</a:t>
                      </a:r>
                    </a:p>
                  </a:txBody>
                  <a:tcPr marL="36000" marR="3600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40640304"/>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宿泊・飲食サービス業</a:t>
                      </a:r>
                    </a:p>
                  </a:txBody>
                  <a:tcPr marL="36000" marR="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04286209"/>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情報通信業</a:t>
                      </a:r>
                    </a:p>
                  </a:txBody>
                  <a:tcPr marL="36000" marR="3600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84905920"/>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保健衛生・社会事業</a:t>
                      </a:r>
                    </a:p>
                  </a:txBody>
                  <a:tcPr marL="36000" marR="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666325316"/>
                  </a:ext>
                </a:extLst>
              </a:tr>
              <a:tr h="204000">
                <a:tc gridSpan="2">
                  <a:txBody>
                    <a:bodyPr/>
                    <a:lstStyle/>
                    <a:p>
                      <a:pPr marL="0" algn="l" defTabSz="914400" rtl="0" eaLnBrk="1" latinLnBrk="0" hangingPunct="1">
                        <a:lnSpc>
                          <a:spcPts val="1000"/>
                        </a:lnSpc>
                      </a:pP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世帯当たり住宅賃貸料</a:t>
                      </a:r>
                    </a:p>
                  </a:txBody>
                  <a:tcPr marL="72000" marR="72000" anchor="ctr">
                    <a:solidFill>
                      <a:schemeClr val="bg1">
                        <a:lumMod val="95000"/>
                      </a:schemeClr>
                    </a:solidFill>
                  </a:tcPr>
                </a:tc>
                <a:tc h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36000"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万円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tc>
                <a:extLst>
                  <a:ext uri="{0D108BD9-81ED-4DB2-BD59-A6C34878D82A}">
                    <a16:rowId xmlns:a16="http://schemas.microsoft.com/office/drawing/2014/main" val="2362716468"/>
                  </a:ext>
                </a:extLst>
              </a:tr>
              <a:tr h="204000">
                <a:tc gridSpan="2">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持家率</a:t>
                      </a:r>
                    </a:p>
                  </a:txBody>
                  <a:tcPr marL="72000" marR="72000" anchor="ctr">
                    <a:solidFill>
                      <a:schemeClr val="bg1">
                        <a:lumMod val="95000"/>
                      </a:schemeClr>
                    </a:solidFill>
                  </a:tcPr>
                </a:tc>
                <a:tc h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36000"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a:t>
                      </a:r>
                    </a:p>
                  </a:txBody>
                  <a:tcPr marL="36000" marR="36000" anchor="ctr"/>
                </a:tc>
                <a:extLst>
                  <a:ext uri="{0D108BD9-81ED-4DB2-BD59-A6C34878D82A}">
                    <a16:rowId xmlns:a16="http://schemas.microsoft.com/office/drawing/2014/main" val="2060387183"/>
                  </a:ext>
                </a:extLst>
              </a:tr>
              <a:tr h="204000">
                <a:tc gridSpan="2">
                  <a:txBody>
                    <a:bodyPr/>
                    <a:lstStyle/>
                    <a:p>
                      <a:pPr marL="0" algn="l" defTabSz="914400" rtl="0" eaLnBrk="1" latinLnBrk="0" hangingPunct="1">
                        <a:lnSpc>
                          <a:spcPts val="1000"/>
                        </a:lnSpc>
                      </a:pP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世帯当たりリフォーム資金総額</a:t>
                      </a:r>
                    </a:p>
                  </a:txBody>
                  <a:tcPr marL="72000" marR="72000" anchor="ctr">
                    <a:solidFill>
                      <a:schemeClr val="bg1">
                        <a:lumMod val="95000"/>
                      </a:schemeClr>
                    </a:solidFill>
                  </a:tcPr>
                </a:tc>
                <a:tc h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36000"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万円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tc>
                <a:extLst>
                  <a:ext uri="{0D108BD9-81ED-4DB2-BD59-A6C34878D82A}">
                    <a16:rowId xmlns:a16="http://schemas.microsoft.com/office/drawing/2014/main" val="3552442433"/>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1474891768"/>
              </p:ext>
            </p:extLst>
          </p:nvPr>
        </p:nvGraphicFramePr>
        <p:xfrm>
          <a:off x="214036" y="1868963"/>
          <a:ext cx="2952000" cy="480600"/>
        </p:xfrm>
        <a:graphic>
          <a:graphicData uri="http://schemas.openxmlformats.org/drawingml/2006/table">
            <a:tbl>
              <a:tblPr firstRow="1" bandRow="1">
                <a:tableStyleId>{5940675A-B579-460E-94D1-54222C63F5DA}</a:tableStyleId>
              </a:tblPr>
              <a:tblGrid>
                <a:gridCol w="1260000">
                  <a:extLst>
                    <a:ext uri="{9D8B030D-6E8A-4147-A177-3AD203B41FA5}">
                      <a16:colId xmlns:a16="http://schemas.microsoft.com/office/drawing/2014/main" val="2250622700"/>
                    </a:ext>
                  </a:extLst>
                </a:gridCol>
                <a:gridCol w="1260000">
                  <a:extLst>
                    <a:ext uri="{9D8B030D-6E8A-4147-A177-3AD203B41FA5}">
                      <a16:colId xmlns:a16="http://schemas.microsoft.com/office/drawing/2014/main" val="1868032922"/>
                    </a:ext>
                  </a:extLst>
                </a:gridCol>
                <a:gridCol w="432000">
                  <a:extLst>
                    <a:ext uri="{9D8B030D-6E8A-4147-A177-3AD203B41FA5}">
                      <a16:colId xmlns:a16="http://schemas.microsoft.com/office/drawing/2014/main" val="3698287331"/>
                    </a:ext>
                  </a:extLst>
                </a:gridCol>
              </a:tblGrid>
              <a:tr h="2124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地域外からの移住者数</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人</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214035" y="1186428"/>
            <a:ext cx="2844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空き家対策</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移住による居住人口の増加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6" name="正方形/長方形 31">
            <a:extLst>
              <a:ext uri="{FF2B5EF4-FFF2-40B4-BE49-F238E27FC236}">
                <a16:creationId xmlns:a16="http://schemas.microsoft.com/office/drawing/2014/main" id="{D8F17132-F9C7-4914-96F4-74FB71976B5F}"/>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0825195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6C1FBD82-524A-4BC8-A639-B221B771A3C6}"/>
              </a:ext>
            </a:extLst>
          </p:cNvPr>
          <p:cNvSpPr>
            <a:spLocks noGrp="1"/>
          </p:cNvSpPr>
          <p:nvPr>
            <p:ph type="sldNum" sz="quarter" idx="4"/>
          </p:nvPr>
        </p:nvSpPr>
        <p:spPr/>
        <p:txBody>
          <a:bodyPr/>
          <a:lstStyle/>
          <a:p>
            <a:pPr>
              <a:defRPr/>
            </a:pPr>
            <a:fld id="{20DC7313-58E3-4F6B-88A3-0F915AD38F14}" type="slidenum">
              <a:rPr lang="en-US" altLang="ja-JP" smtClean="0"/>
              <a:pPr>
                <a:defRPr/>
              </a:pPr>
              <a:t>2</a:t>
            </a:fld>
            <a:endParaRPr lang="en-US" altLang="ja-JP" dirty="0"/>
          </a:p>
        </p:txBody>
      </p:sp>
      <p:sp>
        <p:nvSpPr>
          <p:cNvPr id="3" name="Text Box 14">
            <a:extLst>
              <a:ext uri="{FF2B5EF4-FFF2-40B4-BE49-F238E27FC236}">
                <a16:creationId xmlns:a16="http://schemas.microsoft.com/office/drawing/2014/main" id="{0A318628-8FAE-4094-A6C3-74B2B34EC02E}"/>
              </a:ext>
            </a:extLst>
          </p:cNvPr>
          <p:cNvSpPr txBox="1">
            <a:spLocks noChangeArrowheads="1"/>
          </p:cNvSpPr>
          <p:nvPr/>
        </p:nvSpPr>
        <p:spPr bwMode="auto">
          <a:xfrm>
            <a:off x="153865" y="682870"/>
            <a:ext cx="8836269" cy="4100670"/>
          </a:xfrm>
          <a:prstGeom prst="rect">
            <a:avLst/>
          </a:prstGeom>
          <a:noFill/>
          <a:ln w="9525">
            <a:solidFill>
              <a:srgbClr val="008080"/>
            </a:solidFill>
            <a:miter lim="800000"/>
            <a:headEnd/>
            <a:tailEnd/>
          </a:ln>
          <a:extLst>
            <a:ext uri="{909E8E84-426E-40DD-AFC4-6F175D3DCCD1}">
              <a14:hiddenFill xmlns:a14="http://schemas.microsoft.com/office/drawing/2010/main">
                <a:solidFill>
                  <a:srgbClr val="FFFFFF"/>
                </a:solidFill>
              </a14:hiddenFill>
            </a:ext>
          </a:extLst>
        </p:spPr>
        <p:txBody>
          <a:bodyPr wrap="square" lIns="95785" tIns="47893" rIns="95785" bIns="47893" anchor="t">
            <a:noAutofit/>
          </a:bodyPr>
          <a:lstStyle>
            <a:lvl1pPr defTabSz="957263" eaLnBrk="0" hangingPunct="0">
              <a:spcBef>
                <a:spcPct val="20000"/>
              </a:spcBef>
              <a:buClr>
                <a:schemeClr val="accent2"/>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1pPr>
            <a:lvl2pPr marL="742950" indent="-285750" defTabSz="957263" eaLnBrk="0" hangingPunct="0">
              <a:spcBef>
                <a:spcPct val="20000"/>
              </a:spcBef>
              <a:buChar char="–"/>
              <a:defRPr kumimoji="1" sz="1400">
                <a:solidFill>
                  <a:schemeClr val="tx1"/>
                </a:solidFill>
                <a:latin typeface="ＭＳ Ｐゴシック" panose="020B0600070205080204" pitchFamily="50" charset="-128"/>
                <a:ea typeface="ＭＳ Ｐゴシック" panose="020B0600070205080204" pitchFamily="50" charset="-128"/>
              </a:defRPr>
            </a:lvl2pPr>
            <a:lvl3pPr marL="11430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3pPr>
            <a:lvl4pPr marL="16002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4pPr>
            <a:lvl5pPr marL="20574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5pPr>
            <a:lvl6pPr marL="25146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6pPr>
            <a:lvl7pPr marL="29718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7pPr>
            <a:lvl8pPr marL="34290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8pPr>
            <a:lvl9pPr marL="38862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9pPr>
          </a:lstStyle>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ja-JP" altLang="en-US" sz="1600" b="1" noProof="1">
                <a:latin typeface="Meiryo UI" panose="020B0604030504040204" pitchFamily="50" charset="-128"/>
                <a:ea typeface="Meiryo UI" panose="020B0604030504040204" pitchFamily="50" charset="-128"/>
                <a:cs typeface="Arial" panose="020B0604020202020204" pitchFamily="34" charset="0"/>
              </a:rPr>
              <a:t>著作権</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 Ministry of the Environment. 2025</a:t>
            </a: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a:t>
            </a:r>
            <a:r>
              <a:rPr lang="ja-JP" altLang="en-US" sz="1600" b="1" noProof="1">
                <a:latin typeface="Meiryo UI" panose="020B0604030504040204" pitchFamily="50" charset="-128"/>
                <a:ea typeface="Meiryo UI" panose="020B0604030504040204" pitchFamily="50" charset="-128"/>
                <a:cs typeface="Arial" panose="020B0604020202020204" pitchFamily="34" charset="0"/>
              </a:rPr>
              <a:t> </a:t>
            </a:r>
            <a:r>
              <a:rPr lang="en-US" altLang="ja-JP" sz="1600" b="1" noProof="1">
                <a:latin typeface="Meiryo UI" panose="020B0604030504040204" pitchFamily="50" charset="-128"/>
                <a:ea typeface="Meiryo UI" panose="020B0604030504040204" pitchFamily="50" charset="-128"/>
                <a:cs typeface="Arial" panose="020B0604020202020204" pitchFamily="34" charset="0"/>
              </a:rPr>
              <a:t>Value Management Institute, Inc. 2025</a:t>
            </a:r>
            <a:br>
              <a:rPr lang="en-US" altLang="ja-JP" sz="1600" b="1" noProof="1">
                <a:latin typeface="Meiryo UI" panose="020B0604030504040204" pitchFamily="50" charset="-128"/>
                <a:ea typeface="Meiryo UI" panose="020B0604030504040204" pitchFamily="50" charset="-128"/>
                <a:cs typeface="Arial" panose="020B0604020202020204" pitchFamily="34" charset="0"/>
              </a:rPr>
            </a:br>
            <a:r>
              <a:rPr lang="ja-JP" altLang="en-US" sz="1600" b="1" noProof="1">
                <a:latin typeface="Meiryo UI" panose="020B0604030504040204" pitchFamily="50" charset="-128"/>
                <a:ea typeface="Meiryo UI" panose="020B0604030504040204" pitchFamily="50" charset="-128"/>
                <a:cs typeface="Arial" panose="020B0604020202020204" pitchFamily="34" charset="0"/>
              </a:rPr>
              <a:t>当資料は、環境省及び</a:t>
            </a:r>
            <a:r>
              <a:rPr lang="ja-JP" altLang="en-US" sz="1600" b="1" dirty="0">
                <a:latin typeface="Meiryo UI" panose="020B0604030504040204" pitchFamily="50" charset="-128"/>
                <a:ea typeface="Meiryo UI" panose="020B0604030504040204" pitchFamily="50" charset="-128"/>
                <a:cs typeface="Arial" panose="020B0604020202020204" pitchFamily="34" charset="0"/>
              </a:rPr>
              <a:t>株式会社価値総合研究所</a:t>
            </a:r>
            <a:r>
              <a:rPr lang="ja-JP" altLang="en-US" sz="1600" b="1" noProof="1">
                <a:latin typeface="Meiryo UI" panose="020B0604030504040204" pitchFamily="50" charset="-128"/>
                <a:ea typeface="Meiryo UI" panose="020B0604030504040204" pitchFamily="50" charset="-128"/>
                <a:cs typeface="Arial" panose="020B0604020202020204" pitchFamily="34" charset="0"/>
              </a:rPr>
              <a:t>により作成されたものです。</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ja-JP" altLang="en-US" sz="1600" noProof="1">
              <a:latin typeface="Meiryo UI" panose="020B0604030504040204" pitchFamily="50" charset="-128"/>
              <a:ea typeface="Meiryo UI" panose="020B0604030504040204" pitchFamily="50" charset="-128"/>
              <a:cs typeface="Meiryo UI" panose="020B0604030504040204" pitchFamily="50" charset="-128"/>
            </a:endParaRPr>
          </a:p>
          <a:p>
            <a:pPr algn="just"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本資料は著作物であり、著作権法に基づき保護されています。本資料の全文または一部を転載・複製する際は、著作権者の許諾が必要ですので、株式会社価値総合研究所までご連絡ください。著作権法の定めに従い引用・転載・複製する際には、必ず</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出典：「地域経済循環分析」（環境省、株式会社価値総合研究所）</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と明記してください。</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（お問合せ先）</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株式会社価値総合研究所（担当：地域経済循環分析用データ担当）</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E-mail</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reca@vmi.co.jp</a:t>
            </a:r>
          </a:p>
        </p:txBody>
      </p:sp>
      <p:sp>
        <p:nvSpPr>
          <p:cNvPr id="4" name="タイトル 1">
            <a:extLst>
              <a:ext uri="{FF2B5EF4-FFF2-40B4-BE49-F238E27FC236}">
                <a16:creationId xmlns:a16="http://schemas.microsoft.com/office/drawing/2014/main" id="{BF6BC2ED-8F4C-4A85-8977-37A3AD86E286}"/>
              </a:ext>
            </a:extLst>
          </p:cNvPr>
          <p:cNvSpPr txBox="1">
            <a:spLocks/>
          </p:cNvSpPr>
          <p:nvPr/>
        </p:nvSpPr>
        <p:spPr>
          <a:xfrm>
            <a:off x="157977" y="0"/>
            <a:ext cx="8836269" cy="589029"/>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eaLnBrk="0" hangingPunct="0">
              <a:defRPr lang="ja-JP" altLang="en-US" sz="3200" b="1" dirty="0">
                <a:solidFill>
                  <a:schemeClr val="tx2"/>
                </a:solidFill>
                <a:latin typeface="Meiryo UI" pitchFamily="50" charset="-128"/>
                <a:ea typeface="Meiryo UI" pitchFamily="50" charset="-128"/>
                <a:cs typeface="+mj-cs"/>
              </a:defRPr>
            </a:lvl1pPr>
            <a:lvl2pPr eaLnBrk="0" hangingPunct="0">
              <a:defRPr sz="2400" b="1">
                <a:solidFill>
                  <a:schemeClr val="tx2"/>
                </a:solidFill>
                <a:latin typeface="HGP創英角ｺﾞｼｯｸUB" pitchFamily="50" charset="-128"/>
                <a:ea typeface="HGP創英角ｺﾞｼｯｸUB" pitchFamily="50" charset="-128"/>
              </a:defRPr>
            </a:lvl2pPr>
            <a:lvl3pPr eaLnBrk="0" hangingPunct="0">
              <a:defRPr sz="2400" b="1">
                <a:solidFill>
                  <a:schemeClr val="tx2"/>
                </a:solidFill>
                <a:latin typeface="HGP創英角ｺﾞｼｯｸUB" pitchFamily="50" charset="-128"/>
                <a:ea typeface="HGP創英角ｺﾞｼｯｸUB" pitchFamily="50" charset="-128"/>
              </a:defRPr>
            </a:lvl3pPr>
            <a:lvl4pPr eaLnBrk="0" hangingPunct="0">
              <a:defRPr sz="2400" b="1">
                <a:solidFill>
                  <a:schemeClr val="tx2"/>
                </a:solidFill>
                <a:latin typeface="HGP創英角ｺﾞｼｯｸUB" pitchFamily="50" charset="-128"/>
                <a:ea typeface="HGP創英角ｺﾞｼｯｸUB" pitchFamily="50" charset="-128"/>
              </a:defRPr>
            </a:lvl4pPr>
            <a:lvl5pPr eaLnBrk="0" hangingPunct="0">
              <a:defRPr sz="2400" b="1">
                <a:solidFill>
                  <a:schemeClr val="tx2"/>
                </a:solidFill>
                <a:latin typeface="HGP創英角ｺﾞｼｯｸUB" pitchFamily="50" charset="-128"/>
                <a:ea typeface="HGP創英角ｺﾞｼｯｸUB" pitchFamily="50" charset="-128"/>
              </a:defRPr>
            </a:lvl5pPr>
            <a:lvl6pPr marL="457200" fontAlgn="base">
              <a:spcBef>
                <a:spcPct val="0"/>
              </a:spcBef>
              <a:spcAft>
                <a:spcPct val="0"/>
              </a:spcAft>
              <a:defRPr sz="2800" b="1">
                <a:solidFill>
                  <a:schemeClr val="tx2"/>
                </a:solidFill>
                <a:latin typeface="Tahoma" pitchFamily="34" charset="0"/>
                <a:ea typeface="ＭＳ Ｐゴシック" pitchFamily="50" charset="-128"/>
              </a:defRPr>
            </a:lvl6pPr>
            <a:lvl7pPr marL="914400" fontAlgn="base">
              <a:spcBef>
                <a:spcPct val="0"/>
              </a:spcBef>
              <a:spcAft>
                <a:spcPct val="0"/>
              </a:spcAft>
              <a:defRPr sz="2800" b="1">
                <a:solidFill>
                  <a:schemeClr val="tx2"/>
                </a:solidFill>
                <a:latin typeface="Tahoma" pitchFamily="34" charset="0"/>
                <a:ea typeface="ＭＳ Ｐゴシック" pitchFamily="50" charset="-128"/>
              </a:defRPr>
            </a:lvl7pPr>
            <a:lvl8pPr marL="1371600" fontAlgn="base">
              <a:spcBef>
                <a:spcPct val="0"/>
              </a:spcBef>
              <a:spcAft>
                <a:spcPct val="0"/>
              </a:spcAft>
              <a:defRPr sz="2800" b="1">
                <a:solidFill>
                  <a:schemeClr val="tx2"/>
                </a:solidFill>
                <a:latin typeface="Tahoma" pitchFamily="34" charset="0"/>
                <a:ea typeface="ＭＳ Ｐゴシック" pitchFamily="50" charset="-128"/>
              </a:defRPr>
            </a:lvl8pPr>
            <a:lvl9pPr marL="1828800" fontAlgn="base">
              <a:spcBef>
                <a:spcPct val="0"/>
              </a:spcBef>
              <a:spcAft>
                <a:spcPct val="0"/>
              </a:spcAft>
              <a:defRPr sz="2800" b="1">
                <a:solidFill>
                  <a:schemeClr val="tx2"/>
                </a:solidFill>
                <a:latin typeface="Tahoma" pitchFamily="34" charset="0"/>
                <a:ea typeface="ＭＳ Ｐゴシック" pitchFamily="50" charset="-128"/>
              </a:defRPr>
            </a:lvl9pPr>
          </a:lstStyle>
          <a:p>
            <a:r>
              <a:rPr lang="ja-JP" altLang="en-US" sz="2800" dirty="0"/>
              <a:t>本ツールに関するご案内（留意事項）</a:t>
            </a:r>
          </a:p>
        </p:txBody>
      </p:sp>
    </p:spTree>
    <p:extLst>
      <p:ext uri="{BB962C8B-B14F-4D97-AF65-F5344CB8AC3E}">
        <p14:creationId xmlns:p14="http://schemas.microsoft.com/office/powerpoint/2010/main" val="85122783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20</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8" name="テキスト ボックス 27">
            <a:extLst>
              <a:ext uri="{FF2B5EF4-FFF2-40B4-BE49-F238E27FC236}">
                <a16:creationId xmlns:a16="http://schemas.microsoft.com/office/drawing/2014/main" id="{E6FC1C77-394A-4CB9-AE2B-EC8B88898BD2}"/>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44796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6" name="テキスト ボックス 25">
            <a:extLst>
              <a:ext uri="{FF2B5EF4-FFF2-40B4-BE49-F238E27FC236}">
                <a16:creationId xmlns:a16="http://schemas.microsoft.com/office/drawing/2014/main" id="{D13BE80D-532D-3131-F698-99D7097F5BA7}"/>
              </a:ext>
            </a:extLst>
          </p:cNvPr>
          <p:cNvSpPr txBox="1"/>
          <p:nvPr/>
        </p:nvSpPr>
        <p:spPr>
          <a:xfrm>
            <a:off x="6364435" y="3224315"/>
            <a:ext cx="2732673"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元気高齢者の支出金額のうち、どれだけ地域内で支出しているかを表す割合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364064" y="1462252"/>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315376" y="1462252"/>
            <a:ext cx="252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元気高齢者の</a:t>
            </a:r>
            <a:r>
              <a:rPr lang="en-US" altLang="ja-JP" sz="1000" b="1" u="sng"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人当たり支出金額の設定値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82742" y="1462252"/>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82742" y="95177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771301"/>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元気高齢者が●●人増加し、地域内での支出が増加することによる経済波及効果は、直接効果が●●億円であり、間接効果を加えた効果の合計は●●億円である。</a:t>
            </a:r>
            <a:endParaRPr lang="en-US" altLang="ja-JP" sz="1000" b="0" dirty="0"/>
          </a:p>
        </p:txBody>
      </p:sp>
      <p:graphicFrame>
        <p:nvGraphicFramePr>
          <p:cNvPr id="15" name="表 2"/>
          <p:cNvGraphicFramePr>
            <a:graphicFrameLocks noGrp="1"/>
          </p:cNvGraphicFramePr>
          <p:nvPr>
            <p:extLst>
              <p:ext uri="{D42A27DB-BD31-4B8C-83A1-F6EECF244321}">
                <p14:modId xmlns:p14="http://schemas.microsoft.com/office/powerpoint/2010/main" val="2413021206"/>
              </p:ext>
            </p:extLst>
          </p:nvPr>
        </p:nvGraphicFramePr>
        <p:xfrm>
          <a:off x="3325413" y="1665768"/>
          <a:ext cx="2880000" cy="1645920"/>
        </p:xfrm>
        <a:graphic>
          <a:graphicData uri="http://schemas.openxmlformats.org/drawingml/2006/table">
            <a:tbl>
              <a:tblPr firstRow="1" bandRow="1">
                <a:tableStyleId>{5940675A-B579-460E-94D1-54222C63F5DA}</a:tableStyleId>
              </a:tblPr>
              <a:tblGrid>
                <a:gridCol w="1656000">
                  <a:extLst>
                    <a:ext uri="{9D8B030D-6E8A-4147-A177-3AD203B41FA5}">
                      <a16:colId xmlns:a16="http://schemas.microsoft.com/office/drawing/2014/main" val="4225358675"/>
                    </a:ext>
                  </a:extLst>
                </a:gridCol>
                <a:gridCol w="1224000">
                  <a:extLst>
                    <a:ext uri="{9D8B030D-6E8A-4147-A177-3AD203B41FA5}">
                      <a16:colId xmlns:a16="http://schemas.microsoft.com/office/drawing/2014/main" val="1868032922"/>
                    </a:ext>
                  </a:extLst>
                </a:gridCol>
              </a:tblGrid>
              <a:tr h="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r>
                        <a:rPr kumimoji="1" lang="en-US" altLang="ja-JP" sz="900" b="1" dirty="0">
                          <a:latin typeface="Meiryo UI" panose="020B0604030504040204" pitchFamily="50" charset="-128"/>
                          <a:ea typeface="Meiryo UI" panose="020B0604030504040204" pitchFamily="50" charset="-128"/>
                        </a:rPr>
                        <a:t>(</a:t>
                      </a:r>
                      <a:r>
                        <a:rPr kumimoji="1" lang="ja-JP" altLang="en-US" sz="900" b="1" dirty="0">
                          <a:latin typeface="Meiryo UI" panose="020B0604030504040204" pitchFamily="50" charset="-128"/>
                          <a:ea typeface="Meiryo UI" panose="020B0604030504040204" pitchFamily="50" charset="-128"/>
                        </a:rPr>
                        <a:t>円</a:t>
                      </a:r>
                      <a:r>
                        <a:rPr kumimoji="1" lang="en-US" altLang="ja-JP" sz="900" b="1" dirty="0">
                          <a:latin typeface="Meiryo UI" panose="020B0604030504040204" pitchFamily="50" charset="-128"/>
                          <a:ea typeface="Meiryo UI" panose="020B0604030504040204" pitchFamily="50" charset="-128"/>
                        </a:rPr>
                        <a:t>/</a:t>
                      </a:r>
                      <a:r>
                        <a:rPr kumimoji="1" lang="ja-JP" altLang="en-US" sz="900" b="1" dirty="0">
                          <a:latin typeface="Meiryo UI" panose="020B0604030504040204" pitchFamily="50" charset="-128"/>
                          <a:ea typeface="Meiryo UI" panose="020B0604030504040204" pitchFamily="50" charset="-128"/>
                        </a:rPr>
                        <a:t>人</a:t>
                      </a:r>
                      <a:r>
                        <a:rPr kumimoji="1" lang="en-US" altLang="ja-JP" sz="900" b="1" dirty="0">
                          <a:latin typeface="Meiryo UI" panose="020B0604030504040204" pitchFamily="50" charset="-128"/>
                          <a:ea typeface="Meiryo UI" panose="020B0604030504040204" pitchFamily="50" charset="-128"/>
                        </a:rPr>
                        <a:t>)</a:t>
                      </a:r>
                      <a:endParaRPr kumimoji="1" lang="ja-JP" altLang="en-US" sz="900" b="1" dirty="0">
                        <a:latin typeface="Meiryo UI" panose="020B0604030504040204" pitchFamily="50" charset="-128"/>
                        <a:ea typeface="Meiryo UI" panose="020B0604030504040204" pitchFamily="50" charset="-128"/>
                      </a:endParaRPr>
                    </a:p>
                  </a:txBody>
                  <a:tcPr anchor="ctr" anchorCtr="1">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extLst>
                  <a:ext uri="{0D108BD9-81ED-4DB2-BD59-A6C34878D82A}">
                    <a16:rowId xmlns:a16="http://schemas.microsoft.com/office/drawing/2014/main" val="3528111955"/>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運輸・郵便業</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外出のための鉄道、バス、タクシーなどの交通費</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宿泊・飲食サービス業</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外食による飲食費</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その他のサービス</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理容、美容、習い事などのサービス費</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4026884862"/>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558341782"/>
              </p:ext>
            </p:extLst>
          </p:nvPr>
        </p:nvGraphicFramePr>
        <p:xfrm>
          <a:off x="198406" y="1665768"/>
          <a:ext cx="2916000" cy="480600"/>
        </p:xfrm>
        <a:graphic>
          <a:graphicData uri="http://schemas.openxmlformats.org/drawingml/2006/table">
            <a:tbl>
              <a:tblPr firstRow="1" bandRow="1">
                <a:tableStyleId>{5940675A-B579-460E-94D1-54222C63F5DA}</a:tableStyleId>
              </a:tblPr>
              <a:tblGrid>
                <a:gridCol w="1224000">
                  <a:extLst>
                    <a:ext uri="{9D8B030D-6E8A-4147-A177-3AD203B41FA5}">
                      <a16:colId xmlns:a16="http://schemas.microsoft.com/office/drawing/2014/main" val="2250622700"/>
                    </a:ext>
                  </a:extLst>
                </a:gridCol>
                <a:gridCol w="1260000">
                  <a:extLst>
                    <a:ext uri="{9D8B030D-6E8A-4147-A177-3AD203B41FA5}">
                      <a16:colId xmlns:a16="http://schemas.microsoft.com/office/drawing/2014/main" val="1868032922"/>
                    </a:ext>
                  </a:extLst>
                </a:gridCol>
                <a:gridCol w="432000">
                  <a:extLst>
                    <a:ext uri="{9D8B030D-6E8A-4147-A177-3AD203B41FA5}">
                      <a16:colId xmlns:a16="http://schemas.microsoft.com/office/drawing/2014/main" val="3698287331"/>
                    </a:ext>
                  </a:extLst>
                </a:gridCol>
              </a:tblGrid>
              <a:tr h="1764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元気高齢者の増加数</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人</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198405" y="1155169"/>
            <a:ext cx="2916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高齢者の健康推進</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元気高齢者の増加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7" name="正方形/長方形 31">
            <a:extLst>
              <a:ext uri="{FF2B5EF4-FFF2-40B4-BE49-F238E27FC236}">
                <a16:creationId xmlns:a16="http://schemas.microsoft.com/office/drawing/2014/main" id="{56701AA3-8465-4167-AF33-9CD947647D10}"/>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58235429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21</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8" name="テキスト ボックス 27">
            <a:extLst>
              <a:ext uri="{FF2B5EF4-FFF2-40B4-BE49-F238E27FC236}">
                <a16:creationId xmlns:a16="http://schemas.microsoft.com/office/drawing/2014/main" id="{A88D96DD-2E46-4E04-AABC-2ECD9778F9D6}"/>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467873"/>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6" name="テキスト ボックス 25">
            <a:extLst>
              <a:ext uri="{FF2B5EF4-FFF2-40B4-BE49-F238E27FC236}">
                <a16:creationId xmlns:a16="http://schemas.microsoft.com/office/drawing/2014/main" id="{D13BE80D-532D-3131-F698-99D7097F5BA7}"/>
              </a:ext>
            </a:extLst>
          </p:cNvPr>
          <p:cNvSpPr txBox="1"/>
          <p:nvPr/>
        </p:nvSpPr>
        <p:spPr>
          <a:xfrm>
            <a:off x="6356619" y="3216499"/>
            <a:ext cx="2732673"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子どものための支出金額のうち、どれだけ地域内で支出しているかを表す割合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348433" y="1454437"/>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119991" y="1454437"/>
            <a:ext cx="23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子ども１人当たり支出金額の設定値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82742" y="1454437"/>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82742" y="95177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791206"/>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子どもが●●人増加し、地域内での支出が増加することによる経済波及効果は、直接効果が●●億円であり、間接効果を加えた効果の合計は●●億円である。</a:t>
            </a:r>
            <a:endParaRPr lang="en-US" altLang="ja-JP" sz="1000" b="0" dirty="0"/>
          </a:p>
        </p:txBody>
      </p:sp>
      <p:graphicFrame>
        <p:nvGraphicFramePr>
          <p:cNvPr id="15" name="表 2"/>
          <p:cNvGraphicFramePr>
            <a:graphicFrameLocks noGrp="1"/>
          </p:cNvGraphicFramePr>
          <p:nvPr>
            <p:extLst>
              <p:ext uri="{D42A27DB-BD31-4B8C-83A1-F6EECF244321}">
                <p14:modId xmlns:p14="http://schemas.microsoft.com/office/powerpoint/2010/main" val="21782561"/>
              </p:ext>
            </p:extLst>
          </p:nvPr>
        </p:nvGraphicFramePr>
        <p:xfrm>
          <a:off x="3130028" y="1650138"/>
          <a:ext cx="3024000" cy="1645920"/>
        </p:xfrm>
        <a:graphic>
          <a:graphicData uri="http://schemas.openxmlformats.org/drawingml/2006/table">
            <a:tbl>
              <a:tblPr firstRow="1" bandRow="1">
                <a:tableStyleId>{5940675A-B579-460E-94D1-54222C63F5DA}</a:tableStyleId>
              </a:tblPr>
              <a:tblGrid>
                <a:gridCol w="1836000">
                  <a:extLst>
                    <a:ext uri="{9D8B030D-6E8A-4147-A177-3AD203B41FA5}">
                      <a16:colId xmlns:a16="http://schemas.microsoft.com/office/drawing/2014/main" val="4225358675"/>
                    </a:ext>
                  </a:extLst>
                </a:gridCol>
                <a:gridCol w="1188000">
                  <a:extLst>
                    <a:ext uri="{9D8B030D-6E8A-4147-A177-3AD203B41FA5}">
                      <a16:colId xmlns:a16="http://schemas.microsoft.com/office/drawing/2014/main" val="1868032922"/>
                    </a:ext>
                  </a:extLst>
                </a:gridCol>
              </a:tblGrid>
              <a:tr h="2124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r>
                        <a:rPr kumimoji="1" lang="en-US" altLang="ja-JP" sz="900" b="1" dirty="0">
                          <a:latin typeface="Meiryo UI" panose="020B0604030504040204" pitchFamily="50" charset="-128"/>
                          <a:ea typeface="Meiryo UI" panose="020B0604030504040204" pitchFamily="50" charset="-128"/>
                        </a:rPr>
                        <a:t>(</a:t>
                      </a:r>
                      <a:r>
                        <a:rPr kumimoji="1" lang="ja-JP" altLang="en-US" sz="900" b="1" dirty="0">
                          <a:latin typeface="Meiryo UI" panose="020B0604030504040204" pitchFamily="50" charset="-128"/>
                          <a:ea typeface="Meiryo UI" panose="020B0604030504040204" pitchFamily="50" charset="-128"/>
                        </a:rPr>
                        <a:t>円</a:t>
                      </a:r>
                      <a:r>
                        <a:rPr kumimoji="1" lang="en-US" altLang="ja-JP" sz="900" b="1" dirty="0">
                          <a:latin typeface="Meiryo UI" panose="020B0604030504040204" pitchFamily="50" charset="-128"/>
                          <a:ea typeface="Meiryo UI" panose="020B0604030504040204" pitchFamily="50" charset="-128"/>
                        </a:rPr>
                        <a:t>/</a:t>
                      </a:r>
                      <a:r>
                        <a:rPr kumimoji="1" lang="ja-JP" altLang="en-US" sz="900" b="1" dirty="0">
                          <a:latin typeface="Meiryo UI" panose="020B0604030504040204" pitchFamily="50" charset="-128"/>
                          <a:ea typeface="Meiryo UI" panose="020B0604030504040204" pitchFamily="50" charset="-128"/>
                        </a:rPr>
                        <a:t>人</a:t>
                      </a:r>
                      <a:r>
                        <a:rPr kumimoji="1" lang="en-US" altLang="ja-JP" sz="900" b="1" dirty="0">
                          <a:latin typeface="Meiryo UI" panose="020B0604030504040204" pitchFamily="50" charset="-128"/>
                          <a:ea typeface="Meiryo UI" panose="020B0604030504040204" pitchFamily="50" charset="-128"/>
                        </a:rPr>
                        <a:t>)</a:t>
                      </a:r>
                      <a:endParaRPr kumimoji="1" lang="ja-JP" altLang="en-US" sz="900" b="1" dirty="0">
                        <a:latin typeface="Meiryo UI" panose="020B0604030504040204" pitchFamily="50" charset="-128"/>
                        <a:ea typeface="Meiryo UI" panose="020B0604030504040204" pitchFamily="50" charset="-128"/>
                      </a:endParaRPr>
                    </a:p>
                  </a:txBody>
                  <a:tcPr anchor="ctr" anchorCtr="1">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extLst>
                  <a:ext uri="{0D108BD9-81ED-4DB2-BD59-A6C34878D82A}">
                    <a16:rowId xmlns:a16="http://schemas.microsoft.com/office/drawing/2014/main" val="3528111955"/>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食料品</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肉や魚、乳製品などの加工品、</a:t>
                      </a:r>
                    </a:p>
                    <a:p>
                      <a:pPr>
                        <a:lnSpc>
                          <a:spcPct val="100000"/>
                        </a:lnSpc>
                      </a:pPr>
                      <a:r>
                        <a:rPr kumimoji="1" lang="ja-JP" altLang="en-US" sz="800" dirty="0">
                          <a:latin typeface="Meiryo UI" panose="020B0604030504040204" pitchFamily="50" charset="-128"/>
                          <a:ea typeface="Meiryo UI" panose="020B0604030504040204" pitchFamily="50" charset="-128"/>
                        </a:rPr>
                        <a:t>清涼飲料などの飲食料品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外食を除く</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54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繊維製品</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子ども服などの衣服・身の回り品</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54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教育</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幼稚園、小学校、中学校などの教育費</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54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4026884862"/>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183294250"/>
              </p:ext>
            </p:extLst>
          </p:nvPr>
        </p:nvGraphicFramePr>
        <p:xfrm>
          <a:off x="198406" y="1650138"/>
          <a:ext cx="2628000" cy="480600"/>
        </p:xfrm>
        <a:graphic>
          <a:graphicData uri="http://schemas.openxmlformats.org/drawingml/2006/table">
            <a:tbl>
              <a:tblPr firstRow="1" bandRow="1">
                <a:tableStyleId>{5940675A-B579-460E-94D1-54222C63F5DA}</a:tableStyleId>
              </a:tblPr>
              <a:tblGrid>
                <a:gridCol w="972000">
                  <a:extLst>
                    <a:ext uri="{9D8B030D-6E8A-4147-A177-3AD203B41FA5}">
                      <a16:colId xmlns:a16="http://schemas.microsoft.com/office/drawing/2014/main" val="2250622700"/>
                    </a:ext>
                  </a:extLst>
                </a:gridCol>
                <a:gridCol w="1224000">
                  <a:extLst>
                    <a:ext uri="{9D8B030D-6E8A-4147-A177-3AD203B41FA5}">
                      <a16:colId xmlns:a16="http://schemas.microsoft.com/office/drawing/2014/main" val="1868032922"/>
                    </a:ext>
                  </a:extLst>
                </a:gridCol>
                <a:gridCol w="432000">
                  <a:extLst>
                    <a:ext uri="{9D8B030D-6E8A-4147-A177-3AD203B41FA5}">
                      <a16:colId xmlns:a16="http://schemas.microsoft.com/office/drawing/2014/main" val="3698287331"/>
                    </a:ext>
                  </a:extLst>
                </a:gridCol>
              </a:tblGrid>
              <a:tr h="1764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子どもの増加数</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人</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198405" y="1155169"/>
            <a:ext cx="262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少子化対策</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子どもの増加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7" name="正方形/長方形 31">
            <a:extLst>
              <a:ext uri="{FF2B5EF4-FFF2-40B4-BE49-F238E27FC236}">
                <a16:creationId xmlns:a16="http://schemas.microsoft.com/office/drawing/2014/main" id="{CDE94639-FFA3-4AAA-9242-CC320CC5DDCF}"/>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79291594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22</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8" name="テキスト ボックス 27">
            <a:extLst>
              <a:ext uri="{FF2B5EF4-FFF2-40B4-BE49-F238E27FC236}">
                <a16:creationId xmlns:a16="http://schemas.microsoft.com/office/drawing/2014/main" id="{3A602180-D587-4389-9E4B-F9FE6B47938C}"/>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575412"/>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6" name="テキスト ボックス 25">
            <a:extLst>
              <a:ext uri="{FF2B5EF4-FFF2-40B4-BE49-F238E27FC236}">
                <a16:creationId xmlns:a16="http://schemas.microsoft.com/office/drawing/2014/main" id="{D13BE80D-532D-3131-F698-99D7097F5BA7}"/>
              </a:ext>
            </a:extLst>
          </p:cNvPr>
          <p:cNvSpPr txBox="1"/>
          <p:nvPr/>
        </p:nvSpPr>
        <p:spPr>
          <a:xfrm>
            <a:off x="6481665" y="3354327"/>
            <a:ext cx="2592000"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観光客の支出金額のうち、どれだけ地域内で支出しているかを表す割合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434403" y="951776"/>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096546" y="951776"/>
            <a:ext cx="23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観光客１人当たり支出金額の設定値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59297" y="1501328"/>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59297" y="95177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898745"/>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観光客が●●人増加し、地域内での支出が増加することによる経済波及効果は、直接効果が●●億円であり、間接効果を加えた効果の合計は●●億円である。</a:t>
            </a:r>
            <a:endParaRPr lang="en-US" altLang="ja-JP" sz="1000" b="0" dirty="0"/>
          </a:p>
        </p:txBody>
      </p:sp>
      <p:graphicFrame>
        <p:nvGraphicFramePr>
          <p:cNvPr id="17" name="表 2"/>
          <p:cNvGraphicFramePr>
            <a:graphicFrameLocks noGrp="1"/>
          </p:cNvGraphicFramePr>
          <p:nvPr>
            <p:extLst>
              <p:ext uri="{D42A27DB-BD31-4B8C-83A1-F6EECF244321}">
                <p14:modId xmlns:p14="http://schemas.microsoft.com/office/powerpoint/2010/main" val="2462187026"/>
              </p:ext>
            </p:extLst>
          </p:nvPr>
        </p:nvGraphicFramePr>
        <p:xfrm>
          <a:off x="3117042" y="1147354"/>
          <a:ext cx="3168000" cy="2338480"/>
        </p:xfrm>
        <a:graphic>
          <a:graphicData uri="http://schemas.openxmlformats.org/drawingml/2006/table">
            <a:tbl>
              <a:tblPr firstRow="1" bandRow="1">
                <a:tableStyleId>{5940675A-B579-460E-94D1-54222C63F5DA}</a:tableStyleId>
              </a:tblPr>
              <a:tblGrid>
                <a:gridCol w="1296000">
                  <a:extLst>
                    <a:ext uri="{9D8B030D-6E8A-4147-A177-3AD203B41FA5}">
                      <a16:colId xmlns:a16="http://schemas.microsoft.com/office/drawing/2014/main" val="4225358675"/>
                    </a:ext>
                  </a:extLst>
                </a:gridCol>
                <a:gridCol w="936000">
                  <a:extLst>
                    <a:ext uri="{9D8B030D-6E8A-4147-A177-3AD203B41FA5}">
                      <a16:colId xmlns:a16="http://schemas.microsoft.com/office/drawing/2014/main" val="1868032922"/>
                    </a:ext>
                  </a:extLst>
                </a:gridCol>
                <a:gridCol w="936000">
                  <a:extLst>
                    <a:ext uri="{9D8B030D-6E8A-4147-A177-3AD203B41FA5}">
                      <a16:colId xmlns:a16="http://schemas.microsoft.com/office/drawing/2014/main" val="1999086778"/>
                    </a:ext>
                  </a:extLst>
                </a:gridCol>
              </a:tblGrid>
              <a:tr h="0">
                <a:tc>
                  <a:txBody>
                    <a:bodyPr/>
                    <a:lstStyle/>
                    <a:p>
                      <a:pPr algn="ctr">
                        <a:lnSpc>
                          <a:spcPts val="900"/>
                        </a:lnSpc>
                      </a:pPr>
                      <a:r>
                        <a:rPr kumimoji="1" lang="ja-JP" altLang="en-US" sz="800" b="1" dirty="0">
                          <a:latin typeface="Meiryo UI" panose="020B0604030504040204" pitchFamily="50" charset="-128"/>
                          <a:ea typeface="Meiryo UI" panose="020B0604030504040204" pitchFamily="50" charset="-128"/>
                        </a:rPr>
                        <a:t>項目</a:t>
                      </a:r>
                    </a:p>
                  </a:txBody>
                  <a:tcPr marL="36000" marR="36000" marT="18000" marB="18000" anchor="ctr" anchorCtr="1">
                    <a:solidFill>
                      <a:schemeClr val="bg1">
                        <a:lumMod val="75000"/>
                      </a:schemeClr>
                    </a:solidFill>
                  </a:tcPr>
                </a:tc>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日帰り客</a:t>
                      </a:r>
                      <a:endParaRPr kumimoji="1" lang="en-US" altLang="ja-JP" sz="800" b="1" dirty="0">
                        <a:latin typeface="Meiryo UI" panose="020B0604030504040204" pitchFamily="50" charset="-128"/>
                        <a:ea typeface="Meiryo UI" panose="020B0604030504040204" pitchFamily="50" charset="-128"/>
                      </a:endParaRPr>
                    </a:p>
                    <a:p>
                      <a:pPr algn="ctr">
                        <a:lnSpc>
                          <a:spcPts val="800"/>
                        </a:lnSpc>
                      </a:pP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円</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人・回</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L="36000" marR="36000" marT="18000" marB="18000" anchor="ctr" anchorCtr="1">
                    <a:solidFill>
                      <a:schemeClr val="bg1">
                        <a:lumMod val="75000"/>
                      </a:schemeClr>
                    </a:solidFill>
                  </a:tcPr>
                </a:tc>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宿泊客</a:t>
                      </a:r>
                      <a:endParaRPr kumimoji="1" lang="en-US" altLang="ja-JP" sz="800" b="1" dirty="0">
                        <a:latin typeface="Meiryo UI" panose="020B0604030504040204" pitchFamily="50" charset="-128"/>
                        <a:ea typeface="Meiryo UI" panose="020B0604030504040204" pitchFamily="50" charset="-128"/>
                      </a:endParaRPr>
                    </a:p>
                    <a:p>
                      <a:pPr algn="ctr">
                        <a:lnSpc>
                          <a:spcPts val="800"/>
                        </a:lnSpc>
                      </a:pP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円</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人・回</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L="36000" marR="36000" marT="18000" marB="18000" anchor="ctr" anchorCtr="1">
                    <a:solidFill>
                      <a:schemeClr val="bg1">
                        <a:lumMod val="75000"/>
                      </a:schemeClr>
                    </a:solidFill>
                  </a:tcPr>
                </a:tc>
                <a:extLst>
                  <a:ext uri="{0D108BD9-81ED-4DB2-BD59-A6C34878D82A}">
                    <a16:rowId xmlns:a16="http://schemas.microsoft.com/office/drawing/2014/main" val="3528111955"/>
                  </a:ext>
                </a:extLst>
              </a:tr>
              <a:tr h="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農業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農産品、畜産品のお土産</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加工品を除く</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水産業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水産品のお土産</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加工品を除く</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食料品</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飲食料品</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加工品</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のお土産</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その他の製造業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雑貨、民芸品等のお土産</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運輸・郵便業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鉄道、バス、タクシー等の交通費</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宿泊・飲食サービス業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宿泊費、飲食費</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31076626"/>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その他のサービス</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温泉、遊園地等の娯楽費</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264735786"/>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1800882573"/>
              </p:ext>
            </p:extLst>
          </p:nvPr>
        </p:nvGraphicFramePr>
        <p:xfrm>
          <a:off x="174961" y="1704844"/>
          <a:ext cx="2698237" cy="734400"/>
        </p:xfrm>
        <a:graphic>
          <a:graphicData uri="http://schemas.openxmlformats.org/drawingml/2006/table">
            <a:tbl>
              <a:tblPr firstRow="1" bandRow="1">
                <a:tableStyleId>{5940675A-B579-460E-94D1-54222C63F5DA}</a:tableStyleId>
              </a:tblPr>
              <a:tblGrid>
                <a:gridCol w="1008000">
                  <a:extLst>
                    <a:ext uri="{9D8B030D-6E8A-4147-A177-3AD203B41FA5}">
                      <a16:colId xmlns:a16="http://schemas.microsoft.com/office/drawing/2014/main" val="2250622700"/>
                    </a:ext>
                  </a:extLst>
                </a:gridCol>
                <a:gridCol w="1258237">
                  <a:extLst>
                    <a:ext uri="{9D8B030D-6E8A-4147-A177-3AD203B41FA5}">
                      <a16:colId xmlns:a16="http://schemas.microsoft.com/office/drawing/2014/main" val="1868032922"/>
                    </a:ext>
                  </a:extLst>
                </a:gridCol>
                <a:gridCol w="432000">
                  <a:extLst>
                    <a:ext uri="{9D8B030D-6E8A-4147-A177-3AD203B41FA5}">
                      <a16:colId xmlns:a16="http://schemas.microsoft.com/office/drawing/2014/main" val="3698287331"/>
                    </a:ext>
                  </a:extLst>
                </a:gridCol>
              </a:tblGrid>
              <a:tr h="230400">
                <a:tc>
                  <a:txBody>
                    <a:bodyPr/>
                    <a:lstStyle/>
                    <a:p>
                      <a:pPr algn="ctr">
                        <a:lnSpc>
                          <a:spcPts val="8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8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ts val="8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観光客の増加数</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人</a:t>
                      </a:r>
                    </a:p>
                  </a:txBody>
                  <a:tcPr anchor="ctr">
                    <a:noFill/>
                  </a:tcPr>
                </a:tc>
                <a:extLst>
                  <a:ext uri="{0D108BD9-81ED-4DB2-BD59-A6C34878D82A}">
                    <a16:rowId xmlns:a16="http://schemas.microsoft.com/office/drawing/2014/main" val="2600272368"/>
                  </a:ext>
                </a:extLst>
              </a:tr>
              <a:tr h="252000">
                <a:tc>
                  <a:txBody>
                    <a:bodyPr/>
                    <a:lstStyle/>
                    <a:p>
                      <a:pPr marL="0" algn="l"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うち、宿泊客の割合</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a:t>
                      </a:r>
                    </a:p>
                  </a:txBody>
                  <a:tcPr anchor="ctr">
                    <a:noFill/>
                  </a:tcPr>
                </a:tc>
                <a:extLst>
                  <a:ext uri="{0D108BD9-81ED-4DB2-BD59-A6C34878D82A}">
                    <a16:rowId xmlns:a16="http://schemas.microsoft.com/office/drawing/2014/main" val="3740369756"/>
                  </a:ext>
                </a:extLst>
              </a:tr>
            </a:tbl>
          </a:graphicData>
        </a:graphic>
      </p:graphicFrame>
      <p:sp>
        <p:nvSpPr>
          <p:cNvPr id="7" name="テキスト ボックス 1"/>
          <p:cNvSpPr txBox="1"/>
          <p:nvPr/>
        </p:nvSpPr>
        <p:spPr>
          <a:xfrm>
            <a:off x="174960" y="1155169"/>
            <a:ext cx="2736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観光振興</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観光客の増加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9" name="正方形/長方形 31">
            <a:extLst>
              <a:ext uri="{FF2B5EF4-FFF2-40B4-BE49-F238E27FC236}">
                <a16:creationId xmlns:a16="http://schemas.microsoft.com/office/drawing/2014/main" id="{16AAB804-8E33-4257-816B-3BA7BE7613AA}"/>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4881627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23</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8" name="テキスト ボックス 27">
            <a:extLst>
              <a:ext uri="{FF2B5EF4-FFF2-40B4-BE49-F238E27FC236}">
                <a16:creationId xmlns:a16="http://schemas.microsoft.com/office/drawing/2014/main" id="{043E2A1A-32D4-4C3C-89C6-4CD92D98C3DE}"/>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56803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6" name="テキスト ボックス 25">
            <a:extLst>
              <a:ext uri="{FF2B5EF4-FFF2-40B4-BE49-F238E27FC236}">
                <a16:creationId xmlns:a16="http://schemas.microsoft.com/office/drawing/2014/main" id="{D13BE80D-532D-3131-F698-99D7097F5BA7}"/>
              </a:ext>
            </a:extLst>
          </p:cNvPr>
          <p:cNvSpPr txBox="1"/>
          <p:nvPr/>
        </p:nvSpPr>
        <p:spPr>
          <a:xfrm>
            <a:off x="6231574" y="3376125"/>
            <a:ext cx="2732673"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設備投資の支出金額のうち、どれだけ地域内で支出しているかを表す割合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168682" y="951776"/>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057470" y="951776"/>
            <a:ext cx="23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設備投資の内訳の設定値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67112" y="1532588"/>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67112" y="95177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891371"/>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設備投資が●●百万円増加し、地域内での支出が増加することによる経済波及効果は、直接効果が●●億円であり、間接効果を加えた効果の合計は●●億円である。</a:t>
            </a:r>
            <a:endParaRPr lang="en-US" altLang="ja-JP" sz="1000" b="0" dirty="0"/>
          </a:p>
        </p:txBody>
      </p:sp>
      <p:graphicFrame>
        <p:nvGraphicFramePr>
          <p:cNvPr id="15" name="表 2"/>
          <p:cNvGraphicFramePr>
            <a:graphicFrameLocks noGrp="1"/>
          </p:cNvGraphicFramePr>
          <p:nvPr>
            <p:extLst>
              <p:ext uri="{D42A27DB-BD31-4B8C-83A1-F6EECF244321}">
                <p14:modId xmlns:p14="http://schemas.microsoft.com/office/powerpoint/2010/main" val="210208089"/>
              </p:ext>
            </p:extLst>
          </p:nvPr>
        </p:nvGraphicFramePr>
        <p:xfrm>
          <a:off x="3072580" y="1171890"/>
          <a:ext cx="2916000" cy="2271840"/>
        </p:xfrm>
        <a:graphic>
          <a:graphicData uri="http://schemas.openxmlformats.org/drawingml/2006/table">
            <a:tbl>
              <a:tblPr firstRow="1" bandRow="1">
                <a:tableStyleId>{5940675A-B579-460E-94D1-54222C63F5DA}</a:tableStyleId>
              </a:tblPr>
              <a:tblGrid>
                <a:gridCol w="1872000">
                  <a:extLst>
                    <a:ext uri="{9D8B030D-6E8A-4147-A177-3AD203B41FA5}">
                      <a16:colId xmlns:a16="http://schemas.microsoft.com/office/drawing/2014/main" val="4225358675"/>
                    </a:ext>
                  </a:extLst>
                </a:gridCol>
                <a:gridCol w="1044000">
                  <a:extLst>
                    <a:ext uri="{9D8B030D-6E8A-4147-A177-3AD203B41FA5}">
                      <a16:colId xmlns:a16="http://schemas.microsoft.com/office/drawing/2014/main" val="1868032922"/>
                    </a:ext>
                  </a:extLst>
                </a:gridCol>
              </a:tblGrid>
              <a:tr h="0">
                <a:tc>
                  <a:txBody>
                    <a:bodyPr/>
                    <a:lstStyle/>
                    <a:p>
                      <a:pPr algn="ctr">
                        <a:lnSpc>
                          <a:spcPct val="100000"/>
                        </a:lnSpc>
                      </a:pPr>
                      <a:endParaRPr kumimoji="1" lang="ja-JP" altLang="en-US" sz="800" b="1" dirty="0">
                        <a:latin typeface="Meiryo UI" panose="020B0604030504040204" pitchFamily="50" charset="-128"/>
                        <a:ea typeface="Meiryo UI" panose="020B0604030504040204" pitchFamily="50" charset="-128"/>
                      </a:endParaRPr>
                    </a:p>
                  </a:txBody>
                  <a:tcPr marL="36000" marR="36000" marT="36000" marB="36000" anchor="ctr" anchorCtr="1">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L="36000" marR="36000" marT="36000" marB="36000" anchor="ctr" anchorCtr="1">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extLst>
                  <a:ext uri="{0D108BD9-81ED-4DB2-BD59-A6C34878D82A}">
                    <a16:rowId xmlns:a16="http://schemas.microsoft.com/office/drawing/2014/main" val="3528111955"/>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建設業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工場、事業所など建築物の建設</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はん用・生産用・業務用機械</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ボイラ、タービンなどの汎用機械、農業用や建設用などの生産用機械器具、業務用機械器具の設置</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電気機械</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発電機器、電動機、変圧器、配電盤などの電気機械の設置</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輸送用機械</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乗用車、トラック、船舶など輸送用機械の購入</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14889560"/>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情報通信業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コンピュータソフトウェアの購入</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850792377"/>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専門・科学技術、業務支援サービス業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研究・開発</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707066011"/>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346867919"/>
              </p:ext>
            </p:extLst>
          </p:nvPr>
        </p:nvGraphicFramePr>
        <p:xfrm>
          <a:off x="182776" y="1743919"/>
          <a:ext cx="2664554" cy="480600"/>
        </p:xfrm>
        <a:graphic>
          <a:graphicData uri="http://schemas.openxmlformats.org/drawingml/2006/table">
            <a:tbl>
              <a:tblPr firstRow="1" bandRow="1">
                <a:tableStyleId>{5940675A-B579-460E-94D1-54222C63F5DA}</a:tableStyleId>
              </a:tblPr>
              <a:tblGrid>
                <a:gridCol w="762887">
                  <a:extLst>
                    <a:ext uri="{9D8B030D-6E8A-4147-A177-3AD203B41FA5}">
                      <a16:colId xmlns:a16="http://schemas.microsoft.com/office/drawing/2014/main" val="2250622700"/>
                    </a:ext>
                  </a:extLst>
                </a:gridCol>
                <a:gridCol w="1368000">
                  <a:extLst>
                    <a:ext uri="{9D8B030D-6E8A-4147-A177-3AD203B41FA5}">
                      <a16:colId xmlns:a16="http://schemas.microsoft.com/office/drawing/2014/main" val="1868032922"/>
                    </a:ext>
                  </a:extLst>
                </a:gridCol>
                <a:gridCol w="533667">
                  <a:extLst>
                    <a:ext uri="{9D8B030D-6E8A-4147-A177-3AD203B41FA5}">
                      <a16:colId xmlns:a16="http://schemas.microsoft.com/office/drawing/2014/main" val="3698287331"/>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設備投資額</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百万円</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182775" y="1155169"/>
            <a:ext cx="2664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設備投資</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設備投資の増加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7" name="正方形/長方形 31">
            <a:extLst>
              <a:ext uri="{FF2B5EF4-FFF2-40B4-BE49-F238E27FC236}">
                <a16:creationId xmlns:a16="http://schemas.microsoft.com/office/drawing/2014/main" id="{2AEB72FE-ADF4-48E8-B69C-A31CFB095741}"/>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262337518"/>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24</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5" name="テキスト ボックス 25">
            <a:extLst>
              <a:ext uri="{FF2B5EF4-FFF2-40B4-BE49-F238E27FC236}">
                <a16:creationId xmlns:a16="http://schemas.microsoft.com/office/drawing/2014/main" id="{B7463C6C-FC39-4BB0-80C5-E4854D255751}"/>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4"/>
          <p:cNvSpPr txBox="1">
            <a:spLocks noChangeArrowheads="1"/>
          </p:cNvSpPr>
          <p:nvPr/>
        </p:nvSpPr>
        <p:spPr bwMode="auto">
          <a:xfrm>
            <a:off x="103434" y="2814894"/>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7" name="テキスト ボックス 23">
            <a:extLst>
              <a:ext uri="{FF2B5EF4-FFF2-40B4-BE49-F238E27FC236}">
                <a16:creationId xmlns:a16="http://schemas.microsoft.com/office/drawing/2014/main" id="{C1AEE64E-1C4D-BC96-1914-4F5190545B31}"/>
              </a:ext>
            </a:extLst>
          </p:cNvPr>
          <p:cNvSpPr txBox="1"/>
          <p:nvPr/>
        </p:nvSpPr>
        <p:spPr>
          <a:xfrm>
            <a:off x="261098" y="2416590"/>
            <a:ext cx="4788000" cy="195814"/>
          </a:xfrm>
          <a:prstGeom prst="rect">
            <a:avLst/>
          </a:prstGeom>
          <a:noFill/>
        </p:spPr>
        <p:txBody>
          <a:bodyPr wrap="square" lIns="72000" tIns="36000" rIns="72000" bIns="36000" rtlCol="0">
            <a:spAutoFit/>
          </a:bodyPr>
          <a:lstStyle/>
          <a:p>
            <a:pPr marL="179388" indent="-179388"/>
            <a:r>
              <a:rPr lang="ja-JP" altLang="en-US" sz="800" dirty="0">
                <a:latin typeface="Meiryo UI" panose="020B0604030504040204" pitchFamily="50" charset="-128"/>
                <a:ea typeface="Meiryo UI" panose="020B0604030504040204" pitchFamily="50" charset="-128"/>
              </a:rPr>
              <a:t>注</a:t>
            </a:r>
            <a:r>
              <a:rPr lang="en-US" altLang="ja-JP" sz="800" dirty="0">
                <a:latin typeface="Meiryo UI" panose="020B0604030504040204" pitchFamily="50" charset="-128"/>
                <a:ea typeface="Meiryo UI" panose="020B0604030504040204" pitchFamily="50" charset="-128"/>
              </a:rPr>
              <a:t>1) </a:t>
            </a:r>
            <a:r>
              <a:rPr lang="ja-JP" altLang="en-US" sz="800" dirty="0">
                <a:latin typeface="Meiryo UI" panose="020B0604030504040204" pitchFamily="50" charset="-128"/>
                <a:ea typeface="Meiryo UI" panose="020B0604030504040204" pitchFamily="50" charset="-128"/>
              </a:rPr>
              <a:t>高効率ボイラー等の省エネに繋がる設備投資を行うことによる、</a:t>
            </a:r>
            <a:r>
              <a:rPr lang="en-US" altLang="ja-JP" sz="800" dirty="0">
                <a:latin typeface="Meiryo UI" panose="020B0604030504040204" pitchFamily="50" charset="-128"/>
                <a:ea typeface="Meiryo UI" panose="020B0604030504040204" pitchFamily="50" charset="-128"/>
              </a:rPr>
              <a:t>1</a:t>
            </a:r>
            <a:r>
              <a:rPr lang="ja-JP" altLang="en-US" sz="800" dirty="0">
                <a:latin typeface="Meiryo UI" panose="020B0604030504040204" pitchFamily="50" charset="-128"/>
                <a:ea typeface="Meiryo UI" panose="020B0604030504040204" pitchFamily="50" charset="-128"/>
              </a:rPr>
              <a:t>年間のエネルギー代金の節約額を意味する。</a:t>
            </a:r>
            <a:endParaRPr kumimoji="1" lang="ja-JP" altLang="en-US" sz="800"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260896" y="1696703"/>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260896" y="104555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9104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178800"/>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省エネによるエネルギー代金の節約額●●百万円が消費に回り、地域内での支出が増加することによる経済波及効果は、直接効果が●●億円であり、間接効果を加えた効果の合計は●●億円である。</a:t>
            </a:r>
            <a:endParaRPr lang="en-US" altLang="ja-JP" sz="1000" b="0" dirty="0"/>
          </a:p>
        </p:txBody>
      </p:sp>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2516112958"/>
              </p:ext>
            </p:extLst>
          </p:nvPr>
        </p:nvGraphicFramePr>
        <p:xfrm>
          <a:off x="276560" y="1915849"/>
          <a:ext cx="4212000" cy="480600"/>
        </p:xfrm>
        <a:graphic>
          <a:graphicData uri="http://schemas.openxmlformats.org/drawingml/2006/table">
            <a:tbl>
              <a:tblPr firstRow="1" bandRow="1">
                <a:tableStyleId>{5940675A-B579-460E-94D1-54222C63F5DA}</a:tableStyleId>
              </a:tblPr>
              <a:tblGrid>
                <a:gridCol w="2052000">
                  <a:extLst>
                    <a:ext uri="{9D8B030D-6E8A-4147-A177-3AD203B41FA5}">
                      <a16:colId xmlns:a16="http://schemas.microsoft.com/office/drawing/2014/main" val="2250622700"/>
                    </a:ext>
                  </a:extLst>
                </a:gridCol>
                <a:gridCol w="1440000">
                  <a:extLst>
                    <a:ext uri="{9D8B030D-6E8A-4147-A177-3AD203B41FA5}">
                      <a16:colId xmlns:a16="http://schemas.microsoft.com/office/drawing/2014/main" val="1868032922"/>
                    </a:ext>
                  </a:extLst>
                </a:gridCol>
                <a:gridCol w="720000">
                  <a:extLst>
                    <a:ext uri="{9D8B030D-6E8A-4147-A177-3AD203B41FA5}">
                      <a16:colId xmlns:a16="http://schemas.microsoft.com/office/drawing/2014/main" val="3698287331"/>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省エネによるエネルギー代金の節約額</a:t>
                      </a:r>
                      <a:r>
                        <a:rPr kumimoji="1" lang="ja-JP" altLang="en-US" sz="9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9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900" kern="1200" baseline="30000" dirty="0">
                        <a:solidFill>
                          <a:schemeClr val="tx1"/>
                        </a:solidFill>
                        <a:latin typeface="Meiryo UI" panose="020B0604030504040204" pitchFamily="50" charset="-128"/>
                        <a:ea typeface="Meiryo UI" panose="020B0604030504040204" pitchFamily="50" charset="-128"/>
                        <a:cs typeface="+mn-cs"/>
                      </a:endParaRP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百万円</a:t>
                      </a:r>
                      <a:r>
                        <a:rPr kumimoji="1" lang="en-US" altLang="ja-JP" sz="900" dirty="0">
                          <a:latin typeface="Meiryo UI" panose="020B0604030504040204" pitchFamily="50" charset="-128"/>
                          <a:ea typeface="Meiryo UI" panose="020B0604030504040204" pitchFamily="50" charset="-128"/>
                        </a:rPr>
                        <a:t>/</a:t>
                      </a:r>
                      <a:r>
                        <a:rPr kumimoji="1" lang="ja-JP" altLang="en-US" sz="900" dirty="0">
                          <a:latin typeface="Meiryo UI" panose="020B0604030504040204" pitchFamily="50" charset="-128"/>
                          <a:ea typeface="Meiryo UI" panose="020B0604030504040204" pitchFamily="50" charset="-128"/>
                        </a:rPr>
                        <a:t>年</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276559" y="1272394"/>
            <a:ext cx="334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高効率ボイラー等の設備投資</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投資の増加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4" name="正方形/長方形 31">
            <a:extLst>
              <a:ext uri="{FF2B5EF4-FFF2-40B4-BE49-F238E27FC236}">
                <a16:creationId xmlns:a16="http://schemas.microsoft.com/office/drawing/2014/main" id="{A12454BB-4313-4156-9CED-774D6A8BFF73}"/>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21485318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25</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5" name="テキスト ボックス 25">
            <a:extLst>
              <a:ext uri="{FF2B5EF4-FFF2-40B4-BE49-F238E27FC236}">
                <a16:creationId xmlns:a16="http://schemas.microsoft.com/office/drawing/2014/main" id="{F0EB9244-DBC7-475A-BEB7-C70C8B5F546A}"/>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4"/>
          <p:cNvSpPr txBox="1">
            <a:spLocks noChangeArrowheads="1"/>
          </p:cNvSpPr>
          <p:nvPr/>
        </p:nvSpPr>
        <p:spPr bwMode="auto">
          <a:xfrm>
            <a:off x="103434" y="2849251"/>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17" name="テキスト ボックス 23">
            <a:extLst>
              <a:ext uri="{FF2B5EF4-FFF2-40B4-BE49-F238E27FC236}">
                <a16:creationId xmlns:a16="http://schemas.microsoft.com/office/drawing/2014/main" id="{AE3F361C-6CFF-A103-91C4-BDAD3FC2F6D2}"/>
              </a:ext>
            </a:extLst>
          </p:cNvPr>
          <p:cNvSpPr txBox="1"/>
          <p:nvPr/>
        </p:nvSpPr>
        <p:spPr>
          <a:xfrm>
            <a:off x="4266278" y="1665444"/>
            <a:ext cx="1512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公共事業の工事の内容</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237448" y="1665444"/>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237448" y="1037742"/>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83234"/>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219475"/>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公共投資●●百万円で●●の工事を行うことによる経済波及効果は、直接効果が●●億円であり、間接効果を加えた効果の合計は●●億円である。</a:t>
            </a:r>
            <a:endParaRPr lang="en-US" altLang="ja-JP" sz="1000" b="0" dirty="0"/>
          </a:p>
        </p:txBody>
      </p:sp>
      <p:graphicFrame>
        <p:nvGraphicFramePr>
          <p:cNvPr id="18" name="表 2">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1446181731"/>
              </p:ext>
            </p:extLst>
          </p:nvPr>
        </p:nvGraphicFramePr>
        <p:xfrm>
          <a:off x="4281943" y="1876775"/>
          <a:ext cx="3204000" cy="480600"/>
        </p:xfrm>
        <a:graphic>
          <a:graphicData uri="http://schemas.openxmlformats.org/drawingml/2006/table">
            <a:tbl>
              <a:tblPr firstRow="1" bandRow="1">
                <a:tableStyleId>{5940675A-B579-460E-94D1-54222C63F5DA}</a:tableStyleId>
              </a:tblPr>
              <a:tblGrid>
                <a:gridCol w="1044000">
                  <a:extLst>
                    <a:ext uri="{9D8B030D-6E8A-4147-A177-3AD203B41FA5}">
                      <a16:colId xmlns:a16="http://schemas.microsoft.com/office/drawing/2014/main" val="2250622700"/>
                    </a:ext>
                  </a:extLst>
                </a:gridCol>
                <a:gridCol w="2160000">
                  <a:extLst>
                    <a:ext uri="{9D8B030D-6E8A-4147-A177-3AD203B41FA5}">
                      <a16:colId xmlns:a16="http://schemas.microsoft.com/office/drawing/2014/main" val="1868032922"/>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設定内容</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工事の内容</a:t>
                      </a:r>
                    </a:p>
                  </a:txBody>
                  <a:tcPr anchor="ctr">
                    <a:solidFill>
                      <a:schemeClr val="bg1">
                        <a:lumMod val="95000"/>
                      </a:schemeClr>
                    </a:solidFill>
                  </a:tcPr>
                </a:tc>
                <a:tc>
                  <a:txBody>
                    <a:bodyPr/>
                    <a:lstStyle/>
                    <a:p>
                      <a:pPr algn="l">
                        <a:lnSpc>
                          <a:spcPct val="100000"/>
                        </a:lnSpc>
                      </a:pPr>
                      <a:r>
                        <a:rPr kumimoji="1" lang="zh-TW" altLang="en-US" sz="900" dirty="0">
                          <a:latin typeface="Meiryo UI" panose="020B0604030504040204" pitchFamily="50" charset="-128"/>
                          <a:ea typeface="Meiryo UI" panose="020B0604030504040204" pitchFamily="50" charset="-128"/>
                        </a:rPr>
                        <a:t>農林関係公共事業</a:t>
                      </a:r>
                      <a:endParaRPr kumimoji="1" lang="ja-JP" altLang="en-US" sz="900" dirty="0">
                        <a:latin typeface="Meiryo UI" panose="020B0604030504040204" pitchFamily="50" charset="-128"/>
                        <a:ea typeface="Meiryo UI" panose="020B0604030504040204" pitchFamily="50" charset="-128"/>
                      </a:endParaRPr>
                    </a:p>
                  </a:txBody>
                  <a:tcPr anchor="ctr">
                    <a:noFill/>
                  </a:tcPr>
                </a:tc>
                <a:extLst>
                  <a:ext uri="{0D108BD9-81ED-4DB2-BD59-A6C34878D82A}">
                    <a16:rowId xmlns:a16="http://schemas.microsoft.com/office/drawing/2014/main" val="2600272368"/>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4283563837"/>
              </p:ext>
            </p:extLst>
          </p:nvPr>
        </p:nvGraphicFramePr>
        <p:xfrm>
          <a:off x="253112" y="1876775"/>
          <a:ext cx="3377667" cy="480600"/>
        </p:xfrm>
        <a:graphic>
          <a:graphicData uri="http://schemas.openxmlformats.org/drawingml/2006/table">
            <a:tbl>
              <a:tblPr firstRow="1" bandRow="1">
                <a:tableStyleId>{5940675A-B579-460E-94D1-54222C63F5DA}</a:tableStyleId>
              </a:tblPr>
              <a:tblGrid>
                <a:gridCol w="1476000">
                  <a:extLst>
                    <a:ext uri="{9D8B030D-6E8A-4147-A177-3AD203B41FA5}">
                      <a16:colId xmlns:a16="http://schemas.microsoft.com/office/drawing/2014/main" val="2250622700"/>
                    </a:ext>
                  </a:extLst>
                </a:gridCol>
                <a:gridCol w="1368000">
                  <a:extLst>
                    <a:ext uri="{9D8B030D-6E8A-4147-A177-3AD203B41FA5}">
                      <a16:colId xmlns:a16="http://schemas.microsoft.com/office/drawing/2014/main" val="1868032922"/>
                    </a:ext>
                  </a:extLst>
                </a:gridCol>
                <a:gridCol w="533667">
                  <a:extLst>
                    <a:ext uri="{9D8B030D-6E8A-4147-A177-3AD203B41FA5}">
                      <a16:colId xmlns:a16="http://schemas.microsoft.com/office/drawing/2014/main" val="3698287331"/>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公共事業による投資額</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百万円</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253111" y="1241135"/>
            <a:ext cx="334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公共事業</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公共投資の増加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4" name="正方形/長方形 31">
            <a:extLst>
              <a:ext uri="{FF2B5EF4-FFF2-40B4-BE49-F238E27FC236}">
                <a16:creationId xmlns:a16="http://schemas.microsoft.com/office/drawing/2014/main" id="{422FF1CC-56C7-4517-BCE1-4B9154912FD5}"/>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16359744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26</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5" name="テキスト ボックス 25">
            <a:extLst>
              <a:ext uri="{FF2B5EF4-FFF2-40B4-BE49-F238E27FC236}">
                <a16:creationId xmlns:a16="http://schemas.microsoft.com/office/drawing/2014/main" id="{5FA727C7-073D-4394-8966-DF6FD38EF15D}"/>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4"/>
          <p:cNvSpPr txBox="1">
            <a:spLocks noChangeArrowheads="1"/>
          </p:cNvSpPr>
          <p:nvPr/>
        </p:nvSpPr>
        <p:spPr bwMode="auto">
          <a:xfrm>
            <a:off x="103434" y="2812380"/>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17" name="テキスト ボックス 23">
            <a:extLst>
              <a:ext uri="{FF2B5EF4-FFF2-40B4-BE49-F238E27FC236}">
                <a16:creationId xmlns:a16="http://schemas.microsoft.com/office/drawing/2014/main" id="{AE3F361C-6CFF-A103-91C4-BDAD3FC2F6D2}"/>
              </a:ext>
            </a:extLst>
          </p:cNvPr>
          <p:cNvSpPr txBox="1"/>
          <p:nvPr/>
        </p:nvSpPr>
        <p:spPr>
          <a:xfrm>
            <a:off x="4266278" y="1665444"/>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域外への販売が増加する産業</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237448" y="1665444"/>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237448" y="1037742"/>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83234"/>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182604"/>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「●●業」の域外への販売額が●●百万円増加することによる経済波及効果は、直接効果が●●億円であり、間接効果を加えた効果の合計は●●億円である。</a:t>
            </a:r>
            <a:endParaRPr lang="en-US" altLang="ja-JP" sz="1000" b="0" dirty="0"/>
          </a:p>
        </p:txBody>
      </p:sp>
      <p:graphicFrame>
        <p:nvGraphicFramePr>
          <p:cNvPr id="18" name="表 2">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235241508"/>
              </p:ext>
            </p:extLst>
          </p:nvPr>
        </p:nvGraphicFramePr>
        <p:xfrm>
          <a:off x="4281943" y="1876775"/>
          <a:ext cx="3780000" cy="480600"/>
        </p:xfrm>
        <a:graphic>
          <a:graphicData uri="http://schemas.openxmlformats.org/drawingml/2006/table">
            <a:tbl>
              <a:tblPr firstRow="1" bandRow="1">
                <a:tableStyleId>{5940675A-B579-460E-94D1-54222C63F5DA}</a:tableStyleId>
              </a:tblPr>
              <a:tblGrid>
                <a:gridCol w="1620000">
                  <a:extLst>
                    <a:ext uri="{9D8B030D-6E8A-4147-A177-3AD203B41FA5}">
                      <a16:colId xmlns:a16="http://schemas.microsoft.com/office/drawing/2014/main" val="2250622700"/>
                    </a:ext>
                  </a:extLst>
                </a:gridCol>
                <a:gridCol w="2160000">
                  <a:extLst>
                    <a:ext uri="{9D8B030D-6E8A-4147-A177-3AD203B41FA5}">
                      <a16:colId xmlns:a16="http://schemas.microsoft.com/office/drawing/2014/main" val="1868032922"/>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設定内容</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域外への販売が増加する産業</a:t>
                      </a:r>
                    </a:p>
                  </a:txBody>
                  <a:tcPr anchor="ctr">
                    <a:solidFill>
                      <a:schemeClr val="bg1">
                        <a:lumMod val="95000"/>
                      </a:schemeClr>
                    </a:solidFill>
                  </a:tcPr>
                </a:tc>
                <a:tc>
                  <a:txBody>
                    <a:bodyPr/>
                    <a:lstStyle/>
                    <a:p>
                      <a:pPr algn="l">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extLst>
                  <a:ext uri="{0D108BD9-81ED-4DB2-BD59-A6C34878D82A}">
                    <a16:rowId xmlns:a16="http://schemas.microsoft.com/office/drawing/2014/main" val="2600272368"/>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2168652975"/>
              </p:ext>
            </p:extLst>
          </p:nvPr>
        </p:nvGraphicFramePr>
        <p:xfrm>
          <a:off x="253112" y="1876775"/>
          <a:ext cx="3377667" cy="480600"/>
        </p:xfrm>
        <a:graphic>
          <a:graphicData uri="http://schemas.openxmlformats.org/drawingml/2006/table">
            <a:tbl>
              <a:tblPr firstRow="1" bandRow="1">
                <a:tableStyleId>{5940675A-B579-460E-94D1-54222C63F5DA}</a:tableStyleId>
              </a:tblPr>
              <a:tblGrid>
                <a:gridCol w="1476000">
                  <a:extLst>
                    <a:ext uri="{9D8B030D-6E8A-4147-A177-3AD203B41FA5}">
                      <a16:colId xmlns:a16="http://schemas.microsoft.com/office/drawing/2014/main" val="2250622700"/>
                    </a:ext>
                  </a:extLst>
                </a:gridCol>
                <a:gridCol w="1368000">
                  <a:extLst>
                    <a:ext uri="{9D8B030D-6E8A-4147-A177-3AD203B41FA5}">
                      <a16:colId xmlns:a16="http://schemas.microsoft.com/office/drawing/2014/main" val="1868032922"/>
                    </a:ext>
                  </a:extLst>
                </a:gridCol>
                <a:gridCol w="533667">
                  <a:extLst>
                    <a:ext uri="{9D8B030D-6E8A-4147-A177-3AD203B41FA5}">
                      <a16:colId xmlns:a16="http://schemas.microsoft.com/office/drawing/2014/main" val="3698287331"/>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域外への販売増加額</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百万円</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253111" y="1241135"/>
            <a:ext cx="334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kumimoji="1" lang="ja-JP" altLang="en-US" sz="1000" dirty="0">
                <a:latin typeface="Meiryo UI" panose="020B0604030504040204" pitchFamily="50" charset="-128"/>
                <a:ea typeface="Meiryo UI" panose="020B0604030504040204" pitchFamily="50" charset="-128"/>
              </a:rPr>
              <a:t>域外への販路開拓</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域外への販売額の増加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4" name="正方形/長方形 31">
            <a:extLst>
              <a:ext uri="{FF2B5EF4-FFF2-40B4-BE49-F238E27FC236}">
                <a16:creationId xmlns:a16="http://schemas.microsoft.com/office/drawing/2014/main" id="{2DEAD522-A1F9-4B97-872B-97A92FA78145}"/>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89203911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27</a:t>
            </a:fld>
            <a:endParaRPr lang="en-US" altLang="ja-JP" dirty="0"/>
          </a:p>
        </p:txBody>
      </p:sp>
      <p:sp>
        <p:nvSpPr>
          <p:cNvPr id="2" name="タイトル 1"/>
          <p:cNvSpPr>
            <a:spLocks noGrp="1"/>
          </p:cNvSpPr>
          <p:nvPr>
            <p:ph type="ctrTitle"/>
          </p:nvPr>
        </p:nvSpPr>
        <p:spPr>
          <a:xfrm>
            <a:off x="121472" y="-31577"/>
            <a:ext cx="8100000" cy="493058"/>
          </a:xfrm>
        </p:spPr>
        <p:txBody>
          <a:bodyPr/>
          <a:lstStyle/>
          <a:p>
            <a:r>
              <a:rPr lang="ja-JP" altLang="en-US" dirty="0"/>
              <a:t>施策の内容と経済波及効果の算出結果</a:t>
            </a:r>
            <a:endParaRPr kumimoji="1" lang="ja-JP" altLang="en-US" dirty="0"/>
          </a:p>
        </p:txBody>
      </p:sp>
      <p:sp>
        <p:nvSpPr>
          <p:cNvPr id="20" name="テキスト ボックス 25">
            <a:extLst>
              <a:ext uri="{FF2B5EF4-FFF2-40B4-BE49-F238E27FC236}">
                <a16:creationId xmlns:a16="http://schemas.microsoft.com/office/drawing/2014/main" id="{3CD0EA96-BBF9-4A19-9B28-F5661B78CA13}"/>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4"/>
          <p:cNvSpPr txBox="1">
            <a:spLocks noChangeArrowheads="1"/>
          </p:cNvSpPr>
          <p:nvPr/>
        </p:nvSpPr>
        <p:spPr bwMode="auto">
          <a:xfrm>
            <a:off x="103434" y="3117655"/>
            <a:ext cx="8928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7" name="テキスト ボックス 23">
            <a:extLst>
              <a:ext uri="{FF2B5EF4-FFF2-40B4-BE49-F238E27FC236}">
                <a16:creationId xmlns:a16="http://schemas.microsoft.com/office/drawing/2014/main" id="{AE3F361C-6CFF-A103-91C4-BDAD3FC2F6D2}"/>
              </a:ext>
            </a:extLst>
          </p:cNvPr>
          <p:cNvSpPr txBox="1"/>
          <p:nvPr/>
        </p:nvSpPr>
        <p:spPr>
          <a:xfrm>
            <a:off x="105809" y="1630344"/>
            <a:ext cx="23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域内調達が増加する産業</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05809" y="1002642"/>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75859"/>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21" name="テキスト ボックス 20">
            <a:extLst>
              <a:ext uri="{FF2B5EF4-FFF2-40B4-BE49-F238E27FC236}">
                <a16:creationId xmlns:a16="http://schemas.microsoft.com/office/drawing/2014/main" id="{306922EE-7345-4349-9CA8-28C9B7ACF5AC}"/>
              </a:ext>
            </a:extLst>
          </p:cNvPr>
          <p:cNvSpPr txBox="1"/>
          <p:nvPr/>
        </p:nvSpPr>
        <p:spPr>
          <a:xfrm>
            <a:off x="6675762" y="1018617"/>
            <a:ext cx="2412000" cy="123111"/>
          </a:xfrm>
          <a:prstGeom prst="rect">
            <a:avLst/>
          </a:prstGeom>
          <a:noFill/>
        </p:spPr>
        <p:txBody>
          <a:bodyPr wrap="square" lIns="0" tIns="0" rIns="0" bIns="0">
            <a:spAutoFit/>
          </a:bodyPr>
          <a:lstStyle/>
          <a:p>
            <a:r>
              <a:rPr kumimoji="1" lang="ja-JP" altLang="en-US" sz="800" kern="1200" dirty="0">
                <a:solidFill>
                  <a:schemeClr val="tx1"/>
                </a:solidFill>
                <a:latin typeface="Meiryo UI" panose="020B0604030504040204" pitchFamily="50" charset="-128"/>
                <a:ea typeface="Meiryo UI" panose="020B0604030504040204" pitchFamily="50" charset="-128"/>
                <a:cs typeface="+mn-cs"/>
              </a:rPr>
              <a:t>注</a:t>
            </a:r>
            <a:r>
              <a:rPr lang="en-US" altLang="ja-JP" sz="800" dirty="0">
                <a:latin typeface="Meiryo UI" panose="020B0604030504040204" pitchFamily="50" charset="-128"/>
                <a:ea typeface="Meiryo UI" panose="020B0604030504040204" pitchFamily="50" charset="-128"/>
              </a:rPr>
              <a:t>1) </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域内調達が増加する産業の取引先</a:t>
            </a:r>
            <a:r>
              <a:rPr lang="ja-JP" altLang="en-US" sz="800" dirty="0">
                <a:latin typeface="Meiryo UI" panose="020B0604030504040204" pitchFamily="50" charset="-128"/>
                <a:ea typeface="Meiryo UI" panose="020B0604030504040204" pitchFamily="50" charset="-128"/>
              </a:rPr>
              <a:t>の域内調達率</a:t>
            </a:r>
            <a:endParaRPr lang="ja-JP" altLang="en-US" sz="800" dirty="0"/>
          </a:p>
        </p:txBody>
      </p:sp>
      <p:sp>
        <p:nvSpPr>
          <p:cNvPr id="19" name="テキスト ボックス 22">
            <a:extLst>
              <a:ext uri="{FF2B5EF4-FFF2-40B4-BE49-F238E27FC236}">
                <a16:creationId xmlns:a16="http://schemas.microsoft.com/office/drawing/2014/main" id="{F44D4B26-6540-44F4-A2E2-8D4FDAF39F70}"/>
              </a:ext>
            </a:extLst>
          </p:cNvPr>
          <p:cNvSpPr txBox="1"/>
          <p:nvPr/>
        </p:nvSpPr>
        <p:spPr>
          <a:xfrm>
            <a:off x="3810808" y="1002642"/>
            <a:ext cx="3132000" cy="153888"/>
          </a:xfrm>
          <a:prstGeom prst="rect">
            <a:avLst/>
          </a:prstGeom>
          <a:noFill/>
        </p:spPr>
        <p:txBody>
          <a:bodyPr wrap="square" lIns="0" tIns="0" rIns="0" bIns="0" rtlCol="0">
            <a:spAutoFit/>
          </a:bodyPr>
          <a:lstStyle/>
          <a:p>
            <a:r>
              <a:rPr kumimoji="1" lang="ja-JP" altLang="en-US" sz="1000" b="1" u="sng" dirty="0">
                <a:latin typeface="Meiryo UI" panose="020B0604030504040204" pitchFamily="50" charset="-128"/>
                <a:ea typeface="Meiryo UI" panose="020B0604030504040204" pitchFamily="50" charset="-128"/>
              </a:rPr>
              <a:t>施策規模の設定値：域内調達率の増加数</a:t>
            </a:r>
            <a:r>
              <a:rPr kumimoji="1" lang="en-US" altLang="ja-JP" sz="1000" b="1" u="sng" dirty="0">
                <a:latin typeface="Meiryo UI" panose="020B0604030504040204" pitchFamily="50" charset="-128"/>
                <a:ea typeface="Meiryo UI" panose="020B0604030504040204" pitchFamily="50" charset="-128"/>
              </a:rPr>
              <a:t>(</a:t>
            </a:r>
            <a:r>
              <a:rPr kumimoji="1" lang="en-US" altLang="ja-JP" sz="1000" b="1" u="sng" dirty="0" err="1">
                <a:latin typeface="Meiryo UI" panose="020B0604030504040204" pitchFamily="50" charset="-128"/>
                <a:ea typeface="Meiryo UI" panose="020B0604030504040204" pitchFamily="50" charset="-128"/>
              </a:rPr>
              <a:t>pt</a:t>
            </a:r>
            <a:r>
              <a:rPr kumimoji="1" lang="en-US" altLang="ja-JP" sz="1000" b="1" u="sng" dirty="0">
                <a:latin typeface="Meiryo UI" panose="020B0604030504040204" pitchFamily="50" charset="-128"/>
                <a:ea typeface="Meiryo UI" panose="020B0604030504040204" pitchFamily="50" charset="-128"/>
              </a:rPr>
              <a:t>)</a:t>
            </a:r>
            <a:r>
              <a:rPr kumimoji="1" lang="ja-JP" altLang="en-US" sz="1000" b="1" u="sng" baseline="30000" dirty="0">
                <a:latin typeface="Meiryo UI" panose="020B0604030504040204" pitchFamily="50" charset="-128"/>
                <a:ea typeface="Meiryo UI" panose="020B0604030504040204" pitchFamily="50" charset="-128"/>
              </a:rPr>
              <a:t>注</a:t>
            </a:r>
            <a:r>
              <a:rPr kumimoji="1" lang="en-US" altLang="ja-JP" sz="1000" b="1" u="sng" baseline="30000" dirty="0">
                <a:latin typeface="Meiryo UI" panose="020B0604030504040204" pitchFamily="50" charset="-128"/>
                <a:ea typeface="Meiryo UI" panose="020B0604030504040204" pitchFamily="50" charset="-128"/>
              </a:rPr>
              <a:t>1</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32" name="テキスト ボックス 3"/>
          <p:cNvSpPr txBox="1"/>
          <p:nvPr/>
        </p:nvSpPr>
        <p:spPr>
          <a:xfrm>
            <a:off x="280272" y="3439239"/>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「●●業」の域内調達が●●</a:t>
            </a:r>
            <a:r>
              <a:rPr lang="en-US" altLang="ja-JP" sz="1000" b="0" dirty="0" err="1"/>
              <a:t>pt</a:t>
            </a:r>
            <a:r>
              <a:rPr lang="ja-JP" altLang="en-US" sz="1000" b="0" dirty="0"/>
              <a:t>増加することによる経済波及効果は、直接効果が●●億円であり、間接効果を加えた効果の合計は●●億円である。</a:t>
            </a:r>
            <a:endParaRPr lang="en-US" altLang="ja-JP" sz="1000" b="0" dirty="0"/>
          </a:p>
        </p:txBody>
      </p:sp>
      <p:graphicFrame>
        <p:nvGraphicFramePr>
          <p:cNvPr id="23" name="表 3-3">
            <a:extLst>
              <a:ext uri="{FF2B5EF4-FFF2-40B4-BE49-F238E27FC236}">
                <a16:creationId xmlns:a16="http://schemas.microsoft.com/office/drawing/2014/main" id="{5931FD45-DA19-4C2B-9322-C3C94D6114FE}"/>
              </a:ext>
            </a:extLst>
          </p:cNvPr>
          <p:cNvGraphicFramePr>
            <a:graphicFrameLocks noGrp="1"/>
          </p:cNvGraphicFramePr>
          <p:nvPr>
            <p:extLst>
              <p:ext uri="{D42A27DB-BD31-4B8C-83A1-F6EECF244321}">
                <p14:modId xmlns:p14="http://schemas.microsoft.com/office/powerpoint/2010/main" val="1114956575"/>
              </p:ext>
            </p:extLst>
          </p:nvPr>
        </p:nvGraphicFramePr>
        <p:xfrm>
          <a:off x="7229442" y="1216817"/>
          <a:ext cx="1728000" cy="1691999"/>
        </p:xfrm>
        <a:graphic>
          <a:graphicData uri="http://schemas.openxmlformats.org/drawingml/2006/table">
            <a:tbl>
              <a:tblPr firstRow="1" bandRow="1">
                <a:tableStyleId>{5940675A-B579-460E-94D1-54222C63F5DA}</a:tableStyleId>
              </a:tblPr>
              <a:tblGrid>
                <a:gridCol w="180000">
                  <a:extLst>
                    <a:ext uri="{9D8B030D-6E8A-4147-A177-3AD203B41FA5}">
                      <a16:colId xmlns:a16="http://schemas.microsoft.com/office/drawing/2014/main" val="4071659698"/>
                    </a:ext>
                  </a:extLst>
                </a:gridCol>
                <a:gridCol w="1044000">
                  <a:extLst>
                    <a:ext uri="{9D8B030D-6E8A-4147-A177-3AD203B41FA5}">
                      <a16:colId xmlns:a16="http://schemas.microsoft.com/office/drawing/2014/main" val="2250622700"/>
                    </a:ext>
                  </a:extLst>
                </a:gridCol>
                <a:gridCol w="504000">
                  <a:extLst>
                    <a:ext uri="{9D8B030D-6E8A-4147-A177-3AD203B41FA5}">
                      <a16:colId xmlns:a16="http://schemas.microsoft.com/office/drawing/2014/main" val="1868032922"/>
                    </a:ext>
                  </a:extLst>
                </a:gridCol>
              </a:tblGrid>
              <a:tr h="161603">
                <a:tc>
                  <a:txBody>
                    <a:bodyPr/>
                    <a:lstStyle/>
                    <a:p>
                      <a:pPr algn="ctr">
                        <a:lnSpc>
                          <a:spcPts val="900"/>
                        </a:lnSpc>
                      </a:pP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産業</a:t>
                      </a: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設定値</a:t>
                      </a:r>
                      <a:r>
                        <a:rPr kumimoji="1" lang="en-US" altLang="ja-JP" sz="700" b="1" dirty="0">
                          <a:latin typeface="Meiryo UI" panose="020B0604030504040204" pitchFamily="50" charset="-128"/>
                          <a:ea typeface="Meiryo UI" panose="020B0604030504040204" pitchFamily="50" charset="-128"/>
                        </a:rPr>
                        <a:t>(</a:t>
                      </a:r>
                      <a:r>
                        <a:rPr kumimoji="1" lang="en-US" altLang="ja-JP" sz="700" b="1" dirty="0" err="1">
                          <a:latin typeface="Meiryo UI" panose="020B0604030504040204" pitchFamily="50" charset="-128"/>
                          <a:ea typeface="Meiryo UI" panose="020B0604030504040204" pitchFamily="50" charset="-128"/>
                        </a:rPr>
                        <a:t>pt</a:t>
                      </a: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extLst>
                  <a:ext uri="{0D108BD9-81ED-4DB2-BD59-A6C34878D82A}">
                    <a16:rowId xmlns:a16="http://schemas.microsoft.com/office/drawing/2014/main" val="3528111955"/>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27</a:t>
                      </a: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小売業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00272368"/>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28</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運輸・郵便業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30542611"/>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29</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宿泊・飲食サービス業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87975250"/>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30</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情報通信業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03184865"/>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31</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金融・保険業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92344094"/>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住宅賃貸業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526968817"/>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33</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その他の不動産業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62976300"/>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34</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00" kern="1200" dirty="0">
                          <a:solidFill>
                            <a:schemeClr val="tx1"/>
                          </a:solidFill>
                          <a:latin typeface="Meiryo UI" panose="020B0604030504040204" pitchFamily="50" charset="-128"/>
                          <a:ea typeface="Meiryo UI" panose="020B0604030504040204" pitchFamily="50" charset="-128"/>
                          <a:cs typeface="+mn-cs"/>
                        </a:rPr>
                        <a:t>専門・科学技術、業務支援サービス業</a:t>
                      </a:r>
                      <a:endParaRPr kumimoji="1" lang="en-US" altLang="ja-JP" sz="5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79817381"/>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公務</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7583320"/>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36</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教育</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92538906"/>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37</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保健衛生・社会事業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0045966"/>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38</a:t>
                      </a: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その他のサービス</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2399971897"/>
                  </a:ext>
                </a:extLst>
              </a:tr>
            </a:tbl>
          </a:graphicData>
        </a:graphic>
      </p:graphicFrame>
      <p:graphicFrame>
        <p:nvGraphicFramePr>
          <p:cNvPr id="22" name="表 3-2">
            <a:extLst>
              <a:ext uri="{FF2B5EF4-FFF2-40B4-BE49-F238E27FC236}">
                <a16:creationId xmlns:a16="http://schemas.microsoft.com/office/drawing/2014/main" id="{8B5469C6-CE97-4FF2-A2EF-CAA9AA0447B6}"/>
              </a:ext>
            </a:extLst>
          </p:cNvPr>
          <p:cNvGraphicFramePr>
            <a:graphicFrameLocks noGrp="1"/>
          </p:cNvGraphicFramePr>
          <p:nvPr>
            <p:extLst>
              <p:ext uri="{D42A27DB-BD31-4B8C-83A1-F6EECF244321}">
                <p14:modId xmlns:p14="http://schemas.microsoft.com/office/powerpoint/2010/main" val="823582781"/>
              </p:ext>
            </p:extLst>
          </p:nvPr>
        </p:nvGraphicFramePr>
        <p:xfrm>
          <a:off x="5448331" y="1216817"/>
          <a:ext cx="1692000" cy="1800000"/>
        </p:xfrm>
        <a:graphic>
          <a:graphicData uri="http://schemas.openxmlformats.org/drawingml/2006/table">
            <a:tbl>
              <a:tblPr firstRow="1" bandRow="1">
                <a:tableStyleId>{5940675A-B579-460E-94D1-54222C63F5DA}</a:tableStyleId>
              </a:tblPr>
              <a:tblGrid>
                <a:gridCol w="180000">
                  <a:extLst>
                    <a:ext uri="{9D8B030D-6E8A-4147-A177-3AD203B41FA5}">
                      <a16:colId xmlns:a16="http://schemas.microsoft.com/office/drawing/2014/main" val="4071659698"/>
                    </a:ext>
                  </a:extLst>
                </a:gridCol>
                <a:gridCol w="1008000">
                  <a:extLst>
                    <a:ext uri="{9D8B030D-6E8A-4147-A177-3AD203B41FA5}">
                      <a16:colId xmlns:a16="http://schemas.microsoft.com/office/drawing/2014/main" val="2250622700"/>
                    </a:ext>
                  </a:extLst>
                </a:gridCol>
                <a:gridCol w="504000">
                  <a:extLst>
                    <a:ext uri="{9D8B030D-6E8A-4147-A177-3AD203B41FA5}">
                      <a16:colId xmlns:a16="http://schemas.microsoft.com/office/drawing/2014/main" val="1868032922"/>
                    </a:ext>
                  </a:extLst>
                </a:gridCol>
              </a:tblGrid>
              <a:tr h="159868">
                <a:tc>
                  <a:txBody>
                    <a:bodyPr/>
                    <a:lstStyle/>
                    <a:p>
                      <a:pPr algn="ctr">
                        <a:lnSpc>
                          <a:spcPts val="900"/>
                        </a:lnSpc>
                      </a:pP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産業</a:t>
                      </a: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設定値</a:t>
                      </a:r>
                      <a:r>
                        <a:rPr kumimoji="1" lang="en-US" altLang="ja-JP" sz="700" b="1" dirty="0">
                          <a:latin typeface="Meiryo UI" panose="020B0604030504040204" pitchFamily="50" charset="-128"/>
                          <a:ea typeface="Meiryo UI" panose="020B0604030504040204" pitchFamily="50" charset="-128"/>
                        </a:rPr>
                        <a:t>(</a:t>
                      </a:r>
                      <a:r>
                        <a:rPr kumimoji="1" lang="en-US" altLang="ja-JP" sz="700" b="1" dirty="0" err="1">
                          <a:latin typeface="Meiryo UI" panose="020B0604030504040204" pitchFamily="50" charset="-128"/>
                          <a:ea typeface="Meiryo UI" panose="020B0604030504040204" pitchFamily="50" charset="-128"/>
                        </a:rPr>
                        <a:t>pt</a:t>
                      </a: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extLst>
                  <a:ext uri="{0D108BD9-81ED-4DB2-BD59-A6C34878D82A}">
                    <a16:rowId xmlns:a16="http://schemas.microsoft.com/office/drawing/2014/main" val="3528111955"/>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14</a:t>
                      </a: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はん用・生産用・業務用機械</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00272368"/>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電子部品・デバイス</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30542611"/>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16</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電気機械</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8797525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17</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情報・通信機器</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03184865"/>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18</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輸送用機械</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92344094"/>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19</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印刷業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526968817"/>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20</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その他の製造業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6297630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21</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電気業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79817381"/>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ガス・熱供給業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758332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23</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水道業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92538906"/>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24</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廃棄物処理業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0045966"/>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建設業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99971897"/>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26</a:t>
                      </a: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卸売業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2955634736"/>
                  </a:ext>
                </a:extLst>
              </a:tr>
            </a:tbl>
          </a:graphicData>
        </a:graphic>
      </p:graphicFrame>
      <p:graphicFrame>
        <p:nvGraphicFramePr>
          <p:cNvPr id="15" name="表 3-1">
            <a:extLst>
              <a:ext uri="{FF2B5EF4-FFF2-40B4-BE49-F238E27FC236}">
                <a16:creationId xmlns:a16="http://schemas.microsoft.com/office/drawing/2014/main" id="{FB4A5AE8-8EFD-4F65-AA27-900EC1BBD09D}"/>
              </a:ext>
            </a:extLst>
          </p:cNvPr>
          <p:cNvGraphicFramePr>
            <a:graphicFrameLocks noGrp="1"/>
          </p:cNvGraphicFramePr>
          <p:nvPr>
            <p:extLst>
              <p:ext uri="{D42A27DB-BD31-4B8C-83A1-F6EECF244321}">
                <p14:modId xmlns:p14="http://schemas.microsoft.com/office/powerpoint/2010/main" val="3442366342"/>
              </p:ext>
            </p:extLst>
          </p:nvPr>
        </p:nvGraphicFramePr>
        <p:xfrm>
          <a:off x="3843193" y="1216817"/>
          <a:ext cx="1512000" cy="1800001"/>
        </p:xfrm>
        <a:graphic>
          <a:graphicData uri="http://schemas.openxmlformats.org/drawingml/2006/table">
            <a:tbl>
              <a:tblPr firstRow="1" bandRow="1">
                <a:tableStyleId>{5940675A-B579-460E-94D1-54222C63F5DA}</a:tableStyleId>
              </a:tblPr>
              <a:tblGrid>
                <a:gridCol w="180000">
                  <a:extLst>
                    <a:ext uri="{9D8B030D-6E8A-4147-A177-3AD203B41FA5}">
                      <a16:colId xmlns:a16="http://schemas.microsoft.com/office/drawing/2014/main" val="4071659698"/>
                    </a:ext>
                  </a:extLst>
                </a:gridCol>
                <a:gridCol w="828000">
                  <a:extLst>
                    <a:ext uri="{9D8B030D-6E8A-4147-A177-3AD203B41FA5}">
                      <a16:colId xmlns:a16="http://schemas.microsoft.com/office/drawing/2014/main" val="2250622700"/>
                    </a:ext>
                  </a:extLst>
                </a:gridCol>
                <a:gridCol w="504000">
                  <a:extLst>
                    <a:ext uri="{9D8B030D-6E8A-4147-A177-3AD203B41FA5}">
                      <a16:colId xmlns:a16="http://schemas.microsoft.com/office/drawing/2014/main" val="1868032922"/>
                    </a:ext>
                  </a:extLst>
                </a:gridCol>
              </a:tblGrid>
              <a:tr h="159869">
                <a:tc>
                  <a:txBody>
                    <a:bodyPr/>
                    <a:lstStyle/>
                    <a:p>
                      <a:pPr algn="ctr">
                        <a:lnSpc>
                          <a:spcPts val="900"/>
                        </a:lnSpc>
                      </a:pP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産業</a:t>
                      </a: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設定値</a:t>
                      </a:r>
                      <a:r>
                        <a:rPr kumimoji="1" lang="en-US" altLang="ja-JP" sz="700" b="1" dirty="0">
                          <a:latin typeface="Meiryo UI" panose="020B0604030504040204" pitchFamily="50" charset="-128"/>
                          <a:ea typeface="Meiryo UI" panose="020B0604030504040204" pitchFamily="50" charset="-128"/>
                        </a:rPr>
                        <a:t>(</a:t>
                      </a:r>
                      <a:r>
                        <a:rPr kumimoji="1" lang="en-US" altLang="ja-JP" sz="700" b="1" dirty="0" err="1">
                          <a:latin typeface="Meiryo UI" panose="020B0604030504040204" pitchFamily="50" charset="-128"/>
                          <a:ea typeface="Meiryo UI" panose="020B0604030504040204" pitchFamily="50" charset="-128"/>
                        </a:rPr>
                        <a:t>pt</a:t>
                      </a: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extLst>
                  <a:ext uri="{0D108BD9-81ED-4DB2-BD59-A6C34878D82A}">
                    <a16:rowId xmlns:a16="http://schemas.microsoft.com/office/drawing/2014/main" val="3528111955"/>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a:t>
                      </a: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農業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00272368"/>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林業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30542611"/>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水産業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8797525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4</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鉱業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03184865"/>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食料品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92344094"/>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6</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繊維製品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526968817"/>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7</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パルプ・紙・紙加工品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6297630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8</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化学</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79817381"/>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9</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石油製品・石炭製品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758332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10</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窯業・土石製品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92538906"/>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11</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鉄鋼</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0045966"/>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非鉄金属</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99971897"/>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13</a:t>
                      </a: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金属製品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2955634736"/>
                  </a:ext>
                </a:extLst>
              </a:tr>
            </a:tbl>
          </a:graphicData>
        </a:graphic>
      </p:graphicFrame>
      <p:graphicFrame>
        <p:nvGraphicFramePr>
          <p:cNvPr id="18" name="表 2">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2486787867"/>
              </p:ext>
            </p:extLst>
          </p:nvPr>
        </p:nvGraphicFramePr>
        <p:xfrm>
          <a:off x="121472" y="1841675"/>
          <a:ext cx="3420000" cy="480600"/>
        </p:xfrm>
        <a:graphic>
          <a:graphicData uri="http://schemas.openxmlformats.org/drawingml/2006/table">
            <a:tbl>
              <a:tblPr firstRow="1" bandRow="1">
                <a:tableStyleId>{5940675A-B579-460E-94D1-54222C63F5DA}</a:tableStyleId>
              </a:tblPr>
              <a:tblGrid>
                <a:gridCol w="1404000">
                  <a:extLst>
                    <a:ext uri="{9D8B030D-6E8A-4147-A177-3AD203B41FA5}">
                      <a16:colId xmlns:a16="http://schemas.microsoft.com/office/drawing/2014/main" val="2250622700"/>
                    </a:ext>
                  </a:extLst>
                </a:gridCol>
                <a:gridCol w="2016000">
                  <a:extLst>
                    <a:ext uri="{9D8B030D-6E8A-4147-A177-3AD203B41FA5}">
                      <a16:colId xmlns:a16="http://schemas.microsoft.com/office/drawing/2014/main" val="1868032922"/>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設定内容</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域内調達が増加する産業</a:t>
                      </a:r>
                      <a:endParaRPr kumimoji="1" lang="ja-JP" altLang="en-US" sz="900" kern="1200" baseline="30000" dirty="0">
                        <a:solidFill>
                          <a:schemeClr val="tx1"/>
                        </a:solidFill>
                        <a:latin typeface="Meiryo UI" panose="020B0604030504040204" pitchFamily="50" charset="-128"/>
                        <a:ea typeface="Meiryo UI" panose="020B0604030504040204" pitchFamily="50" charset="-128"/>
                        <a:cs typeface="+mn-cs"/>
                      </a:endParaRPr>
                    </a:p>
                  </a:txBody>
                  <a:tcPr anchor="ctr">
                    <a:solidFill>
                      <a:schemeClr val="bg1">
                        <a:lumMod val="95000"/>
                      </a:schemeClr>
                    </a:solidFill>
                  </a:tcPr>
                </a:tc>
                <a:tc>
                  <a:txBody>
                    <a:bodyPr/>
                    <a:lstStyle/>
                    <a:p>
                      <a:pPr algn="l">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121472" y="1206035"/>
            <a:ext cx="3384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域内調達の増加</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域内企業取引の増加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24" name="正方形/長方形 31">
            <a:extLst>
              <a:ext uri="{FF2B5EF4-FFF2-40B4-BE49-F238E27FC236}">
                <a16:creationId xmlns:a16="http://schemas.microsoft.com/office/drawing/2014/main" id="{9714EA98-9EAE-40EF-A18A-BE02CF4114C8}"/>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534482667"/>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28</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3" name="テキスト ボックス 27">
            <a:extLst>
              <a:ext uri="{FF2B5EF4-FFF2-40B4-BE49-F238E27FC236}">
                <a16:creationId xmlns:a16="http://schemas.microsoft.com/office/drawing/2014/main" id="{E0753953-0D25-468F-8F97-6DBD2084E492}"/>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474037"/>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268709" y="1494832"/>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268709" y="983477"/>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60229"/>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805185"/>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中心市街地活性化によって域内調達が向上することによる経済波及効果は、直接効果が●●億円であり、間接効果を加えた効果の合計は●●億円である。</a:t>
            </a:r>
            <a:endParaRPr lang="en-US" altLang="ja-JP" sz="1000" b="0" dirty="0"/>
          </a:p>
        </p:txBody>
      </p:sp>
      <p:sp>
        <p:nvSpPr>
          <p:cNvPr id="7" name="テキスト ボックス 1"/>
          <p:cNvSpPr txBox="1"/>
          <p:nvPr/>
        </p:nvSpPr>
        <p:spPr>
          <a:xfrm>
            <a:off x="307817" y="1179055"/>
            <a:ext cx="334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中心市街地活性化</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域内調達率の向上</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graphicFrame>
        <p:nvGraphicFramePr>
          <p:cNvPr id="14" name="表 1"/>
          <p:cNvGraphicFramePr>
            <a:graphicFrameLocks noGrp="1"/>
          </p:cNvGraphicFramePr>
          <p:nvPr>
            <p:extLst>
              <p:ext uri="{D42A27DB-BD31-4B8C-83A1-F6EECF244321}">
                <p14:modId xmlns:p14="http://schemas.microsoft.com/office/powerpoint/2010/main" val="4223462653"/>
              </p:ext>
            </p:extLst>
          </p:nvPr>
        </p:nvGraphicFramePr>
        <p:xfrm>
          <a:off x="310886" y="1696481"/>
          <a:ext cx="4248000" cy="1663432"/>
        </p:xfrm>
        <a:graphic>
          <a:graphicData uri="http://schemas.openxmlformats.org/drawingml/2006/table">
            <a:tbl>
              <a:tblPr firstRow="1" bandRow="1">
                <a:tableStyleId>{5940675A-B579-460E-94D1-54222C63F5DA}</a:tableStyleId>
              </a:tblPr>
              <a:tblGrid>
                <a:gridCol w="2700000">
                  <a:extLst>
                    <a:ext uri="{9D8B030D-6E8A-4147-A177-3AD203B41FA5}">
                      <a16:colId xmlns:a16="http://schemas.microsoft.com/office/drawing/2014/main" val="3364830904"/>
                    </a:ext>
                  </a:extLst>
                </a:gridCol>
                <a:gridCol w="1548000">
                  <a:extLst>
                    <a:ext uri="{9D8B030D-6E8A-4147-A177-3AD203B41FA5}">
                      <a16:colId xmlns:a16="http://schemas.microsoft.com/office/drawing/2014/main" val="1868032922"/>
                    </a:ext>
                  </a:extLst>
                </a:gridCol>
              </a:tblGrid>
              <a:tr h="268972">
                <a:tc>
                  <a:txBody>
                    <a:bodyPr/>
                    <a:lstStyle/>
                    <a:p>
                      <a:pPr marL="0" algn="ctr" defTabSz="914400" rtl="0" eaLnBrk="1" latinLnBrk="0" hangingPunct="1">
                        <a:lnSpc>
                          <a:spcPts val="900"/>
                        </a:lnSpc>
                      </a:pPr>
                      <a:r>
                        <a:rPr kumimoji="1" lang="ja-JP" altLang="en-US" sz="900" b="1" kern="1200" dirty="0">
                          <a:solidFill>
                            <a:schemeClr val="tx1"/>
                          </a:solidFill>
                          <a:latin typeface="Meiryo UI" panose="020B0604030504040204" pitchFamily="50" charset="-128"/>
                          <a:ea typeface="Meiryo UI" panose="020B0604030504040204" pitchFamily="50" charset="-128"/>
                          <a:cs typeface="+mn-cs"/>
                        </a:rPr>
                        <a:t>項目</a:t>
                      </a:r>
                      <a:endParaRPr kumimoji="1" lang="ja-JP" altLang="en-US" sz="900" b="1" kern="1200" baseline="30000" dirty="0">
                        <a:solidFill>
                          <a:schemeClr val="tx1"/>
                        </a:solidFill>
                        <a:latin typeface="Meiryo UI" panose="020B0604030504040204" pitchFamily="50" charset="-128"/>
                        <a:ea typeface="Meiryo UI" panose="020B0604030504040204" pitchFamily="50" charset="-128"/>
                        <a:cs typeface="+mn-cs"/>
                      </a:endParaRPr>
                    </a:p>
                  </a:txBody>
                  <a:tcPr anchor="ctr" anchorCtr="1">
                    <a:solidFill>
                      <a:schemeClr val="bg1">
                        <a:lumMod val="75000"/>
                      </a:schemeClr>
                    </a:solidFill>
                  </a:tcPr>
                </a:tc>
                <a:tc>
                  <a:txBody>
                    <a:bodyPr/>
                    <a:lstStyle/>
                    <a:p>
                      <a:pPr algn="ctr">
                        <a:lnSpc>
                          <a:spcPts val="900"/>
                        </a:lnSpc>
                      </a:pPr>
                      <a:r>
                        <a:rPr kumimoji="1" lang="ja-JP" altLang="en-US" sz="900" b="1" dirty="0">
                          <a:latin typeface="Meiryo UI" panose="020B0604030504040204" pitchFamily="50" charset="-128"/>
                          <a:ea typeface="Meiryo UI" panose="020B0604030504040204" pitchFamily="50" charset="-128"/>
                        </a:rPr>
                        <a:t>域内調達率の増加数</a:t>
                      </a:r>
                      <a:r>
                        <a:rPr kumimoji="1" lang="en-US" altLang="ja-JP" sz="900" b="1" dirty="0">
                          <a:latin typeface="Meiryo UI" panose="020B0604030504040204" pitchFamily="50" charset="-128"/>
                          <a:ea typeface="Meiryo UI" panose="020B0604030504040204" pitchFamily="50" charset="-128"/>
                        </a:rPr>
                        <a:t>(</a:t>
                      </a:r>
                      <a:r>
                        <a:rPr kumimoji="1" lang="en-US" altLang="ja-JP" sz="900" b="1" dirty="0" err="1">
                          <a:latin typeface="Meiryo UI" panose="020B0604030504040204" pitchFamily="50" charset="-128"/>
                          <a:ea typeface="Meiryo UI" panose="020B0604030504040204" pitchFamily="50" charset="-128"/>
                        </a:rPr>
                        <a:t>pt</a:t>
                      </a:r>
                      <a:r>
                        <a:rPr kumimoji="1" lang="en-US" altLang="ja-JP" sz="900" b="1" dirty="0">
                          <a:latin typeface="Meiryo UI" panose="020B0604030504040204" pitchFamily="50" charset="-128"/>
                          <a:ea typeface="Meiryo UI" panose="020B0604030504040204" pitchFamily="50" charset="-128"/>
                        </a:rPr>
                        <a:t>)</a:t>
                      </a:r>
                      <a:endParaRPr kumimoji="1" lang="ja-JP" altLang="en-US" sz="9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68972">
                <a:tc>
                  <a:txBody>
                    <a:bodyPr/>
                    <a:lstStyle/>
                    <a:p>
                      <a:pPr>
                        <a:lnSpc>
                          <a:spcPts val="900"/>
                        </a:lnSpc>
                      </a:pPr>
                      <a:r>
                        <a:rPr kumimoji="1" lang="ja-JP" altLang="en-US" sz="900" dirty="0">
                          <a:latin typeface="Meiryo UI" panose="020B0604030504040204" pitchFamily="50" charset="-128"/>
                          <a:ea typeface="Meiryo UI" panose="020B0604030504040204" pitchFamily="50" charset="-128"/>
                        </a:rPr>
                        <a:t>農業</a:t>
                      </a:r>
                      <a:endParaRPr kumimoji="1" lang="en-US" altLang="ja-JP" sz="900" dirty="0">
                        <a:latin typeface="Meiryo UI" panose="020B0604030504040204" pitchFamily="50" charset="-128"/>
                        <a:ea typeface="Meiryo UI" panose="020B0604030504040204" pitchFamily="50" charset="-128"/>
                      </a:endParaRPr>
                    </a:p>
                    <a:p>
                      <a:pPr>
                        <a:lnSpc>
                          <a:spcPts val="9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米や野菜、果物等の農産品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加工品を除く</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900"/>
                        </a:lnSpc>
                      </a:pPr>
                      <a:endParaRPr kumimoji="1" lang="ja-JP" altLang="en-US" sz="9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410698132"/>
                  </a:ext>
                </a:extLst>
              </a:tr>
              <a:tr h="268972">
                <a:tc>
                  <a:txBody>
                    <a:bodyPr/>
                    <a:lstStyle/>
                    <a:p>
                      <a:pPr>
                        <a:lnSpc>
                          <a:spcPts val="900"/>
                        </a:lnSpc>
                      </a:pPr>
                      <a:r>
                        <a:rPr kumimoji="1" lang="ja-JP" altLang="en-US" sz="900" dirty="0">
                          <a:latin typeface="Meiryo UI" panose="020B0604030504040204" pitchFamily="50" charset="-128"/>
                          <a:ea typeface="Meiryo UI" panose="020B0604030504040204" pitchFamily="50" charset="-128"/>
                        </a:rPr>
                        <a:t>漁業</a:t>
                      </a:r>
                      <a:endParaRPr kumimoji="1" lang="en-US" altLang="ja-JP" sz="900" dirty="0">
                        <a:latin typeface="Meiryo UI" panose="020B0604030504040204" pitchFamily="50" charset="-128"/>
                        <a:ea typeface="Meiryo UI" panose="020B0604030504040204" pitchFamily="50" charset="-128"/>
                      </a:endParaRPr>
                    </a:p>
                    <a:p>
                      <a:pPr>
                        <a:lnSpc>
                          <a:spcPts val="9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魚、えび、かに、いか、貝、海藻等の水産品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加工品の除く</a:t>
                      </a:r>
                      <a:r>
                        <a:rPr kumimoji="1" lang="en-US" altLang="ja-JP" sz="800" dirty="0">
                          <a:latin typeface="Meiryo UI" panose="020B0604030504040204" pitchFamily="50" charset="-128"/>
                          <a:ea typeface="Meiryo UI" panose="020B0604030504040204" pitchFamily="50" charset="-128"/>
                        </a:rPr>
                        <a:t>))</a:t>
                      </a: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900"/>
                        </a:lnSpc>
                      </a:pPr>
                      <a:endParaRPr kumimoji="1" lang="ja-JP" altLang="en-US" sz="9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3311640349"/>
                  </a:ext>
                </a:extLst>
              </a:tr>
              <a:tr h="268972">
                <a:tc>
                  <a:txBody>
                    <a:bodyPr/>
                    <a:lstStyle/>
                    <a:p>
                      <a:pPr>
                        <a:lnSpc>
                          <a:spcPts val="900"/>
                        </a:lnSpc>
                      </a:pPr>
                      <a:r>
                        <a:rPr kumimoji="1" lang="ja-JP" altLang="en-US" sz="900" dirty="0">
                          <a:latin typeface="Meiryo UI" panose="020B0604030504040204" pitchFamily="50" charset="-128"/>
                          <a:ea typeface="Meiryo UI" panose="020B0604030504040204" pitchFamily="50" charset="-128"/>
                        </a:rPr>
                        <a:t>食料品</a:t>
                      </a:r>
                      <a:endParaRPr kumimoji="1" lang="en-US" altLang="ja-JP" sz="900" dirty="0">
                        <a:latin typeface="Meiryo UI" panose="020B0604030504040204" pitchFamily="50" charset="-128"/>
                        <a:ea typeface="Meiryo UI" panose="020B0604030504040204" pitchFamily="50" charset="-128"/>
                      </a:endParaRPr>
                    </a:p>
                    <a:p>
                      <a:pPr>
                        <a:lnSpc>
                          <a:spcPts val="9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肉や魚、乳製品などの加工食品、飲料などの飲食料品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加工品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のお土産（外食を除く）</a:t>
                      </a:r>
                      <a:r>
                        <a:rPr kumimoji="1" lang="en-US" altLang="ja-JP" sz="800" dirty="0">
                          <a:latin typeface="Meiryo UI" panose="020B0604030504040204" pitchFamily="50" charset="-128"/>
                          <a:ea typeface="Meiryo UI" panose="020B0604030504040204" pitchFamily="50" charset="-128"/>
                        </a:rPr>
                        <a:t>)</a:t>
                      </a: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900"/>
                        </a:lnSpc>
                      </a:pPr>
                      <a:endParaRPr kumimoji="1" lang="ja-JP" altLang="en-US" sz="9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3013351028"/>
                  </a:ext>
                </a:extLst>
              </a:tr>
              <a:tr h="268972">
                <a:tc>
                  <a:txBody>
                    <a:bodyPr/>
                    <a:lstStyle/>
                    <a:p>
                      <a:pPr>
                        <a:lnSpc>
                          <a:spcPts val="900"/>
                        </a:lnSpc>
                      </a:pPr>
                      <a:r>
                        <a:rPr kumimoji="1" lang="ja-JP" altLang="en-US" sz="900" dirty="0">
                          <a:latin typeface="Meiryo UI" panose="020B0604030504040204" pitchFamily="50" charset="-128"/>
                          <a:ea typeface="Meiryo UI" panose="020B0604030504040204" pitchFamily="50" charset="-128"/>
                        </a:rPr>
                        <a:t>宿泊・飲食サービス業</a:t>
                      </a:r>
                      <a:endParaRPr kumimoji="1" lang="en-US" altLang="ja-JP" sz="900" dirty="0">
                        <a:latin typeface="Meiryo UI" panose="020B0604030504040204" pitchFamily="50" charset="-128"/>
                        <a:ea typeface="Meiryo UI" panose="020B0604030504040204" pitchFamily="50" charset="-128"/>
                      </a:endParaRPr>
                    </a:p>
                    <a:p>
                      <a:pPr>
                        <a:lnSpc>
                          <a:spcPts val="9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食堂、レストラン、居酒屋、喫茶店等の飲食店、宿泊施設</a:t>
                      </a:r>
                      <a:r>
                        <a:rPr kumimoji="1" lang="en-US" altLang="ja-JP" sz="800" dirty="0">
                          <a:latin typeface="Meiryo UI" panose="020B0604030504040204" pitchFamily="50" charset="-128"/>
                          <a:ea typeface="Meiryo UI" panose="020B0604030504040204" pitchFamily="50" charset="-128"/>
                        </a:rPr>
                        <a:t>)</a:t>
                      </a: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900"/>
                        </a:lnSpc>
                      </a:pPr>
                      <a:endParaRPr kumimoji="1" lang="ja-JP" altLang="en-US" sz="9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2642996452"/>
                  </a:ext>
                </a:extLst>
              </a:tr>
            </a:tbl>
          </a:graphicData>
        </a:graphic>
      </p:graphicFrame>
      <p:sp>
        <p:nvSpPr>
          <p:cNvPr id="15" name="正方形/長方形 31">
            <a:extLst>
              <a:ext uri="{FF2B5EF4-FFF2-40B4-BE49-F238E27FC236}">
                <a16:creationId xmlns:a16="http://schemas.microsoft.com/office/drawing/2014/main" id="{A41EE6F8-6EE6-4D67-9C76-EBB649625F03}"/>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33011314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29</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22" name="テキスト ボックス 31">
            <a:extLst>
              <a:ext uri="{FF2B5EF4-FFF2-40B4-BE49-F238E27FC236}">
                <a16:creationId xmlns:a16="http://schemas.microsoft.com/office/drawing/2014/main" id="{7E3FA787-D620-4472-B44F-6FB821A5108B}"/>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3)</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20" name="テキスト ボックス 30"/>
          <p:cNvSpPr txBox="1"/>
          <p:nvPr/>
        </p:nvSpPr>
        <p:spPr>
          <a:xfrm>
            <a:off x="6396969" y="3520411"/>
            <a:ext cx="2592000" cy="205184"/>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endParaRPr lang="en-US" altLang="ja-JP" sz="700" dirty="0"/>
          </a:p>
          <a:p>
            <a:pPr>
              <a:lnSpc>
                <a:spcPts val="800"/>
              </a:lnSpc>
            </a:pPr>
            <a:r>
              <a:rPr lang="en-US" altLang="ja-JP" sz="700" dirty="0"/>
              <a:t>       </a:t>
            </a:r>
            <a:r>
              <a:rPr lang="ja-JP" altLang="en-US" sz="700" dirty="0"/>
              <a:t>材料費の域内調達率は内訳別の平均値</a:t>
            </a:r>
          </a:p>
        </p:txBody>
      </p:sp>
      <p:sp>
        <p:nvSpPr>
          <p:cNvPr id="9" name="テキスト ボックス 29"/>
          <p:cNvSpPr txBox="1">
            <a:spLocks noChangeArrowheads="1"/>
          </p:cNvSpPr>
          <p:nvPr/>
        </p:nvSpPr>
        <p:spPr bwMode="auto">
          <a:xfrm>
            <a:off x="103434" y="3737105"/>
            <a:ext cx="8928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3</a:t>
            </a:r>
            <a:endParaRPr lang="ja-JP" altLang="en-US" sz="1400" b="1" baseline="30000" dirty="0">
              <a:solidFill>
                <a:schemeClr val="bg1"/>
              </a:solidFill>
              <a:latin typeface="Meiryo UI" pitchFamily="50" charset="-128"/>
              <a:ea typeface="Meiryo UI" pitchFamily="50" charset="-128"/>
            </a:endParaRPr>
          </a:p>
        </p:txBody>
      </p:sp>
      <p:sp>
        <p:nvSpPr>
          <p:cNvPr id="26" name="テキスト ボックス 28">
            <a:extLst>
              <a:ext uri="{FF2B5EF4-FFF2-40B4-BE49-F238E27FC236}">
                <a16:creationId xmlns:a16="http://schemas.microsoft.com/office/drawing/2014/main" id="{AE3F361C-6CFF-A103-91C4-BDAD3FC2F6D2}"/>
              </a:ext>
            </a:extLst>
          </p:cNvPr>
          <p:cNvSpPr txBox="1"/>
          <p:nvPr/>
        </p:nvSpPr>
        <p:spPr>
          <a:xfrm>
            <a:off x="6324419" y="2503350"/>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29" name="テキスト ボックス 27">
            <a:extLst>
              <a:ext uri="{FF2B5EF4-FFF2-40B4-BE49-F238E27FC236}">
                <a16:creationId xmlns:a16="http://schemas.microsoft.com/office/drawing/2014/main" id="{AE3F361C-6CFF-A103-91C4-BDAD3FC2F6D2}"/>
              </a:ext>
            </a:extLst>
          </p:cNvPr>
          <p:cNvSpPr txBox="1"/>
          <p:nvPr/>
        </p:nvSpPr>
        <p:spPr>
          <a:xfrm>
            <a:off x="6328968" y="1228798"/>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30" name="テキスト ボックス 26">
            <a:extLst>
              <a:ext uri="{FF2B5EF4-FFF2-40B4-BE49-F238E27FC236}">
                <a16:creationId xmlns:a16="http://schemas.microsoft.com/office/drawing/2014/main" id="{AE3F361C-6CFF-A103-91C4-BDAD3FC2F6D2}"/>
              </a:ext>
            </a:extLst>
          </p:cNvPr>
          <p:cNvSpPr txBox="1"/>
          <p:nvPr/>
        </p:nvSpPr>
        <p:spPr>
          <a:xfrm>
            <a:off x="6237123" y="1070128"/>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31" name="テキスト ボックス 25">
            <a:extLst>
              <a:ext uri="{FF2B5EF4-FFF2-40B4-BE49-F238E27FC236}">
                <a16:creationId xmlns:a16="http://schemas.microsoft.com/office/drawing/2014/main" id="{AE3F361C-6CFF-A103-91C4-BDAD3FC2F6D2}"/>
              </a:ext>
            </a:extLst>
          </p:cNvPr>
          <p:cNvSpPr txBox="1"/>
          <p:nvPr/>
        </p:nvSpPr>
        <p:spPr>
          <a:xfrm>
            <a:off x="2154672" y="1070128"/>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33" name="テキスト ボックス 24"/>
          <p:cNvSpPr txBox="1"/>
          <p:nvPr/>
        </p:nvSpPr>
        <p:spPr>
          <a:xfrm>
            <a:off x="2135156" y="903347"/>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3">
            <a:extLst>
              <a:ext uri="{FF2B5EF4-FFF2-40B4-BE49-F238E27FC236}">
                <a16:creationId xmlns:a16="http://schemas.microsoft.com/office/drawing/2014/main" id="{AE3F361C-6CFF-A103-91C4-BDAD3FC2F6D2}"/>
              </a:ext>
            </a:extLst>
          </p:cNvPr>
          <p:cNvSpPr txBox="1"/>
          <p:nvPr/>
        </p:nvSpPr>
        <p:spPr>
          <a:xfrm>
            <a:off x="45414" y="2270068"/>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5" name="テキスト ボックス 22">
            <a:extLst>
              <a:ext uri="{FF2B5EF4-FFF2-40B4-BE49-F238E27FC236}">
                <a16:creationId xmlns:a16="http://schemas.microsoft.com/office/drawing/2014/main" id="{AE3F361C-6CFF-A103-91C4-BDAD3FC2F6D2}"/>
              </a:ext>
            </a:extLst>
          </p:cNvPr>
          <p:cNvSpPr txBox="1"/>
          <p:nvPr/>
        </p:nvSpPr>
        <p:spPr>
          <a:xfrm>
            <a:off x="81414" y="1461690"/>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誘致する企業が属する産業</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45414" y="913343"/>
            <a:ext cx="900000" cy="13989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35449"/>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graphicFrame>
        <p:nvGraphicFramePr>
          <p:cNvPr id="25" name="表 4">
            <a:extLst>
              <a:ext uri="{FF2B5EF4-FFF2-40B4-BE49-F238E27FC236}">
                <a16:creationId xmlns:a16="http://schemas.microsoft.com/office/drawing/2014/main" id="{43A5E726-8B7C-4B11-9F49-E451CF83BBDB}"/>
              </a:ext>
            </a:extLst>
          </p:cNvPr>
          <p:cNvGraphicFramePr>
            <a:graphicFrameLocks noGrp="1"/>
          </p:cNvGraphicFramePr>
          <p:nvPr>
            <p:extLst>
              <p:ext uri="{D42A27DB-BD31-4B8C-83A1-F6EECF244321}">
                <p14:modId xmlns:p14="http://schemas.microsoft.com/office/powerpoint/2010/main" val="2735089680"/>
              </p:ext>
            </p:extLst>
          </p:nvPr>
        </p:nvGraphicFramePr>
        <p:xfrm>
          <a:off x="4151139" y="1346283"/>
          <a:ext cx="1980000" cy="2340008"/>
        </p:xfrm>
        <a:graphic>
          <a:graphicData uri="http://schemas.openxmlformats.org/drawingml/2006/table">
            <a:tbl>
              <a:tblPr firstRow="1" bandRow="1">
                <a:tableStyleId>{5940675A-B579-460E-94D1-54222C63F5DA}</a:tableStyleId>
              </a:tblPr>
              <a:tblGrid>
                <a:gridCol w="176786">
                  <a:extLst>
                    <a:ext uri="{9D8B030D-6E8A-4147-A177-3AD203B41FA5}">
                      <a16:colId xmlns:a16="http://schemas.microsoft.com/office/drawing/2014/main" val="4071659698"/>
                    </a:ext>
                  </a:extLst>
                </a:gridCol>
                <a:gridCol w="813214">
                  <a:extLst>
                    <a:ext uri="{9D8B030D-6E8A-4147-A177-3AD203B41FA5}">
                      <a16:colId xmlns:a16="http://schemas.microsoft.com/office/drawing/2014/main" val="2250622700"/>
                    </a:ext>
                  </a:extLst>
                </a:gridCol>
                <a:gridCol w="495000">
                  <a:extLst>
                    <a:ext uri="{9D8B030D-6E8A-4147-A177-3AD203B41FA5}">
                      <a16:colId xmlns:a16="http://schemas.microsoft.com/office/drawing/2014/main" val="1868032922"/>
                    </a:ext>
                  </a:extLst>
                </a:gridCol>
                <a:gridCol w="495000">
                  <a:extLst>
                    <a:ext uri="{9D8B030D-6E8A-4147-A177-3AD203B41FA5}">
                      <a16:colId xmlns:a16="http://schemas.microsoft.com/office/drawing/2014/main" val="2763815502"/>
                    </a:ext>
                  </a:extLst>
                </a:gridCol>
              </a:tblGrid>
              <a:tr h="202558">
                <a:tc>
                  <a:txBody>
                    <a:bodyPr/>
                    <a:lstStyle/>
                    <a:p>
                      <a:pPr algn="ctr">
                        <a:lnSpc>
                          <a:spcPts val="700"/>
                        </a:lnSpc>
                      </a:pPr>
                      <a:r>
                        <a:rPr kumimoji="1" lang="en-US" altLang="ja-JP" sz="600" b="1" dirty="0">
                          <a:latin typeface="Meiryo UI" panose="020B0604030504040204" pitchFamily="50" charset="-128"/>
                          <a:ea typeface="Meiryo UI" panose="020B0604030504040204" pitchFamily="50" charset="-128"/>
                        </a:rPr>
                        <a:t>#</a:t>
                      </a:r>
                      <a:endParaRPr kumimoji="1" lang="ja-JP" altLang="en-US" sz="600" b="1" dirty="0">
                        <a:latin typeface="Meiryo UI" panose="020B0604030504040204" pitchFamily="50" charset="-128"/>
                        <a:ea typeface="Meiryo UI" panose="020B0604030504040204" pitchFamily="50" charset="-128"/>
                      </a:endParaRPr>
                    </a:p>
                  </a:txBody>
                  <a:tcPr marL="0" marR="0" marT="0" marB="0" anchor="ctr" anchorCtr="1">
                    <a:solidFill>
                      <a:schemeClr val="bg1">
                        <a:lumMod val="75000"/>
                      </a:schemeClr>
                    </a:solidFill>
                  </a:tcPr>
                </a:tc>
                <a:tc>
                  <a:txBody>
                    <a:bodyPr/>
                    <a:lstStyle/>
                    <a:p>
                      <a:pPr algn="ctr">
                        <a:lnSpc>
                          <a:spcPts val="700"/>
                        </a:lnSpc>
                      </a:pPr>
                      <a:r>
                        <a:rPr kumimoji="1" lang="ja-JP" altLang="en-US" sz="600" b="1" dirty="0">
                          <a:latin typeface="Meiryo UI" panose="020B0604030504040204" pitchFamily="50" charset="-128"/>
                          <a:ea typeface="Meiryo UI" panose="020B0604030504040204" pitchFamily="50" charset="-128"/>
                        </a:rPr>
                        <a:t>産業</a:t>
                      </a:r>
                    </a:p>
                  </a:txBody>
                  <a:tcPr marL="0" marR="0" marT="0" marB="0" anchor="ctr" anchorCtr="1">
                    <a:solidFill>
                      <a:schemeClr val="bg1">
                        <a:lumMod val="75000"/>
                      </a:schemeClr>
                    </a:solidFill>
                  </a:tcPr>
                </a:tc>
                <a:tc>
                  <a:txBody>
                    <a:bodyPr/>
                    <a:lstStyle/>
                    <a:p>
                      <a:pPr algn="ctr">
                        <a:lnSpc>
                          <a:spcPts val="600"/>
                        </a:lnSpc>
                      </a:pPr>
                      <a:r>
                        <a:rPr kumimoji="1" lang="ja-JP" altLang="en-US" sz="600" b="1" dirty="0">
                          <a:latin typeface="Meiryo UI" panose="020B0604030504040204" pitchFamily="50" charset="-128"/>
                          <a:ea typeface="Meiryo UI" panose="020B0604030504040204" pitchFamily="50" charset="-128"/>
                        </a:rPr>
                        <a:t>材料費の内訳</a:t>
                      </a:r>
                      <a:endParaRPr kumimoji="1" lang="en-US" altLang="ja-JP" sz="600" b="1" dirty="0">
                        <a:latin typeface="Meiryo UI" panose="020B0604030504040204" pitchFamily="50" charset="-128"/>
                        <a:ea typeface="Meiryo UI" panose="020B0604030504040204" pitchFamily="50" charset="-128"/>
                      </a:endParaRPr>
                    </a:p>
                    <a:p>
                      <a:pPr algn="ctr">
                        <a:lnSpc>
                          <a:spcPts val="600"/>
                        </a:lnSpc>
                      </a:pPr>
                      <a:r>
                        <a:rPr kumimoji="1" lang="en-US" altLang="ja-JP" sz="600" b="1" dirty="0">
                          <a:latin typeface="Meiryo UI" panose="020B0604030504040204" pitchFamily="50" charset="-128"/>
                          <a:ea typeface="Meiryo UI" panose="020B0604030504040204" pitchFamily="50" charset="-128"/>
                        </a:rPr>
                        <a:t>(%)</a:t>
                      </a:r>
                      <a:endParaRPr kumimoji="1" lang="ja-JP" altLang="en-US" sz="600" b="1" dirty="0">
                        <a:latin typeface="Meiryo UI" panose="020B0604030504040204" pitchFamily="50" charset="-128"/>
                        <a:ea typeface="Meiryo UI" panose="020B0604030504040204" pitchFamily="50" charset="-128"/>
                      </a:endParaRPr>
                    </a:p>
                  </a:txBody>
                  <a:tcPr marL="0" marR="0" marT="0" marB="0" anchor="ctr" anchorCtr="1">
                    <a:solidFill>
                      <a:schemeClr val="bg1">
                        <a:lumMod val="75000"/>
                      </a:schemeClr>
                    </a:solidFill>
                  </a:tcPr>
                </a:tc>
                <a:tc>
                  <a:txBody>
                    <a:bodyPr/>
                    <a:lstStyle/>
                    <a:p>
                      <a:pPr algn="ctr">
                        <a:lnSpc>
                          <a:spcPts val="600"/>
                        </a:lnSpc>
                      </a:pPr>
                      <a:r>
                        <a:rPr kumimoji="1" lang="ja-JP" altLang="en-US" sz="600" b="1" dirty="0">
                          <a:latin typeface="Meiryo UI" panose="020B0604030504040204" pitchFamily="50" charset="-128"/>
                          <a:ea typeface="Meiryo UI" panose="020B0604030504040204" pitchFamily="50" charset="-128"/>
                        </a:rPr>
                        <a:t>域内調達率</a:t>
                      </a:r>
                      <a:endParaRPr kumimoji="1" lang="en-US" altLang="ja-JP" sz="600" b="1" dirty="0">
                        <a:latin typeface="Meiryo UI" panose="020B0604030504040204" pitchFamily="50" charset="-128"/>
                        <a:ea typeface="Meiryo UI" panose="020B0604030504040204" pitchFamily="50" charset="-128"/>
                      </a:endParaRPr>
                    </a:p>
                    <a:p>
                      <a:pPr algn="ctr">
                        <a:lnSpc>
                          <a:spcPts val="600"/>
                        </a:lnSpc>
                      </a:pPr>
                      <a:r>
                        <a:rPr kumimoji="1" lang="en-US" altLang="ja-JP" sz="600" b="1" dirty="0">
                          <a:latin typeface="Meiryo UI" panose="020B0604030504040204" pitchFamily="50" charset="-128"/>
                          <a:ea typeface="Meiryo UI" panose="020B0604030504040204" pitchFamily="50" charset="-128"/>
                        </a:rPr>
                        <a:t>(%)</a:t>
                      </a:r>
                      <a:endParaRPr kumimoji="1" lang="ja-JP" altLang="en-US" sz="600" b="1" dirty="0">
                        <a:latin typeface="Meiryo UI" panose="020B0604030504040204" pitchFamily="50" charset="-128"/>
                        <a:ea typeface="Meiryo UI" panose="020B0604030504040204" pitchFamily="50" charset="-128"/>
                      </a:endParaRPr>
                    </a:p>
                  </a:txBody>
                  <a:tcPr marL="0" marR="0" marT="0" marB="0" anchor="ctr" anchorCtr="1">
                    <a:solidFill>
                      <a:schemeClr val="bg1">
                        <a:lumMod val="75000"/>
                      </a:schemeClr>
                    </a:solidFill>
                  </a:tcPr>
                </a:tc>
                <a:extLst>
                  <a:ext uri="{0D108BD9-81ED-4DB2-BD59-A6C34878D82A}">
                    <a16:rowId xmlns:a16="http://schemas.microsoft.com/office/drawing/2014/main" val="3528111955"/>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a:t>
                      </a:r>
                    </a:p>
                  </a:txBody>
                  <a:tcPr marL="0" marR="0" marT="0" marB="0" anchor="ctr">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農業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00272368"/>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2</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林業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30542611"/>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3</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水産業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87975250"/>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4</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鉱業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03184865"/>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5</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食料品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92344094"/>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6</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繊維製品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526968817"/>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7</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パルプ・紙・紙加工品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62976300"/>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8</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化学</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79817381"/>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9</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石油製品・石炭製品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7583320"/>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10</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窯業・土石製品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92538906"/>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11</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鉄鋼</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908859380"/>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非鉄金属</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34503410"/>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13</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金属製品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189993181"/>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14</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00" kern="1200" dirty="0">
                          <a:solidFill>
                            <a:schemeClr val="tx1"/>
                          </a:solidFill>
                          <a:latin typeface="Meiryo UI" panose="020B0604030504040204" pitchFamily="50" charset="-128"/>
                          <a:ea typeface="Meiryo UI" panose="020B0604030504040204" pitchFamily="50" charset="-128"/>
                          <a:cs typeface="+mn-cs"/>
                        </a:rPr>
                        <a:t> はん用・生産用・業務用機械</a:t>
                      </a:r>
                      <a:endParaRPr kumimoji="1" lang="en-US" altLang="ja-JP" sz="5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53530388"/>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電子部品・デバイス</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861746402"/>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16</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電気機械</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24696772"/>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17</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情報・通信機器</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61044340"/>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18</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輸送用機械</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121726835"/>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19</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印刷業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565051373"/>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20</a:t>
                      </a: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その他の製造業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263939060"/>
                  </a:ext>
                </a:extLst>
              </a:tr>
            </a:tbl>
          </a:graphicData>
        </a:graphic>
      </p:graphicFrame>
      <p:graphicFrame>
        <p:nvGraphicFramePr>
          <p:cNvPr id="34" name="表 3">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3450494794"/>
              </p:ext>
            </p:extLst>
          </p:nvPr>
        </p:nvGraphicFramePr>
        <p:xfrm>
          <a:off x="2203823" y="1238287"/>
          <a:ext cx="1854547" cy="2447998"/>
        </p:xfrm>
        <a:graphic>
          <a:graphicData uri="http://schemas.openxmlformats.org/drawingml/2006/table">
            <a:tbl>
              <a:tblPr firstRow="1" bandRow="1">
                <a:tableStyleId>{5940675A-B579-460E-94D1-54222C63F5DA}</a:tableStyleId>
              </a:tblPr>
              <a:tblGrid>
                <a:gridCol w="702547">
                  <a:extLst>
                    <a:ext uri="{9D8B030D-6E8A-4147-A177-3AD203B41FA5}">
                      <a16:colId xmlns:a16="http://schemas.microsoft.com/office/drawing/2014/main" val="4225358675"/>
                    </a:ext>
                  </a:extLst>
                </a:gridCol>
                <a:gridCol w="828000">
                  <a:extLst>
                    <a:ext uri="{9D8B030D-6E8A-4147-A177-3AD203B41FA5}">
                      <a16:colId xmlns:a16="http://schemas.microsoft.com/office/drawing/2014/main" val="1868032922"/>
                    </a:ext>
                  </a:extLst>
                </a:gridCol>
                <a:gridCol w="324000">
                  <a:extLst>
                    <a:ext uri="{9D8B030D-6E8A-4147-A177-3AD203B41FA5}">
                      <a16:colId xmlns:a16="http://schemas.microsoft.com/office/drawing/2014/main" val="3698287331"/>
                    </a:ext>
                  </a:extLst>
                </a:gridCol>
              </a:tblGrid>
              <a:tr h="174857">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項目</a:t>
                      </a: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設定値</a:t>
                      </a: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単位</a:t>
                      </a:r>
                    </a:p>
                  </a:txBody>
                  <a:tcPr marL="36000" marR="36000" marT="0" marB="0" anchor="ctr" anchorCtr="1">
                    <a:solidFill>
                      <a:schemeClr val="bg1">
                        <a:lumMod val="75000"/>
                      </a:schemeClr>
                    </a:solidFill>
                  </a:tcPr>
                </a:tc>
                <a:extLst>
                  <a:ext uri="{0D108BD9-81ED-4DB2-BD59-A6C34878D82A}">
                    <a16:rowId xmlns:a16="http://schemas.microsoft.com/office/drawing/2014/main" val="3528111955"/>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売上高</a:t>
                      </a:r>
                    </a:p>
                  </a:txBody>
                  <a:tcPr marL="36000" marR="36000" marT="0" marB="0" anchor="ctr">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材料費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労務費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電力費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ガス・水道料</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荷造運賃</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不動産賃貸料</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通信費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その他経費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租税公課</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減価償却費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14147570"/>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法人税等</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57059038"/>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当期純利益</a:t>
                      </a:r>
                    </a:p>
                  </a:txBody>
                  <a:tcPr marL="36000" marR="36000" marT="0" marB="0" anchor="ctr">
                    <a:lnT w="635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379554553"/>
                  </a:ext>
                </a:extLst>
              </a:tr>
            </a:tbl>
          </a:graphicData>
        </a:graphic>
      </p:graphicFrame>
      <p:graphicFrame>
        <p:nvGraphicFramePr>
          <p:cNvPr id="13" name="表 2">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649376651"/>
              </p:ext>
            </p:extLst>
          </p:nvPr>
        </p:nvGraphicFramePr>
        <p:xfrm>
          <a:off x="61078" y="2471433"/>
          <a:ext cx="1944000" cy="1014000"/>
        </p:xfrm>
        <a:graphic>
          <a:graphicData uri="http://schemas.openxmlformats.org/drawingml/2006/table">
            <a:tbl>
              <a:tblPr firstRow="1" bandRow="1">
                <a:tableStyleId>{5940675A-B579-460E-94D1-54222C63F5DA}</a:tableStyleId>
              </a:tblPr>
              <a:tblGrid>
                <a:gridCol w="756000">
                  <a:extLst>
                    <a:ext uri="{9D8B030D-6E8A-4147-A177-3AD203B41FA5}">
                      <a16:colId xmlns:a16="http://schemas.microsoft.com/office/drawing/2014/main" val="2250622700"/>
                    </a:ext>
                  </a:extLst>
                </a:gridCol>
                <a:gridCol w="900000">
                  <a:extLst>
                    <a:ext uri="{9D8B030D-6E8A-4147-A177-3AD203B41FA5}">
                      <a16:colId xmlns:a16="http://schemas.microsoft.com/office/drawing/2014/main" val="1868032922"/>
                    </a:ext>
                  </a:extLst>
                </a:gridCol>
                <a:gridCol w="288000">
                  <a:extLst>
                    <a:ext uri="{9D8B030D-6E8A-4147-A177-3AD203B41FA5}">
                      <a16:colId xmlns:a16="http://schemas.microsoft.com/office/drawing/2014/main" val="3216235292"/>
                    </a:ext>
                  </a:extLst>
                </a:gridCol>
              </a:tblGrid>
              <a:tr h="195000">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項目</a:t>
                      </a: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人</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単位</a:t>
                      </a:r>
                    </a:p>
                  </a:txBody>
                  <a:tcPr marL="36000" marR="36000" marT="0" marB="0" anchor="ctr" anchorCtr="1">
                    <a:solidFill>
                      <a:schemeClr val="bg1">
                        <a:lumMod val="75000"/>
                      </a:schemeClr>
                    </a:solidFill>
                  </a:tcPr>
                </a:tc>
                <a:extLst>
                  <a:ext uri="{0D108BD9-81ED-4DB2-BD59-A6C34878D82A}">
                    <a16:rowId xmlns:a16="http://schemas.microsoft.com/office/drawing/2014/main" val="3528111955"/>
                  </a:ext>
                </a:extLst>
              </a:tr>
              <a:tr h="273000">
                <a:tc>
                  <a:txBody>
                    <a:bodyPr/>
                    <a:lstStyle/>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誘致する企業</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の従業者数</a:t>
                      </a:r>
                    </a:p>
                  </a:txBody>
                  <a:tcPr marL="36000" marR="36000" marT="0" marB="0" anchor="ctr">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noFill/>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人</a:t>
                      </a:r>
                    </a:p>
                  </a:txBody>
                  <a:tcPr marL="36000" marR="36000" marT="0" marB="0" anchor="ctr">
                    <a:noFill/>
                  </a:tcPr>
                </a:tc>
                <a:extLst>
                  <a:ext uri="{0D108BD9-81ED-4DB2-BD59-A6C34878D82A}">
                    <a16:rowId xmlns:a16="http://schemas.microsoft.com/office/drawing/2014/main" val="2600272368"/>
                  </a:ext>
                </a:extLst>
              </a:tr>
              <a:tr h="273000">
                <a:tc>
                  <a:txBody>
                    <a:bodyPr/>
                    <a:lstStyle/>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設備投資額</a:t>
                      </a:r>
                      <a:r>
                        <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800" kern="1200" baseline="30000" dirty="0">
                          <a:solidFill>
                            <a:schemeClr val="tx1"/>
                          </a:solidFill>
                          <a:latin typeface="Meiryo UI" panose="020B0604030504040204" pitchFamily="50" charset="-128"/>
                          <a:ea typeface="Meiryo UI" panose="020B0604030504040204" pitchFamily="50" charset="-128"/>
                          <a:cs typeface="+mn-cs"/>
                        </a:rPr>
                        <a:t>2</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36000" marT="0" marB="0" anchor="ctr">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noFill/>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noFill/>
                  </a:tcPr>
                </a:tc>
                <a:extLst>
                  <a:ext uri="{0D108BD9-81ED-4DB2-BD59-A6C34878D82A}">
                    <a16:rowId xmlns:a16="http://schemas.microsoft.com/office/drawing/2014/main" val="2532326024"/>
                  </a:ext>
                </a:extLst>
              </a:tr>
              <a:tr h="273000">
                <a:tc>
                  <a:txBody>
                    <a:bodyPr/>
                    <a:lstStyle/>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法定耐用年数</a:t>
                      </a:r>
                    </a:p>
                  </a:txBody>
                  <a:tcPr marL="36000" marR="36000" marT="0" marB="0" anchor="ctr">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noFill/>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年</a:t>
                      </a:r>
                    </a:p>
                  </a:txBody>
                  <a:tcPr marL="36000" marR="36000" marT="0" marB="0" anchor="ctr">
                    <a:noFill/>
                  </a:tcPr>
                </a:tc>
                <a:extLst>
                  <a:ext uri="{0D108BD9-81ED-4DB2-BD59-A6C34878D82A}">
                    <a16:rowId xmlns:a16="http://schemas.microsoft.com/office/drawing/2014/main" val="216212489"/>
                  </a:ext>
                </a:extLst>
              </a:tr>
            </a:tbl>
          </a:graphicData>
        </a:graphic>
      </p:graphicFrame>
      <p:graphicFrame>
        <p:nvGraphicFramePr>
          <p:cNvPr id="16"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1108844898"/>
              </p:ext>
            </p:extLst>
          </p:nvPr>
        </p:nvGraphicFramePr>
        <p:xfrm>
          <a:off x="61078" y="1669297"/>
          <a:ext cx="1944878" cy="487543"/>
        </p:xfrm>
        <a:graphic>
          <a:graphicData uri="http://schemas.openxmlformats.org/drawingml/2006/table">
            <a:tbl>
              <a:tblPr firstRow="1" bandRow="1">
                <a:tableStyleId>{5940675A-B579-460E-94D1-54222C63F5DA}</a:tableStyleId>
              </a:tblPr>
              <a:tblGrid>
                <a:gridCol w="756878">
                  <a:extLst>
                    <a:ext uri="{9D8B030D-6E8A-4147-A177-3AD203B41FA5}">
                      <a16:colId xmlns:a16="http://schemas.microsoft.com/office/drawing/2014/main" val="2250622700"/>
                    </a:ext>
                  </a:extLst>
                </a:gridCol>
                <a:gridCol w="1188000">
                  <a:extLst>
                    <a:ext uri="{9D8B030D-6E8A-4147-A177-3AD203B41FA5}">
                      <a16:colId xmlns:a16="http://schemas.microsoft.com/office/drawing/2014/main" val="1868032922"/>
                    </a:ext>
                  </a:extLst>
                </a:gridCol>
              </a:tblGrid>
              <a:tr h="152263">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項目</a:t>
                      </a: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産業名</a:t>
                      </a:r>
                    </a:p>
                  </a:txBody>
                  <a:tcPr marL="36000" marR="36000" marT="0" marB="0" anchor="ctr" anchorCtr="1">
                    <a:solidFill>
                      <a:schemeClr val="bg1">
                        <a:lumMod val="75000"/>
                      </a:schemeClr>
                    </a:solidFill>
                  </a:tcPr>
                </a:tc>
                <a:extLst>
                  <a:ext uri="{0D108BD9-81ED-4DB2-BD59-A6C34878D82A}">
                    <a16:rowId xmlns:a16="http://schemas.microsoft.com/office/drawing/2014/main" val="3528111955"/>
                  </a:ext>
                </a:extLst>
              </a:tr>
              <a:tr h="324000">
                <a:tc>
                  <a:txBody>
                    <a:bodyPr/>
                    <a:lstStyle/>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誘致する企業</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が属する産業</a:t>
                      </a:r>
                    </a:p>
                  </a:txBody>
                  <a:tcPr marL="36000" marR="36000" anchor="ctr">
                    <a:solidFill>
                      <a:schemeClr val="bg1">
                        <a:lumMod val="95000"/>
                      </a:schemeClr>
                    </a:solidFill>
                  </a:tcPr>
                </a:tc>
                <a:tc>
                  <a:txBody>
                    <a:bodyPr/>
                    <a:lstStyle/>
                    <a:p>
                      <a:pPr algn="l">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anchor="ctr">
                    <a:noFill/>
                  </a:tcPr>
                </a:tc>
                <a:extLst>
                  <a:ext uri="{0D108BD9-81ED-4DB2-BD59-A6C34878D82A}">
                    <a16:rowId xmlns:a16="http://schemas.microsoft.com/office/drawing/2014/main" val="2600272368"/>
                  </a:ext>
                </a:extLst>
              </a:tr>
            </a:tbl>
          </a:graphicData>
        </a:graphic>
      </p:graphicFrame>
      <p:sp>
        <p:nvSpPr>
          <p:cNvPr id="32" name="テキスト ボックス 2"/>
          <p:cNvSpPr txBox="1"/>
          <p:nvPr/>
        </p:nvSpPr>
        <p:spPr>
          <a:xfrm>
            <a:off x="280272" y="4036993"/>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「●●業」</a:t>
            </a:r>
            <a:r>
              <a:rPr lang="en-US" altLang="ja-JP" sz="1000" b="0" dirty="0"/>
              <a:t>(</a:t>
            </a:r>
            <a:r>
              <a:rPr lang="ja-JP" altLang="en-US" sz="1000" b="0" dirty="0"/>
              <a:t>従業者●●人</a:t>
            </a:r>
            <a:r>
              <a:rPr lang="en-US" altLang="ja-JP" sz="1000" b="0" dirty="0"/>
              <a:t>)</a:t>
            </a:r>
            <a:r>
              <a:rPr lang="ja-JP" altLang="en-US" sz="1000" b="0" dirty="0"/>
              <a:t>の企業誘致によって地域内で生産が増加することによる経済波及効果は、直接効果が●●億円であり、間接効果を加えた効果の合計は●●億円である。</a:t>
            </a:r>
            <a:endParaRPr lang="en-US" altLang="ja-JP" sz="1000" b="0" dirty="0"/>
          </a:p>
        </p:txBody>
      </p:sp>
      <p:sp>
        <p:nvSpPr>
          <p:cNvPr id="7" name="テキスト ボックス 1"/>
          <p:cNvSpPr txBox="1"/>
          <p:nvPr/>
        </p:nvSpPr>
        <p:spPr>
          <a:xfrm>
            <a:off x="61077" y="1111797"/>
            <a:ext cx="1944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企業誘致</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域内生産の増加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28" name="テキスト ボックス 25">
            <a:extLst>
              <a:ext uri="{FF2B5EF4-FFF2-40B4-BE49-F238E27FC236}">
                <a16:creationId xmlns:a16="http://schemas.microsoft.com/office/drawing/2014/main" id="{EF6CD52D-895E-476E-B2C2-40FA40BD2497}"/>
              </a:ext>
            </a:extLst>
          </p:cNvPr>
          <p:cNvSpPr txBox="1"/>
          <p:nvPr/>
        </p:nvSpPr>
        <p:spPr>
          <a:xfrm>
            <a:off x="4168557" y="1210121"/>
            <a:ext cx="1080000" cy="123111"/>
          </a:xfrm>
          <a:prstGeom prst="rect">
            <a:avLst/>
          </a:prstGeom>
          <a:noFill/>
        </p:spPr>
        <p:txBody>
          <a:bodyPr wrap="square" lIns="0" tIns="0" rIns="0" bIns="0" rtlCol="0">
            <a:spAutoFit/>
          </a:bodyPr>
          <a:lstStyle/>
          <a:p>
            <a:r>
              <a:rPr kumimoji="1" lang="ja-JP" altLang="en-US" sz="800" dirty="0">
                <a:latin typeface="Meiryo UI" panose="020B0604030504040204" pitchFamily="50" charset="-128"/>
                <a:ea typeface="Meiryo UI" panose="020B0604030504040204" pitchFamily="50" charset="-128"/>
              </a:rPr>
              <a:t>うち、材料費の内訳</a:t>
            </a:r>
          </a:p>
        </p:txBody>
      </p:sp>
      <p:sp>
        <p:nvSpPr>
          <p:cNvPr id="23" name="正方形/長方形 31">
            <a:extLst>
              <a:ext uri="{FF2B5EF4-FFF2-40B4-BE49-F238E27FC236}">
                <a16:creationId xmlns:a16="http://schemas.microsoft.com/office/drawing/2014/main" id="{3DF0CF06-13ED-4BCA-A864-EEB0D1CCD111}"/>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4" name="テキスト ボックス 6">
            <a:extLst>
              <a:ext uri="{FF2B5EF4-FFF2-40B4-BE49-F238E27FC236}">
                <a16:creationId xmlns:a16="http://schemas.microsoft.com/office/drawing/2014/main" id="{08E25AF6-5BA0-4312-B49B-F2CCA19ACAEE}"/>
              </a:ext>
            </a:extLst>
          </p:cNvPr>
          <p:cNvSpPr txBox="1"/>
          <p:nvPr/>
        </p:nvSpPr>
        <p:spPr>
          <a:xfrm>
            <a:off x="72500" y="3509947"/>
            <a:ext cx="1872000" cy="102592"/>
          </a:xfrm>
          <a:prstGeom prst="rect">
            <a:avLst/>
          </a:prstGeom>
          <a:noFill/>
        </p:spPr>
        <p:txBody>
          <a:bodyPr wrap="square" lIns="0" tIns="0" rIns="0" bIns="0" rtlCol="0">
            <a:spAutoFit/>
          </a:bodyPr>
          <a:lstStyle>
            <a:defPPr>
              <a:defRPr lang="ja-JP"/>
            </a:defPPr>
            <a:lvl1pPr marL="266700" indent="-266700" algn="just">
              <a:lnSpc>
                <a:spcPts val="8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設備投資額</a:t>
            </a:r>
            <a:r>
              <a:rPr lang="en-US" altLang="ja-JP" sz="700" dirty="0"/>
              <a:t>=</a:t>
            </a:r>
            <a:r>
              <a:rPr lang="ja-JP" altLang="en-US" sz="700" dirty="0"/>
              <a:t>減価償却費</a:t>
            </a:r>
            <a:r>
              <a:rPr lang="en-US" altLang="ja-JP" sz="700" dirty="0"/>
              <a:t>×</a:t>
            </a:r>
            <a:r>
              <a:rPr lang="ja-JP" altLang="en-US" sz="700" dirty="0"/>
              <a:t>法定耐用年数</a:t>
            </a:r>
          </a:p>
        </p:txBody>
      </p:sp>
    </p:spTree>
    <p:extLst>
      <p:ext uri="{BB962C8B-B14F-4D97-AF65-F5344CB8AC3E}">
        <p14:creationId xmlns:p14="http://schemas.microsoft.com/office/powerpoint/2010/main" val="7030115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86978" y="0"/>
            <a:ext cx="8836269" cy="619125"/>
          </a:xfrm>
        </p:spPr>
        <p:txBody>
          <a:bodyPr/>
          <a:lstStyle/>
          <a:p>
            <a:r>
              <a:rPr lang="ja-JP" altLang="en-US" sz="3200" dirty="0">
                <a:latin typeface="Meiryo UI" pitchFamily="50" charset="-128"/>
                <a:ea typeface="Meiryo UI" pitchFamily="50" charset="-128"/>
              </a:rPr>
              <a:t>目次</a:t>
            </a:r>
            <a:endParaRPr kumimoji="1" lang="ja-JP" altLang="en-US" sz="3200" dirty="0">
              <a:latin typeface="Meiryo UI" pitchFamily="50" charset="-128"/>
              <a:ea typeface="Meiryo UI" pitchFamily="50" charset="-128"/>
            </a:endParaRP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a:t>
            </a:fld>
            <a:endParaRPr lang="en-US" altLang="ja-JP" dirty="0"/>
          </a:p>
        </p:txBody>
      </p:sp>
      <p:sp>
        <p:nvSpPr>
          <p:cNvPr id="8" name="テキスト ボックス 3"/>
          <p:cNvSpPr txBox="1"/>
          <p:nvPr/>
        </p:nvSpPr>
        <p:spPr>
          <a:xfrm>
            <a:off x="937151" y="5940000"/>
            <a:ext cx="2340000" cy="369332"/>
          </a:xfrm>
          <a:prstGeom prst="rect">
            <a:avLst/>
          </a:prstGeom>
          <a:noFill/>
        </p:spPr>
        <p:txBody>
          <a:bodyPr wrap="square" rIns="0" rtlCol="0">
            <a:spAutoFit/>
          </a:bodyPr>
          <a:lstStyle/>
          <a:p>
            <a:pPr>
              <a:spcAft>
                <a:spcPts val="600"/>
              </a:spcAft>
            </a:pPr>
            <a:r>
              <a:rPr lang="ja-JP" altLang="en-US" sz="1800" b="1" dirty="0">
                <a:solidFill>
                  <a:srgbClr val="44546A"/>
                </a:solidFill>
                <a:latin typeface="Meiryo UI" pitchFamily="50" charset="-128"/>
                <a:ea typeface="Meiryo UI" pitchFamily="50" charset="-128"/>
              </a:rPr>
              <a:t>留意事項</a:t>
            </a:r>
            <a:endParaRPr lang="en-US" altLang="ja-JP" sz="1800" b="1" dirty="0">
              <a:solidFill>
                <a:srgbClr val="44546A"/>
              </a:solidFill>
              <a:latin typeface="Meiryo UI" pitchFamily="50" charset="-128"/>
              <a:ea typeface="Meiryo UI" pitchFamily="50" charset="-128"/>
            </a:endParaRPr>
          </a:p>
        </p:txBody>
      </p:sp>
      <p:sp>
        <p:nvSpPr>
          <p:cNvPr id="7" name="テキスト ボックス 1"/>
          <p:cNvSpPr txBox="1"/>
          <p:nvPr/>
        </p:nvSpPr>
        <p:spPr>
          <a:xfrm>
            <a:off x="711702" y="720000"/>
            <a:ext cx="6480000" cy="5293757"/>
          </a:xfrm>
          <a:prstGeom prst="rect">
            <a:avLst/>
          </a:prstGeom>
          <a:noFill/>
        </p:spPr>
        <p:txBody>
          <a:bodyPr wrap="square" rtlCol="0">
            <a:spAutoFit/>
          </a:bodyPr>
          <a:lstStyle/>
          <a:p>
            <a:pPr>
              <a:spcAft>
                <a:spcPts val="600"/>
              </a:spcAft>
            </a:pPr>
            <a:r>
              <a:rPr lang="ja-JP" altLang="en-US" b="1" dirty="0">
                <a:solidFill>
                  <a:srgbClr val="44546A"/>
                </a:solidFill>
                <a:latin typeface="Meiryo UI" pitchFamily="50" charset="-128"/>
                <a:ea typeface="Meiryo UI" pitchFamily="50" charset="-128"/>
              </a:rPr>
              <a:t>１．経済波及効果とは</a:t>
            </a:r>
            <a:endParaRPr lang="en-US" altLang="ja-JP"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（１）経済波及効果の考え方</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（２）地域外への流出を考慮する場合</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（３）地域外への流出を考慮しない場合</a:t>
            </a:r>
            <a:endParaRPr lang="en-US" altLang="ja-JP" sz="1800" b="1" dirty="0">
              <a:solidFill>
                <a:srgbClr val="44546A"/>
              </a:solidFill>
              <a:latin typeface="Meiryo UI" pitchFamily="50" charset="-128"/>
              <a:ea typeface="Meiryo UI" pitchFamily="50" charset="-128"/>
            </a:endParaRPr>
          </a:p>
          <a:p>
            <a:pPr>
              <a:spcAft>
                <a:spcPts val="1200"/>
              </a:spcAft>
            </a:pPr>
            <a:r>
              <a:rPr lang="ja-JP" altLang="en-US" sz="1800" b="1" dirty="0">
                <a:solidFill>
                  <a:srgbClr val="44546A"/>
                </a:solidFill>
                <a:latin typeface="Meiryo UI" pitchFamily="50" charset="-128"/>
                <a:ea typeface="Meiryo UI" pitchFamily="50" charset="-128"/>
              </a:rPr>
              <a:t>（４）経済波及効果の解説</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b="1" dirty="0">
                <a:solidFill>
                  <a:srgbClr val="44546A"/>
                </a:solidFill>
                <a:latin typeface="Meiryo UI" pitchFamily="50" charset="-128"/>
                <a:ea typeface="Meiryo UI" pitchFamily="50" charset="-128"/>
              </a:rPr>
              <a:t>２．結果の概要</a:t>
            </a:r>
            <a:endParaRPr lang="en-US" altLang="ja-JP" b="1" dirty="0">
              <a:solidFill>
                <a:srgbClr val="44546A"/>
              </a:solidFill>
              <a:latin typeface="Meiryo UI" pitchFamily="50" charset="-128"/>
              <a:ea typeface="Meiryo UI" pitchFamily="50" charset="-128"/>
            </a:endParaRPr>
          </a:p>
          <a:p>
            <a:pPr>
              <a:spcAft>
                <a:spcPts val="600"/>
              </a:spcAft>
            </a:pPr>
            <a:r>
              <a:rPr lang="ja-JP" altLang="en-US" sz="1900" b="1" dirty="0">
                <a:solidFill>
                  <a:srgbClr val="44546A"/>
                </a:solidFill>
                <a:latin typeface="Meiryo UI" pitchFamily="50" charset="-128"/>
                <a:ea typeface="Meiryo UI" pitchFamily="50" charset="-128"/>
              </a:rPr>
              <a:t>２－１．地域外への流出を考慮する場合の効果</a:t>
            </a:r>
            <a:endParaRPr lang="en-US" altLang="ja-JP" sz="19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（１）施策の内容と経済波及効果の算出結果</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（２）経済波及効果の内訳</a:t>
            </a:r>
            <a:endParaRPr lang="en-US" altLang="ja-JP" sz="1800" b="1" dirty="0">
              <a:solidFill>
                <a:srgbClr val="44546A"/>
              </a:solidFill>
              <a:latin typeface="Meiryo UI" pitchFamily="50" charset="-128"/>
              <a:ea typeface="Meiryo UI" pitchFamily="50" charset="-128"/>
            </a:endParaRPr>
          </a:p>
          <a:p>
            <a:pPr>
              <a:spcAft>
                <a:spcPts val="1200"/>
              </a:spcAft>
            </a:pPr>
            <a:r>
              <a:rPr lang="ja-JP" altLang="en-US" sz="1800" b="1" dirty="0">
                <a:solidFill>
                  <a:srgbClr val="44546A"/>
                </a:solidFill>
                <a:latin typeface="Meiryo UI" pitchFamily="50" charset="-128"/>
                <a:ea typeface="Meiryo UI" pitchFamily="50" charset="-128"/>
              </a:rPr>
              <a:t>（３）税収効果の算出結果</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900" b="1" dirty="0">
                <a:solidFill>
                  <a:srgbClr val="44546A"/>
                </a:solidFill>
                <a:latin typeface="Meiryo UI" pitchFamily="50" charset="-128"/>
                <a:ea typeface="Meiryo UI" pitchFamily="50" charset="-128"/>
              </a:rPr>
              <a:t>２－２．地域外への流出を考慮しない場合の効果</a:t>
            </a:r>
            <a:endParaRPr lang="en-US" altLang="ja-JP" sz="19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（１）施策の内容と経済波及効果の算出結果</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（２）経済波及効果の内訳</a:t>
            </a:r>
            <a:endParaRPr lang="en-US" altLang="ja-JP" sz="1800" b="1" dirty="0">
              <a:solidFill>
                <a:srgbClr val="44546A"/>
              </a:solidFill>
              <a:latin typeface="Meiryo UI" pitchFamily="50" charset="-128"/>
              <a:ea typeface="Meiryo UI" pitchFamily="50" charset="-128"/>
            </a:endParaRPr>
          </a:p>
          <a:p>
            <a:pPr>
              <a:spcAft>
                <a:spcPts val="1200"/>
              </a:spcAft>
            </a:pPr>
            <a:r>
              <a:rPr lang="ja-JP" altLang="en-US" sz="1800" b="1" dirty="0">
                <a:solidFill>
                  <a:srgbClr val="44546A"/>
                </a:solidFill>
                <a:latin typeface="Meiryo UI" pitchFamily="50" charset="-128"/>
                <a:ea typeface="Meiryo UI" pitchFamily="50" charset="-128"/>
              </a:rPr>
              <a:t>（３）税収効果の算出結果</a:t>
            </a:r>
            <a:endParaRPr lang="en-US" altLang="ja-JP" sz="1800" b="1" dirty="0">
              <a:solidFill>
                <a:srgbClr val="44546A"/>
              </a:solidFill>
              <a:latin typeface="Meiryo UI" pitchFamily="50" charset="-128"/>
              <a:ea typeface="Meiryo UI" pitchFamily="50" charset="-128"/>
            </a:endParaRPr>
          </a:p>
        </p:txBody>
      </p:sp>
    </p:spTree>
    <p:extLst>
      <p:ext uri="{BB962C8B-B14F-4D97-AF65-F5344CB8AC3E}">
        <p14:creationId xmlns:p14="http://schemas.microsoft.com/office/powerpoint/2010/main" val="4199633270"/>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8400" y="-1211"/>
            <a:ext cx="8100000" cy="493058"/>
          </a:xfrm>
        </p:spPr>
        <p:txBody>
          <a:bodyPr/>
          <a:lstStyle/>
          <a:p>
            <a:r>
              <a:rPr lang="ja-JP" altLang="en-US" dirty="0"/>
              <a:t>（３）税収効果の算出結果</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30</a:t>
            </a:fld>
            <a:endParaRPr lang="en-US" altLang="ja-JP" dirty="0"/>
          </a:p>
        </p:txBody>
      </p:sp>
      <p:sp>
        <p:nvSpPr>
          <p:cNvPr id="4" name="テキスト ボックス 2"/>
          <p:cNvSpPr txBox="1"/>
          <p:nvPr/>
        </p:nvSpPr>
        <p:spPr>
          <a:xfrm>
            <a:off x="280272" y="1096086"/>
            <a:ext cx="8583456"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太陽光発電導入による税収効果は、国税で●●億円、道府県税で●●億円、市町村税で●●億円であり、合計で●●億円である。</a:t>
            </a:r>
            <a:endParaRPr lang="en-US" altLang="ja-JP" sz="1000" b="0" dirty="0"/>
          </a:p>
        </p:txBody>
      </p:sp>
      <p:sp>
        <p:nvSpPr>
          <p:cNvPr id="7" name="テキスト ボックス 1"/>
          <p:cNvSpPr txBox="1">
            <a:spLocks noChangeArrowheads="1"/>
          </p:cNvSpPr>
          <p:nvPr/>
        </p:nvSpPr>
        <p:spPr bwMode="auto">
          <a:xfrm>
            <a:off x="108000" y="722065"/>
            <a:ext cx="8928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税収効果</a:t>
            </a:r>
            <a:r>
              <a:rPr lang="ja-JP" altLang="en-US" sz="1400" b="1" baseline="30000" dirty="0">
                <a:solidFill>
                  <a:schemeClr val="bg1"/>
                </a:solidFill>
                <a:latin typeface="Meiryo UI" pitchFamily="50" charset="-128"/>
                <a:ea typeface="Meiryo UI" pitchFamily="50" charset="-128"/>
              </a:rPr>
              <a:t>注</a:t>
            </a:r>
            <a:r>
              <a:rPr lang="ja-JP" altLang="en-US" sz="1400" b="1" dirty="0">
                <a:solidFill>
                  <a:schemeClr val="bg1"/>
                </a:solidFill>
                <a:latin typeface="Meiryo UI" pitchFamily="50" charset="-128"/>
                <a:ea typeface="Meiryo UI" pitchFamily="50" charset="-128"/>
              </a:rPr>
              <a:t>の算出結果</a:t>
            </a:r>
            <a:endParaRPr lang="ja-JP" altLang="en-US" sz="1400" b="1" baseline="30000" dirty="0">
              <a:solidFill>
                <a:schemeClr val="bg1"/>
              </a:solidFill>
              <a:latin typeface="Meiryo UI" pitchFamily="50" charset="-128"/>
              <a:ea typeface="Meiryo UI" pitchFamily="50" charset="-128"/>
            </a:endParaRPr>
          </a:p>
        </p:txBody>
      </p:sp>
      <p:sp>
        <p:nvSpPr>
          <p:cNvPr id="8" name="正方形/長方形 32">
            <a:extLst>
              <a:ext uri="{FF2B5EF4-FFF2-40B4-BE49-F238E27FC236}">
                <a16:creationId xmlns:a16="http://schemas.microsoft.com/office/drawing/2014/main" id="{C1677E30-15FF-4D1B-AC97-388DF066DB58}"/>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6" name="正方形/長方形 31">
            <a:extLst>
              <a:ext uri="{FF2B5EF4-FFF2-40B4-BE49-F238E27FC236}">
                <a16:creationId xmlns:a16="http://schemas.microsoft.com/office/drawing/2014/main" id="{ACCD48E1-A649-491F-BCD2-2E21DFD2C670}"/>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9" name="テキスト ボックス 31">
            <a:extLst>
              <a:ext uri="{FF2B5EF4-FFF2-40B4-BE49-F238E27FC236}">
                <a16:creationId xmlns:a16="http://schemas.microsoft.com/office/drawing/2014/main" id="{DF0B1622-F0B3-4814-B21F-6D9386AAA280}"/>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a:t>
            </a:r>
            <a:r>
              <a:rPr lang="ja-JP" altLang="en-US" sz="700" dirty="0"/>
              <a:t> 税収効果は、事業効果</a:t>
            </a:r>
            <a:r>
              <a:rPr lang="en-US" altLang="ja-JP" sz="700" dirty="0"/>
              <a:t>(1</a:t>
            </a:r>
            <a:r>
              <a:rPr lang="ja-JP" altLang="en-US" sz="700" dirty="0"/>
              <a:t>年間</a:t>
            </a:r>
            <a:r>
              <a:rPr lang="en-US" altLang="ja-JP" sz="700" dirty="0"/>
              <a:t>)</a:t>
            </a:r>
            <a:r>
              <a:rPr lang="ja-JP" altLang="en-US" sz="700" dirty="0"/>
              <a:t>に伴って発生する税収である。</a:t>
            </a:r>
          </a:p>
        </p:txBody>
      </p:sp>
    </p:spTree>
    <p:extLst>
      <p:ext uri="{BB962C8B-B14F-4D97-AF65-F5344CB8AC3E}">
        <p14:creationId xmlns:p14="http://schemas.microsoft.com/office/powerpoint/2010/main" val="418950690"/>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31</a:t>
            </a:fld>
            <a:endParaRPr lang="en-US" altLang="ja-JP" dirty="0"/>
          </a:p>
        </p:txBody>
      </p:sp>
      <p:sp>
        <p:nvSpPr>
          <p:cNvPr id="4" name="タイトル 5"/>
          <p:cNvSpPr txBox="1">
            <a:spLocks/>
          </p:cNvSpPr>
          <p:nvPr/>
        </p:nvSpPr>
        <p:spPr>
          <a:xfrm>
            <a:off x="0" y="2919219"/>
            <a:ext cx="9144000" cy="828000"/>
          </a:xfrm>
          <a:prstGeom prst="rect">
            <a:avLst/>
          </a:prstGeom>
          <a:solidFill>
            <a:schemeClr val="accent5">
              <a:lumMod val="40000"/>
              <a:lumOff val="60000"/>
            </a:schemeClr>
          </a:solidFill>
        </p:spPr>
        <p:txBody>
          <a:bodyPr wrap="square" rtlCol="0" anchor="ctr" anchorCtr="1">
            <a:no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3200" kern="0" dirty="0">
                <a:solidFill>
                  <a:schemeClr val="tx1"/>
                </a:solidFill>
              </a:rPr>
              <a:t>２－２．地域外への流出を考慮しない場合の効果</a:t>
            </a:r>
          </a:p>
        </p:txBody>
      </p:sp>
      <p:sp>
        <p:nvSpPr>
          <p:cNvPr id="5" name="テキスト ボックス 4">
            <a:extLst>
              <a:ext uri="{FF2B5EF4-FFF2-40B4-BE49-F238E27FC236}">
                <a16:creationId xmlns:a16="http://schemas.microsoft.com/office/drawing/2014/main" id="{24B71D30-329A-4FA0-8A34-9B183F6B1BF8}"/>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605074714"/>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32</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48" name="テキスト ボックス 33">
            <a:extLst>
              <a:ext uri="{FF2B5EF4-FFF2-40B4-BE49-F238E27FC236}">
                <a16:creationId xmlns:a16="http://schemas.microsoft.com/office/drawing/2014/main" id="{6F859280-7B59-6B2A-BE7A-FBD821D6FFFF}"/>
              </a:ext>
            </a:extLst>
          </p:cNvPr>
          <p:cNvSpPr txBox="1"/>
          <p:nvPr/>
        </p:nvSpPr>
        <p:spPr>
          <a:xfrm>
            <a:off x="6379897" y="4057031"/>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47" name="テキスト ボックス 32">
            <a:extLst>
              <a:ext uri="{FF2B5EF4-FFF2-40B4-BE49-F238E27FC236}">
                <a16:creationId xmlns:a16="http://schemas.microsoft.com/office/drawing/2014/main" id="{6F859280-7B59-6B2A-BE7A-FBD821D6FFFF}"/>
              </a:ext>
            </a:extLst>
          </p:cNvPr>
          <p:cNvSpPr txBox="1"/>
          <p:nvPr/>
        </p:nvSpPr>
        <p:spPr>
          <a:xfrm>
            <a:off x="2820641" y="4057031"/>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46" name="テキスト ボックス 31">
            <a:extLst>
              <a:ext uri="{FF2B5EF4-FFF2-40B4-BE49-F238E27FC236}">
                <a16:creationId xmlns:a16="http://schemas.microsoft.com/office/drawing/2014/main" id="{6F859280-7B59-6B2A-BE7A-FBD821D6FFFF}"/>
              </a:ext>
            </a:extLst>
          </p:cNvPr>
          <p:cNvSpPr txBox="1"/>
          <p:nvPr/>
        </p:nvSpPr>
        <p:spPr>
          <a:xfrm>
            <a:off x="100211" y="4057031"/>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0" name="テキスト ボックス 30"/>
          <p:cNvSpPr txBox="1">
            <a:spLocks noChangeArrowheads="1"/>
          </p:cNvSpPr>
          <p:nvPr/>
        </p:nvSpPr>
        <p:spPr bwMode="auto">
          <a:xfrm>
            <a:off x="103434" y="3845479"/>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53" name="テキスト ボックス 29">
            <a:extLst>
              <a:ext uri="{FF2B5EF4-FFF2-40B4-BE49-F238E27FC236}">
                <a16:creationId xmlns:a16="http://schemas.microsoft.com/office/drawing/2014/main" id="{AE3F361C-6CFF-A103-91C4-BDAD3FC2F6D2}"/>
              </a:ext>
            </a:extLst>
          </p:cNvPr>
          <p:cNvSpPr txBox="1"/>
          <p:nvPr/>
        </p:nvSpPr>
        <p:spPr>
          <a:xfrm>
            <a:off x="6223794" y="2509307"/>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52" name="テキスト ボックス 27">
            <a:extLst>
              <a:ext uri="{FF2B5EF4-FFF2-40B4-BE49-F238E27FC236}">
                <a16:creationId xmlns:a16="http://schemas.microsoft.com/office/drawing/2014/main" id="{AE3F361C-6CFF-A103-91C4-BDAD3FC2F6D2}"/>
              </a:ext>
            </a:extLst>
          </p:cNvPr>
          <p:cNvSpPr txBox="1"/>
          <p:nvPr/>
        </p:nvSpPr>
        <p:spPr>
          <a:xfrm>
            <a:off x="6223794" y="1242662"/>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56" name="テキスト ボックス 26">
            <a:extLst>
              <a:ext uri="{FF2B5EF4-FFF2-40B4-BE49-F238E27FC236}">
                <a16:creationId xmlns:a16="http://schemas.microsoft.com/office/drawing/2014/main" id="{AE3F361C-6CFF-A103-91C4-BDAD3FC2F6D2}"/>
              </a:ext>
            </a:extLst>
          </p:cNvPr>
          <p:cNvSpPr txBox="1"/>
          <p:nvPr/>
        </p:nvSpPr>
        <p:spPr>
          <a:xfrm>
            <a:off x="6131949" y="1083992"/>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44" name="テキスト ボックス 25">
            <a:extLst>
              <a:ext uri="{FF2B5EF4-FFF2-40B4-BE49-F238E27FC236}">
                <a16:creationId xmlns:a16="http://schemas.microsoft.com/office/drawing/2014/main" id="{AE3F361C-6CFF-A103-91C4-BDAD3FC2F6D2}"/>
              </a:ext>
            </a:extLst>
          </p:cNvPr>
          <p:cNvSpPr txBox="1"/>
          <p:nvPr/>
        </p:nvSpPr>
        <p:spPr>
          <a:xfrm>
            <a:off x="3649804" y="1062047"/>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55" name="テキスト ボックス 24"/>
          <p:cNvSpPr txBox="1"/>
          <p:nvPr/>
        </p:nvSpPr>
        <p:spPr>
          <a:xfrm>
            <a:off x="3591212" y="89526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36" name="テキスト ボックス 22">
            <a:extLst>
              <a:ext uri="{FF2B5EF4-FFF2-40B4-BE49-F238E27FC236}">
                <a16:creationId xmlns:a16="http://schemas.microsoft.com/office/drawing/2014/main" id="{AE3F361C-6CFF-A103-91C4-BDAD3FC2F6D2}"/>
              </a:ext>
            </a:extLst>
          </p:cNvPr>
          <p:cNvSpPr txBox="1"/>
          <p:nvPr/>
        </p:nvSpPr>
        <p:spPr>
          <a:xfrm>
            <a:off x="145032" y="1278177"/>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24" name="テキスト ボックス 21"/>
          <p:cNvSpPr txBox="1"/>
          <p:nvPr/>
        </p:nvSpPr>
        <p:spPr>
          <a:xfrm>
            <a:off x="145032" y="89526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29087"/>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57"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1" name="テキスト ボックス 6">
            <a:extLst>
              <a:ext uri="{FF2B5EF4-FFF2-40B4-BE49-F238E27FC236}">
                <a16:creationId xmlns:a16="http://schemas.microsoft.com/office/drawing/2014/main" id="{D13BE80D-532D-3131-F698-99D7097F5BA7}"/>
              </a:ext>
            </a:extLst>
          </p:cNvPr>
          <p:cNvSpPr txBox="1"/>
          <p:nvPr/>
        </p:nvSpPr>
        <p:spPr>
          <a:xfrm>
            <a:off x="156960" y="3706566"/>
            <a:ext cx="2952000" cy="102592"/>
          </a:xfrm>
          <a:prstGeom prst="rect">
            <a:avLst/>
          </a:prstGeom>
          <a:noFill/>
        </p:spPr>
        <p:txBody>
          <a:bodyPr wrap="square" lIns="0" tIns="0" rIns="0" bIns="0" rtlCol="0">
            <a:spAutoFit/>
          </a:bodyPr>
          <a:lstStyle>
            <a:defPPr>
              <a:defRPr lang="ja-JP"/>
            </a:defPPr>
            <a:lvl1pPr marL="266700" indent="-266700" algn="just">
              <a:lnSpc>
                <a:spcPts val="8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62733" y="5411624"/>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40" name="テキスト ボックス 4">
            <a:extLst>
              <a:ext uri="{FF2B5EF4-FFF2-40B4-BE49-F238E27FC236}">
                <a16:creationId xmlns:a16="http://schemas.microsoft.com/office/drawing/2014/main" id="{D415A49F-BFA3-D7DD-9C2E-8BFAC3DB3B39}"/>
              </a:ext>
            </a:extLst>
          </p:cNvPr>
          <p:cNvSpPr txBox="1"/>
          <p:nvPr/>
        </p:nvSpPr>
        <p:spPr>
          <a:xfrm>
            <a:off x="6463027" y="4292898"/>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45" name="テキスト ボックス 3"/>
          <p:cNvSpPr txBox="1"/>
          <p:nvPr/>
        </p:nvSpPr>
        <p:spPr>
          <a:xfrm>
            <a:off x="2901547" y="4292898"/>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31" name="テキスト ボックス 2"/>
          <p:cNvSpPr txBox="1"/>
          <p:nvPr/>
        </p:nvSpPr>
        <p:spPr>
          <a:xfrm>
            <a:off x="155845" y="4292898"/>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43"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1749509618"/>
              </p:ext>
            </p:extLst>
          </p:nvPr>
        </p:nvGraphicFramePr>
        <p:xfrm>
          <a:off x="3698955" y="1240622"/>
          <a:ext cx="2211326" cy="2447995"/>
        </p:xfrm>
        <a:graphic>
          <a:graphicData uri="http://schemas.openxmlformats.org/drawingml/2006/table">
            <a:tbl>
              <a:tblPr firstRow="1" bandRow="1">
                <a:tableStyleId>{5940675A-B579-460E-94D1-54222C63F5DA}</a:tableStyleId>
              </a:tblPr>
              <a:tblGrid>
                <a:gridCol w="756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gridCol w="591326">
                  <a:extLst>
                    <a:ext uri="{9D8B030D-6E8A-4147-A177-3AD203B41FA5}">
                      <a16:colId xmlns:a16="http://schemas.microsoft.com/office/drawing/2014/main" val="3698287331"/>
                    </a:ext>
                  </a:extLst>
                </a:gridCol>
              </a:tblGrid>
              <a:tr h="193754">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204931">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7"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980774268"/>
              </p:ext>
            </p:extLst>
          </p:nvPr>
        </p:nvGraphicFramePr>
        <p:xfrm>
          <a:off x="160695" y="1456614"/>
          <a:ext cx="3240001" cy="2232003"/>
        </p:xfrm>
        <a:graphic>
          <a:graphicData uri="http://schemas.openxmlformats.org/drawingml/2006/table">
            <a:tbl>
              <a:tblPr firstRow="1" bandRow="1">
                <a:tableStyleId>{5940675A-B579-460E-94D1-54222C63F5DA}</a:tableStyleId>
              </a:tblPr>
              <a:tblGrid>
                <a:gridCol w="153410">
                  <a:extLst>
                    <a:ext uri="{9D8B030D-6E8A-4147-A177-3AD203B41FA5}">
                      <a16:colId xmlns:a16="http://schemas.microsoft.com/office/drawing/2014/main" val="2250622700"/>
                    </a:ext>
                  </a:extLst>
                </a:gridCol>
                <a:gridCol w="368776">
                  <a:extLst>
                    <a:ext uri="{9D8B030D-6E8A-4147-A177-3AD203B41FA5}">
                      <a16:colId xmlns:a16="http://schemas.microsoft.com/office/drawing/2014/main" val="739774977"/>
                    </a:ext>
                  </a:extLst>
                </a:gridCol>
                <a:gridCol w="154367">
                  <a:extLst>
                    <a:ext uri="{9D8B030D-6E8A-4147-A177-3AD203B41FA5}">
                      <a16:colId xmlns:a16="http://schemas.microsoft.com/office/drawing/2014/main" val="1626966803"/>
                    </a:ext>
                  </a:extLst>
                </a:gridCol>
                <a:gridCol w="1014412">
                  <a:extLst>
                    <a:ext uri="{9D8B030D-6E8A-4147-A177-3AD203B41FA5}">
                      <a16:colId xmlns:a16="http://schemas.microsoft.com/office/drawing/2014/main" val="1758199408"/>
                    </a:ext>
                  </a:extLst>
                </a:gridCol>
                <a:gridCol w="931477">
                  <a:extLst>
                    <a:ext uri="{9D8B030D-6E8A-4147-A177-3AD203B41FA5}">
                      <a16:colId xmlns:a16="http://schemas.microsoft.com/office/drawing/2014/main" val="1868032922"/>
                    </a:ext>
                  </a:extLst>
                </a:gridCol>
                <a:gridCol w="617559">
                  <a:extLst>
                    <a:ext uri="{9D8B030D-6E8A-4147-A177-3AD203B41FA5}">
                      <a16:colId xmlns:a16="http://schemas.microsoft.com/office/drawing/2014/main" val="3698287331"/>
                    </a:ext>
                  </a:extLst>
                </a:gridCol>
              </a:tblGrid>
              <a:tr h="145951">
                <a:tc gridSpan="4">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45951">
                <a:tc rowSpan="8">
                  <a:txBody>
                    <a:bodyPr/>
                    <a:lstStyle/>
                    <a:p>
                      <a:pPr marL="0" algn="l" defTabSz="914400" rtl="0" eaLnBrk="1" latinLnBrk="0" hangingPunct="1">
                        <a:lnSpc>
                          <a:spcPts val="4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53074">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53074">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70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45951">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8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53074">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800"/>
                        </a:lnSpc>
                      </a:pPr>
                      <a:r>
                        <a:rPr kumimoji="1" lang="ja-JP" altLang="en-US" sz="70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00" dirty="0">
                        <a:latin typeface="Meiryo UI" panose="020B0604030504040204" pitchFamily="50" charset="-128"/>
                        <a:ea typeface="Meiryo UI" panose="020B0604030504040204" pitchFamily="50" charset="-128"/>
                      </a:endParaRP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53074">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700" dirty="0">
                          <a:latin typeface="Meiryo UI" panose="020B0604030504040204" pitchFamily="50" charset="-128"/>
                          <a:ea typeface="Meiryo UI" panose="020B0604030504040204" pitchFamily="50" charset="-128"/>
                        </a:rPr>
                        <a:t>パワコン等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50" dirty="0">
                          <a:latin typeface="Meiryo UI" panose="020B0604030504040204" pitchFamily="50" charset="-128"/>
                          <a:ea typeface="Meiryo UI" panose="020B0604030504040204" pitchFamily="50" charset="-128"/>
                        </a:rPr>
                        <a:t>タービン、燃焼炉、ボイラー等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45951">
                <a:tc rowSpan="3" gridSpan="2">
                  <a:txBody>
                    <a:bodyPr/>
                    <a:lstStyle/>
                    <a:p>
                      <a:pPr marL="0" algn="ctr"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発電設備</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のスペック</a:t>
                      </a:r>
                    </a:p>
                  </a:txBody>
                  <a:tcPr marL="36000" marR="0" marT="36000" marB="0" anchor="ctr">
                    <a:lnR w="6350" cap="flat" cmpd="sng" algn="ctr">
                      <a:solidFill>
                        <a:schemeClr val="tx1"/>
                      </a:solidFill>
                      <a:prstDash val="solid"/>
                      <a:round/>
                      <a:headEnd type="none" w="med" len="med"/>
                      <a:tailEnd type="none" w="med" len="med"/>
                    </a:lnR>
                    <a:solidFill>
                      <a:schemeClr val="bg1">
                        <a:lumMod val="95000"/>
                      </a:schemeClr>
                    </a:solidFill>
                  </a:tcPr>
                </a:tc>
                <a:tc rowSpan="3" h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施策規模</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olid"/>
                      <a:round/>
                      <a:headEnd type="none" w="med" len="med"/>
                      <a:tailEnd type="none" w="med" len="med"/>
                    </a:lnB>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kW</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0698132"/>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売電単価</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/kWh</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22513280"/>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設備利用率</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a:t>
                      </a:r>
                    </a:p>
                  </a:txBody>
                  <a:tcPr marL="36000" marR="0" marT="3600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229033583"/>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28" name="テキスト ボックス 1"/>
          <p:cNvSpPr txBox="1"/>
          <p:nvPr/>
        </p:nvSpPr>
        <p:spPr>
          <a:xfrm>
            <a:off x="160695" y="1074759"/>
            <a:ext cx="3240000" cy="180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kumimoji="1" lang="zh-TW" altLang="en-US" sz="1000" dirty="0">
                <a:latin typeface="Meiryo UI" panose="020B0604030504040204" pitchFamily="50" charset="-128"/>
                <a:ea typeface="Meiryo UI" panose="020B0604030504040204" pitchFamily="50" charset="-128"/>
              </a:rPr>
              <a:t>太陽光発電</a:t>
            </a:r>
            <a:r>
              <a:rPr kumimoji="1" lang="en-US" altLang="zh-TW" sz="1000" dirty="0">
                <a:latin typeface="Meiryo UI" panose="020B0604030504040204" pitchFamily="50" charset="-128"/>
                <a:ea typeface="Meiryo UI" panose="020B0604030504040204" pitchFamily="50" charset="-128"/>
              </a:rPr>
              <a:t>(</a:t>
            </a:r>
            <a:r>
              <a:rPr kumimoji="1" lang="zh-TW" altLang="en-US" sz="1000" dirty="0">
                <a:latin typeface="Meiryo UI" panose="020B0604030504040204" pitchFamily="50" charset="-128"/>
                <a:ea typeface="Meiryo UI" panose="020B0604030504040204" pitchFamily="50" charset="-128"/>
              </a:rPr>
              <a:t>売電</a:t>
            </a:r>
            <a:r>
              <a:rPr kumimoji="1" lang="en-US" altLang="zh-TW"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25" name="正方形/長方形 31">
            <a:extLst>
              <a:ext uri="{FF2B5EF4-FFF2-40B4-BE49-F238E27FC236}">
                <a16:creationId xmlns:a16="http://schemas.microsoft.com/office/drawing/2014/main" id="{7F75A9CA-3C9F-41AD-91D7-EEE232A8CA28}"/>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925629548"/>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33</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5">
            <a:extLst>
              <a:ext uri="{FF2B5EF4-FFF2-40B4-BE49-F238E27FC236}">
                <a16:creationId xmlns:a16="http://schemas.microsoft.com/office/drawing/2014/main" id="{6F859280-7B59-6B2A-BE7A-FBD821D6FFFF}"/>
              </a:ext>
            </a:extLst>
          </p:cNvPr>
          <p:cNvSpPr txBox="1"/>
          <p:nvPr/>
        </p:nvSpPr>
        <p:spPr>
          <a:xfrm>
            <a:off x="6379897" y="404223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4">
            <a:extLst>
              <a:ext uri="{FF2B5EF4-FFF2-40B4-BE49-F238E27FC236}">
                <a16:creationId xmlns:a16="http://schemas.microsoft.com/office/drawing/2014/main" id="{6F859280-7B59-6B2A-BE7A-FBD821D6FFFF}"/>
              </a:ext>
            </a:extLst>
          </p:cNvPr>
          <p:cNvSpPr txBox="1"/>
          <p:nvPr/>
        </p:nvSpPr>
        <p:spPr>
          <a:xfrm>
            <a:off x="2820641" y="404223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3">
            <a:extLst>
              <a:ext uri="{FF2B5EF4-FFF2-40B4-BE49-F238E27FC236}">
                <a16:creationId xmlns:a16="http://schemas.microsoft.com/office/drawing/2014/main" id="{6F859280-7B59-6B2A-BE7A-FBD821D6FFFF}"/>
              </a:ext>
            </a:extLst>
          </p:cNvPr>
          <p:cNvSpPr txBox="1"/>
          <p:nvPr/>
        </p:nvSpPr>
        <p:spPr>
          <a:xfrm>
            <a:off x="100211" y="404223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2"/>
          <p:cNvSpPr txBox="1">
            <a:spLocks noChangeArrowheads="1"/>
          </p:cNvSpPr>
          <p:nvPr/>
        </p:nvSpPr>
        <p:spPr bwMode="auto">
          <a:xfrm>
            <a:off x="103434" y="3837749"/>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30" name="テキスト ボックス 31">
            <a:extLst>
              <a:ext uri="{FF2B5EF4-FFF2-40B4-BE49-F238E27FC236}">
                <a16:creationId xmlns:a16="http://schemas.microsoft.com/office/drawing/2014/main" id="{AE3F361C-6CFF-A103-91C4-BDAD3FC2F6D2}"/>
              </a:ext>
            </a:extLst>
          </p:cNvPr>
          <p:cNvSpPr txBox="1"/>
          <p:nvPr/>
        </p:nvSpPr>
        <p:spPr>
          <a:xfrm>
            <a:off x="6596585" y="2476335"/>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6" name="テキスト ボックス 29">
            <a:extLst>
              <a:ext uri="{FF2B5EF4-FFF2-40B4-BE49-F238E27FC236}">
                <a16:creationId xmlns:a16="http://schemas.microsoft.com/office/drawing/2014/main" id="{AE3F361C-6CFF-A103-91C4-BDAD3FC2F6D2}"/>
              </a:ext>
            </a:extLst>
          </p:cNvPr>
          <p:cNvSpPr txBox="1"/>
          <p:nvPr/>
        </p:nvSpPr>
        <p:spPr>
          <a:xfrm>
            <a:off x="6596585" y="1221980"/>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37" name="テキスト ボックス 28">
            <a:extLst>
              <a:ext uri="{FF2B5EF4-FFF2-40B4-BE49-F238E27FC236}">
                <a16:creationId xmlns:a16="http://schemas.microsoft.com/office/drawing/2014/main" id="{AE3F361C-6CFF-A103-91C4-BDAD3FC2F6D2}"/>
              </a:ext>
            </a:extLst>
          </p:cNvPr>
          <p:cNvSpPr txBox="1"/>
          <p:nvPr/>
        </p:nvSpPr>
        <p:spPr>
          <a:xfrm>
            <a:off x="6512555" y="1063310"/>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③調達計画</a:t>
            </a:r>
            <a:endParaRPr kumimoji="1" lang="ja-JP" altLang="en-US" sz="900" u="sng" dirty="0">
              <a:latin typeface="Meiryo UI" panose="020B0604030504040204" pitchFamily="50" charset="-128"/>
              <a:ea typeface="Meiryo UI" panose="020B0604030504040204" pitchFamily="50" charset="-128"/>
            </a:endParaRPr>
          </a:p>
        </p:txBody>
      </p:sp>
      <p:sp>
        <p:nvSpPr>
          <p:cNvPr id="28" name="テキスト ボックス 27">
            <a:extLst>
              <a:ext uri="{FF2B5EF4-FFF2-40B4-BE49-F238E27FC236}">
                <a16:creationId xmlns:a16="http://schemas.microsoft.com/office/drawing/2014/main" id="{AE3F361C-6CFF-A103-91C4-BDAD3FC2F6D2}"/>
              </a:ext>
            </a:extLst>
          </p:cNvPr>
          <p:cNvSpPr txBox="1"/>
          <p:nvPr/>
        </p:nvSpPr>
        <p:spPr>
          <a:xfrm>
            <a:off x="4706311" y="1063310"/>
            <a:ext cx="162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②事業計画：地域新電力</a:t>
            </a:r>
            <a:endParaRPr kumimoji="1" lang="ja-JP" altLang="en-US" sz="900" u="sng" dirty="0">
              <a:latin typeface="Meiryo UI" panose="020B0604030504040204" pitchFamily="50" charset="-128"/>
              <a:ea typeface="Meiryo UI" panose="020B0604030504040204" pitchFamily="50" charset="-128"/>
            </a:endParaRPr>
          </a:p>
        </p:txBody>
      </p:sp>
      <p:sp>
        <p:nvSpPr>
          <p:cNvPr id="22" name="テキスト ボックス 26">
            <a:extLst>
              <a:ext uri="{FF2B5EF4-FFF2-40B4-BE49-F238E27FC236}">
                <a16:creationId xmlns:a16="http://schemas.microsoft.com/office/drawing/2014/main" id="{AE3F361C-6CFF-A103-91C4-BDAD3FC2F6D2}"/>
              </a:ext>
            </a:extLst>
          </p:cNvPr>
          <p:cNvSpPr txBox="1"/>
          <p:nvPr/>
        </p:nvSpPr>
        <p:spPr>
          <a:xfrm>
            <a:off x="3027651" y="1063310"/>
            <a:ext cx="144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①事業計画：発電所</a:t>
            </a:r>
            <a:endParaRPr kumimoji="1" lang="ja-JP" altLang="en-US" sz="900" u="sng" dirty="0">
              <a:latin typeface="Meiryo UI" panose="020B0604030504040204" pitchFamily="50" charset="-128"/>
              <a:ea typeface="Meiryo UI" panose="020B0604030504040204" pitchFamily="50" charset="-128"/>
            </a:endParaRPr>
          </a:p>
        </p:txBody>
      </p:sp>
      <p:sp>
        <p:nvSpPr>
          <p:cNvPr id="40" name="テキスト ボックス 25"/>
          <p:cNvSpPr txBox="1"/>
          <p:nvPr/>
        </p:nvSpPr>
        <p:spPr>
          <a:xfrm>
            <a:off x="2983653" y="896529"/>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3">
            <a:extLst>
              <a:ext uri="{FF2B5EF4-FFF2-40B4-BE49-F238E27FC236}">
                <a16:creationId xmlns:a16="http://schemas.microsoft.com/office/drawing/2014/main" id="{AE3F361C-6CFF-A103-91C4-BDAD3FC2F6D2}"/>
              </a:ext>
            </a:extLst>
          </p:cNvPr>
          <p:cNvSpPr txBox="1"/>
          <p:nvPr/>
        </p:nvSpPr>
        <p:spPr>
          <a:xfrm>
            <a:off x="112382" y="1283953"/>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2"/>
          <p:cNvSpPr txBox="1"/>
          <p:nvPr/>
        </p:nvSpPr>
        <p:spPr>
          <a:xfrm>
            <a:off x="112382" y="896429"/>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1"/>
          <p:cNvSpPr txBox="1">
            <a:spLocks noChangeArrowheads="1"/>
          </p:cNvSpPr>
          <p:nvPr/>
        </p:nvSpPr>
        <p:spPr bwMode="auto">
          <a:xfrm>
            <a:off x="103432" y="636733"/>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3" name="テキスト ボックス 7"/>
          <p:cNvSpPr txBox="1"/>
          <p:nvPr/>
        </p:nvSpPr>
        <p:spPr>
          <a:xfrm>
            <a:off x="3024000" y="6431649"/>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4" name="テキスト ボックス 6"/>
          <p:cNvSpPr txBox="1"/>
          <p:nvPr/>
        </p:nvSpPr>
        <p:spPr>
          <a:xfrm>
            <a:off x="141343" y="3698179"/>
            <a:ext cx="270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77973" y="5405236"/>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286464"/>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286464"/>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陽光発電を導入し、地域新電力で売電することによる事業効果は、事業期間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286464"/>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6" name="表 4">
            <a:extLst>
              <a:ext uri="{FF2B5EF4-FFF2-40B4-BE49-F238E27FC236}">
                <a16:creationId xmlns:a16="http://schemas.microsoft.com/office/drawing/2014/main" id="{F13ABDB2-5F30-31DF-D904-7BDB7AD7F038}"/>
              </a:ext>
            </a:extLst>
          </p:cNvPr>
          <p:cNvGraphicFramePr>
            <a:graphicFrameLocks noGrp="1"/>
          </p:cNvGraphicFramePr>
          <p:nvPr/>
        </p:nvGraphicFramePr>
        <p:xfrm>
          <a:off x="4680648" y="2931225"/>
          <a:ext cx="1697529" cy="396000"/>
        </p:xfrm>
        <a:graphic>
          <a:graphicData uri="http://schemas.openxmlformats.org/drawingml/2006/table">
            <a:tbl>
              <a:tblPr firstRow="1" bandRow="1">
                <a:tableStyleId>{5940675A-B579-460E-94D1-54222C63F5DA}</a:tableStyleId>
              </a:tblPr>
              <a:tblGrid>
                <a:gridCol w="692705">
                  <a:extLst>
                    <a:ext uri="{9D8B030D-6E8A-4147-A177-3AD203B41FA5}">
                      <a16:colId xmlns:a16="http://schemas.microsoft.com/office/drawing/2014/main" val="4225358675"/>
                    </a:ext>
                  </a:extLst>
                </a:gridCol>
                <a:gridCol w="1004824">
                  <a:extLst>
                    <a:ext uri="{9D8B030D-6E8A-4147-A177-3AD203B41FA5}">
                      <a16:colId xmlns:a16="http://schemas.microsoft.com/office/drawing/2014/main" val="1868032922"/>
                    </a:ext>
                  </a:extLst>
                </a:gridCol>
              </a:tblGrid>
              <a:tr h="188758">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円</a:t>
                      </a:r>
                      <a:r>
                        <a:rPr kumimoji="1" lang="en-US" altLang="ja-JP" sz="800" b="1" dirty="0">
                          <a:latin typeface="Meiryo UI" panose="020B0604030504040204" pitchFamily="50" charset="-128"/>
                          <a:ea typeface="Meiryo UI" panose="020B0604030504040204" pitchFamily="50" charset="-128"/>
                        </a:rPr>
                        <a:t>/kWh)</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07242">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販売価格</a:t>
                      </a:r>
                    </a:p>
                  </a:txBody>
                  <a:tcPr anchor="ctr">
                    <a:no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90072559"/>
                  </a:ext>
                </a:extLst>
              </a:tr>
            </a:tbl>
          </a:graphicData>
        </a:graphic>
      </p:graphicFrame>
      <p:graphicFrame>
        <p:nvGraphicFramePr>
          <p:cNvPr id="24" name="表 3">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131115320"/>
              </p:ext>
            </p:extLst>
          </p:nvPr>
        </p:nvGraphicFramePr>
        <p:xfrm>
          <a:off x="4680649" y="1237129"/>
          <a:ext cx="1697529" cy="1620002"/>
        </p:xfrm>
        <a:graphic>
          <a:graphicData uri="http://schemas.openxmlformats.org/drawingml/2006/table">
            <a:tbl>
              <a:tblPr firstRow="1" bandRow="1">
                <a:tableStyleId>{5940675A-B579-460E-94D1-54222C63F5DA}</a:tableStyleId>
              </a:tblPr>
              <a:tblGrid>
                <a:gridCol w="833529">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tblGrid>
              <a:tr h="191680">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電力仕入</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その他の販管費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0404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2983102443"/>
                  </a:ext>
                </a:extLst>
              </a:tr>
            </a:tbl>
          </a:graphicData>
        </a:graphic>
      </p:graphicFrame>
      <p:graphicFrame>
        <p:nvGraphicFramePr>
          <p:cNvPr id="21"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2811388372"/>
              </p:ext>
            </p:extLst>
          </p:nvPr>
        </p:nvGraphicFramePr>
        <p:xfrm>
          <a:off x="3009940" y="1237129"/>
          <a:ext cx="1584000" cy="2448004"/>
        </p:xfrm>
        <a:graphic>
          <a:graphicData uri="http://schemas.openxmlformats.org/drawingml/2006/table">
            <a:tbl>
              <a:tblPr firstRow="1" bandRow="1">
                <a:tableStyleId>{5940675A-B579-460E-94D1-54222C63F5DA}</a:tableStyleId>
              </a:tblPr>
              <a:tblGrid>
                <a:gridCol w="720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tblGrid>
              <a:tr h="187196">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205528">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38" name="表 1">
            <a:extLst>
              <a:ext uri="{FF2B5EF4-FFF2-40B4-BE49-F238E27FC236}">
                <a16:creationId xmlns:a16="http://schemas.microsoft.com/office/drawing/2014/main" id="{35D37D07-DD1A-4BC7-88A5-1080CB857D3E}"/>
              </a:ext>
            </a:extLst>
          </p:cNvPr>
          <p:cNvGraphicFramePr>
            <a:graphicFrameLocks noGrp="1"/>
          </p:cNvGraphicFramePr>
          <p:nvPr>
            <p:extLst>
              <p:ext uri="{D42A27DB-BD31-4B8C-83A1-F6EECF244321}">
                <p14:modId xmlns:p14="http://schemas.microsoft.com/office/powerpoint/2010/main" val="3333054031"/>
              </p:ext>
            </p:extLst>
          </p:nvPr>
        </p:nvGraphicFramePr>
        <p:xfrm>
          <a:off x="128045" y="1454074"/>
          <a:ext cx="2772000" cy="2232003"/>
        </p:xfrm>
        <a:graphic>
          <a:graphicData uri="http://schemas.openxmlformats.org/drawingml/2006/table">
            <a:tbl>
              <a:tblPr firstRow="1" bandRow="1">
                <a:tableStyleId>{5940675A-B579-460E-94D1-54222C63F5DA}</a:tableStyleId>
              </a:tblPr>
              <a:tblGrid>
                <a:gridCol w="94936">
                  <a:extLst>
                    <a:ext uri="{9D8B030D-6E8A-4147-A177-3AD203B41FA5}">
                      <a16:colId xmlns:a16="http://schemas.microsoft.com/office/drawing/2014/main" val="2250622700"/>
                    </a:ext>
                  </a:extLst>
                </a:gridCol>
                <a:gridCol w="404388">
                  <a:extLst>
                    <a:ext uri="{9D8B030D-6E8A-4147-A177-3AD203B41FA5}">
                      <a16:colId xmlns:a16="http://schemas.microsoft.com/office/drawing/2014/main" val="739774977"/>
                    </a:ext>
                  </a:extLst>
                </a:gridCol>
                <a:gridCol w="175239">
                  <a:extLst>
                    <a:ext uri="{9D8B030D-6E8A-4147-A177-3AD203B41FA5}">
                      <a16:colId xmlns:a16="http://schemas.microsoft.com/office/drawing/2014/main" val="1626966803"/>
                    </a:ext>
                  </a:extLst>
                </a:gridCol>
                <a:gridCol w="912932">
                  <a:extLst>
                    <a:ext uri="{9D8B030D-6E8A-4147-A177-3AD203B41FA5}">
                      <a16:colId xmlns:a16="http://schemas.microsoft.com/office/drawing/2014/main" val="1758199408"/>
                    </a:ext>
                  </a:extLst>
                </a:gridCol>
                <a:gridCol w="753776">
                  <a:extLst>
                    <a:ext uri="{9D8B030D-6E8A-4147-A177-3AD203B41FA5}">
                      <a16:colId xmlns:a16="http://schemas.microsoft.com/office/drawing/2014/main" val="1868032922"/>
                    </a:ext>
                  </a:extLst>
                </a:gridCol>
                <a:gridCol w="430729">
                  <a:extLst>
                    <a:ext uri="{9D8B030D-6E8A-4147-A177-3AD203B41FA5}">
                      <a16:colId xmlns:a16="http://schemas.microsoft.com/office/drawing/2014/main" val="3698287331"/>
                    </a:ext>
                  </a:extLst>
                </a:gridCol>
              </a:tblGrid>
              <a:tr h="145951">
                <a:tc gridSpan="4">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45951">
                <a:tc rowSpan="8">
                  <a:txBody>
                    <a:bodyPr/>
                    <a:lstStyle/>
                    <a:p>
                      <a:pPr marL="0" algn="l" defTabSz="914400" rtl="0" eaLnBrk="1" latinLnBrk="0" hangingPunct="1">
                        <a:lnSpc>
                          <a:spcPts val="400"/>
                        </a:lnSpc>
                      </a:pPr>
                      <a:endParaRPr kumimoji="1" lang="ja-JP" altLang="en-US" sz="75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53074">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53074">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45951">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7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53074">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1000"/>
                        </a:lnSpc>
                      </a:pPr>
                      <a:r>
                        <a:rPr kumimoji="1" lang="ja-JP" altLang="en-US" sz="75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00" dirty="0">
                        <a:latin typeface="Meiryo UI" panose="020B0604030504040204" pitchFamily="50" charset="-128"/>
                        <a:ea typeface="Meiryo UI" panose="020B0604030504040204" pitchFamily="50" charset="-128"/>
                      </a:endParaRP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53074">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パワコン等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タービン、燃焼炉、ボイラー等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45951">
                <a:tc rowSpan="3" gridSpan="2">
                  <a:txBody>
                    <a:bodyPr/>
                    <a:lstStyle/>
                    <a:p>
                      <a:pPr marL="0" algn="ctr" defTabSz="914400" rtl="0" eaLnBrk="1" latinLnBrk="0" hangingPunct="1">
                        <a:lnSpc>
                          <a:spcPts val="9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発電設備</a:t>
                      </a:r>
                      <a:endParaRPr kumimoji="1" lang="en-US" altLang="ja-JP" sz="75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9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のスペック</a:t>
                      </a:r>
                    </a:p>
                  </a:txBody>
                  <a:tcPr marL="0" marR="0" marT="0" marB="0" anchor="ctr">
                    <a:lnR w="6350" cap="flat" cmpd="sng" algn="ctr">
                      <a:solidFill>
                        <a:schemeClr val="tx1"/>
                      </a:solidFill>
                      <a:prstDash val="solid"/>
                      <a:round/>
                      <a:headEnd type="none" w="med" len="med"/>
                      <a:tailEnd type="none" w="med" len="med"/>
                    </a:lnR>
                    <a:solidFill>
                      <a:schemeClr val="bg1">
                        <a:lumMod val="95000"/>
                      </a:schemeClr>
                    </a:solidFill>
                  </a:tcPr>
                </a:tc>
                <a:tc rowSpan="3" h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施策規模</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olid"/>
                      <a:round/>
                      <a:headEnd type="none" w="med" len="med"/>
                      <a:tailEnd type="none" w="med" len="med"/>
                    </a:lnB>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kW</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0698132"/>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売電単価</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円</a:t>
                      </a:r>
                      <a:r>
                        <a:rPr kumimoji="1" lang="en-US" altLang="ja-JP" sz="750" dirty="0">
                          <a:latin typeface="Meiryo UI" panose="020B0604030504040204" pitchFamily="50" charset="-128"/>
                          <a:ea typeface="Meiryo UI" panose="020B0604030504040204" pitchFamily="50" charset="-128"/>
                        </a:rPr>
                        <a:t>/kWh</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22513280"/>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設備利用率</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a:t>
                      </a:r>
                    </a:p>
                  </a:txBody>
                  <a:tcPr marL="36000" marR="0" marT="3600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229033583"/>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75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75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128045" y="1076124"/>
            <a:ext cx="2772000" cy="180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kumimoji="1" lang="zh-TW" altLang="en-US" sz="1000" dirty="0">
                <a:latin typeface="Meiryo UI" panose="020B0604030504040204" pitchFamily="50" charset="-128"/>
                <a:ea typeface="Meiryo UI" panose="020B0604030504040204" pitchFamily="50" charset="-128"/>
              </a:rPr>
              <a:t>太陽光発電</a:t>
            </a:r>
            <a:r>
              <a:rPr kumimoji="1" lang="en-US" altLang="zh-TW" sz="1000" dirty="0">
                <a:latin typeface="Meiryo UI" panose="020B0604030504040204" pitchFamily="50" charset="-128"/>
                <a:ea typeface="Meiryo UI" panose="020B0604030504040204" pitchFamily="50" charset="-128"/>
              </a:rPr>
              <a:t>(</a:t>
            </a:r>
            <a:r>
              <a:rPr kumimoji="1" lang="ja-JP" altLang="en-US" sz="1000" dirty="0">
                <a:latin typeface="Meiryo UI" panose="020B0604030504040204" pitchFamily="50" charset="-128"/>
                <a:ea typeface="Meiryo UI" panose="020B0604030504040204" pitchFamily="50" charset="-128"/>
              </a:rPr>
              <a:t>地域企業</a:t>
            </a:r>
            <a:r>
              <a:rPr lang="ja-JP" altLang="en-US" sz="1000" dirty="0">
                <a:latin typeface="Meiryo UI" panose="020B0604030504040204" pitchFamily="50" charset="-128"/>
                <a:ea typeface="Meiryo UI" panose="020B0604030504040204" pitchFamily="50" charset="-128"/>
              </a:rPr>
              <a:t>での電力小売</a:t>
            </a:r>
            <a:r>
              <a:rPr kumimoji="1" lang="en-US" altLang="zh-TW"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31" name="正方形/長方形 31">
            <a:extLst>
              <a:ext uri="{FF2B5EF4-FFF2-40B4-BE49-F238E27FC236}">
                <a16:creationId xmlns:a16="http://schemas.microsoft.com/office/drawing/2014/main" id="{0FE5D3A5-76D5-41EB-ABD9-1A199C8118B9}"/>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54134415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34</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3">
            <a:extLst>
              <a:ext uri="{FF2B5EF4-FFF2-40B4-BE49-F238E27FC236}">
                <a16:creationId xmlns:a16="http://schemas.microsoft.com/office/drawing/2014/main" id="{6F859280-7B59-6B2A-BE7A-FBD821D6FFFF}"/>
              </a:ext>
            </a:extLst>
          </p:cNvPr>
          <p:cNvSpPr txBox="1"/>
          <p:nvPr/>
        </p:nvSpPr>
        <p:spPr>
          <a:xfrm>
            <a:off x="6379897" y="4058448"/>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2">
            <a:extLst>
              <a:ext uri="{FF2B5EF4-FFF2-40B4-BE49-F238E27FC236}">
                <a16:creationId xmlns:a16="http://schemas.microsoft.com/office/drawing/2014/main" id="{6F859280-7B59-6B2A-BE7A-FBD821D6FFFF}"/>
              </a:ext>
            </a:extLst>
          </p:cNvPr>
          <p:cNvSpPr txBox="1"/>
          <p:nvPr/>
        </p:nvSpPr>
        <p:spPr>
          <a:xfrm>
            <a:off x="2820641" y="4058448"/>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1">
            <a:extLst>
              <a:ext uri="{FF2B5EF4-FFF2-40B4-BE49-F238E27FC236}">
                <a16:creationId xmlns:a16="http://schemas.microsoft.com/office/drawing/2014/main" id="{6F859280-7B59-6B2A-BE7A-FBD821D6FFFF}"/>
              </a:ext>
            </a:extLst>
          </p:cNvPr>
          <p:cNvSpPr txBox="1"/>
          <p:nvPr/>
        </p:nvSpPr>
        <p:spPr>
          <a:xfrm>
            <a:off x="100211" y="4058448"/>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0"/>
          <p:cNvSpPr txBox="1">
            <a:spLocks noChangeArrowheads="1"/>
          </p:cNvSpPr>
          <p:nvPr/>
        </p:nvSpPr>
        <p:spPr bwMode="auto">
          <a:xfrm>
            <a:off x="103434" y="3842070"/>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24" name="テキスト ボックス 29">
            <a:extLst>
              <a:ext uri="{FF2B5EF4-FFF2-40B4-BE49-F238E27FC236}">
                <a16:creationId xmlns:a16="http://schemas.microsoft.com/office/drawing/2014/main" id="{AE3F361C-6CFF-A103-91C4-BDAD3FC2F6D2}"/>
              </a:ext>
            </a:extLst>
          </p:cNvPr>
          <p:cNvSpPr txBox="1"/>
          <p:nvPr/>
        </p:nvSpPr>
        <p:spPr>
          <a:xfrm>
            <a:off x="6342072" y="2556228"/>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0" name="テキスト ボックス 27">
            <a:extLst>
              <a:ext uri="{FF2B5EF4-FFF2-40B4-BE49-F238E27FC236}">
                <a16:creationId xmlns:a16="http://schemas.microsoft.com/office/drawing/2014/main" id="{AE3F361C-6CFF-A103-91C4-BDAD3FC2F6D2}"/>
              </a:ext>
            </a:extLst>
          </p:cNvPr>
          <p:cNvSpPr txBox="1"/>
          <p:nvPr/>
        </p:nvSpPr>
        <p:spPr>
          <a:xfrm>
            <a:off x="6342072" y="1214452"/>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31" name="テキスト ボックス 26">
            <a:extLst>
              <a:ext uri="{FF2B5EF4-FFF2-40B4-BE49-F238E27FC236}">
                <a16:creationId xmlns:a16="http://schemas.microsoft.com/office/drawing/2014/main" id="{AE3F361C-6CFF-A103-91C4-BDAD3FC2F6D2}"/>
              </a:ext>
            </a:extLst>
          </p:cNvPr>
          <p:cNvSpPr txBox="1"/>
          <p:nvPr/>
        </p:nvSpPr>
        <p:spPr>
          <a:xfrm>
            <a:off x="6250227" y="1055782"/>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36" name="テキスト ボックス 25">
            <a:extLst>
              <a:ext uri="{FF2B5EF4-FFF2-40B4-BE49-F238E27FC236}">
                <a16:creationId xmlns:a16="http://schemas.microsoft.com/office/drawing/2014/main" id="{AE3F361C-6CFF-A103-91C4-BDAD3FC2F6D2}"/>
              </a:ext>
            </a:extLst>
          </p:cNvPr>
          <p:cNvSpPr txBox="1"/>
          <p:nvPr/>
        </p:nvSpPr>
        <p:spPr>
          <a:xfrm>
            <a:off x="3705496" y="1055782"/>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37" name="テキスト ボックス 24"/>
          <p:cNvSpPr txBox="1"/>
          <p:nvPr/>
        </p:nvSpPr>
        <p:spPr>
          <a:xfrm>
            <a:off x="3639089" y="889001"/>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40621" y="1284493"/>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40621" y="888901"/>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32723"/>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0"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1" name="テキスト ボックス 6"/>
          <p:cNvSpPr txBox="1"/>
          <p:nvPr/>
        </p:nvSpPr>
        <p:spPr>
          <a:xfrm>
            <a:off x="196943" y="3718152"/>
            <a:ext cx="3168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64729" y="5398669"/>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300034"/>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300034"/>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300034"/>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21"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3830299154"/>
              </p:ext>
            </p:extLst>
          </p:nvPr>
        </p:nvGraphicFramePr>
        <p:xfrm>
          <a:off x="3781223" y="1223670"/>
          <a:ext cx="2247326" cy="2483995"/>
        </p:xfrm>
        <a:graphic>
          <a:graphicData uri="http://schemas.openxmlformats.org/drawingml/2006/table">
            <a:tbl>
              <a:tblPr firstRow="1" bandRow="1">
                <a:tableStyleId>{5940675A-B579-460E-94D1-54222C63F5DA}</a:tableStyleId>
              </a:tblPr>
              <a:tblGrid>
                <a:gridCol w="792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gridCol w="591326">
                  <a:extLst>
                    <a:ext uri="{9D8B030D-6E8A-4147-A177-3AD203B41FA5}">
                      <a16:colId xmlns:a16="http://schemas.microsoft.com/office/drawing/2014/main" val="3698287331"/>
                    </a:ext>
                  </a:extLst>
                </a:gridCol>
              </a:tblGrid>
              <a:tr h="163131">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marT="36000" marB="36000"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p>
                  </a:txBody>
                  <a:tcPr marT="36000" marB="36000"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単位</a:t>
                      </a:r>
                    </a:p>
                  </a:txBody>
                  <a:tcPr marT="36000" marB="36000" anchor="ctr" anchorCtr="1">
                    <a:solidFill>
                      <a:schemeClr val="bg1">
                        <a:lumMod val="75000"/>
                      </a:schemeClr>
                    </a:solidFill>
                  </a:tcPr>
                </a:tc>
                <a:extLst>
                  <a:ext uri="{0D108BD9-81ED-4DB2-BD59-A6C34878D82A}">
                    <a16:rowId xmlns:a16="http://schemas.microsoft.com/office/drawing/2014/main" val="3528111955"/>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marL="54000" marR="0" marT="36000" marB="36000"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燃料費</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木材</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017407780"/>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灰処理費用</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34799532"/>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用益費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936626313"/>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165776">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marL="54000" marR="0" marT="36000" marB="36000"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marT="36000" marB="3600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6" name="表 1">
            <a:extLst>
              <a:ext uri="{FF2B5EF4-FFF2-40B4-BE49-F238E27FC236}">
                <a16:creationId xmlns:a16="http://schemas.microsoft.com/office/drawing/2014/main" id="{5AC9043E-4C9D-4C02-A907-E4D928D79313}"/>
              </a:ext>
            </a:extLst>
          </p:cNvPr>
          <p:cNvGraphicFramePr>
            <a:graphicFrameLocks noGrp="1"/>
          </p:cNvGraphicFramePr>
          <p:nvPr>
            <p:extLst>
              <p:ext uri="{D42A27DB-BD31-4B8C-83A1-F6EECF244321}">
                <p14:modId xmlns:p14="http://schemas.microsoft.com/office/powerpoint/2010/main" val="1185117537"/>
              </p:ext>
            </p:extLst>
          </p:nvPr>
        </p:nvGraphicFramePr>
        <p:xfrm>
          <a:off x="158490" y="1463988"/>
          <a:ext cx="3240001" cy="2232003"/>
        </p:xfrm>
        <a:graphic>
          <a:graphicData uri="http://schemas.openxmlformats.org/drawingml/2006/table">
            <a:tbl>
              <a:tblPr firstRow="1" bandRow="1">
                <a:tableStyleId>{5940675A-B579-460E-94D1-54222C63F5DA}</a:tableStyleId>
              </a:tblPr>
              <a:tblGrid>
                <a:gridCol w="153410">
                  <a:extLst>
                    <a:ext uri="{9D8B030D-6E8A-4147-A177-3AD203B41FA5}">
                      <a16:colId xmlns:a16="http://schemas.microsoft.com/office/drawing/2014/main" val="2250622700"/>
                    </a:ext>
                  </a:extLst>
                </a:gridCol>
                <a:gridCol w="368776">
                  <a:extLst>
                    <a:ext uri="{9D8B030D-6E8A-4147-A177-3AD203B41FA5}">
                      <a16:colId xmlns:a16="http://schemas.microsoft.com/office/drawing/2014/main" val="739774977"/>
                    </a:ext>
                  </a:extLst>
                </a:gridCol>
                <a:gridCol w="154367">
                  <a:extLst>
                    <a:ext uri="{9D8B030D-6E8A-4147-A177-3AD203B41FA5}">
                      <a16:colId xmlns:a16="http://schemas.microsoft.com/office/drawing/2014/main" val="1626966803"/>
                    </a:ext>
                  </a:extLst>
                </a:gridCol>
                <a:gridCol w="1014412">
                  <a:extLst>
                    <a:ext uri="{9D8B030D-6E8A-4147-A177-3AD203B41FA5}">
                      <a16:colId xmlns:a16="http://schemas.microsoft.com/office/drawing/2014/main" val="1758199408"/>
                    </a:ext>
                  </a:extLst>
                </a:gridCol>
                <a:gridCol w="931477">
                  <a:extLst>
                    <a:ext uri="{9D8B030D-6E8A-4147-A177-3AD203B41FA5}">
                      <a16:colId xmlns:a16="http://schemas.microsoft.com/office/drawing/2014/main" val="1868032922"/>
                    </a:ext>
                  </a:extLst>
                </a:gridCol>
                <a:gridCol w="617559">
                  <a:extLst>
                    <a:ext uri="{9D8B030D-6E8A-4147-A177-3AD203B41FA5}">
                      <a16:colId xmlns:a16="http://schemas.microsoft.com/office/drawing/2014/main" val="3698287331"/>
                    </a:ext>
                  </a:extLst>
                </a:gridCol>
              </a:tblGrid>
              <a:tr h="145951">
                <a:tc gridSpan="4">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45951">
                <a:tc rowSpan="8">
                  <a:txBody>
                    <a:bodyPr/>
                    <a:lstStyle/>
                    <a:p>
                      <a:pPr marL="0" algn="l" defTabSz="914400" rtl="0" eaLnBrk="1" latinLnBrk="0" hangingPunct="1">
                        <a:lnSpc>
                          <a:spcPts val="4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53074">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53074">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70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45951">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8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53074">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800"/>
                        </a:lnSpc>
                      </a:pPr>
                      <a:r>
                        <a:rPr kumimoji="1" lang="ja-JP" altLang="en-US" sz="70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00" dirty="0">
                        <a:latin typeface="Meiryo UI" panose="020B0604030504040204" pitchFamily="50" charset="-128"/>
                        <a:ea typeface="Meiryo UI" panose="020B0604030504040204" pitchFamily="50" charset="-128"/>
                      </a:endParaRP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53074">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700" dirty="0">
                          <a:latin typeface="Meiryo UI" panose="020B0604030504040204" pitchFamily="50" charset="-128"/>
                          <a:ea typeface="Meiryo UI" panose="020B0604030504040204" pitchFamily="50" charset="-128"/>
                        </a:rPr>
                        <a:t>パワコン等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50" dirty="0">
                          <a:latin typeface="Meiryo UI" panose="020B0604030504040204" pitchFamily="50" charset="-128"/>
                          <a:ea typeface="Meiryo UI" panose="020B0604030504040204" pitchFamily="50" charset="-128"/>
                        </a:rPr>
                        <a:t>タービン、燃焼炉、ボイラー等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45951">
                <a:tc rowSpan="3" gridSpan="2">
                  <a:txBody>
                    <a:bodyPr/>
                    <a:lstStyle/>
                    <a:p>
                      <a:pPr marL="0" algn="ctr"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発電設備</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のスペック</a:t>
                      </a:r>
                    </a:p>
                  </a:txBody>
                  <a:tcPr marL="36000" marR="0" marT="36000" marB="0" anchor="ctr">
                    <a:lnR w="6350" cap="flat" cmpd="sng" algn="ctr">
                      <a:solidFill>
                        <a:schemeClr val="tx1"/>
                      </a:solidFill>
                      <a:prstDash val="solid"/>
                      <a:round/>
                      <a:headEnd type="none" w="med" len="med"/>
                      <a:tailEnd type="none" w="med" len="med"/>
                    </a:lnR>
                    <a:solidFill>
                      <a:schemeClr val="bg1">
                        <a:lumMod val="95000"/>
                      </a:schemeClr>
                    </a:solidFill>
                  </a:tcPr>
                </a:tc>
                <a:tc rowSpan="3" h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施策規模</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olid"/>
                      <a:round/>
                      <a:headEnd type="none" w="med" len="med"/>
                      <a:tailEnd type="none" w="med" len="med"/>
                    </a:lnB>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kW</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0698132"/>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売電単価</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/kWh</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22513280"/>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設備利用率</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a:t>
                      </a:r>
                    </a:p>
                  </a:txBody>
                  <a:tcPr marL="36000" marR="0" marT="3600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229033583"/>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45951">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158490" y="1069674"/>
            <a:ext cx="3240000" cy="180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木質バイオマス</a:t>
            </a:r>
            <a:r>
              <a:rPr kumimoji="1" lang="zh-TW" altLang="en-US" sz="1000" dirty="0">
                <a:latin typeface="Meiryo UI" panose="020B0604030504040204" pitchFamily="50" charset="-128"/>
                <a:ea typeface="Meiryo UI" panose="020B0604030504040204" pitchFamily="50" charset="-128"/>
              </a:rPr>
              <a:t>発電</a:t>
            </a:r>
            <a:r>
              <a:rPr kumimoji="1" lang="en-US" altLang="zh-TW" sz="1000" dirty="0">
                <a:latin typeface="Meiryo UI" panose="020B0604030504040204" pitchFamily="50" charset="-128"/>
                <a:ea typeface="Meiryo UI" panose="020B0604030504040204" pitchFamily="50" charset="-128"/>
              </a:rPr>
              <a:t>(</a:t>
            </a:r>
            <a:r>
              <a:rPr kumimoji="1" lang="zh-TW" altLang="en-US" sz="1000" dirty="0">
                <a:latin typeface="Meiryo UI" panose="020B0604030504040204" pitchFamily="50" charset="-128"/>
                <a:ea typeface="Meiryo UI" panose="020B0604030504040204" pitchFamily="50" charset="-128"/>
              </a:rPr>
              <a:t>売電</a:t>
            </a:r>
            <a:r>
              <a:rPr kumimoji="1" lang="en-US" altLang="zh-TW"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27" name="正方形/長方形 31">
            <a:extLst>
              <a:ext uri="{FF2B5EF4-FFF2-40B4-BE49-F238E27FC236}">
                <a16:creationId xmlns:a16="http://schemas.microsoft.com/office/drawing/2014/main" id="{680081D1-9931-4717-8DB3-6669664E11E8}"/>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412082420"/>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35</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4">
            <a:extLst>
              <a:ext uri="{FF2B5EF4-FFF2-40B4-BE49-F238E27FC236}">
                <a16:creationId xmlns:a16="http://schemas.microsoft.com/office/drawing/2014/main" id="{6F859280-7B59-6B2A-BE7A-FBD821D6FFFF}"/>
              </a:ext>
            </a:extLst>
          </p:cNvPr>
          <p:cNvSpPr txBox="1"/>
          <p:nvPr/>
        </p:nvSpPr>
        <p:spPr>
          <a:xfrm>
            <a:off x="6379897" y="402520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3">
            <a:extLst>
              <a:ext uri="{FF2B5EF4-FFF2-40B4-BE49-F238E27FC236}">
                <a16:creationId xmlns:a16="http://schemas.microsoft.com/office/drawing/2014/main" id="{6F859280-7B59-6B2A-BE7A-FBD821D6FFFF}"/>
              </a:ext>
            </a:extLst>
          </p:cNvPr>
          <p:cNvSpPr txBox="1"/>
          <p:nvPr/>
        </p:nvSpPr>
        <p:spPr>
          <a:xfrm>
            <a:off x="2820641" y="402520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2">
            <a:extLst>
              <a:ext uri="{FF2B5EF4-FFF2-40B4-BE49-F238E27FC236}">
                <a16:creationId xmlns:a16="http://schemas.microsoft.com/office/drawing/2014/main" id="{6F859280-7B59-6B2A-BE7A-FBD821D6FFFF}"/>
              </a:ext>
            </a:extLst>
          </p:cNvPr>
          <p:cNvSpPr txBox="1"/>
          <p:nvPr/>
        </p:nvSpPr>
        <p:spPr>
          <a:xfrm>
            <a:off x="100211" y="4025209"/>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1"/>
          <p:cNvSpPr txBox="1">
            <a:spLocks noChangeArrowheads="1"/>
          </p:cNvSpPr>
          <p:nvPr/>
        </p:nvSpPr>
        <p:spPr bwMode="auto">
          <a:xfrm>
            <a:off x="103434" y="3820296"/>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31" name="テキスト ボックス 30">
            <a:extLst>
              <a:ext uri="{FF2B5EF4-FFF2-40B4-BE49-F238E27FC236}">
                <a16:creationId xmlns:a16="http://schemas.microsoft.com/office/drawing/2014/main" id="{AE3F361C-6CFF-A103-91C4-BDAD3FC2F6D2}"/>
              </a:ext>
            </a:extLst>
          </p:cNvPr>
          <p:cNvSpPr txBox="1"/>
          <p:nvPr/>
        </p:nvSpPr>
        <p:spPr>
          <a:xfrm>
            <a:off x="6542342" y="2488754"/>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7" name="テキスト ボックス 28">
            <a:extLst>
              <a:ext uri="{FF2B5EF4-FFF2-40B4-BE49-F238E27FC236}">
                <a16:creationId xmlns:a16="http://schemas.microsoft.com/office/drawing/2014/main" id="{AE3F361C-6CFF-A103-91C4-BDAD3FC2F6D2}"/>
              </a:ext>
            </a:extLst>
          </p:cNvPr>
          <p:cNvSpPr txBox="1"/>
          <p:nvPr/>
        </p:nvSpPr>
        <p:spPr>
          <a:xfrm>
            <a:off x="6542342" y="1233702"/>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40" name="テキスト ボックス 27">
            <a:extLst>
              <a:ext uri="{FF2B5EF4-FFF2-40B4-BE49-F238E27FC236}">
                <a16:creationId xmlns:a16="http://schemas.microsoft.com/office/drawing/2014/main" id="{AE3F361C-6CFF-A103-91C4-BDAD3FC2F6D2}"/>
              </a:ext>
            </a:extLst>
          </p:cNvPr>
          <p:cNvSpPr txBox="1"/>
          <p:nvPr/>
        </p:nvSpPr>
        <p:spPr>
          <a:xfrm>
            <a:off x="6450497" y="1075032"/>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③調達計画</a:t>
            </a:r>
            <a:endParaRPr kumimoji="1" lang="ja-JP" altLang="en-US" sz="900" u="sng" dirty="0">
              <a:latin typeface="Meiryo UI" panose="020B0604030504040204" pitchFamily="50" charset="-128"/>
              <a:ea typeface="Meiryo UI" panose="020B0604030504040204" pitchFamily="50" charset="-128"/>
            </a:endParaRPr>
          </a:p>
        </p:txBody>
      </p:sp>
      <p:sp>
        <p:nvSpPr>
          <p:cNvPr id="41" name="テキスト ボックス 26">
            <a:extLst>
              <a:ext uri="{FF2B5EF4-FFF2-40B4-BE49-F238E27FC236}">
                <a16:creationId xmlns:a16="http://schemas.microsoft.com/office/drawing/2014/main" id="{AE3F361C-6CFF-A103-91C4-BDAD3FC2F6D2}"/>
              </a:ext>
            </a:extLst>
          </p:cNvPr>
          <p:cNvSpPr txBox="1"/>
          <p:nvPr/>
        </p:nvSpPr>
        <p:spPr>
          <a:xfrm>
            <a:off x="4700644" y="1075032"/>
            <a:ext cx="162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②事業計画：地域新電力</a:t>
            </a:r>
            <a:endParaRPr kumimoji="1" lang="ja-JP" altLang="en-US" sz="900" u="sng" dirty="0">
              <a:latin typeface="Meiryo UI" panose="020B0604030504040204" pitchFamily="50" charset="-128"/>
              <a:ea typeface="Meiryo UI" panose="020B0604030504040204" pitchFamily="50" charset="-128"/>
            </a:endParaRPr>
          </a:p>
        </p:txBody>
      </p:sp>
      <p:sp>
        <p:nvSpPr>
          <p:cNvPr id="42" name="テキスト ボックス 25">
            <a:extLst>
              <a:ext uri="{FF2B5EF4-FFF2-40B4-BE49-F238E27FC236}">
                <a16:creationId xmlns:a16="http://schemas.microsoft.com/office/drawing/2014/main" id="{AE3F361C-6CFF-A103-91C4-BDAD3FC2F6D2}"/>
              </a:ext>
            </a:extLst>
          </p:cNvPr>
          <p:cNvSpPr txBox="1"/>
          <p:nvPr/>
        </p:nvSpPr>
        <p:spPr>
          <a:xfrm>
            <a:off x="2995876" y="1075032"/>
            <a:ext cx="144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①事業計画：発電所</a:t>
            </a:r>
            <a:endParaRPr kumimoji="1" lang="ja-JP" altLang="en-US" sz="900" u="sng" dirty="0">
              <a:latin typeface="Meiryo UI" panose="020B0604030504040204" pitchFamily="50" charset="-128"/>
              <a:ea typeface="Meiryo UI" panose="020B0604030504040204" pitchFamily="50" charset="-128"/>
            </a:endParaRPr>
          </a:p>
        </p:txBody>
      </p:sp>
      <p:sp>
        <p:nvSpPr>
          <p:cNvPr id="43" name="テキスト ボックス 24"/>
          <p:cNvSpPr txBox="1"/>
          <p:nvPr/>
        </p:nvSpPr>
        <p:spPr>
          <a:xfrm>
            <a:off x="2942253" y="908251"/>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62972" y="1274341"/>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62972" y="903028"/>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2348"/>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6"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7" name="テキスト ボックス 6"/>
          <p:cNvSpPr txBox="1"/>
          <p:nvPr/>
        </p:nvSpPr>
        <p:spPr>
          <a:xfrm>
            <a:off x="107404" y="3695378"/>
            <a:ext cx="270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59685" y="5442632"/>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271718"/>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271718"/>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271718"/>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6" name="表 4">
            <a:extLst>
              <a:ext uri="{FF2B5EF4-FFF2-40B4-BE49-F238E27FC236}">
                <a16:creationId xmlns:a16="http://schemas.microsoft.com/office/drawing/2014/main" id="{754D6566-2D86-CDB8-B0DE-20EFBB599267}"/>
              </a:ext>
            </a:extLst>
          </p:cNvPr>
          <p:cNvGraphicFramePr>
            <a:graphicFrameLocks noGrp="1"/>
          </p:cNvGraphicFramePr>
          <p:nvPr/>
        </p:nvGraphicFramePr>
        <p:xfrm>
          <a:off x="4699198" y="2809017"/>
          <a:ext cx="1697529" cy="360680"/>
        </p:xfrm>
        <a:graphic>
          <a:graphicData uri="http://schemas.openxmlformats.org/drawingml/2006/table">
            <a:tbl>
              <a:tblPr firstRow="1" bandRow="1">
                <a:tableStyleId>{5940675A-B579-460E-94D1-54222C63F5DA}</a:tableStyleId>
              </a:tblPr>
              <a:tblGrid>
                <a:gridCol w="692705">
                  <a:extLst>
                    <a:ext uri="{9D8B030D-6E8A-4147-A177-3AD203B41FA5}">
                      <a16:colId xmlns:a16="http://schemas.microsoft.com/office/drawing/2014/main" val="4225358675"/>
                    </a:ext>
                  </a:extLst>
                </a:gridCol>
                <a:gridCol w="1004824">
                  <a:extLst>
                    <a:ext uri="{9D8B030D-6E8A-4147-A177-3AD203B41FA5}">
                      <a16:colId xmlns:a16="http://schemas.microsoft.com/office/drawing/2014/main" val="1868032922"/>
                    </a:ext>
                  </a:extLst>
                </a:gridCol>
              </a:tblGrid>
              <a:tr h="180000">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円</a:t>
                      </a:r>
                      <a:r>
                        <a:rPr kumimoji="1" lang="en-US" altLang="ja-JP" sz="800" b="1" dirty="0">
                          <a:latin typeface="Meiryo UI" panose="020B0604030504040204" pitchFamily="50" charset="-128"/>
                          <a:ea typeface="Meiryo UI" panose="020B0604030504040204" pitchFamily="50" charset="-128"/>
                        </a:rPr>
                        <a:t>/kWh)</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180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販売価格</a:t>
                      </a:r>
                    </a:p>
                  </a:txBody>
                  <a:tcPr anchor="ctr">
                    <a:no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90072559"/>
                  </a:ext>
                </a:extLst>
              </a:tr>
            </a:tbl>
          </a:graphicData>
        </a:graphic>
      </p:graphicFrame>
      <p:graphicFrame>
        <p:nvGraphicFramePr>
          <p:cNvPr id="24" name="表 3">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3985054660"/>
              </p:ext>
            </p:extLst>
          </p:nvPr>
        </p:nvGraphicFramePr>
        <p:xfrm>
          <a:off x="4694232" y="1248910"/>
          <a:ext cx="1697529" cy="1453200"/>
        </p:xfrm>
        <a:graphic>
          <a:graphicData uri="http://schemas.openxmlformats.org/drawingml/2006/table">
            <a:tbl>
              <a:tblPr firstRow="1" bandRow="1">
                <a:tableStyleId>{5940675A-B579-460E-94D1-54222C63F5DA}</a:tableStyleId>
              </a:tblPr>
              <a:tblGrid>
                <a:gridCol w="833529">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tblGrid>
              <a:tr h="151200">
                <a:tc>
                  <a:txBody>
                    <a:bodyPr/>
                    <a:lstStyle/>
                    <a:p>
                      <a:pPr marL="0" algn="ctr" defTabSz="914400" rtl="0" eaLnBrk="1" latinLnBrk="0" hangingPunct="1">
                        <a:lnSpc>
                          <a:spcPts val="600"/>
                        </a:lnSpc>
                      </a:pPr>
                      <a:r>
                        <a:rPr kumimoji="1" lang="ja-JP" altLang="en-US" sz="800" b="1" kern="1200" dirty="0">
                          <a:solidFill>
                            <a:schemeClr val="tx1"/>
                          </a:solidFill>
                          <a:latin typeface="Meiryo UI" panose="020B0604030504040204" pitchFamily="50" charset="-128"/>
                          <a:ea typeface="Meiryo UI" panose="020B0604030504040204" pitchFamily="50" charset="-128"/>
                          <a:cs typeface="+mn-cs"/>
                        </a:rPr>
                        <a:t>項目</a:t>
                      </a:r>
                    </a:p>
                  </a:txBody>
                  <a:tcPr marT="36000" marB="36000" anchor="ctr" anchorCtr="1">
                    <a:solidFill>
                      <a:schemeClr val="bg1">
                        <a:lumMod val="75000"/>
                      </a:schemeClr>
                    </a:solidFill>
                  </a:tcPr>
                </a:tc>
                <a:tc>
                  <a:txBody>
                    <a:bodyPr/>
                    <a:lstStyle/>
                    <a:p>
                      <a:pPr marL="0" algn="ctr" defTabSz="914400" rtl="0" eaLnBrk="1" latinLnBrk="0" hangingPunct="1">
                        <a:lnSpc>
                          <a:spcPts val="600"/>
                        </a:lnSpc>
                      </a:pPr>
                      <a:r>
                        <a:rPr kumimoji="1" lang="ja-JP" altLang="en-US" sz="800" b="1" kern="1200" dirty="0">
                          <a:solidFill>
                            <a:schemeClr val="tx1"/>
                          </a:solidFill>
                          <a:latin typeface="Meiryo UI" panose="020B0604030504040204" pitchFamily="50" charset="-128"/>
                          <a:ea typeface="Meiryo UI" panose="020B0604030504040204" pitchFamily="50" charset="-128"/>
                          <a:cs typeface="+mn-cs"/>
                        </a:rPr>
                        <a:t>設定値</a:t>
                      </a:r>
                      <a:r>
                        <a:rPr kumimoji="1" lang="en-US" altLang="ja-JP" sz="800" b="1" kern="1200" dirty="0">
                          <a:solidFill>
                            <a:schemeClr val="tx1"/>
                          </a:solidFill>
                          <a:latin typeface="Meiryo UI" panose="020B0604030504040204" pitchFamily="50" charset="-128"/>
                          <a:ea typeface="Meiryo UI" panose="020B0604030504040204" pitchFamily="50" charset="-128"/>
                          <a:cs typeface="+mn-cs"/>
                        </a:rPr>
                        <a:t>(</a:t>
                      </a:r>
                      <a:r>
                        <a:rPr kumimoji="1" lang="ja-JP" altLang="en-US" sz="800" b="1" kern="1200" dirty="0">
                          <a:solidFill>
                            <a:schemeClr val="tx1"/>
                          </a:solidFill>
                          <a:latin typeface="Meiryo UI" panose="020B0604030504040204" pitchFamily="50" charset="-128"/>
                          <a:ea typeface="Meiryo UI" panose="020B0604030504040204" pitchFamily="50" charset="-128"/>
                          <a:cs typeface="+mn-cs"/>
                        </a:rPr>
                        <a:t>千円</a:t>
                      </a:r>
                      <a:r>
                        <a:rPr kumimoji="1" lang="en-US" altLang="ja-JP" sz="800" b="1"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800" b="1" kern="1200" dirty="0">
                        <a:solidFill>
                          <a:schemeClr val="tx1"/>
                        </a:solidFill>
                        <a:latin typeface="Meiryo UI" panose="020B0604030504040204" pitchFamily="50" charset="-128"/>
                        <a:ea typeface="Meiryo UI" panose="020B0604030504040204" pitchFamily="50" charset="-128"/>
                        <a:cs typeface="+mn-cs"/>
                      </a:endParaRPr>
                    </a:p>
                  </a:txBody>
                  <a:tcPr marT="36000" marB="36000" anchor="ctr" anchorCtr="1">
                    <a:solidFill>
                      <a:schemeClr val="bg1">
                        <a:lumMod val="75000"/>
                      </a:schemeClr>
                    </a:solidFill>
                  </a:tcPr>
                </a:tc>
                <a:extLst>
                  <a:ext uri="{0D108BD9-81ED-4DB2-BD59-A6C34878D82A}">
                    <a16:rowId xmlns:a16="http://schemas.microsoft.com/office/drawing/2014/main" val="3528111955"/>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電力仕入</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その他の販管費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860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2983102443"/>
                  </a:ext>
                </a:extLst>
              </a:tr>
            </a:tbl>
          </a:graphicData>
        </a:graphic>
      </p:graphicFrame>
      <p:graphicFrame>
        <p:nvGraphicFramePr>
          <p:cNvPr id="44"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2223327512"/>
              </p:ext>
            </p:extLst>
          </p:nvPr>
        </p:nvGraphicFramePr>
        <p:xfrm>
          <a:off x="2967445" y="1248910"/>
          <a:ext cx="1656000" cy="2440798"/>
        </p:xfrm>
        <a:graphic>
          <a:graphicData uri="http://schemas.openxmlformats.org/drawingml/2006/table">
            <a:tbl>
              <a:tblPr firstRow="1" bandRow="1">
                <a:tableStyleId>{5940675A-B579-460E-94D1-54222C63F5DA}</a:tableStyleId>
              </a:tblPr>
              <a:tblGrid>
                <a:gridCol w="792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tblGrid>
              <a:tr h="162662">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marT="36000" marB="36000"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T="36000" marB="36000" anchor="ctr" anchorCtr="1">
                    <a:solidFill>
                      <a:schemeClr val="bg1">
                        <a:lumMod val="75000"/>
                      </a:schemeClr>
                    </a:solidFill>
                  </a:tcPr>
                </a:tc>
                <a:extLst>
                  <a:ext uri="{0D108BD9-81ED-4DB2-BD59-A6C34878D82A}">
                    <a16:rowId xmlns:a16="http://schemas.microsoft.com/office/drawing/2014/main" val="3528111955"/>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marL="54000" marR="0" marT="36000" marB="36000"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燃料費</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木材</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017407780"/>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灰処理費用</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34799532"/>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用益費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936626313"/>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marL="54000" marR="0"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162724">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marL="54000" marR="0" marT="36000" marB="36000"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marT="36000" marB="3600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8" name="表 1">
            <a:extLst>
              <a:ext uri="{FF2B5EF4-FFF2-40B4-BE49-F238E27FC236}">
                <a16:creationId xmlns:a16="http://schemas.microsoft.com/office/drawing/2014/main" id="{8986BB2E-8B58-405D-A6A0-D1B3FB56A12D}"/>
              </a:ext>
            </a:extLst>
          </p:cNvPr>
          <p:cNvGraphicFramePr>
            <a:graphicFrameLocks noGrp="1"/>
          </p:cNvGraphicFramePr>
          <p:nvPr>
            <p:extLst>
              <p:ext uri="{D42A27DB-BD31-4B8C-83A1-F6EECF244321}">
                <p14:modId xmlns:p14="http://schemas.microsoft.com/office/powerpoint/2010/main" val="1853922702"/>
              </p:ext>
            </p:extLst>
          </p:nvPr>
        </p:nvGraphicFramePr>
        <p:xfrm>
          <a:off x="91175" y="1454074"/>
          <a:ext cx="2772000" cy="2232003"/>
        </p:xfrm>
        <a:graphic>
          <a:graphicData uri="http://schemas.openxmlformats.org/drawingml/2006/table">
            <a:tbl>
              <a:tblPr firstRow="1" bandRow="1">
                <a:tableStyleId>{5940675A-B579-460E-94D1-54222C63F5DA}</a:tableStyleId>
              </a:tblPr>
              <a:tblGrid>
                <a:gridCol w="94936">
                  <a:extLst>
                    <a:ext uri="{9D8B030D-6E8A-4147-A177-3AD203B41FA5}">
                      <a16:colId xmlns:a16="http://schemas.microsoft.com/office/drawing/2014/main" val="2250622700"/>
                    </a:ext>
                  </a:extLst>
                </a:gridCol>
                <a:gridCol w="404388">
                  <a:extLst>
                    <a:ext uri="{9D8B030D-6E8A-4147-A177-3AD203B41FA5}">
                      <a16:colId xmlns:a16="http://schemas.microsoft.com/office/drawing/2014/main" val="739774977"/>
                    </a:ext>
                  </a:extLst>
                </a:gridCol>
                <a:gridCol w="175239">
                  <a:extLst>
                    <a:ext uri="{9D8B030D-6E8A-4147-A177-3AD203B41FA5}">
                      <a16:colId xmlns:a16="http://schemas.microsoft.com/office/drawing/2014/main" val="1626966803"/>
                    </a:ext>
                  </a:extLst>
                </a:gridCol>
                <a:gridCol w="912932">
                  <a:extLst>
                    <a:ext uri="{9D8B030D-6E8A-4147-A177-3AD203B41FA5}">
                      <a16:colId xmlns:a16="http://schemas.microsoft.com/office/drawing/2014/main" val="1758199408"/>
                    </a:ext>
                  </a:extLst>
                </a:gridCol>
                <a:gridCol w="753776">
                  <a:extLst>
                    <a:ext uri="{9D8B030D-6E8A-4147-A177-3AD203B41FA5}">
                      <a16:colId xmlns:a16="http://schemas.microsoft.com/office/drawing/2014/main" val="1868032922"/>
                    </a:ext>
                  </a:extLst>
                </a:gridCol>
                <a:gridCol w="430729">
                  <a:extLst>
                    <a:ext uri="{9D8B030D-6E8A-4147-A177-3AD203B41FA5}">
                      <a16:colId xmlns:a16="http://schemas.microsoft.com/office/drawing/2014/main" val="3698287331"/>
                    </a:ext>
                  </a:extLst>
                </a:gridCol>
              </a:tblGrid>
              <a:tr h="145951">
                <a:tc gridSpan="4">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45951">
                <a:tc rowSpan="8">
                  <a:txBody>
                    <a:bodyPr/>
                    <a:lstStyle/>
                    <a:p>
                      <a:pPr marL="0" algn="l" defTabSz="914400" rtl="0" eaLnBrk="1" latinLnBrk="0" hangingPunct="1">
                        <a:lnSpc>
                          <a:spcPts val="400"/>
                        </a:lnSpc>
                      </a:pPr>
                      <a:endParaRPr kumimoji="1" lang="ja-JP" altLang="en-US" sz="75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53074">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53074">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45951">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7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53074">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1000"/>
                        </a:lnSpc>
                      </a:pPr>
                      <a:r>
                        <a:rPr kumimoji="1" lang="ja-JP" altLang="en-US" sz="75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00" dirty="0">
                        <a:latin typeface="Meiryo UI" panose="020B0604030504040204" pitchFamily="50" charset="-128"/>
                        <a:ea typeface="Meiryo UI" panose="020B0604030504040204" pitchFamily="50" charset="-128"/>
                      </a:endParaRP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53074">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パワコン等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53074">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タービン、燃焼炉、ボイラー等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45951">
                <a:tc rowSpan="3" gridSpan="2">
                  <a:txBody>
                    <a:bodyPr/>
                    <a:lstStyle/>
                    <a:p>
                      <a:pPr marL="0" algn="ctr" defTabSz="914400" rtl="0" eaLnBrk="1" latinLnBrk="0" hangingPunct="1">
                        <a:lnSpc>
                          <a:spcPts val="9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発電設備</a:t>
                      </a:r>
                      <a:endParaRPr kumimoji="1" lang="en-US" altLang="ja-JP" sz="75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9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のスペック</a:t>
                      </a:r>
                    </a:p>
                  </a:txBody>
                  <a:tcPr marL="0" marR="0" marT="0" marB="0" anchor="ctr">
                    <a:lnR w="6350" cap="flat" cmpd="sng" algn="ctr">
                      <a:solidFill>
                        <a:schemeClr val="tx1"/>
                      </a:solidFill>
                      <a:prstDash val="solid"/>
                      <a:round/>
                      <a:headEnd type="none" w="med" len="med"/>
                      <a:tailEnd type="none" w="med" len="med"/>
                    </a:lnR>
                    <a:solidFill>
                      <a:schemeClr val="bg1">
                        <a:lumMod val="95000"/>
                      </a:schemeClr>
                    </a:solidFill>
                  </a:tcPr>
                </a:tc>
                <a:tc rowSpan="3" h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施策規模</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olid"/>
                      <a:round/>
                      <a:headEnd type="none" w="med" len="med"/>
                      <a:tailEnd type="none" w="med" len="med"/>
                    </a:lnB>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kW</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0698132"/>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売電単価</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円</a:t>
                      </a:r>
                      <a:r>
                        <a:rPr kumimoji="1" lang="en-US" altLang="ja-JP" sz="750" dirty="0">
                          <a:latin typeface="Meiryo UI" panose="020B0604030504040204" pitchFamily="50" charset="-128"/>
                          <a:ea typeface="Meiryo UI" panose="020B0604030504040204" pitchFamily="50" charset="-128"/>
                        </a:rPr>
                        <a:t>/kWh</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22513280"/>
                  </a:ext>
                </a:extLst>
              </a:tr>
              <a:tr h="145951">
                <a:tc gridSpan="2" vMerge="1">
                  <a:txBody>
                    <a:bodyPr/>
                    <a:lstStyle/>
                    <a:p>
                      <a:pPr marL="0" algn="l" defTabSz="914400" rtl="0" eaLnBrk="1" latinLnBrk="0" hangingPunct="1">
                        <a:lnSpc>
                          <a:spcPts val="900"/>
                        </a:lnSpc>
                      </a:pPr>
                      <a:endParaRPr kumimoji="1" lang="ja-JP" altLang="en-US" sz="1000" kern="1200" dirty="0">
                        <a:solidFill>
                          <a:schemeClr val="tx1"/>
                        </a:solidFill>
                        <a:latin typeface="Meiryo UI" panose="020B0604030504040204" pitchFamily="50" charset="-128"/>
                        <a:ea typeface="Meiryo UI" panose="020B0604030504040204" pitchFamily="50" charset="-128"/>
                        <a:cs typeface="+mn-cs"/>
                      </a:endParaRPr>
                    </a:p>
                  </a:txBody>
                  <a:tcPr anchor="ctr">
                    <a:solidFill>
                      <a:srgbClr val="FFE4C9"/>
                    </a:solidFill>
                  </a:tcPr>
                </a:tc>
                <a:tc hMerge="1" vMerge="1">
                  <a:txBody>
                    <a:bodyPr/>
                    <a:lstStyle/>
                    <a:p>
                      <a:endParaRPr kumimoji="1" lang="ja-JP" altLang="en-US"/>
                    </a:p>
                  </a:txBody>
                  <a:tcPr/>
                </a:tc>
                <a:tc gridSpan="2">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設備利用率</a:t>
                      </a:r>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olid"/>
                      <a:round/>
                      <a:headEnd type="none" w="med" len="med"/>
                      <a:tailEnd type="none" w="med" len="med"/>
                    </a:lnT>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a:t>
                      </a:r>
                    </a:p>
                  </a:txBody>
                  <a:tcPr marL="36000" marR="0" marT="3600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229033583"/>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75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75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45951">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78635" y="1076165"/>
            <a:ext cx="2772000" cy="180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木質バイオマス</a:t>
            </a:r>
            <a:r>
              <a:rPr kumimoji="1" lang="zh-TW" altLang="en-US" sz="1000" dirty="0">
                <a:latin typeface="Meiryo UI" panose="020B0604030504040204" pitchFamily="50" charset="-128"/>
                <a:ea typeface="Meiryo UI" panose="020B0604030504040204" pitchFamily="50" charset="-128"/>
              </a:rPr>
              <a:t>発電</a:t>
            </a:r>
            <a:r>
              <a:rPr kumimoji="1" lang="en-US" altLang="zh-TW" sz="1000" dirty="0">
                <a:latin typeface="Meiryo UI" panose="020B0604030504040204" pitchFamily="50" charset="-128"/>
                <a:ea typeface="Meiryo UI" panose="020B0604030504040204" pitchFamily="50" charset="-128"/>
              </a:rPr>
              <a:t>(</a:t>
            </a:r>
            <a:r>
              <a:rPr kumimoji="1" lang="ja-JP" altLang="en-US" sz="1000" dirty="0">
                <a:latin typeface="Meiryo UI" panose="020B0604030504040204" pitchFamily="50" charset="-128"/>
                <a:ea typeface="Meiryo UI" panose="020B0604030504040204" pitchFamily="50" charset="-128"/>
              </a:rPr>
              <a:t>地域企業</a:t>
            </a:r>
            <a:r>
              <a:rPr lang="ja-JP" altLang="en-US" sz="1000" dirty="0">
                <a:latin typeface="Meiryo UI" panose="020B0604030504040204" pitchFamily="50" charset="-128"/>
                <a:ea typeface="Meiryo UI" panose="020B0604030504040204" pitchFamily="50" charset="-128"/>
              </a:rPr>
              <a:t>での電力小売</a:t>
            </a:r>
            <a:r>
              <a:rPr kumimoji="1" lang="en-US" altLang="zh-TW"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30" name="正方形/長方形 31">
            <a:extLst>
              <a:ext uri="{FF2B5EF4-FFF2-40B4-BE49-F238E27FC236}">
                <a16:creationId xmlns:a16="http://schemas.microsoft.com/office/drawing/2014/main" id="{7903D863-B34E-4F68-A555-31D06D4C388F}"/>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995254634"/>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36</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3">
            <a:extLst>
              <a:ext uri="{FF2B5EF4-FFF2-40B4-BE49-F238E27FC236}">
                <a16:creationId xmlns:a16="http://schemas.microsoft.com/office/drawing/2014/main" id="{6F859280-7B59-6B2A-BE7A-FBD821D6FFFF}"/>
              </a:ext>
            </a:extLst>
          </p:cNvPr>
          <p:cNvSpPr txBox="1"/>
          <p:nvPr/>
        </p:nvSpPr>
        <p:spPr>
          <a:xfrm>
            <a:off x="6379897" y="403836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2">
            <a:extLst>
              <a:ext uri="{FF2B5EF4-FFF2-40B4-BE49-F238E27FC236}">
                <a16:creationId xmlns:a16="http://schemas.microsoft.com/office/drawing/2014/main" id="{6F859280-7B59-6B2A-BE7A-FBD821D6FFFF}"/>
              </a:ext>
            </a:extLst>
          </p:cNvPr>
          <p:cNvSpPr txBox="1"/>
          <p:nvPr/>
        </p:nvSpPr>
        <p:spPr>
          <a:xfrm>
            <a:off x="2820641" y="403836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1">
            <a:extLst>
              <a:ext uri="{FF2B5EF4-FFF2-40B4-BE49-F238E27FC236}">
                <a16:creationId xmlns:a16="http://schemas.microsoft.com/office/drawing/2014/main" id="{6F859280-7B59-6B2A-BE7A-FBD821D6FFFF}"/>
              </a:ext>
            </a:extLst>
          </p:cNvPr>
          <p:cNvSpPr txBox="1"/>
          <p:nvPr/>
        </p:nvSpPr>
        <p:spPr>
          <a:xfrm>
            <a:off x="100211" y="403836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0"/>
          <p:cNvSpPr txBox="1">
            <a:spLocks noChangeArrowheads="1"/>
          </p:cNvSpPr>
          <p:nvPr/>
        </p:nvSpPr>
        <p:spPr bwMode="auto">
          <a:xfrm>
            <a:off x="103434" y="3812574"/>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24" name="テキスト ボックス 29">
            <a:extLst>
              <a:ext uri="{FF2B5EF4-FFF2-40B4-BE49-F238E27FC236}">
                <a16:creationId xmlns:a16="http://schemas.microsoft.com/office/drawing/2014/main" id="{AE3F361C-6CFF-A103-91C4-BDAD3FC2F6D2}"/>
              </a:ext>
            </a:extLst>
          </p:cNvPr>
          <p:cNvSpPr txBox="1"/>
          <p:nvPr/>
        </p:nvSpPr>
        <p:spPr>
          <a:xfrm>
            <a:off x="6346329" y="2485502"/>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0" name="テキスト ボックス 27">
            <a:extLst>
              <a:ext uri="{FF2B5EF4-FFF2-40B4-BE49-F238E27FC236}">
                <a16:creationId xmlns:a16="http://schemas.microsoft.com/office/drawing/2014/main" id="{AE3F361C-6CFF-A103-91C4-BDAD3FC2F6D2}"/>
              </a:ext>
            </a:extLst>
          </p:cNvPr>
          <p:cNvSpPr txBox="1"/>
          <p:nvPr/>
        </p:nvSpPr>
        <p:spPr>
          <a:xfrm>
            <a:off x="6346329" y="1219575"/>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31" name="テキスト ボックス 26">
            <a:extLst>
              <a:ext uri="{FF2B5EF4-FFF2-40B4-BE49-F238E27FC236}">
                <a16:creationId xmlns:a16="http://schemas.microsoft.com/office/drawing/2014/main" id="{AE3F361C-6CFF-A103-91C4-BDAD3FC2F6D2}"/>
              </a:ext>
            </a:extLst>
          </p:cNvPr>
          <p:cNvSpPr txBox="1"/>
          <p:nvPr/>
        </p:nvSpPr>
        <p:spPr>
          <a:xfrm>
            <a:off x="6254484" y="1060905"/>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36" name="テキスト ボックス 25">
            <a:extLst>
              <a:ext uri="{FF2B5EF4-FFF2-40B4-BE49-F238E27FC236}">
                <a16:creationId xmlns:a16="http://schemas.microsoft.com/office/drawing/2014/main" id="{AE3F361C-6CFF-A103-91C4-BDAD3FC2F6D2}"/>
              </a:ext>
            </a:extLst>
          </p:cNvPr>
          <p:cNvSpPr txBox="1"/>
          <p:nvPr/>
        </p:nvSpPr>
        <p:spPr>
          <a:xfrm>
            <a:off x="3807316" y="1060905"/>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37" name="テキスト ボックス 24"/>
          <p:cNvSpPr txBox="1"/>
          <p:nvPr/>
        </p:nvSpPr>
        <p:spPr>
          <a:xfrm>
            <a:off x="3725279" y="894124"/>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98372" y="1442934"/>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98372" y="903649"/>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32723"/>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2"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3" name="テキスト ボックス 6"/>
          <p:cNvSpPr txBox="1"/>
          <p:nvPr/>
        </p:nvSpPr>
        <p:spPr>
          <a:xfrm>
            <a:off x="242200" y="3650187"/>
            <a:ext cx="2592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59685" y="5454308"/>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281653"/>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281653"/>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281653"/>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40"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1826027234"/>
              </p:ext>
            </p:extLst>
          </p:nvPr>
        </p:nvGraphicFramePr>
        <p:xfrm>
          <a:off x="3856467" y="1229064"/>
          <a:ext cx="2211326" cy="2400600"/>
        </p:xfrm>
        <a:graphic>
          <a:graphicData uri="http://schemas.openxmlformats.org/drawingml/2006/table">
            <a:tbl>
              <a:tblPr firstRow="1" bandRow="1">
                <a:tableStyleId>{5940675A-B579-460E-94D1-54222C63F5DA}</a:tableStyleId>
              </a:tblPr>
              <a:tblGrid>
                <a:gridCol w="756000">
                  <a:extLst>
                    <a:ext uri="{9D8B030D-6E8A-4147-A177-3AD203B41FA5}">
                      <a16:colId xmlns:a16="http://schemas.microsoft.com/office/drawing/2014/main" val="4225358675"/>
                    </a:ext>
                  </a:extLst>
                </a:gridCol>
                <a:gridCol w="864000">
                  <a:extLst>
                    <a:ext uri="{9D8B030D-6E8A-4147-A177-3AD203B41FA5}">
                      <a16:colId xmlns:a16="http://schemas.microsoft.com/office/drawing/2014/main" val="1868032922"/>
                    </a:ext>
                  </a:extLst>
                </a:gridCol>
                <a:gridCol w="591326">
                  <a:extLst>
                    <a:ext uri="{9D8B030D-6E8A-4147-A177-3AD203B41FA5}">
                      <a16:colId xmlns:a16="http://schemas.microsoft.com/office/drawing/2014/main" val="3698287331"/>
                    </a:ext>
                  </a:extLst>
                </a:gridCol>
              </a:tblGrid>
              <a:tr h="183000">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ts val="700"/>
                        </a:lnSpc>
                      </a:pPr>
                      <a:r>
                        <a:rPr kumimoji="1" lang="ja-JP" altLang="en-US" sz="8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売上高</a:t>
                      </a:r>
                    </a:p>
                  </a:txBody>
                  <a:tcPr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修繕費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保険料</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諸費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人件費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一般管理費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減価償却費</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固定資産税</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営業外費用</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法人税等</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201600">
                <a:tc>
                  <a:txBody>
                    <a:bodyPr/>
                    <a:lstStyle/>
                    <a:p>
                      <a:pPr>
                        <a:lnSpc>
                          <a:spcPts val="700"/>
                        </a:lnSpc>
                      </a:pPr>
                      <a:r>
                        <a:rPr kumimoji="1" lang="ja-JP" altLang="en-US" sz="800" dirty="0">
                          <a:latin typeface="Meiryo UI" panose="020B0604030504040204" pitchFamily="50" charset="-128"/>
                          <a:ea typeface="Meiryo UI" panose="020B0604030504040204" pitchFamily="50" charset="-128"/>
                        </a:rPr>
                        <a:t>当期純利益</a:t>
                      </a:r>
                    </a:p>
                  </a:txBody>
                  <a:tcPr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7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tc>
                  <a:txBody>
                    <a:bodyPr/>
                    <a:lstStyle/>
                    <a:p>
                      <a:pPr algn="ctr">
                        <a:lnSpc>
                          <a:spcPts val="700"/>
                        </a:lnSpc>
                      </a:pPr>
                      <a:r>
                        <a:rPr kumimoji="1" lang="ja-JP" altLang="en-US" sz="800" dirty="0">
                          <a:latin typeface="Meiryo UI" panose="020B0604030504040204" pitchFamily="50" charset="-128"/>
                          <a:ea typeface="Meiryo UI" panose="020B0604030504040204" pitchFamily="50" charset="-128"/>
                        </a:rPr>
                        <a:t>千円</a:t>
                      </a: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6" name="表 1">
            <a:extLst>
              <a:ext uri="{FF2B5EF4-FFF2-40B4-BE49-F238E27FC236}">
                <a16:creationId xmlns:a16="http://schemas.microsoft.com/office/drawing/2014/main" id="{82AF0FCF-7F90-47CA-8BBE-A00EE920D228}"/>
              </a:ext>
            </a:extLst>
          </p:cNvPr>
          <p:cNvGraphicFramePr>
            <a:graphicFrameLocks noGrp="1"/>
          </p:cNvGraphicFramePr>
          <p:nvPr>
            <p:extLst>
              <p:ext uri="{D42A27DB-BD31-4B8C-83A1-F6EECF244321}">
                <p14:modId xmlns:p14="http://schemas.microsoft.com/office/powerpoint/2010/main" val="711151487"/>
              </p:ext>
            </p:extLst>
          </p:nvPr>
        </p:nvGraphicFramePr>
        <p:xfrm>
          <a:off x="214035" y="1655720"/>
          <a:ext cx="3240001" cy="1980000"/>
        </p:xfrm>
        <a:graphic>
          <a:graphicData uri="http://schemas.openxmlformats.org/drawingml/2006/table">
            <a:tbl>
              <a:tblPr firstRow="1" bandRow="1">
                <a:tableStyleId>{5940675A-B579-460E-94D1-54222C63F5DA}</a:tableStyleId>
              </a:tblPr>
              <a:tblGrid>
                <a:gridCol w="153410">
                  <a:extLst>
                    <a:ext uri="{9D8B030D-6E8A-4147-A177-3AD203B41FA5}">
                      <a16:colId xmlns:a16="http://schemas.microsoft.com/office/drawing/2014/main" val="2250622700"/>
                    </a:ext>
                  </a:extLst>
                </a:gridCol>
                <a:gridCol w="368776">
                  <a:extLst>
                    <a:ext uri="{9D8B030D-6E8A-4147-A177-3AD203B41FA5}">
                      <a16:colId xmlns:a16="http://schemas.microsoft.com/office/drawing/2014/main" val="739774977"/>
                    </a:ext>
                  </a:extLst>
                </a:gridCol>
                <a:gridCol w="154367">
                  <a:extLst>
                    <a:ext uri="{9D8B030D-6E8A-4147-A177-3AD203B41FA5}">
                      <a16:colId xmlns:a16="http://schemas.microsoft.com/office/drawing/2014/main" val="1626966803"/>
                    </a:ext>
                  </a:extLst>
                </a:gridCol>
                <a:gridCol w="1014412">
                  <a:extLst>
                    <a:ext uri="{9D8B030D-6E8A-4147-A177-3AD203B41FA5}">
                      <a16:colId xmlns:a16="http://schemas.microsoft.com/office/drawing/2014/main" val="1758199408"/>
                    </a:ext>
                  </a:extLst>
                </a:gridCol>
                <a:gridCol w="931477">
                  <a:extLst>
                    <a:ext uri="{9D8B030D-6E8A-4147-A177-3AD203B41FA5}">
                      <a16:colId xmlns:a16="http://schemas.microsoft.com/office/drawing/2014/main" val="1868032922"/>
                    </a:ext>
                  </a:extLst>
                </a:gridCol>
                <a:gridCol w="617559">
                  <a:extLst>
                    <a:ext uri="{9D8B030D-6E8A-4147-A177-3AD203B41FA5}">
                      <a16:colId xmlns:a16="http://schemas.microsoft.com/office/drawing/2014/main" val="3698287331"/>
                    </a:ext>
                  </a:extLst>
                </a:gridCol>
              </a:tblGrid>
              <a:tr h="161072">
                <a:tc gridSpan="4">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80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61072">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61072">
                <a:tc rowSpan="8">
                  <a:txBody>
                    <a:bodyPr/>
                    <a:lstStyle/>
                    <a:p>
                      <a:pPr marL="0" algn="l" defTabSz="914400" rtl="0" eaLnBrk="1" latinLnBrk="0" hangingPunct="1">
                        <a:lnSpc>
                          <a:spcPts val="4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68928">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68928">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7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68928">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70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61072">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8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68928">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800"/>
                        </a:lnSpc>
                      </a:pPr>
                      <a:r>
                        <a:rPr kumimoji="1" lang="ja-JP" altLang="en-US" sz="70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700" dirty="0">
                        <a:latin typeface="Meiryo UI" panose="020B0604030504040204" pitchFamily="50" charset="-128"/>
                        <a:ea typeface="Meiryo UI" panose="020B0604030504040204" pitchFamily="50" charset="-128"/>
                      </a:endParaRP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68928">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700" dirty="0">
                          <a:latin typeface="Meiryo UI" panose="020B0604030504040204" pitchFamily="50" charset="-128"/>
                          <a:ea typeface="Meiryo UI" panose="020B0604030504040204" pitchFamily="50" charset="-128"/>
                        </a:rPr>
                        <a:t>パワコン等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68928">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50" dirty="0">
                          <a:latin typeface="Meiryo UI" panose="020B0604030504040204" pitchFamily="50" charset="-128"/>
                          <a:ea typeface="Meiryo UI" panose="020B0604030504040204" pitchFamily="50" charset="-128"/>
                        </a:rPr>
                        <a:t>タービン、燃焼炉、ボイラー等</a:t>
                      </a:r>
                    </a:p>
                  </a:txBody>
                  <a:tcPr marL="36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61072">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80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61072">
                <a:tc gridSpan="4">
                  <a:txBody>
                    <a:bodyPr/>
                    <a:lstStyle/>
                    <a:p>
                      <a:pPr marL="0" algn="l" defTabSz="914400" rtl="0" eaLnBrk="1" latinLnBrk="0" hangingPunct="1">
                        <a:lnSpc>
                          <a:spcPts val="4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80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214035" y="1122672"/>
            <a:ext cx="3240000" cy="216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熱供給</a:t>
            </a:r>
            <a:endParaRPr kumimoji="1" lang="ja-JP" altLang="en-US" sz="1000" dirty="0">
              <a:latin typeface="Meiryo UI" panose="020B0604030504040204" pitchFamily="50" charset="-128"/>
              <a:ea typeface="Meiryo UI" panose="020B0604030504040204" pitchFamily="50" charset="-128"/>
            </a:endParaRPr>
          </a:p>
        </p:txBody>
      </p:sp>
      <p:sp>
        <p:nvSpPr>
          <p:cNvPr id="27" name="正方形/長方形 31">
            <a:extLst>
              <a:ext uri="{FF2B5EF4-FFF2-40B4-BE49-F238E27FC236}">
                <a16:creationId xmlns:a16="http://schemas.microsoft.com/office/drawing/2014/main" id="{1443E9CE-7C45-44D1-9028-CF1737052339}"/>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527911034"/>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37</a:t>
            </a:fld>
            <a:endParaRPr lang="en-US" altLang="ja-JP" dirty="0"/>
          </a:p>
        </p:txBody>
      </p:sp>
      <p:sp>
        <p:nvSpPr>
          <p:cNvPr id="2" name="タイトル 1"/>
          <p:cNvSpPr>
            <a:spLocks noGrp="1"/>
          </p:cNvSpPr>
          <p:nvPr>
            <p:ph type="ctrTitle"/>
          </p:nvPr>
        </p:nvSpPr>
        <p:spPr/>
        <p:txBody>
          <a:bodyPr/>
          <a:lstStyle/>
          <a:p>
            <a:r>
              <a:rPr lang="ja-JP" altLang="en-US" dirty="0"/>
              <a:t>（１）施策の内容と経済波及効果の算出結果</a:t>
            </a:r>
            <a:endParaRPr kumimoji="1" lang="ja-JP" altLang="en-US" dirty="0"/>
          </a:p>
        </p:txBody>
      </p:sp>
      <p:sp>
        <p:nvSpPr>
          <p:cNvPr id="35" name="テキスト ボックス 33">
            <a:extLst>
              <a:ext uri="{FF2B5EF4-FFF2-40B4-BE49-F238E27FC236}">
                <a16:creationId xmlns:a16="http://schemas.microsoft.com/office/drawing/2014/main" id="{6F859280-7B59-6B2A-BE7A-FBD821D6FFFF}"/>
              </a:ext>
            </a:extLst>
          </p:cNvPr>
          <p:cNvSpPr txBox="1"/>
          <p:nvPr/>
        </p:nvSpPr>
        <p:spPr>
          <a:xfrm>
            <a:off x="6379897" y="409417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③建設効果と事業効果の合計</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4" name="テキスト ボックス 32">
            <a:extLst>
              <a:ext uri="{FF2B5EF4-FFF2-40B4-BE49-F238E27FC236}">
                <a16:creationId xmlns:a16="http://schemas.microsoft.com/office/drawing/2014/main" id="{6F859280-7B59-6B2A-BE7A-FBD821D6FFFF}"/>
              </a:ext>
            </a:extLst>
          </p:cNvPr>
          <p:cNvSpPr txBox="1"/>
          <p:nvPr/>
        </p:nvSpPr>
        <p:spPr>
          <a:xfrm>
            <a:off x="2820641" y="409417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②事業効果</a:t>
            </a:r>
            <a:r>
              <a:rPr lang="ja-JP" altLang="en-US" sz="1100" u="sng" baseline="30000" dirty="0">
                <a:latin typeface="Meiryo UI" panose="020B0604030504040204" pitchFamily="50" charset="-128"/>
                <a:ea typeface="Meiryo UI" panose="020B0604030504040204" pitchFamily="50" charset="-128"/>
              </a:rPr>
              <a:t>注</a:t>
            </a:r>
            <a:r>
              <a:rPr lang="en-US" altLang="ja-JP" sz="1100" u="sng" baseline="30000" dirty="0">
                <a:latin typeface="Meiryo UI" panose="020B0604030504040204" pitchFamily="50" charset="-128"/>
                <a:ea typeface="Meiryo UI" panose="020B0604030504040204" pitchFamily="50" charset="-128"/>
              </a:rPr>
              <a:t>2</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33" name="テキスト ボックス 31">
            <a:extLst>
              <a:ext uri="{FF2B5EF4-FFF2-40B4-BE49-F238E27FC236}">
                <a16:creationId xmlns:a16="http://schemas.microsoft.com/office/drawing/2014/main" id="{6F859280-7B59-6B2A-BE7A-FBD821D6FFFF}"/>
              </a:ext>
            </a:extLst>
          </p:cNvPr>
          <p:cNvSpPr txBox="1"/>
          <p:nvPr/>
        </p:nvSpPr>
        <p:spPr>
          <a:xfrm>
            <a:off x="100211" y="4094177"/>
            <a:ext cx="2376000" cy="261610"/>
          </a:xfrm>
          <a:prstGeom prst="rect">
            <a:avLst/>
          </a:prstGeom>
          <a:noFill/>
        </p:spPr>
        <p:txBody>
          <a:bodyPr wrap="square" rtlCol="0">
            <a:spAutoFit/>
          </a:bodyPr>
          <a:lstStyle/>
          <a:p>
            <a:r>
              <a:rPr lang="ja-JP" altLang="en-US" sz="1100" u="sng" dirty="0">
                <a:latin typeface="Meiryo UI" panose="020B0604030504040204" pitchFamily="50" charset="-128"/>
                <a:ea typeface="Meiryo UI" panose="020B0604030504040204" pitchFamily="50" charset="-128"/>
              </a:rPr>
              <a:t>①建設効果</a:t>
            </a:r>
            <a:endParaRPr kumimoji="1" lang="ja-JP" altLang="en-US" sz="1100" u="sng" baseline="30000" dirty="0">
              <a:latin typeface="Meiryo UI" panose="020B0604030504040204" pitchFamily="50" charset="-128"/>
              <a:ea typeface="Meiryo UI" panose="020B0604030504040204" pitchFamily="50" charset="-128"/>
            </a:endParaRPr>
          </a:p>
        </p:txBody>
      </p:sp>
      <p:sp>
        <p:nvSpPr>
          <p:cNvPr id="9" name="テキスト ボックス 30"/>
          <p:cNvSpPr txBox="1">
            <a:spLocks noChangeArrowheads="1"/>
          </p:cNvSpPr>
          <p:nvPr/>
        </p:nvSpPr>
        <p:spPr bwMode="auto">
          <a:xfrm>
            <a:off x="103434" y="3877170"/>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p>
        </p:txBody>
      </p:sp>
      <p:sp>
        <p:nvSpPr>
          <p:cNvPr id="24" name="テキスト ボックス 29">
            <a:extLst>
              <a:ext uri="{FF2B5EF4-FFF2-40B4-BE49-F238E27FC236}">
                <a16:creationId xmlns:a16="http://schemas.microsoft.com/office/drawing/2014/main" id="{AE3F361C-6CFF-A103-91C4-BDAD3FC2F6D2}"/>
              </a:ext>
            </a:extLst>
          </p:cNvPr>
          <p:cNvSpPr txBox="1"/>
          <p:nvPr/>
        </p:nvSpPr>
        <p:spPr>
          <a:xfrm>
            <a:off x="6509960" y="2474772"/>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30" name="テキスト ボックス 27">
            <a:extLst>
              <a:ext uri="{FF2B5EF4-FFF2-40B4-BE49-F238E27FC236}">
                <a16:creationId xmlns:a16="http://schemas.microsoft.com/office/drawing/2014/main" id="{AE3F361C-6CFF-A103-91C4-BDAD3FC2F6D2}"/>
              </a:ext>
            </a:extLst>
          </p:cNvPr>
          <p:cNvSpPr txBox="1"/>
          <p:nvPr/>
        </p:nvSpPr>
        <p:spPr>
          <a:xfrm>
            <a:off x="6509960" y="1235953"/>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31" name="テキスト ボックス 26">
            <a:extLst>
              <a:ext uri="{FF2B5EF4-FFF2-40B4-BE49-F238E27FC236}">
                <a16:creationId xmlns:a16="http://schemas.microsoft.com/office/drawing/2014/main" id="{AE3F361C-6CFF-A103-91C4-BDAD3FC2F6D2}"/>
              </a:ext>
            </a:extLst>
          </p:cNvPr>
          <p:cNvSpPr txBox="1"/>
          <p:nvPr/>
        </p:nvSpPr>
        <p:spPr>
          <a:xfrm>
            <a:off x="6418115" y="1077283"/>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36" name="テキスト ボックス 25">
            <a:extLst>
              <a:ext uri="{FF2B5EF4-FFF2-40B4-BE49-F238E27FC236}">
                <a16:creationId xmlns:a16="http://schemas.microsoft.com/office/drawing/2014/main" id="{AE3F361C-6CFF-A103-91C4-BDAD3FC2F6D2}"/>
              </a:ext>
            </a:extLst>
          </p:cNvPr>
          <p:cNvSpPr txBox="1"/>
          <p:nvPr/>
        </p:nvSpPr>
        <p:spPr>
          <a:xfrm>
            <a:off x="3043543" y="1058033"/>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37" name="テキスト ボックス 24"/>
          <p:cNvSpPr txBox="1"/>
          <p:nvPr/>
        </p:nvSpPr>
        <p:spPr>
          <a:xfrm>
            <a:off x="2984689" y="881627"/>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92494" y="1328175"/>
            <a:ext cx="108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設備の概要</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92494" y="891152"/>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32723"/>
            <a:ext cx="8928000" cy="252000"/>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41" name="テキスト ボックス 7"/>
          <p:cNvSpPr txBox="1"/>
          <p:nvPr/>
        </p:nvSpPr>
        <p:spPr>
          <a:xfrm>
            <a:off x="3024000" y="6433200"/>
            <a:ext cx="3240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2) </a:t>
            </a:r>
            <a:r>
              <a:rPr lang="ja-JP" altLang="en-US" sz="700" dirty="0"/>
              <a:t>現在価値は割引率</a:t>
            </a:r>
            <a:r>
              <a:rPr lang="en-US" altLang="ja-JP" sz="700" dirty="0"/>
              <a:t>0.91</a:t>
            </a:r>
            <a:r>
              <a:rPr lang="ja-JP" altLang="en-US" sz="700" dirty="0"/>
              <a:t>％として算出</a:t>
            </a:r>
          </a:p>
        </p:txBody>
      </p:sp>
      <p:sp>
        <p:nvSpPr>
          <p:cNvPr id="42" name="テキスト ボックス 6"/>
          <p:cNvSpPr txBox="1"/>
          <p:nvPr/>
        </p:nvSpPr>
        <p:spPr>
          <a:xfrm>
            <a:off x="92839" y="3518226"/>
            <a:ext cx="2592000" cy="102592"/>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p>
        </p:txBody>
      </p:sp>
      <p:sp>
        <p:nvSpPr>
          <p:cNvPr id="29" name="テキスト ボックス 5"/>
          <p:cNvSpPr txBox="1"/>
          <p:nvPr/>
        </p:nvSpPr>
        <p:spPr>
          <a:xfrm>
            <a:off x="7459685" y="5455067"/>
            <a:ext cx="901008" cy="396000"/>
          </a:xfrm>
          <a:prstGeom prst="rect">
            <a:avLst/>
          </a:prstGeom>
          <a:solidFill>
            <a:schemeClr val="bg1"/>
          </a:solidFill>
          <a:ln w="12700">
            <a:solidFill>
              <a:srgbClr val="339933"/>
            </a:solidFill>
          </a:ln>
        </p:spPr>
        <p:txBody>
          <a:bodyPr wrap="square" lIns="36000" tIns="0" rIns="36000" bIns="0" rtlCol="0" anchor="ctr" anchorCtr="1">
            <a:noAutofit/>
          </a:bodyPr>
          <a:lstStyle/>
          <a:p>
            <a:pPr algn="ctr"/>
            <a:r>
              <a:rPr lang="ja-JP" altLang="en-US" sz="1000" b="1" dirty="0">
                <a:solidFill>
                  <a:srgbClr val="339933"/>
                </a:solidFill>
                <a:latin typeface="Meiryo UI" panose="020B0604030504040204" pitchFamily="50" charset="-128"/>
                <a:ea typeface="Meiryo UI" panose="020B0604030504040204" pitchFamily="50" charset="-128"/>
              </a:rPr>
              <a:t>設備投資額の約</a:t>
            </a:r>
            <a:r>
              <a:rPr lang="en-US" altLang="ja-JP" sz="1000" b="1" dirty="0">
                <a:solidFill>
                  <a:srgbClr val="339933"/>
                </a:solidFill>
                <a:latin typeface="Meiryo UI" panose="020B0604030504040204" pitchFamily="50" charset="-128"/>
                <a:ea typeface="Meiryo UI" panose="020B0604030504040204" pitchFamily="50" charset="-128"/>
              </a:rPr>
              <a:t>2.3</a:t>
            </a:r>
            <a:r>
              <a:rPr lang="ja-JP" altLang="en-US" sz="1000" b="1" dirty="0">
                <a:solidFill>
                  <a:srgbClr val="339933"/>
                </a:solidFill>
                <a:latin typeface="Meiryo UI" panose="020B0604030504040204" pitchFamily="50" charset="-128"/>
                <a:ea typeface="Meiryo UI" panose="020B0604030504040204" pitchFamily="50" charset="-128"/>
              </a:rPr>
              <a:t>倍</a:t>
            </a:r>
            <a:endParaRPr lang="en-US" altLang="ja-JP" sz="1000" b="1" dirty="0">
              <a:solidFill>
                <a:srgbClr val="339933"/>
              </a:solidFill>
              <a:latin typeface="Meiryo UI" panose="020B0604030504040204" pitchFamily="50" charset="-128"/>
              <a:ea typeface="Meiryo UI" panose="020B0604030504040204" pitchFamily="50" charset="-128"/>
            </a:endParaRPr>
          </a:p>
        </p:txBody>
      </p:sp>
      <p:sp>
        <p:nvSpPr>
          <p:cNvPr id="11" name="テキスト ボックス 4">
            <a:extLst>
              <a:ext uri="{FF2B5EF4-FFF2-40B4-BE49-F238E27FC236}">
                <a16:creationId xmlns:a16="http://schemas.microsoft.com/office/drawing/2014/main" id="{D415A49F-BFA3-D7DD-9C2E-8BFAC3DB3B39}"/>
              </a:ext>
            </a:extLst>
          </p:cNvPr>
          <p:cNvSpPr txBox="1"/>
          <p:nvPr/>
        </p:nvSpPr>
        <p:spPr>
          <a:xfrm>
            <a:off x="6463027" y="4331290"/>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建設効果と事業効果</a:t>
            </a:r>
            <a:r>
              <a:rPr lang="en-US" altLang="ja-JP" sz="1000" b="0" dirty="0"/>
              <a:t>(</a:t>
            </a:r>
            <a:r>
              <a:rPr lang="ja-JP" altLang="en-US" sz="1000" b="0" dirty="0"/>
              <a:t>累積</a:t>
            </a:r>
            <a:r>
              <a:rPr lang="en-US" altLang="ja-JP" sz="1000" b="0" dirty="0"/>
              <a:t>)</a:t>
            </a:r>
            <a:r>
              <a:rPr lang="ja-JP" altLang="en-US" sz="1000" b="0" dirty="0"/>
              <a:t>を合計すると</a:t>
            </a:r>
            <a:r>
              <a:rPr lang="en-US" altLang="ja-JP" sz="1000" b="0" dirty="0"/>
              <a:t>18.71</a:t>
            </a:r>
            <a:r>
              <a:rPr lang="ja-JP" altLang="en-US" sz="1000" b="0" dirty="0"/>
              <a:t>億円であり、設備投資額の約</a:t>
            </a:r>
            <a:r>
              <a:rPr lang="en-US" altLang="ja-JP" sz="1000" b="0" dirty="0"/>
              <a:t>2.3</a:t>
            </a:r>
            <a:r>
              <a:rPr lang="ja-JP" altLang="en-US" sz="1000" b="0" dirty="0"/>
              <a:t>倍である。</a:t>
            </a:r>
          </a:p>
        </p:txBody>
      </p:sp>
      <p:sp>
        <p:nvSpPr>
          <p:cNvPr id="32" name="テキスト ボックス 3"/>
          <p:cNvSpPr txBox="1"/>
          <p:nvPr/>
        </p:nvSpPr>
        <p:spPr>
          <a:xfrm>
            <a:off x="2901547" y="4331290"/>
            <a:ext cx="3456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en-US" altLang="ja-JP" sz="1000" b="0" dirty="0"/>
              <a:t>5,000kW</a:t>
            </a:r>
            <a:r>
              <a:rPr lang="ja-JP" altLang="en-US" sz="1000" b="0" dirty="0" err="1"/>
              <a:t>の太</a:t>
            </a:r>
            <a:r>
              <a:rPr lang="ja-JP" altLang="en-US" sz="1000" b="0" dirty="0"/>
              <a:t>陽光発電を導入することによる事業効果は、事業期間</a:t>
            </a:r>
            <a:r>
              <a:rPr lang="en-US" altLang="ja-JP" sz="1000" b="0" dirty="0"/>
              <a:t>(17</a:t>
            </a:r>
            <a:r>
              <a:rPr lang="ja-JP" altLang="en-US" sz="1000" b="0" dirty="0"/>
              <a:t>年</a:t>
            </a:r>
            <a:r>
              <a:rPr lang="en-US" altLang="ja-JP" sz="1000" b="0" dirty="0"/>
              <a:t>)</a:t>
            </a:r>
            <a:r>
              <a:rPr lang="ja-JP" altLang="en-US" sz="1000" b="0" dirty="0"/>
              <a:t>の累積</a:t>
            </a:r>
            <a:r>
              <a:rPr lang="en-US" altLang="ja-JP" sz="1000" b="0" dirty="0"/>
              <a:t>(</a:t>
            </a:r>
            <a:r>
              <a:rPr lang="ja-JP" altLang="en-US" sz="1000" b="0" dirty="0"/>
              <a:t>現在価値</a:t>
            </a:r>
            <a:r>
              <a:rPr lang="en-US" altLang="ja-JP" sz="1000" b="0" dirty="0"/>
              <a:t>)</a:t>
            </a:r>
            <a:r>
              <a:rPr lang="ja-JP" altLang="en-US" sz="1000" b="0" dirty="0"/>
              <a:t>で</a:t>
            </a:r>
            <a:r>
              <a:rPr lang="en-US" altLang="ja-JP" sz="1000" b="0" dirty="0"/>
              <a:t>16.66</a:t>
            </a:r>
            <a:r>
              <a:rPr lang="ja-JP" altLang="en-US" sz="1000" b="0" dirty="0"/>
              <a:t>億円</a:t>
            </a:r>
            <a:r>
              <a:rPr lang="en-US" altLang="ja-JP" sz="1000" b="0" dirty="0"/>
              <a:t>/</a:t>
            </a:r>
            <a:r>
              <a:rPr lang="ja-JP" altLang="en-US" sz="1000" b="0" dirty="0"/>
              <a:t>年である。</a:t>
            </a:r>
          </a:p>
        </p:txBody>
      </p:sp>
      <p:sp>
        <p:nvSpPr>
          <p:cNvPr id="25" name="テキスト ボックス 2"/>
          <p:cNvSpPr txBox="1"/>
          <p:nvPr/>
        </p:nvSpPr>
        <p:spPr>
          <a:xfrm>
            <a:off x="155845" y="4331290"/>
            <a:ext cx="2628000"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設備投資額</a:t>
            </a:r>
            <a:r>
              <a:rPr lang="en-US" altLang="ja-JP" sz="1000" b="0" dirty="0"/>
              <a:t>7.98</a:t>
            </a:r>
            <a:r>
              <a:rPr lang="ja-JP" altLang="en-US" sz="1000" b="0" dirty="0"/>
              <a:t>億円による地域内の建設効果は</a:t>
            </a:r>
            <a:r>
              <a:rPr lang="en-US" altLang="ja-JP" sz="1000" b="0" dirty="0"/>
              <a:t>2.05</a:t>
            </a:r>
            <a:r>
              <a:rPr lang="ja-JP" altLang="en-US" sz="1000" b="0" dirty="0"/>
              <a:t>億円である。</a:t>
            </a:r>
          </a:p>
        </p:txBody>
      </p:sp>
      <p:graphicFrame>
        <p:nvGraphicFramePr>
          <p:cNvPr id="40" name="表 3">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4276346436"/>
              </p:ext>
            </p:extLst>
          </p:nvPr>
        </p:nvGraphicFramePr>
        <p:xfrm>
          <a:off x="4720646" y="1239369"/>
          <a:ext cx="1512000" cy="2556003"/>
        </p:xfrm>
        <a:graphic>
          <a:graphicData uri="http://schemas.openxmlformats.org/drawingml/2006/table">
            <a:tbl>
              <a:tblPr firstRow="1" bandRow="1">
                <a:tableStyleId>{5940675A-B579-460E-94D1-54222C63F5DA}</a:tableStyleId>
              </a:tblPr>
              <a:tblGrid>
                <a:gridCol w="684000">
                  <a:extLst>
                    <a:ext uri="{9D8B030D-6E8A-4147-A177-3AD203B41FA5}">
                      <a16:colId xmlns:a16="http://schemas.microsoft.com/office/drawing/2014/main" val="4225358675"/>
                    </a:ext>
                  </a:extLst>
                </a:gridCol>
                <a:gridCol w="828000">
                  <a:extLst>
                    <a:ext uri="{9D8B030D-6E8A-4147-A177-3AD203B41FA5}">
                      <a16:colId xmlns:a16="http://schemas.microsoft.com/office/drawing/2014/main" val="1868032922"/>
                    </a:ext>
                  </a:extLst>
                </a:gridCol>
              </a:tblGrid>
              <a:tr h="202263">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燃料費</a:t>
                      </a:r>
                    </a:p>
                  </a:txBody>
                  <a:tcPr marL="36000" marR="36000" anchor="ctr">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修繕費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諸費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保険料</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用益費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雑費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人件費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一般管理費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減価償却費</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営業外費用</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988603457"/>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法人税等</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3">
                        <a:lumMod val="40000"/>
                        <a:lumOff val="6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19523826"/>
                  </a:ext>
                </a:extLst>
              </a:tr>
              <a:tr h="196145">
                <a:tc>
                  <a:txBody>
                    <a:bodyPr/>
                    <a:lstStyle/>
                    <a:p>
                      <a:pPr>
                        <a:lnSpc>
                          <a:spcPts val="600"/>
                        </a:lnSpc>
                      </a:pPr>
                      <a:r>
                        <a:rPr kumimoji="1" lang="ja-JP" altLang="en-US" sz="800" dirty="0">
                          <a:latin typeface="Meiryo UI" panose="020B0604030504040204" pitchFamily="50" charset="-128"/>
                          <a:ea typeface="Meiryo UI" panose="020B0604030504040204" pitchFamily="50" charset="-128"/>
                        </a:rPr>
                        <a:t>当期純利益</a:t>
                      </a:r>
                    </a:p>
                  </a:txBody>
                  <a:tcPr marL="36000" marR="36000" anchor="ctr">
                    <a:lnT w="6350" cap="flat" cmpd="sng" algn="ctr">
                      <a:solidFill>
                        <a:schemeClr val="tx1"/>
                      </a:solidFill>
                      <a:prstDash val="solid"/>
                      <a:round/>
                      <a:headEnd type="none" w="med" len="med"/>
                      <a:tailEnd type="none" w="med" len="med"/>
                    </a:lnT>
                    <a:solidFill>
                      <a:schemeClr val="accent2">
                        <a:lumMod val="20000"/>
                        <a:lumOff val="80000"/>
                      </a:schemeClr>
                    </a:solidFill>
                  </a:tcPr>
                </a:tc>
                <a:tc>
                  <a:txBody>
                    <a:bodyPr/>
                    <a:lstStyle/>
                    <a:p>
                      <a:pPr algn="r">
                        <a:lnSpc>
                          <a:spcPts val="6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537478202"/>
                  </a:ext>
                </a:extLst>
              </a:tr>
            </a:tbl>
          </a:graphicData>
        </a:graphic>
      </p:graphicFrame>
      <p:graphicFrame>
        <p:nvGraphicFramePr>
          <p:cNvPr id="27" name="表 2">
            <a:extLst>
              <a:ext uri="{FF2B5EF4-FFF2-40B4-BE49-F238E27FC236}">
                <a16:creationId xmlns:a16="http://schemas.microsoft.com/office/drawing/2014/main" id="{5A7AC656-9F5B-9DFC-BBAD-9CA6929A0887}"/>
              </a:ext>
            </a:extLst>
          </p:cNvPr>
          <p:cNvGraphicFramePr>
            <a:graphicFrameLocks noGrp="1"/>
          </p:cNvGraphicFramePr>
          <p:nvPr>
            <p:extLst>
              <p:ext uri="{D42A27DB-BD31-4B8C-83A1-F6EECF244321}">
                <p14:modId xmlns:p14="http://schemas.microsoft.com/office/powerpoint/2010/main" val="2641991561"/>
              </p:ext>
            </p:extLst>
          </p:nvPr>
        </p:nvGraphicFramePr>
        <p:xfrm>
          <a:off x="3024293" y="1239369"/>
          <a:ext cx="1620000" cy="1944000"/>
        </p:xfrm>
        <a:graphic>
          <a:graphicData uri="http://schemas.openxmlformats.org/drawingml/2006/table">
            <a:tbl>
              <a:tblPr firstRow="1" bandRow="1">
                <a:tableStyleId>{5940675A-B579-460E-94D1-54222C63F5DA}</a:tableStyleId>
              </a:tblPr>
              <a:tblGrid>
                <a:gridCol w="792000">
                  <a:extLst>
                    <a:ext uri="{9D8B030D-6E8A-4147-A177-3AD203B41FA5}">
                      <a16:colId xmlns:a16="http://schemas.microsoft.com/office/drawing/2014/main" val="4225358675"/>
                    </a:ext>
                  </a:extLst>
                </a:gridCol>
                <a:gridCol w="828000">
                  <a:extLst>
                    <a:ext uri="{9D8B030D-6E8A-4147-A177-3AD203B41FA5}">
                      <a16:colId xmlns:a16="http://schemas.microsoft.com/office/drawing/2014/main" val="1868032922"/>
                    </a:ext>
                  </a:extLst>
                </a:gridCol>
              </a:tblGrid>
              <a:tr h="196584">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千円</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18427">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廃棄物収集運搬</a:t>
                      </a:r>
                    </a:p>
                  </a:txBody>
                  <a:tcPr marL="36000" marR="36000" anchor="ctr">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18427">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廃棄物処理</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18427">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バイオガス販売</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18427">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電力販売</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18427">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熱販売</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34465928"/>
                  </a:ext>
                </a:extLst>
              </a:tr>
              <a:tr h="218427">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肥料販売</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218427">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農作物販売</a:t>
                      </a:r>
                    </a:p>
                  </a:txBody>
                  <a:tcPr marL="36000" marR="36000" anchor="ctr">
                    <a:lnT w="6350" cap="flat" cmpd="sng" algn="ctr">
                      <a:solidFill>
                        <a:schemeClr val="tx1"/>
                      </a:solidFill>
                      <a:prstDash val="solid"/>
                      <a:round/>
                      <a:headEnd type="none" w="med" len="med"/>
                      <a:tailEnd type="none" w="med" len="med"/>
                    </a:lnT>
                    <a:solidFill>
                      <a:schemeClr val="accent5">
                        <a:lumMod val="20000"/>
                        <a:lumOff val="8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2983102443"/>
                  </a:ext>
                </a:extLst>
              </a:tr>
              <a:tr h="218427">
                <a:tc>
                  <a:txBody>
                    <a:bodyPr/>
                    <a:lstStyle/>
                    <a:p>
                      <a:pPr>
                        <a:lnSpc>
                          <a:spcPts val="900"/>
                        </a:lnSpc>
                      </a:pPr>
                      <a:r>
                        <a:rPr kumimoji="1" lang="ja-JP" altLang="en-US" sz="800" dirty="0">
                          <a:latin typeface="Meiryo UI" panose="020B0604030504040204" pitchFamily="50" charset="-128"/>
                          <a:ea typeface="Meiryo UI" panose="020B0604030504040204" pitchFamily="50" charset="-128"/>
                        </a:rPr>
                        <a:t>合計</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売上高</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36000" anchor="ctr">
                    <a:solidFill>
                      <a:schemeClr val="accent5">
                        <a:lumMod val="40000"/>
                        <a:lumOff val="60000"/>
                      </a:schemeClr>
                    </a:solidFill>
                  </a:tcPr>
                </a:tc>
                <a:tc>
                  <a:txBody>
                    <a:bodyPr/>
                    <a:lstStyle/>
                    <a:p>
                      <a:pPr algn="r">
                        <a:lnSpc>
                          <a:spcPts val="900"/>
                        </a:lnSpc>
                      </a:pPr>
                      <a:endParaRPr kumimoji="1" lang="ja-JP" altLang="en-US" sz="8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72801623"/>
                  </a:ext>
                </a:extLst>
              </a:tr>
            </a:tbl>
          </a:graphicData>
        </a:graphic>
      </p:graphicFrame>
      <p:graphicFrame>
        <p:nvGraphicFramePr>
          <p:cNvPr id="38" name="表 1">
            <a:extLst>
              <a:ext uri="{FF2B5EF4-FFF2-40B4-BE49-F238E27FC236}">
                <a16:creationId xmlns:a16="http://schemas.microsoft.com/office/drawing/2014/main" id="{E98C20B8-EFD8-4F82-93CA-A1442FE9D031}"/>
              </a:ext>
            </a:extLst>
          </p:cNvPr>
          <p:cNvGraphicFramePr>
            <a:graphicFrameLocks noGrp="1"/>
          </p:cNvGraphicFramePr>
          <p:nvPr>
            <p:extLst>
              <p:ext uri="{D42A27DB-BD31-4B8C-83A1-F6EECF244321}">
                <p14:modId xmlns:p14="http://schemas.microsoft.com/office/powerpoint/2010/main" val="1671240369"/>
              </p:ext>
            </p:extLst>
          </p:nvPr>
        </p:nvGraphicFramePr>
        <p:xfrm>
          <a:off x="91175" y="1506442"/>
          <a:ext cx="2772000" cy="1980000"/>
        </p:xfrm>
        <a:graphic>
          <a:graphicData uri="http://schemas.openxmlformats.org/drawingml/2006/table">
            <a:tbl>
              <a:tblPr firstRow="1" bandRow="1">
                <a:tableStyleId>{5940675A-B579-460E-94D1-54222C63F5DA}</a:tableStyleId>
              </a:tblPr>
              <a:tblGrid>
                <a:gridCol w="94936">
                  <a:extLst>
                    <a:ext uri="{9D8B030D-6E8A-4147-A177-3AD203B41FA5}">
                      <a16:colId xmlns:a16="http://schemas.microsoft.com/office/drawing/2014/main" val="2250622700"/>
                    </a:ext>
                  </a:extLst>
                </a:gridCol>
                <a:gridCol w="404388">
                  <a:extLst>
                    <a:ext uri="{9D8B030D-6E8A-4147-A177-3AD203B41FA5}">
                      <a16:colId xmlns:a16="http://schemas.microsoft.com/office/drawing/2014/main" val="739774977"/>
                    </a:ext>
                  </a:extLst>
                </a:gridCol>
                <a:gridCol w="175239">
                  <a:extLst>
                    <a:ext uri="{9D8B030D-6E8A-4147-A177-3AD203B41FA5}">
                      <a16:colId xmlns:a16="http://schemas.microsoft.com/office/drawing/2014/main" val="1626966803"/>
                    </a:ext>
                  </a:extLst>
                </a:gridCol>
                <a:gridCol w="912932">
                  <a:extLst>
                    <a:ext uri="{9D8B030D-6E8A-4147-A177-3AD203B41FA5}">
                      <a16:colId xmlns:a16="http://schemas.microsoft.com/office/drawing/2014/main" val="1758199408"/>
                    </a:ext>
                  </a:extLst>
                </a:gridCol>
                <a:gridCol w="753776">
                  <a:extLst>
                    <a:ext uri="{9D8B030D-6E8A-4147-A177-3AD203B41FA5}">
                      <a16:colId xmlns:a16="http://schemas.microsoft.com/office/drawing/2014/main" val="1868032922"/>
                    </a:ext>
                  </a:extLst>
                </a:gridCol>
                <a:gridCol w="430729">
                  <a:extLst>
                    <a:ext uri="{9D8B030D-6E8A-4147-A177-3AD203B41FA5}">
                      <a16:colId xmlns:a16="http://schemas.microsoft.com/office/drawing/2014/main" val="3698287331"/>
                    </a:ext>
                  </a:extLst>
                </a:gridCol>
              </a:tblGrid>
              <a:tr h="161072">
                <a:tc gridSpan="4">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項目</a:t>
                      </a:r>
                    </a:p>
                  </a:txBody>
                  <a:tcPr marL="36000" marR="0" marT="36000" marB="0" anchor="ctr" anchorCtr="1">
                    <a:solidFill>
                      <a:schemeClr val="bg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設定値</a:t>
                      </a:r>
                    </a:p>
                  </a:txBody>
                  <a:tcPr marL="36000" marR="0" marT="36000" marB="0" anchor="ctr" anchorCtr="1">
                    <a:solidFill>
                      <a:schemeClr val="bg1">
                        <a:lumMod val="75000"/>
                      </a:schemeClr>
                    </a:solidFill>
                  </a:tcPr>
                </a:tc>
                <a:tc>
                  <a:txBody>
                    <a:bodyPr/>
                    <a:lstStyle/>
                    <a:p>
                      <a:pPr algn="ctr">
                        <a:lnSpc>
                          <a:spcPts val="400"/>
                        </a:lnSpc>
                      </a:pPr>
                      <a:r>
                        <a:rPr kumimoji="1" lang="ja-JP" altLang="en-US" sz="750" b="1" dirty="0">
                          <a:latin typeface="Meiryo UI" panose="020B0604030504040204" pitchFamily="50" charset="-128"/>
                          <a:ea typeface="Meiryo UI" panose="020B0604030504040204" pitchFamily="50" charset="-128"/>
                        </a:rPr>
                        <a:t>単位</a:t>
                      </a:r>
                    </a:p>
                  </a:txBody>
                  <a:tcPr marL="36000" marR="0" marT="36000" marB="0" anchor="ctr" anchorCtr="1">
                    <a:solidFill>
                      <a:schemeClr val="bg1">
                        <a:lumMod val="75000"/>
                      </a:schemeClr>
                    </a:solidFill>
                  </a:tcPr>
                </a:tc>
                <a:extLst>
                  <a:ext uri="{0D108BD9-81ED-4DB2-BD59-A6C34878D82A}">
                    <a16:rowId xmlns:a16="http://schemas.microsoft.com/office/drawing/2014/main" val="3528111955"/>
                  </a:ext>
                </a:extLst>
              </a:tr>
              <a:tr h="161072">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設備投資額</a:t>
                      </a:r>
                    </a:p>
                  </a:txBody>
                  <a:tcPr marL="36000" marR="0" marT="36000" marB="0" anchor="ctr">
                    <a:lnB w="12700" cmpd="sng">
                      <a:noFill/>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noFill/>
                  </a:tcP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百万円</a:t>
                      </a:r>
                    </a:p>
                  </a:txBody>
                  <a:tcPr marL="36000" marR="0" marT="36000" marB="0" anchor="ctr">
                    <a:noFill/>
                  </a:tcPr>
                </a:tc>
                <a:extLst>
                  <a:ext uri="{0D108BD9-81ED-4DB2-BD59-A6C34878D82A}">
                    <a16:rowId xmlns:a16="http://schemas.microsoft.com/office/drawing/2014/main" val="2600272368"/>
                  </a:ext>
                </a:extLst>
              </a:tr>
              <a:tr h="161072">
                <a:tc rowSpan="8">
                  <a:txBody>
                    <a:bodyPr/>
                    <a:lstStyle/>
                    <a:p>
                      <a:pPr marL="0" algn="l" defTabSz="914400" rtl="0" eaLnBrk="1" latinLnBrk="0" hangingPunct="1">
                        <a:lnSpc>
                          <a:spcPts val="400"/>
                        </a:lnSpc>
                      </a:pPr>
                      <a:endParaRPr kumimoji="1" lang="ja-JP" altLang="en-US" sz="750" kern="12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R w="12700" cap="flat" cmpd="sng" algn="ctr">
                      <a:solidFill>
                        <a:schemeClr val="tx1"/>
                      </a:solidFill>
                      <a:prstDash val="solid"/>
                      <a:round/>
                      <a:headEnd type="none" w="med" len="med"/>
                      <a:tailEnd type="none" w="med" len="med"/>
                    </a:lnR>
                    <a:lnT w="12700" cmpd="sng">
                      <a:noFill/>
                    </a:lnT>
                    <a:solidFill>
                      <a:schemeClr val="bg1">
                        <a:lumMod val="95000"/>
                      </a:schemeClr>
                    </a:solidFill>
                  </a:tcPr>
                </a:tc>
                <a:tc gridSpan="3">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うち、工事費の割合</a:t>
                      </a:r>
                    </a:p>
                  </a:txBody>
                  <a:tcPr marL="36000" marR="0" marT="36000" marB="0" anchor="ctr">
                    <a:lnL w="1270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45949214"/>
                  </a:ext>
                </a:extLst>
              </a:tr>
              <a:tr h="168928">
                <a:tc vMerge="1">
                  <a:txBody>
                    <a:bodyPr/>
                    <a:lstStyle/>
                    <a:p>
                      <a:endParaRPr kumimoji="1" lang="ja-JP" altLang="en-US"/>
                    </a:p>
                  </a:txBody>
                  <a:tcPr/>
                </a:tc>
                <a:tc rowSpan="3">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うち、</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設備費</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の割合</a:t>
                      </a: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054710940"/>
                  </a:ext>
                </a:extLst>
              </a:tr>
              <a:tr h="168928">
                <a:tc vMerge="1">
                  <a:txBody>
                    <a:bodyPr/>
                    <a:lstStyle/>
                    <a:p>
                      <a:endParaRPr kumimoji="1" lang="ja-JP" altLang="en-US"/>
                    </a:p>
                  </a:txBody>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lnB w="12700" cap="flat" cmpd="sng" algn="ctr">
                      <a:solidFill>
                        <a:schemeClr val="tx1"/>
                      </a:solidFill>
                      <a:prstDash val="sysDot"/>
                      <a:round/>
                      <a:headEnd type="none" w="med" len="med"/>
                      <a:tailEnd type="none" w="med" len="med"/>
                    </a:lnB>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パワコン等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588648718"/>
                  </a:ext>
                </a:extLst>
              </a:tr>
              <a:tr h="168928">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ysDot"/>
                      <a:round/>
                      <a:headEnd type="none" w="med" len="med"/>
                      <a:tailEnd type="none" w="med" len="med"/>
                    </a:lnT>
                    <a:solidFill>
                      <a:schemeClr val="bg1">
                        <a:lumMod val="95000"/>
                      </a:schemeClr>
                    </a:solidFill>
                  </a:tcPr>
                </a:tc>
                <a:tc gridSpan="2">
                  <a:txBody>
                    <a:bodyPr/>
                    <a:lstStyle/>
                    <a:p>
                      <a:pPr>
                        <a:lnSpc>
                          <a:spcPts val="400"/>
                        </a:lnSpc>
                      </a:pPr>
                      <a:r>
                        <a:rPr kumimoji="1" lang="ja-JP" altLang="en-US" sz="650" kern="1200" dirty="0">
                          <a:solidFill>
                            <a:schemeClr val="tx1"/>
                          </a:solidFill>
                          <a:latin typeface="Meiryo UI" panose="020B0604030504040204" pitchFamily="50" charset="-128"/>
                          <a:ea typeface="Meiryo UI" panose="020B0604030504040204" pitchFamily="50" charset="-128"/>
                          <a:cs typeface="+mn-cs"/>
                        </a:rPr>
                        <a:t>タービン、燃焼炉、ボイラー等</a:t>
                      </a:r>
                      <a:endParaRPr kumimoji="1" lang="ja-JP" altLang="en-US" sz="650" dirty="0"/>
                    </a:p>
                  </a:txBody>
                  <a:tcPr marL="36000" marR="0" marT="36000" marB="0" anchor="ctr">
                    <a:lnL w="6350" cap="flat" cmpd="sng" algn="ctr">
                      <a:solidFill>
                        <a:schemeClr val="tx1"/>
                      </a:solidFill>
                      <a:prstDash val="solid"/>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218628976"/>
                  </a:ext>
                </a:extLst>
              </a:tr>
              <a:tr h="161072">
                <a:tc vMerge="1">
                  <a:txBody>
                    <a:bodyPr/>
                    <a:lstStyle/>
                    <a:p>
                      <a:pPr marL="0" algn="ctr" defTabSz="914400" rtl="0" eaLnBrk="1" latinLnBrk="0" hangingPunct="1">
                        <a:lnSpc>
                          <a:spcPts val="10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rowSpan="4">
                  <a:txBody>
                    <a:bodyPr/>
                    <a:lstStyle/>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域内</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dirty="0">
                          <a:solidFill>
                            <a:schemeClr val="tx1"/>
                          </a:solidFill>
                          <a:latin typeface="Meiryo UI" panose="020B0604030504040204" pitchFamily="50" charset="-128"/>
                          <a:ea typeface="Meiryo UI" panose="020B0604030504040204" pitchFamily="50" charset="-128"/>
                          <a:cs typeface="+mn-cs"/>
                        </a:rPr>
                        <a:t>調達率</a:t>
                      </a:r>
                      <a:endParaRPr kumimoji="1" lang="en-US" altLang="ja-JP" sz="700" kern="1200" dirty="0">
                        <a:solidFill>
                          <a:schemeClr val="tx1"/>
                        </a:solidFill>
                        <a:latin typeface="Meiryo UI" panose="020B0604030504040204" pitchFamily="50" charset="-128"/>
                        <a:ea typeface="Meiryo UI" panose="020B0604030504040204" pitchFamily="50" charset="-128"/>
                        <a:cs typeface="+mn-cs"/>
                      </a:endParaRPr>
                    </a:p>
                    <a:p>
                      <a:pPr marL="0" algn="l" defTabSz="914400" rtl="0" eaLnBrk="1" latinLnBrk="0" hangingPunct="1">
                        <a:lnSpc>
                          <a:spcPts val="900"/>
                        </a:lnSpc>
                      </a:pPr>
                      <a:r>
                        <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7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7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solidFill>
                      <a:schemeClr val="bg1">
                        <a:lumMod val="95000"/>
                      </a:schemeClr>
                    </a:solidFill>
                  </a:tcPr>
                </a:tc>
                <a:tc gridSpan="2">
                  <a:txBody>
                    <a:bodyPr/>
                    <a:lstStyle/>
                    <a:p>
                      <a:pPr marL="0" indent="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工事費</a:t>
                      </a:r>
                    </a:p>
                  </a:txBody>
                  <a:tcPr marL="36000" marR="0" marT="36000" marB="0" anchor="ctr">
                    <a:lnL w="6350" cap="flat" cmpd="sng" algn="ctr">
                      <a:solidFill>
                        <a:schemeClr val="tx1"/>
                      </a:solidFill>
                      <a:prstDash val="solid"/>
                      <a:round/>
                      <a:headEnd type="none" w="med" len="med"/>
                      <a:tailEnd type="none" w="med" len="med"/>
                    </a:lnL>
                    <a:lnB w="6350" cap="flat" cmpd="sng" algn="ctr">
                      <a:solidFill>
                        <a:schemeClr val="tx1"/>
                      </a:solidFill>
                      <a:prstDash val="sysDot"/>
                      <a:round/>
                      <a:headEnd type="none" w="med" len="med"/>
                      <a:tailEnd type="none" w="med" len="med"/>
                    </a:lnB>
                    <a:solidFill>
                      <a:schemeClr val="bg1">
                        <a:lumMod val="95000"/>
                      </a:schemeClr>
                    </a:solidFill>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395744064"/>
                  </a:ext>
                </a:extLst>
              </a:tr>
              <a:tr h="168928">
                <a:tc vMerge="1">
                  <a:txBody>
                    <a:bodyPr/>
                    <a:lstStyle/>
                    <a:p>
                      <a:endParaRPr kumimoji="1" lang="ja-JP" altLang="en-US"/>
                    </a:p>
                  </a:txBody>
                  <a:tcPr/>
                </a:tc>
                <a:tc vMerge="1">
                  <a:txBody>
                    <a:bodyPr/>
                    <a:lstStyle/>
                    <a:p>
                      <a:endParaRPr kumimoji="1" lang="ja-JP" altLang="en-US"/>
                    </a:p>
                  </a:txBody>
                  <a:tcPr/>
                </a:tc>
                <a:tc rowSpan="3">
                  <a:txBody>
                    <a:bodyPr/>
                    <a:lstStyle/>
                    <a:p>
                      <a:pPr algn="ctr">
                        <a:lnSpc>
                          <a:spcPts val="1000"/>
                        </a:lnSpc>
                      </a:pPr>
                      <a:r>
                        <a:rPr kumimoji="1" lang="ja-JP" altLang="en-US" sz="750" dirty="0">
                          <a:latin typeface="Meiryo UI" panose="020B0604030504040204" pitchFamily="50" charset="-128"/>
                          <a:ea typeface="Meiryo UI" panose="020B0604030504040204" pitchFamily="50" charset="-128"/>
                        </a:rPr>
                        <a:t>設備費</a:t>
                      </a:r>
                    </a:p>
                  </a:txBody>
                  <a:tcPr marL="0" marR="0" marT="0" marB="0" vert="wordArtVertRtl"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パネル、水車、風車等</a:t>
                      </a:r>
                      <a:endParaRPr kumimoji="1" lang="ja-JP" altLang="en-US" sz="600" dirty="0">
                        <a:latin typeface="Meiryo UI" panose="020B0604030504040204" pitchFamily="50" charset="-128"/>
                        <a:ea typeface="Meiryo UI" panose="020B0604030504040204" pitchFamily="50" charset="-128"/>
                      </a:endParaRP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2105390480"/>
                  </a:ext>
                </a:extLst>
              </a:tr>
              <a:tr h="168928">
                <a:tc vMerge="1">
                  <a:txBody>
                    <a:bodyPr/>
                    <a:lstStyle/>
                    <a:p>
                      <a:endParaRPr kumimoji="1" lang="ja-JP" altLang="en-US"/>
                    </a:p>
                  </a:txBody>
                  <a:tcPr/>
                </a:tc>
                <a:tc vMerge="1">
                  <a:txBody>
                    <a:bodyPr/>
                    <a:lstStyle/>
                    <a:p>
                      <a:endParaRPr kumimoji="1" lang="ja-JP" altLang="en-US"/>
                    </a:p>
                  </a:txBody>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パワコン等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lnB w="6350" cap="flat" cmpd="sng" algn="ctr">
                      <a:solidFill>
                        <a:schemeClr val="tx1"/>
                      </a:solidFill>
                      <a:prstDash val="sysDot"/>
                      <a:round/>
                      <a:headEnd type="none" w="med" len="med"/>
                      <a:tailEnd type="none" w="med" len="med"/>
                    </a:lnB>
                    <a:noFill/>
                  </a:tcPr>
                </a:tc>
                <a:extLst>
                  <a:ext uri="{0D108BD9-81ED-4DB2-BD59-A6C34878D82A}">
                    <a16:rowId xmlns:a16="http://schemas.microsoft.com/office/drawing/2014/main" val="1224939159"/>
                  </a:ext>
                </a:extLst>
              </a:tr>
              <a:tr h="168928">
                <a:tc v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R="0" anchor="ctr">
                    <a:lnR w="12700" cap="flat" cmpd="sng" algn="ctr">
                      <a:solidFill>
                        <a:schemeClr val="tx1"/>
                      </a:solidFill>
                      <a:prstDash val="solid"/>
                      <a:round/>
                      <a:headEnd type="none" w="med" len="med"/>
                      <a:tailEnd type="none" w="med" len="med"/>
                    </a:lnR>
                    <a:solidFill>
                      <a:schemeClr val="bg1">
                        <a:lumMod val="95000"/>
                      </a:schemeClr>
                    </a:solidFill>
                  </a:tcPr>
                </a:tc>
                <a:tc vMerge="1">
                  <a:txBody>
                    <a:bodyPr/>
                    <a:lstStyle/>
                    <a:p>
                      <a:endParaRPr kumimoji="1" lang="ja-JP" altLang="en-US"/>
                    </a:p>
                  </a:txBody>
                  <a:tcPr>
                    <a:lnL w="12700" cap="flat" cmpd="sng" algn="ctr">
                      <a:solidFill>
                        <a:schemeClr val="tx1"/>
                      </a:solidFill>
                      <a:prstDash val="solid"/>
                      <a:round/>
                      <a:headEnd type="none" w="med" len="med"/>
                      <a:tailEnd type="none" w="med" len="med"/>
                    </a:lnL>
                  </a:tcPr>
                </a:tc>
                <a:tc vMerge="1">
                  <a:txBody>
                    <a:bodyPr/>
                    <a:lstStyle/>
                    <a:p>
                      <a:pPr>
                        <a:lnSpc>
                          <a:spcPts val="500"/>
                        </a:lnSpc>
                      </a:pPr>
                      <a:endParaRPr kumimoji="1" lang="ja-JP" altLang="en-US" sz="750" dirty="0"/>
                    </a:p>
                  </a:txBody>
                  <a:tcPr marL="36000" marR="0" marT="36000" marB="0" anchor="ctr">
                    <a:lnR w="6350" cap="flat" cmpd="sng" algn="ctr">
                      <a:solidFill>
                        <a:schemeClr val="tx1"/>
                      </a:solidFill>
                      <a:prstDash val="sysDot"/>
                      <a:round/>
                      <a:headEnd type="none" w="med" len="med"/>
                      <a:tailEnd type="none" w="med" len="med"/>
                    </a:lnR>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nSpc>
                          <a:spcPts val="400"/>
                        </a:lnSpc>
                      </a:pPr>
                      <a:r>
                        <a:rPr kumimoji="1" lang="ja-JP" altLang="en-US" sz="600" dirty="0">
                          <a:latin typeface="Meiryo UI" panose="020B0604030504040204" pitchFamily="50" charset="-128"/>
                          <a:ea typeface="Meiryo UI" panose="020B0604030504040204" pitchFamily="50" charset="-128"/>
                        </a:rPr>
                        <a:t>タービン、燃焼炉、ボイラー等</a:t>
                      </a:r>
                    </a:p>
                  </a:txBody>
                  <a:tcPr marL="18000" marR="0" marT="36000" marB="0" anchor="ctr">
                    <a:lnL w="6350" cap="flat" cmpd="sng" algn="ctr">
                      <a:solidFill>
                        <a:schemeClr val="tx1"/>
                      </a:solidFill>
                      <a:prstDash val="sysDot"/>
                      <a:round/>
                      <a:headEnd type="none" w="med" len="med"/>
                      <a:tailEnd type="none" w="med" len="med"/>
                    </a:lnL>
                    <a:lnT w="6350" cap="flat" cmpd="sng" algn="ctr">
                      <a:solidFill>
                        <a:schemeClr val="tx1"/>
                      </a:solidFill>
                      <a:prstDash val="sysDot"/>
                      <a:round/>
                      <a:headEnd type="none" w="med" len="med"/>
                      <a:tailEnd type="none" w="med" len="med"/>
                    </a:lnT>
                    <a:solidFill>
                      <a:schemeClr val="bg1">
                        <a:lumMod val="95000"/>
                      </a:schemeClr>
                    </a:solidFill>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lnT w="6350" cap="flat" cmpd="sng" algn="ctr">
                      <a:solidFill>
                        <a:schemeClr val="tx1"/>
                      </a:solidFill>
                      <a:prstDash val="sysDot"/>
                      <a:round/>
                      <a:headEnd type="none" w="med" len="med"/>
                      <a:tailEnd type="none" w="med" len="med"/>
                    </a:lnT>
                    <a:noFill/>
                  </a:tcPr>
                </a:tc>
                <a:tc>
                  <a:txBody>
                    <a:bodyPr/>
                    <a:lstStyle/>
                    <a:p>
                      <a:pPr algn="ctr">
                        <a:lnSpc>
                          <a:spcPts val="400"/>
                        </a:lnSpc>
                      </a:pPr>
                      <a:r>
                        <a:rPr kumimoji="1" lang="en-US" altLang="ja-JP" sz="750" dirty="0">
                          <a:latin typeface="Meiryo UI" panose="020B0604030504040204" pitchFamily="50" charset="-128"/>
                          <a:ea typeface="Meiryo UI" panose="020B0604030504040204" pitchFamily="50" charset="-128"/>
                        </a:rPr>
                        <a:t>%</a:t>
                      </a:r>
                      <a:endParaRPr kumimoji="1" lang="ja-JP" altLang="en-US" sz="750" dirty="0">
                        <a:latin typeface="Meiryo UI" panose="020B0604030504040204" pitchFamily="50" charset="-128"/>
                        <a:ea typeface="Meiryo UI" panose="020B0604030504040204" pitchFamily="50" charset="-128"/>
                      </a:endParaRPr>
                    </a:p>
                  </a:txBody>
                  <a:tcPr marL="36000" marR="0" marT="36000" marB="0" anchor="ctr">
                    <a:lnT w="6350" cap="flat" cmpd="sng" algn="ctr">
                      <a:solidFill>
                        <a:schemeClr val="tx1"/>
                      </a:solidFill>
                      <a:prstDash val="sysDot"/>
                      <a:round/>
                      <a:headEnd type="none" w="med" len="med"/>
                      <a:tailEnd type="none" w="med" len="med"/>
                    </a:lnT>
                    <a:noFill/>
                  </a:tcPr>
                </a:tc>
                <a:extLst>
                  <a:ext uri="{0D108BD9-81ED-4DB2-BD59-A6C34878D82A}">
                    <a16:rowId xmlns:a16="http://schemas.microsoft.com/office/drawing/2014/main" val="3497675649"/>
                  </a:ext>
                </a:extLst>
              </a:tr>
              <a:tr h="161072">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売上高</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750" kern="1200" dirty="0">
                          <a:solidFill>
                            <a:schemeClr val="tx1"/>
                          </a:solidFill>
                          <a:latin typeface="Meiryo UI" panose="020B0604030504040204" pitchFamily="50" charset="-128"/>
                          <a:ea typeface="Meiryo UI" panose="020B0604030504040204" pitchFamily="50" charset="-128"/>
                          <a:cs typeface="+mn-cs"/>
                        </a:rPr>
                        <a:t>年間</a:t>
                      </a:r>
                      <a:r>
                        <a:rPr kumimoji="1" lang="en-US" altLang="ja-JP" sz="750" kern="1200" dirty="0">
                          <a:solidFill>
                            <a:schemeClr val="tx1"/>
                          </a:solidFill>
                          <a:latin typeface="Meiryo UI" panose="020B0604030504040204" pitchFamily="50" charset="-128"/>
                          <a:ea typeface="Meiryo UI" panose="020B0604030504040204" pitchFamily="50" charset="-128"/>
                          <a:cs typeface="+mn-cs"/>
                        </a:rPr>
                        <a:t>)</a:t>
                      </a:r>
                      <a:endParaRPr kumimoji="1" lang="ja-JP" altLang="en-US" sz="75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千円</a:t>
                      </a:r>
                    </a:p>
                  </a:txBody>
                  <a:tcPr marL="36000" marR="0" marT="36000" marB="0" anchor="ctr"/>
                </a:tc>
                <a:extLst>
                  <a:ext uri="{0D108BD9-81ED-4DB2-BD59-A6C34878D82A}">
                    <a16:rowId xmlns:a16="http://schemas.microsoft.com/office/drawing/2014/main" val="90072559"/>
                  </a:ext>
                </a:extLst>
              </a:tr>
              <a:tr h="161072">
                <a:tc gridSpan="4">
                  <a:txBody>
                    <a:bodyPr/>
                    <a:lstStyle/>
                    <a:p>
                      <a:pPr marL="0" algn="l" defTabSz="914400" rtl="0" eaLnBrk="1" latinLnBrk="0" hangingPunct="1">
                        <a:lnSpc>
                          <a:spcPts val="400"/>
                        </a:lnSpc>
                      </a:pPr>
                      <a:r>
                        <a:rPr kumimoji="1" lang="ja-JP" altLang="en-US" sz="750" kern="1200" dirty="0">
                          <a:solidFill>
                            <a:schemeClr val="tx1"/>
                          </a:solidFill>
                          <a:latin typeface="Meiryo UI" panose="020B0604030504040204" pitchFamily="50" charset="-128"/>
                          <a:ea typeface="Meiryo UI" panose="020B0604030504040204" pitchFamily="50" charset="-128"/>
                          <a:cs typeface="+mn-cs"/>
                        </a:rPr>
                        <a:t>事業年数</a:t>
                      </a:r>
                    </a:p>
                  </a:txBody>
                  <a:tcPr marL="36000" marR="0" marT="36000" marB="0" anchor="ctr">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r">
                        <a:lnSpc>
                          <a:spcPts val="400"/>
                        </a:lnSpc>
                      </a:pPr>
                      <a:endParaRPr kumimoji="1" lang="ja-JP" altLang="en-US" sz="750" dirty="0">
                        <a:latin typeface="Meiryo UI" panose="020B0604030504040204" pitchFamily="50" charset="-128"/>
                        <a:ea typeface="Meiryo UI" panose="020B0604030504040204" pitchFamily="50" charset="-128"/>
                      </a:endParaRPr>
                    </a:p>
                  </a:txBody>
                  <a:tcPr marL="36000" marR="72000" marT="36000" marB="0" anchor="ctr"/>
                </a:tc>
                <a:tc>
                  <a:txBody>
                    <a:bodyPr/>
                    <a:lstStyle/>
                    <a:p>
                      <a:pPr algn="ctr">
                        <a:lnSpc>
                          <a:spcPts val="400"/>
                        </a:lnSpc>
                      </a:pPr>
                      <a:r>
                        <a:rPr kumimoji="1" lang="ja-JP" altLang="en-US" sz="750" dirty="0">
                          <a:latin typeface="Meiryo UI" panose="020B0604030504040204" pitchFamily="50" charset="-128"/>
                          <a:ea typeface="Meiryo UI" panose="020B0604030504040204" pitchFamily="50" charset="-128"/>
                        </a:rPr>
                        <a:t>年</a:t>
                      </a:r>
                    </a:p>
                  </a:txBody>
                  <a:tcPr marL="36000" marR="0" marT="36000" marB="0" anchor="ctr"/>
                </a:tc>
                <a:extLst>
                  <a:ext uri="{0D108BD9-81ED-4DB2-BD59-A6C34878D82A}">
                    <a16:rowId xmlns:a16="http://schemas.microsoft.com/office/drawing/2014/main" val="2528999370"/>
                  </a:ext>
                </a:extLst>
              </a:tr>
            </a:tbl>
          </a:graphicData>
        </a:graphic>
      </p:graphicFrame>
      <p:sp>
        <p:nvSpPr>
          <p:cNvPr id="7" name="テキスト ボックス 1"/>
          <p:cNvSpPr txBox="1"/>
          <p:nvPr/>
        </p:nvSpPr>
        <p:spPr>
          <a:xfrm>
            <a:off x="108157" y="1066813"/>
            <a:ext cx="2772000" cy="216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食品廃棄物リサイクル</a:t>
            </a:r>
            <a:endParaRPr kumimoji="1" lang="ja-JP" altLang="en-US" sz="1000" dirty="0">
              <a:latin typeface="Meiryo UI" panose="020B0604030504040204" pitchFamily="50" charset="-128"/>
              <a:ea typeface="Meiryo UI" panose="020B0604030504040204" pitchFamily="50" charset="-128"/>
            </a:endParaRPr>
          </a:p>
        </p:txBody>
      </p:sp>
      <p:sp>
        <p:nvSpPr>
          <p:cNvPr id="26" name="正方形/長方形 31">
            <a:extLst>
              <a:ext uri="{FF2B5EF4-FFF2-40B4-BE49-F238E27FC236}">
                <a16:creationId xmlns:a16="http://schemas.microsoft.com/office/drawing/2014/main" id="{70EE7AD6-70D9-4300-97F7-4E6DBA57B8DF}"/>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970489668"/>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a:extLst>
              <a:ext uri="{FF2B5EF4-FFF2-40B4-BE49-F238E27FC236}">
                <a16:creationId xmlns:a16="http://schemas.microsoft.com/office/drawing/2014/main" id="{A87BA196-F7AB-B44E-EDA2-1B9D96CAF730}"/>
              </a:ext>
            </a:extLst>
          </p:cNvPr>
          <p:cNvSpPr>
            <a:spLocks noGrp="1"/>
          </p:cNvSpPr>
          <p:nvPr>
            <p:ph type="sldNum" sz="quarter" idx="4"/>
          </p:nvPr>
        </p:nvSpPr>
        <p:spPr/>
        <p:txBody>
          <a:bodyPr/>
          <a:lstStyle/>
          <a:p>
            <a:pPr>
              <a:defRPr/>
            </a:pPr>
            <a:fld id="{20DC7313-58E3-4F6B-88A3-0F915AD38F14}" type="slidenum">
              <a:rPr lang="en-US" altLang="ja-JP" smtClean="0"/>
              <a:pPr>
                <a:defRPr/>
              </a:pPr>
              <a:t>38</a:t>
            </a:fld>
            <a:endParaRPr lang="en-US" altLang="ja-JP" dirty="0"/>
          </a:p>
        </p:txBody>
      </p:sp>
      <p:sp>
        <p:nvSpPr>
          <p:cNvPr id="2" name="タイトル 1">
            <a:extLst>
              <a:ext uri="{FF2B5EF4-FFF2-40B4-BE49-F238E27FC236}">
                <a16:creationId xmlns:a16="http://schemas.microsoft.com/office/drawing/2014/main" id="{1E25BD8E-4EAC-082C-7B0B-4E5B65D57E1A}"/>
              </a:ext>
            </a:extLst>
          </p:cNvPr>
          <p:cNvSpPr>
            <a:spLocks noGrp="1"/>
          </p:cNvSpPr>
          <p:nvPr>
            <p:ph type="ctrTitle"/>
          </p:nvPr>
        </p:nvSpPr>
        <p:spPr/>
        <p:txBody>
          <a:bodyPr/>
          <a:lstStyle/>
          <a:p>
            <a:r>
              <a:rPr lang="ja-JP" altLang="en-US" dirty="0"/>
              <a:t>（２）経済波及効果の内訳</a:t>
            </a:r>
            <a:endParaRPr kumimoji="1" lang="ja-JP" altLang="en-US" dirty="0"/>
          </a:p>
        </p:txBody>
      </p:sp>
      <p:sp>
        <p:nvSpPr>
          <p:cNvPr id="9" name="テキスト ボックス 23"/>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経済波及効果</a:t>
            </a:r>
            <a:r>
              <a:rPr lang="en-US" altLang="ja-JP" sz="700" dirty="0"/>
              <a:t>(</a:t>
            </a:r>
            <a:r>
              <a:rPr lang="ja-JP" altLang="en-US" sz="700" dirty="0"/>
              <a:t>効果の合計</a:t>
            </a:r>
            <a:r>
              <a:rPr lang="en-US" altLang="ja-JP" sz="700" dirty="0"/>
              <a:t>)</a:t>
            </a:r>
            <a:r>
              <a:rPr lang="ja-JP" altLang="en-US" sz="700" dirty="0"/>
              <a:t>の内訳は、直接効果、第</a:t>
            </a:r>
            <a:r>
              <a:rPr lang="en-US" altLang="ja-JP" sz="700" dirty="0"/>
              <a:t>1</a:t>
            </a:r>
            <a:r>
              <a:rPr lang="ja-JP" altLang="en-US" sz="700" dirty="0"/>
              <a:t>次間接効果、第</a:t>
            </a:r>
            <a:r>
              <a:rPr lang="en-US" altLang="ja-JP" sz="700" dirty="0"/>
              <a:t>2</a:t>
            </a:r>
            <a:r>
              <a:rPr lang="ja-JP" altLang="en-US" sz="700" dirty="0"/>
              <a:t>次間接効果の</a:t>
            </a:r>
            <a:r>
              <a:rPr lang="en-US" altLang="ja-JP" sz="700" dirty="0"/>
              <a:t>3</a:t>
            </a:r>
            <a:r>
              <a:rPr lang="ja-JP" altLang="en-US" sz="700" dirty="0"/>
              <a:t>つからなる。図中の数値は、表章単位未満の位で四捨五入しているため、合計と内訳の合計は必ずしも一致しない。</a:t>
            </a:r>
          </a:p>
        </p:txBody>
      </p:sp>
      <p:sp>
        <p:nvSpPr>
          <p:cNvPr id="7" name="テキスト ボックス 22">
            <a:extLst>
              <a:ext uri="{FF2B5EF4-FFF2-40B4-BE49-F238E27FC236}">
                <a16:creationId xmlns:a16="http://schemas.microsoft.com/office/drawing/2014/main" id="{14E51171-E308-EB4F-3033-EB64501E19AA}"/>
              </a:ext>
            </a:extLst>
          </p:cNvPr>
          <p:cNvSpPr txBox="1"/>
          <p:nvPr/>
        </p:nvSpPr>
        <p:spPr>
          <a:xfrm>
            <a:off x="47298" y="3631032"/>
            <a:ext cx="4320000" cy="276999"/>
          </a:xfrm>
          <a:prstGeom prst="rect">
            <a:avLst/>
          </a:prstGeom>
          <a:noFill/>
        </p:spPr>
        <p:txBody>
          <a:bodyPr wrap="square" rtlCol="0">
            <a:spAutoFit/>
          </a:bodyPr>
          <a:lstStyle/>
          <a:p>
            <a:r>
              <a:rPr lang="ja-JP" altLang="en-US" sz="1200" u="sng" dirty="0">
                <a:latin typeface="Meiryo UI" panose="020B0604030504040204" pitchFamily="50" charset="-128"/>
                <a:ea typeface="Meiryo UI" panose="020B0604030504040204" pitchFamily="50" charset="-128"/>
              </a:rPr>
              <a:t>②事業効果（</a:t>
            </a:r>
            <a:r>
              <a:rPr lang="en-US" altLang="ja-JP" sz="1200" u="sng" dirty="0">
                <a:latin typeface="Meiryo UI" panose="020B0604030504040204" pitchFamily="50" charset="-128"/>
                <a:ea typeface="Meiryo UI" panose="020B0604030504040204" pitchFamily="50" charset="-128"/>
              </a:rPr>
              <a:t>1</a:t>
            </a:r>
            <a:r>
              <a:rPr lang="ja-JP" altLang="en-US" sz="1200" u="sng" dirty="0">
                <a:latin typeface="Meiryo UI" panose="020B0604030504040204" pitchFamily="50" charset="-128"/>
                <a:ea typeface="Meiryo UI" panose="020B0604030504040204" pitchFamily="50" charset="-128"/>
              </a:rPr>
              <a:t>年間）</a:t>
            </a:r>
            <a:endParaRPr kumimoji="1" lang="ja-JP" altLang="en-US" sz="1200" u="sng" baseline="30000" dirty="0">
              <a:latin typeface="Meiryo UI" panose="020B0604030504040204" pitchFamily="50" charset="-128"/>
              <a:ea typeface="Meiryo UI" panose="020B0604030504040204" pitchFamily="50" charset="-128"/>
            </a:endParaRPr>
          </a:p>
        </p:txBody>
      </p:sp>
      <p:sp>
        <p:nvSpPr>
          <p:cNvPr id="6" name="テキスト ボックス 21">
            <a:extLst>
              <a:ext uri="{FF2B5EF4-FFF2-40B4-BE49-F238E27FC236}">
                <a16:creationId xmlns:a16="http://schemas.microsoft.com/office/drawing/2014/main" id="{6F859280-7B59-6B2A-BE7A-FBD821D6FFFF}"/>
              </a:ext>
            </a:extLst>
          </p:cNvPr>
          <p:cNvSpPr txBox="1"/>
          <p:nvPr/>
        </p:nvSpPr>
        <p:spPr>
          <a:xfrm>
            <a:off x="47298" y="902382"/>
            <a:ext cx="4320000" cy="276999"/>
          </a:xfrm>
          <a:prstGeom prst="rect">
            <a:avLst/>
          </a:prstGeom>
          <a:noFill/>
        </p:spPr>
        <p:txBody>
          <a:bodyPr wrap="square" rtlCol="0">
            <a:spAutoFit/>
          </a:bodyPr>
          <a:lstStyle/>
          <a:p>
            <a:r>
              <a:rPr lang="ja-JP" altLang="en-US" sz="1200" u="sng" dirty="0">
                <a:latin typeface="Meiryo UI" panose="020B0604030504040204" pitchFamily="50" charset="-128"/>
                <a:ea typeface="Meiryo UI" panose="020B0604030504040204" pitchFamily="50" charset="-128"/>
              </a:rPr>
              <a:t>①建設効果</a:t>
            </a:r>
            <a:endParaRPr kumimoji="1" lang="ja-JP" altLang="en-US" sz="1200" u="sng" baseline="30000" dirty="0">
              <a:latin typeface="Meiryo UI" panose="020B0604030504040204" pitchFamily="50" charset="-128"/>
              <a:ea typeface="Meiryo UI" panose="020B0604030504040204" pitchFamily="50" charset="-128"/>
            </a:endParaRPr>
          </a:p>
        </p:txBody>
      </p:sp>
      <p:sp>
        <p:nvSpPr>
          <p:cNvPr id="10" name="テキスト ボックス 20">
            <a:extLst>
              <a:ext uri="{FF2B5EF4-FFF2-40B4-BE49-F238E27FC236}">
                <a16:creationId xmlns:a16="http://schemas.microsoft.com/office/drawing/2014/main" id="{A5FD5605-B3C8-346A-E697-4DF223EEEBF6}"/>
              </a:ext>
            </a:extLst>
          </p:cNvPr>
          <p:cNvSpPr txBox="1">
            <a:spLocks noChangeArrowheads="1"/>
          </p:cNvSpPr>
          <p:nvPr/>
        </p:nvSpPr>
        <p:spPr bwMode="auto">
          <a:xfrm>
            <a:off x="66369" y="651021"/>
            <a:ext cx="8964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経済波及効果の内訳</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8" name="テキスト ボックス 2">
            <a:extLst>
              <a:ext uri="{FF2B5EF4-FFF2-40B4-BE49-F238E27FC236}">
                <a16:creationId xmlns:a16="http://schemas.microsoft.com/office/drawing/2014/main" id="{5076D3A8-4916-1896-98B6-21C3950841F1}"/>
              </a:ext>
            </a:extLst>
          </p:cNvPr>
          <p:cNvSpPr txBox="1"/>
          <p:nvPr/>
        </p:nvSpPr>
        <p:spPr>
          <a:xfrm>
            <a:off x="166691" y="3915432"/>
            <a:ext cx="8712000" cy="39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100" b="1">
                <a:latin typeface="Meiryo UI" pitchFamily="50" charset="-128"/>
                <a:ea typeface="Meiryo UI" pitchFamily="50" charset="-128"/>
              </a:defRPr>
            </a:lvl1pPr>
          </a:lstStyle>
          <a:p>
            <a:pPr>
              <a:lnSpc>
                <a:spcPts val="1200"/>
              </a:lnSpc>
              <a:spcAft>
                <a:spcPts val="0"/>
              </a:spcAft>
            </a:pPr>
            <a:r>
              <a:rPr lang="en-US" altLang="ja-JP" sz="1050" b="0" dirty="0"/>
              <a:t>1</a:t>
            </a:r>
            <a:r>
              <a:rPr lang="ja-JP" altLang="en-US" sz="1050" b="0" dirty="0"/>
              <a:t>年間の事業効果は、直接効果が</a:t>
            </a:r>
            <a:r>
              <a:rPr lang="en-US" altLang="ja-JP" sz="1050" b="0" dirty="0"/>
              <a:t>0.90</a:t>
            </a:r>
            <a:r>
              <a:rPr lang="ja-JP" altLang="en-US" sz="1050" b="0" dirty="0"/>
              <a:t>億円であり、これに間接効果を加えた効果の合計は</a:t>
            </a:r>
            <a:r>
              <a:rPr lang="en-US" altLang="ja-JP" sz="1050" b="0" dirty="0"/>
              <a:t>1.30</a:t>
            </a:r>
            <a:r>
              <a:rPr lang="ja-JP" altLang="en-US" sz="1050" b="0" dirty="0"/>
              <a:t>億円である。</a:t>
            </a:r>
          </a:p>
        </p:txBody>
      </p:sp>
      <p:sp>
        <p:nvSpPr>
          <p:cNvPr id="5" name="テキスト ボックス 1">
            <a:extLst>
              <a:ext uri="{FF2B5EF4-FFF2-40B4-BE49-F238E27FC236}">
                <a16:creationId xmlns:a16="http://schemas.microsoft.com/office/drawing/2014/main" id="{236EABF3-476D-01F7-AE1F-62E2F2FB9FB3}"/>
              </a:ext>
            </a:extLst>
          </p:cNvPr>
          <p:cNvSpPr txBox="1"/>
          <p:nvPr/>
        </p:nvSpPr>
        <p:spPr>
          <a:xfrm>
            <a:off x="159894" y="1197090"/>
            <a:ext cx="8712000" cy="39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50" b="0" dirty="0"/>
              <a:t>建設効果は、設備投資額</a:t>
            </a:r>
            <a:r>
              <a:rPr lang="en-US" altLang="ja-JP" sz="1050" b="0" dirty="0"/>
              <a:t>7.98</a:t>
            </a:r>
            <a:r>
              <a:rPr lang="ja-JP" altLang="en-US" sz="1050" b="0" dirty="0"/>
              <a:t>億円に対して直接効果が</a:t>
            </a:r>
            <a:r>
              <a:rPr lang="en-US" altLang="ja-JP" sz="1050" b="0" dirty="0"/>
              <a:t>1.60</a:t>
            </a:r>
            <a:r>
              <a:rPr lang="ja-JP" altLang="en-US" sz="1050" b="0" dirty="0"/>
              <a:t>億円であり、これに間接効果を加えた効果の合計は</a:t>
            </a:r>
            <a:r>
              <a:rPr lang="en-US" altLang="ja-JP" sz="1050" b="0" dirty="0"/>
              <a:t>2.05</a:t>
            </a:r>
            <a:r>
              <a:rPr lang="ja-JP" altLang="en-US" sz="1050" b="0" dirty="0"/>
              <a:t>億円である。</a:t>
            </a:r>
          </a:p>
        </p:txBody>
      </p:sp>
      <p:sp>
        <p:nvSpPr>
          <p:cNvPr id="11" name="正方形/長方形 31">
            <a:extLst>
              <a:ext uri="{FF2B5EF4-FFF2-40B4-BE49-F238E27FC236}">
                <a16:creationId xmlns:a16="http://schemas.microsoft.com/office/drawing/2014/main" id="{0906330F-B85C-4C1A-8DEB-9452ED65E60B}"/>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69788117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39</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5" name="テキスト ボックス 27"/>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681720"/>
            <a:ext cx="8928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45" name="テキスト ボックス 25">
            <a:extLst>
              <a:ext uri="{FF2B5EF4-FFF2-40B4-BE49-F238E27FC236}">
                <a16:creationId xmlns:a16="http://schemas.microsoft.com/office/drawing/2014/main" id="{D13BE80D-532D-3131-F698-99D7097F5BA7}"/>
              </a:ext>
            </a:extLst>
          </p:cNvPr>
          <p:cNvSpPr txBox="1"/>
          <p:nvPr/>
        </p:nvSpPr>
        <p:spPr>
          <a:xfrm>
            <a:off x="6606707" y="3465976"/>
            <a:ext cx="2520000"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移住者の支出金額のうち、どれだけ地域内で支出しているかを表す割合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614153" y="930371"/>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323193" y="930371"/>
            <a:ext cx="252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移住者の</a:t>
            </a:r>
            <a:r>
              <a:rPr lang="en-US" altLang="ja-JP" sz="1000" b="1" u="sng"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世帯当たり支出金額等の設定値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98372" y="1642431"/>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98372" y="936144"/>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3"/>
          <p:cNvSpPr txBox="1"/>
          <p:nvPr/>
        </p:nvSpPr>
        <p:spPr>
          <a:xfrm>
            <a:off x="280272" y="3981608"/>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域外からの移住者を●●人呼び込み、地域内での支出が増加することによる経済波及効果は、直接効果が●●億円であり、間接効果を加えた効果の合計は●●億円である。</a:t>
            </a:r>
            <a:endParaRPr lang="en-US" altLang="ja-JP" sz="1000" b="0" dirty="0"/>
          </a:p>
        </p:txBody>
      </p:sp>
      <p:graphicFrame>
        <p:nvGraphicFramePr>
          <p:cNvPr id="24" name="表 2">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3901956030"/>
              </p:ext>
            </p:extLst>
          </p:nvPr>
        </p:nvGraphicFramePr>
        <p:xfrm>
          <a:off x="3338867" y="1127690"/>
          <a:ext cx="3150169" cy="2481840"/>
        </p:xfrm>
        <a:graphic>
          <a:graphicData uri="http://schemas.openxmlformats.org/drawingml/2006/table">
            <a:tbl>
              <a:tblPr firstRow="1" bandRow="1">
                <a:tableStyleId>{5940675A-B579-460E-94D1-54222C63F5DA}</a:tableStyleId>
              </a:tblPr>
              <a:tblGrid>
                <a:gridCol w="547964">
                  <a:extLst>
                    <a:ext uri="{9D8B030D-6E8A-4147-A177-3AD203B41FA5}">
                      <a16:colId xmlns:a16="http://schemas.microsoft.com/office/drawing/2014/main" val="2250622700"/>
                    </a:ext>
                  </a:extLst>
                </a:gridCol>
                <a:gridCol w="946205">
                  <a:extLst>
                    <a:ext uri="{9D8B030D-6E8A-4147-A177-3AD203B41FA5}">
                      <a16:colId xmlns:a16="http://schemas.microsoft.com/office/drawing/2014/main" val="224101785"/>
                    </a:ext>
                  </a:extLst>
                </a:gridCol>
                <a:gridCol w="1044000">
                  <a:extLst>
                    <a:ext uri="{9D8B030D-6E8A-4147-A177-3AD203B41FA5}">
                      <a16:colId xmlns:a16="http://schemas.microsoft.com/office/drawing/2014/main" val="1868032922"/>
                    </a:ext>
                  </a:extLst>
                </a:gridCol>
                <a:gridCol w="612000">
                  <a:extLst>
                    <a:ext uri="{9D8B030D-6E8A-4147-A177-3AD203B41FA5}">
                      <a16:colId xmlns:a16="http://schemas.microsoft.com/office/drawing/2014/main" val="3698287331"/>
                    </a:ext>
                  </a:extLst>
                </a:gridCol>
              </a:tblGrid>
              <a:tr h="204000">
                <a:tc gridSpan="2">
                  <a:txBody>
                    <a:bodyPr/>
                    <a:lstStyle/>
                    <a:p>
                      <a:pPr algn="ctr">
                        <a:lnSpc>
                          <a:spcPts val="1000"/>
                        </a:lnSpc>
                      </a:pPr>
                      <a:r>
                        <a:rPr kumimoji="1" lang="ja-JP" altLang="en-US" sz="8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hMerge="1">
                  <a:txBody>
                    <a:bodyPr/>
                    <a:lstStyle/>
                    <a:p>
                      <a:endParaRPr kumimoji="1" lang="ja-JP" altLang="en-US"/>
                    </a:p>
                  </a:txBody>
                  <a:tcPr/>
                </a:tc>
                <a:tc>
                  <a:txBody>
                    <a:bodyPr/>
                    <a:lstStyle/>
                    <a:p>
                      <a:pPr algn="ctr">
                        <a:lnSpc>
                          <a:spcPts val="1000"/>
                        </a:lnSpc>
                      </a:pPr>
                      <a:r>
                        <a:rPr kumimoji="1" lang="ja-JP" altLang="en-US" sz="8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ts val="1000"/>
                        </a:lnSpc>
                      </a:pPr>
                      <a:r>
                        <a:rPr kumimoji="1" lang="ja-JP" altLang="en-US" sz="8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04000">
                <a:tc gridSpan="2">
                  <a:txBody>
                    <a:bodyPr/>
                    <a:lstStyle/>
                    <a:p>
                      <a:pPr marL="0" algn="l" defTabSz="914400" rtl="0" eaLnBrk="1" latinLnBrk="0" hangingPunct="1">
                        <a:lnSpc>
                          <a:spcPts val="1000"/>
                        </a:lnSpc>
                      </a:pP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世帯当たり平均構成人員</a:t>
                      </a:r>
                    </a:p>
                  </a:txBody>
                  <a:tcPr marL="72000" anchor="ctr">
                    <a:solidFill>
                      <a:schemeClr val="bg1">
                        <a:lumMod val="95000"/>
                      </a:schemeClr>
                    </a:solidFill>
                  </a:tcPr>
                </a:tc>
                <a:tc hMerge="1">
                  <a:txBody>
                    <a:bodyPr/>
                    <a:lstStyle/>
                    <a:p>
                      <a:endParaRPr kumimoji="1" lang="ja-JP" altLang="en-US"/>
                    </a:p>
                  </a:txBody>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人</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tc>
                <a:extLst>
                  <a:ext uri="{0D108BD9-81ED-4DB2-BD59-A6C34878D82A}">
                    <a16:rowId xmlns:a16="http://schemas.microsoft.com/office/drawing/2014/main" val="90072559"/>
                  </a:ext>
                </a:extLst>
              </a:tr>
              <a:tr h="204000">
                <a:tc rowSpan="7">
                  <a:txBody>
                    <a:bodyPr/>
                    <a:lstStyle/>
                    <a:p>
                      <a:pPr marL="0" algn="ctr" defTabSz="914400" rtl="0" eaLnBrk="1" latinLnBrk="0" hangingPunct="1">
                        <a:lnSpc>
                          <a:spcPts val="1000"/>
                        </a:lnSpc>
                      </a:pP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世帯</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当たり</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支出金額</a:t>
                      </a:r>
                    </a:p>
                  </a:txBody>
                  <a:tcPr marL="0" marR="0"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食料品</a:t>
                      </a:r>
                    </a:p>
                  </a:txBody>
                  <a:tcPr marL="36000" marR="36000" anchor="ctr">
                    <a:lnL w="12700" cap="flat" cmpd="sng" algn="ctr">
                      <a:solidFill>
                        <a:schemeClr val="tx1"/>
                      </a:solidFill>
                      <a:prstDash val="solid"/>
                      <a:round/>
                      <a:headEnd type="none" w="med" len="med"/>
                      <a:tailEnd type="none" w="med" len="med"/>
                    </a:lnL>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528999370"/>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電気業</a:t>
                      </a:r>
                    </a:p>
                  </a:txBody>
                  <a:tcPr marL="36000" marR="3600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974240"/>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ガス・熱供給業</a:t>
                      </a:r>
                    </a:p>
                  </a:txBody>
                  <a:tcPr marL="36000" marR="3600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258589051"/>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水道業</a:t>
                      </a:r>
                    </a:p>
                  </a:txBody>
                  <a:tcPr marL="36000" marR="3600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40640304"/>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宿泊・飲食サービス業</a:t>
                      </a:r>
                    </a:p>
                  </a:txBody>
                  <a:tcPr marL="36000" marR="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04286209"/>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情報通信業</a:t>
                      </a:r>
                    </a:p>
                  </a:txBody>
                  <a:tcPr marL="36000" marR="3600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84905920"/>
                  </a:ext>
                </a:extLst>
              </a:tr>
              <a:tr h="204000">
                <a:tc vMerge="1">
                  <a:txBody>
                    <a:bodyPr/>
                    <a:lstStyle/>
                    <a:p>
                      <a:pPr marL="0" algn="l" defTabSz="914400" rtl="0" eaLnBrk="1" latinLnBrk="0" hangingPunct="1">
                        <a:lnSpc>
                          <a:spcPts val="6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anchor="ctr">
                    <a:lnR w="12700" cap="flat" cmpd="sng" algn="ctr">
                      <a:solidFill>
                        <a:schemeClr val="tx1"/>
                      </a:solidFill>
                      <a:prstDash val="solid"/>
                      <a:round/>
                      <a:headEnd type="none" w="med" len="med"/>
                      <a:tailEnd type="none" w="med" len="med"/>
                    </a:lnR>
                    <a:solidFill>
                      <a:schemeClr val="bg1">
                        <a:lumMod val="95000"/>
                      </a:schemeClr>
                    </a:solidFill>
                  </a:tcPr>
                </a:tc>
                <a:tc>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保健衛生・社会事業</a:t>
                      </a:r>
                    </a:p>
                  </a:txBody>
                  <a:tcPr marL="36000" marR="0" anchor="ctr">
                    <a:lnL w="1270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lnT w="6350" cap="flat" cmpd="sng" algn="ctr">
                      <a:solidFill>
                        <a:schemeClr val="tx1"/>
                      </a:solidFill>
                      <a:prstDash val="solid"/>
                      <a:round/>
                      <a:headEnd type="none" w="med" len="med"/>
                      <a:tailEnd type="none" w="med" len="med"/>
                    </a:lnT>
                  </a:tcP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666325316"/>
                  </a:ext>
                </a:extLst>
              </a:tr>
              <a:tr h="204000">
                <a:tc gridSpan="2">
                  <a:txBody>
                    <a:bodyPr/>
                    <a:lstStyle/>
                    <a:p>
                      <a:pPr marL="0" algn="l" defTabSz="914400" rtl="0" eaLnBrk="1" latinLnBrk="0" hangingPunct="1">
                        <a:lnSpc>
                          <a:spcPts val="1000"/>
                        </a:lnSpc>
                      </a:pP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世帯当たり住宅賃貸料</a:t>
                      </a:r>
                    </a:p>
                  </a:txBody>
                  <a:tcPr marL="72000" marR="72000" anchor="ctr">
                    <a:solidFill>
                      <a:schemeClr val="bg1">
                        <a:lumMod val="95000"/>
                      </a:schemeClr>
                    </a:solidFill>
                  </a:tcPr>
                </a:tc>
                <a:tc h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36000"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万円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tc>
                <a:extLst>
                  <a:ext uri="{0D108BD9-81ED-4DB2-BD59-A6C34878D82A}">
                    <a16:rowId xmlns:a16="http://schemas.microsoft.com/office/drawing/2014/main" val="2362716468"/>
                  </a:ext>
                </a:extLst>
              </a:tr>
              <a:tr h="204000">
                <a:tc gridSpan="2">
                  <a:txBody>
                    <a:bodyPr/>
                    <a:lstStyle/>
                    <a:p>
                      <a:pPr marL="0" algn="l" defTabSz="914400" rtl="0" eaLnBrk="1" latinLnBrk="0" hangingPunct="1">
                        <a:lnSpc>
                          <a:spcPts val="1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持家率</a:t>
                      </a:r>
                    </a:p>
                  </a:txBody>
                  <a:tcPr marL="72000" marR="72000" anchor="ctr">
                    <a:solidFill>
                      <a:schemeClr val="bg1">
                        <a:lumMod val="95000"/>
                      </a:schemeClr>
                    </a:solidFill>
                  </a:tcPr>
                </a:tc>
                <a:tc h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36000"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a:t>
                      </a:r>
                    </a:p>
                  </a:txBody>
                  <a:tcPr marL="36000" marR="36000" anchor="ctr"/>
                </a:tc>
                <a:extLst>
                  <a:ext uri="{0D108BD9-81ED-4DB2-BD59-A6C34878D82A}">
                    <a16:rowId xmlns:a16="http://schemas.microsoft.com/office/drawing/2014/main" val="2060387183"/>
                  </a:ext>
                </a:extLst>
              </a:tr>
              <a:tr h="204000">
                <a:tc gridSpan="2">
                  <a:txBody>
                    <a:bodyPr/>
                    <a:lstStyle/>
                    <a:p>
                      <a:pPr marL="0" algn="l" defTabSz="914400" rtl="0" eaLnBrk="1" latinLnBrk="0" hangingPunct="1">
                        <a:lnSpc>
                          <a:spcPts val="1000"/>
                        </a:lnSpc>
                      </a:pPr>
                      <a:r>
                        <a:rPr kumimoji="1" lang="en-US" altLang="ja-JP" sz="800" kern="1200" dirty="0">
                          <a:solidFill>
                            <a:schemeClr val="tx1"/>
                          </a:solidFill>
                          <a:latin typeface="Meiryo UI" panose="020B0604030504040204" pitchFamily="50" charset="-128"/>
                          <a:ea typeface="Meiryo UI" panose="020B0604030504040204" pitchFamily="50" charset="-128"/>
                          <a:cs typeface="+mn-cs"/>
                        </a:rPr>
                        <a:t>1</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世帯当たりリフォーム資金総額</a:t>
                      </a:r>
                    </a:p>
                  </a:txBody>
                  <a:tcPr marL="72000" marR="72000" anchor="ctr">
                    <a:solidFill>
                      <a:schemeClr val="bg1">
                        <a:lumMod val="95000"/>
                      </a:schemeClr>
                    </a:solidFill>
                  </a:tcPr>
                </a:tc>
                <a:tc hMerge="1">
                  <a:txBody>
                    <a:bodyPr/>
                    <a:lstStyle/>
                    <a:p>
                      <a:pPr marL="0" algn="l" defTabSz="914400" rtl="0" eaLnBrk="1" latinLnBrk="0" hangingPunct="1">
                        <a:lnSpc>
                          <a:spcPts val="700"/>
                        </a:lnSpc>
                      </a:pPr>
                      <a:endParaRPr kumimoji="1" lang="ja-JP" altLang="en-US" sz="800" kern="1200" dirty="0">
                        <a:solidFill>
                          <a:schemeClr val="tx1"/>
                        </a:solidFill>
                        <a:latin typeface="Meiryo UI" panose="020B0604030504040204" pitchFamily="50" charset="-128"/>
                        <a:ea typeface="Meiryo UI" panose="020B0604030504040204" pitchFamily="50" charset="-128"/>
                        <a:cs typeface="+mn-cs"/>
                      </a:endParaRPr>
                    </a:p>
                  </a:txBody>
                  <a:tcPr marL="36000" marR="36000"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1000"/>
                        </a:lnSpc>
                      </a:pPr>
                      <a:endParaRPr kumimoji="1" lang="ja-JP" altLang="en-US" sz="800" dirty="0">
                        <a:latin typeface="Meiryo UI" panose="020B0604030504040204" pitchFamily="50" charset="-128"/>
                        <a:ea typeface="Meiryo UI" panose="020B0604030504040204" pitchFamily="50" charset="-128"/>
                      </a:endParaRPr>
                    </a:p>
                  </a:txBody>
                  <a:tcPr anchor="ctr"/>
                </a:tc>
                <a:tc>
                  <a:txBody>
                    <a:bodyPr/>
                    <a:lstStyle/>
                    <a:p>
                      <a:pPr algn="ctr">
                        <a:lnSpc>
                          <a:spcPts val="1000"/>
                        </a:lnSpc>
                      </a:pPr>
                      <a:r>
                        <a:rPr kumimoji="1" lang="ja-JP" altLang="en-US" sz="800" dirty="0">
                          <a:latin typeface="Meiryo UI" panose="020B0604030504040204" pitchFamily="50" charset="-128"/>
                          <a:ea typeface="Meiryo UI" panose="020B0604030504040204" pitchFamily="50" charset="-128"/>
                        </a:rPr>
                        <a:t>万円</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世帯</a:t>
                      </a:r>
                    </a:p>
                  </a:txBody>
                  <a:tcPr marL="36000" marR="36000" anchor="ctr"/>
                </a:tc>
                <a:extLst>
                  <a:ext uri="{0D108BD9-81ED-4DB2-BD59-A6C34878D82A}">
                    <a16:rowId xmlns:a16="http://schemas.microsoft.com/office/drawing/2014/main" val="3552442433"/>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nvGraphicFramePr>
        <p:xfrm>
          <a:off x="214036" y="1868963"/>
          <a:ext cx="2952000" cy="480600"/>
        </p:xfrm>
        <a:graphic>
          <a:graphicData uri="http://schemas.openxmlformats.org/drawingml/2006/table">
            <a:tbl>
              <a:tblPr firstRow="1" bandRow="1">
                <a:tableStyleId>{5940675A-B579-460E-94D1-54222C63F5DA}</a:tableStyleId>
              </a:tblPr>
              <a:tblGrid>
                <a:gridCol w="1260000">
                  <a:extLst>
                    <a:ext uri="{9D8B030D-6E8A-4147-A177-3AD203B41FA5}">
                      <a16:colId xmlns:a16="http://schemas.microsoft.com/office/drawing/2014/main" val="2250622700"/>
                    </a:ext>
                  </a:extLst>
                </a:gridCol>
                <a:gridCol w="1260000">
                  <a:extLst>
                    <a:ext uri="{9D8B030D-6E8A-4147-A177-3AD203B41FA5}">
                      <a16:colId xmlns:a16="http://schemas.microsoft.com/office/drawing/2014/main" val="1868032922"/>
                    </a:ext>
                  </a:extLst>
                </a:gridCol>
                <a:gridCol w="432000">
                  <a:extLst>
                    <a:ext uri="{9D8B030D-6E8A-4147-A177-3AD203B41FA5}">
                      <a16:colId xmlns:a16="http://schemas.microsoft.com/office/drawing/2014/main" val="3698287331"/>
                    </a:ext>
                  </a:extLst>
                </a:gridCol>
              </a:tblGrid>
              <a:tr h="2124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地域外からの移住者数</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人</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214035" y="1186428"/>
            <a:ext cx="2844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空き家対策</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移住による居住人口の増加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7" name="正方形/長方形 31">
            <a:extLst>
              <a:ext uri="{FF2B5EF4-FFF2-40B4-BE49-F238E27FC236}">
                <a16:creationId xmlns:a16="http://schemas.microsoft.com/office/drawing/2014/main" id="{ADF1A550-9D6A-4D98-AF90-FCEF0F022679}"/>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5662317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86978" y="0"/>
            <a:ext cx="8836269" cy="619125"/>
          </a:xfrm>
        </p:spPr>
        <p:txBody>
          <a:bodyPr/>
          <a:lstStyle/>
          <a:p>
            <a:r>
              <a:rPr lang="ja-JP" altLang="en-US" sz="3200" dirty="0">
                <a:latin typeface="Meiryo UI" pitchFamily="50" charset="-128"/>
                <a:ea typeface="Meiryo UI" pitchFamily="50" charset="-128"/>
              </a:rPr>
              <a:t>目次</a:t>
            </a:r>
            <a:endParaRPr kumimoji="1" lang="ja-JP" altLang="en-US" sz="3200" dirty="0">
              <a:latin typeface="Meiryo UI" pitchFamily="50" charset="-128"/>
              <a:ea typeface="Meiryo UI" pitchFamily="50" charset="-128"/>
            </a:endParaRP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4</a:t>
            </a:fld>
            <a:endParaRPr lang="en-US" altLang="ja-JP" dirty="0"/>
          </a:p>
        </p:txBody>
      </p:sp>
      <p:sp>
        <p:nvSpPr>
          <p:cNvPr id="12" name="テキスト ボックス 1"/>
          <p:cNvSpPr txBox="1"/>
          <p:nvPr/>
        </p:nvSpPr>
        <p:spPr>
          <a:xfrm>
            <a:off x="711702" y="720000"/>
            <a:ext cx="6480000" cy="5216813"/>
          </a:xfrm>
          <a:prstGeom prst="rect">
            <a:avLst/>
          </a:prstGeom>
          <a:noFill/>
        </p:spPr>
        <p:txBody>
          <a:bodyPr wrap="square" rtlCol="0">
            <a:spAutoFit/>
          </a:bodyPr>
          <a:lstStyle/>
          <a:p>
            <a:pPr>
              <a:spcAft>
                <a:spcPts val="600"/>
              </a:spcAft>
            </a:pPr>
            <a:r>
              <a:rPr lang="ja-JP" altLang="en-US" b="1" dirty="0">
                <a:solidFill>
                  <a:srgbClr val="44546A"/>
                </a:solidFill>
                <a:latin typeface="Meiryo UI" pitchFamily="50" charset="-128"/>
                <a:ea typeface="Meiryo UI" pitchFamily="50" charset="-128"/>
              </a:rPr>
              <a:t>１．経済波及効果とは</a:t>
            </a:r>
            <a:endParaRPr lang="en-US" altLang="ja-JP"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（１）経済波及効果の考え方</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（２）地域外への流出を考慮する場合</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（３）地域外への流出を考慮しない場合</a:t>
            </a:r>
            <a:endParaRPr lang="en-US" altLang="ja-JP" sz="1800" b="1" dirty="0">
              <a:solidFill>
                <a:srgbClr val="44546A"/>
              </a:solidFill>
              <a:latin typeface="Meiryo UI" pitchFamily="50" charset="-128"/>
              <a:ea typeface="Meiryo UI" pitchFamily="50" charset="-128"/>
            </a:endParaRPr>
          </a:p>
          <a:p>
            <a:pPr>
              <a:spcAft>
                <a:spcPts val="1200"/>
              </a:spcAft>
            </a:pPr>
            <a:r>
              <a:rPr lang="ja-JP" altLang="en-US" sz="1800" b="1" dirty="0">
                <a:solidFill>
                  <a:srgbClr val="44546A"/>
                </a:solidFill>
                <a:latin typeface="Meiryo UI" pitchFamily="50" charset="-128"/>
                <a:ea typeface="Meiryo UI" pitchFamily="50" charset="-128"/>
              </a:rPr>
              <a:t>（４）経済波及効果の解説</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b="1" dirty="0">
                <a:solidFill>
                  <a:srgbClr val="44546A"/>
                </a:solidFill>
                <a:latin typeface="Meiryo UI" pitchFamily="50" charset="-128"/>
                <a:ea typeface="Meiryo UI" pitchFamily="50" charset="-128"/>
              </a:rPr>
              <a:t>２．結果の概要</a:t>
            </a:r>
            <a:endParaRPr lang="en-US" altLang="ja-JP" b="1" dirty="0">
              <a:solidFill>
                <a:srgbClr val="44546A"/>
              </a:solidFill>
              <a:latin typeface="Meiryo UI" pitchFamily="50" charset="-128"/>
              <a:ea typeface="Meiryo UI" pitchFamily="50" charset="-128"/>
            </a:endParaRPr>
          </a:p>
          <a:p>
            <a:pPr>
              <a:spcAft>
                <a:spcPts val="600"/>
              </a:spcAft>
            </a:pPr>
            <a:r>
              <a:rPr lang="ja-JP" altLang="en-US" sz="1900" b="1" dirty="0">
                <a:solidFill>
                  <a:srgbClr val="44546A"/>
                </a:solidFill>
                <a:latin typeface="Meiryo UI" pitchFamily="50" charset="-128"/>
                <a:ea typeface="Meiryo UI" pitchFamily="50" charset="-128"/>
              </a:rPr>
              <a:t>２－１．地域外への流出を考慮する場合の効果</a:t>
            </a:r>
            <a:endParaRPr lang="en-US" altLang="ja-JP" sz="19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（１）施策の内容</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（２）経済波及効果の算出結果</a:t>
            </a:r>
            <a:endParaRPr lang="en-US" altLang="ja-JP" sz="1800" b="1" dirty="0">
              <a:solidFill>
                <a:srgbClr val="44546A"/>
              </a:solidFill>
              <a:latin typeface="Meiryo UI" pitchFamily="50" charset="-128"/>
              <a:ea typeface="Meiryo UI" pitchFamily="50" charset="-128"/>
            </a:endParaRPr>
          </a:p>
          <a:p>
            <a:pPr>
              <a:spcAft>
                <a:spcPts val="1200"/>
              </a:spcAft>
            </a:pPr>
            <a:r>
              <a:rPr lang="ja-JP" altLang="en-US" sz="1800" b="1" dirty="0">
                <a:solidFill>
                  <a:srgbClr val="44546A"/>
                </a:solidFill>
                <a:latin typeface="Meiryo UI" pitchFamily="50" charset="-128"/>
                <a:ea typeface="Meiryo UI" pitchFamily="50" charset="-128"/>
              </a:rPr>
              <a:t>（３）税収効果の算出結果</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900" b="1" dirty="0">
                <a:solidFill>
                  <a:srgbClr val="44546A"/>
                </a:solidFill>
                <a:latin typeface="Meiryo UI" pitchFamily="50" charset="-128"/>
                <a:ea typeface="Meiryo UI" pitchFamily="50" charset="-128"/>
              </a:rPr>
              <a:t>２－２．地域外への流出を考慮しない場合の効果</a:t>
            </a:r>
            <a:endParaRPr lang="en-US" altLang="ja-JP" sz="19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（１）施策の内容</a:t>
            </a:r>
            <a:endParaRPr lang="en-US" altLang="ja-JP" sz="1800" b="1" dirty="0">
              <a:solidFill>
                <a:srgbClr val="44546A"/>
              </a:solidFill>
              <a:latin typeface="Meiryo UI" pitchFamily="50" charset="-128"/>
              <a:ea typeface="Meiryo UI" pitchFamily="50" charset="-128"/>
            </a:endParaRPr>
          </a:p>
          <a:p>
            <a:pPr>
              <a:spcAft>
                <a:spcPts val="600"/>
              </a:spcAft>
            </a:pPr>
            <a:r>
              <a:rPr lang="ja-JP" altLang="en-US" sz="1800" b="1" dirty="0">
                <a:solidFill>
                  <a:srgbClr val="44546A"/>
                </a:solidFill>
                <a:latin typeface="Meiryo UI" pitchFamily="50" charset="-128"/>
                <a:ea typeface="Meiryo UI" pitchFamily="50" charset="-128"/>
              </a:rPr>
              <a:t>（２）経済波及効果の算出結果</a:t>
            </a:r>
            <a:endParaRPr lang="en-US" altLang="ja-JP" sz="1800" b="1" dirty="0">
              <a:solidFill>
                <a:srgbClr val="44546A"/>
              </a:solidFill>
              <a:latin typeface="Meiryo UI" pitchFamily="50" charset="-128"/>
              <a:ea typeface="Meiryo UI" pitchFamily="50" charset="-128"/>
            </a:endParaRPr>
          </a:p>
          <a:p>
            <a:pPr>
              <a:spcAft>
                <a:spcPts val="300"/>
              </a:spcAft>
            </a:pPr>
            <a:r>
              <a:rPr lang="ja-JP" altLang="en-US" sz="1800" b="1" dirty="0">
                <a:solidFill>
                  <a:srgbClr val="44546A"/>
                </a:solidFill>
                <a:latin typeface="Meiryo UI" pitchFamily="50" charset="-128"/>
                <a:ea typeface="Meiryo UI" pitchFamily="50" charset="-128"/>
              </a:rPr>
              <a:t>（３）税収効果の算出結果</a:t>
            </a:r>
            <a:endParaRPr lang="en-US" altLang="ja-JP" sz="1800" b="1" dirty="0">
              <a:solidFill>
                <a:srgbClr val="44546A"/>
              </a:solidFill>
              <a:latin typeface="Meiryo UI" pitchFamily="50" charset="-128"/>
              <a:ea typeface="Meiryo UI" pitchFamily="50" charset="-128"/>
            </a:endParaRPr>
          </a:p>
        </p:txBody>
      </p:sp>
      <p:sp>
        <p:nvSpPr>
          <p:cNvPr id="13" name="テキスト ボックス 3"/>
          <p:cNvSpPr txBox="1"/>
          <p:nvPr/>
        </p:nvSpPr>
        <p:spPr>
          <a:xfrm>
            <a:off x="937151" y="5940000"/>
            <a:ext cx="2340000" cy="369332"/>
          </a:xfrm>
          <a:prstGeom prst="rect">
            <a:avLst/>
          </a:prstGeom>
          <a:noFill/>
        </p:spPr>
        <p:txBody>
          <a:bodyPr wrap="square" rIns="0" rtlCol="0">
            <a:spAutoFit/>
          </a:bodyPr>
          <a:lstStyle/>
          <a:p>
            <a:pPr>
              <a:spcAft>
                <a:spcPts val="600"/>
              </a:spcAft>
            </a:pPr>
            <a:r>
              <a:rPr lang="ja-JP" altLang="en-US" sz="1800" b="1" dirty="0">
                <a:solidFill>
                  <a:srgbClr val="44546A"/>
                </a:solidFill>
                <a:latin typeface="Meiryo UI" pitchFamily="50" charset="-128"/>
                <a:ea typeface="Meiryo UI" pitchFamily="50" charset="-128"/>
              </a:rPr>
              <a:t>留意事項</a:t>
            </a:r>
            <a:endParaRPr lang="en-US" altLang="ja-JP" sz="1800" b="1" dirty="0">
              <a:solidFill>
                <a:srgbClr val="44546A"/>
              </a:solidFill>
              <a:latin typeface="Meiryo UI" pitchFamily="50" charset="-128"/>
              <a:ea typeface="Meiryo UI" pitchFamily="50" charset="-128"/>
            </a:endParaRPr>
          </a:p>
        </p:txBody>
      </p:sp>
    </p:spTree>
    <p:extLst>
      <p:ext uri="{BB962C8B-B14F-4D97-AF65-F5344CB8AC3E}">
        <p14:creationId xmlns:p14="http://schemas.microsoft.com/office/powerpoint/2010/main" val="1865731868"/>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40</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8" name="テキスト ボックス 27">
            <a:extLst>
              <a:ext uri="{FF2B5EF4-FFF2-40B4-BE49-F238E27FC236}">
                <a16:creationId xmlns:a16="http://schemas.microsoft.com/office/drawing/2014/main" id="{E6FC1C77-394A-4CB9-AE2B-EC8B88898BD2}"/>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44796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6" name="テキスト ボックス 25">
            <a:extLst>
              <a:ext uri="{FF2B5EF4-FFF2-40B4-BE49-F238E27FC236}">
                <a16:creationId xmlns:a16="http://schemas.microsoft.com/office/drawing/2014/main" id="{D13BE80D-532D-3131-F698-99D7097F5BA7}"/>
              </a:ext>
            </a:extLst>
          </p:cNvPr>
          <p:cNvSpPr txBox="1"/>
          <p:nvPr/>
        </p:nvSpPr>
        <p:spPr>
          <a:xfrm>
            <a:off x="6364435" y="3224315"/>
            <a:ext cx="2732673"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元気高齢者の支出金額のうち、どれだけ地域内で支出しているかを表す割合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364064" y="1462252"/>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315376" y="1462252"/>
            <a:ext cx="252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元気高齢者の</a:t>
            </a:r>
            <a:r>
              <a:rPr lang="en-US" altLang="ja-JP" sz="1000" b="1" u="sng"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人当たり支出金額の設定値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82742" y="1462252"/>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82742" y="95177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771301"/>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元気高齢者が●●人増加し、地域内での支出が増加することによる経済波及効果は、直接効果が●●億円であり、間接効果を加えた効果の合計は●●億円である。</a:t>
            </a:r>
            <a:endParaRPr lang="en-US" altLang="ja-JP" sz="1000" b="0" dirty="0"/>
          </a:p>
        </p:txBody>
      </p:sp>
      <p:graphicFrame>
        <p:nvGraphicFramePr>
          <p:cNvPr id="15" name="表 2"/>
          <p:cNvGraphicFramePr>
            <a:graphicFrameLocks noGrp="1"/>
          </p:cNvGraphicFramePr>
          <p:nvPr/>
        </p:nvGraphicFramePr>
        <p:xfrm>
          <a:off x="3325413" y="1665768"/>
          <a:ext cx="2880000" cy="1645920"/>
        </p:xfrm>
        <a:graphic>
          <a:graphicData uri="http://schemas.openxmlformats.org/drawingml/2006/table">
            <a:tbl>
              <a:tblPr firstRow="1" bandRow="1">
                <a:tableStyleId>{5940675A-B579-460E-94D1-54222C63F5DA}</a:tableStyleId>
              </a:tblPr>
              <a:tblGrid>
                <a:gridCol w="1656000">
                  <a:extLst>
                    <a:ext uri="{9D8B030D-6E8A-4147-A177-3AD203B41FA5}">
                      <a16:colId xmlns:a16="http://schemas.microsoft.com/office/drawing/2014/main" val="4225358675"/>
                    </a:ext>
                  </a:extLst>
                </a:gridCol>
                <a:gridCol w="1224000">
                  <a:extLst>
                    <a:ext uri="{9D8B030D-6E8A-4147-A177-3AD203B41FA5}">
                      <a16:colId xmlns:a16="http://schemas.microsoft.com/office/drawing/2014/main" val="1868032922"/>
                    </a:ext>
                  </a:extLst>
                </a:gridCol>
              </a:tblGrid>
              <a:tr h="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r>
                        <a:rPr kumimoji="1" lang="en-US" altLang="ja-JP" sz="900" b="1" dirty="0">
                          <a:latin typeface="Meiryo UI" panose="020B0604030504040204" pitchFamily="50" charset="-128"/>
                          <a:ea typeface="Meiryo UI" panose="020B0604030504040204" pitchFamily="50" charset="-128"/>
                        </a:rPr>
                        <a:t>(</a:t>
                      </a:r>
                      <a:r>
                        <a:rPr kumimoji="1" lang="ja-JP" altLang="en-US" sz="900" b="1" dirty="0">
                          <a:latin typeface="Meiryo UI" panose="020B0604030504040204" pitchFamily="50" charset="-128"/>
                          <a:ea typeface="Meiryo UI" panose="020B0604030504040204" pitchFamily="50" charset="-128"/>
                        </a:rPr>
                        <a:t>円</a:t>
                      </a:r>
                      <a:r>
                        <a:rPr kumimoji="1" lang="en-US" altLang="ja-JP" sz="900" b="1" dirty="0">
                          <a:latin typeface="Meiryo UI" panose="020B0604030504040204" pitchFamily="50" charset="-128"/>
                          <a:ea typeface="Meiryo UI" panose="020B0604030504040204" pitchFamily="50" charset="-128"/>
                        </a:rPr>
                        <a:t>/</a:t>
                      </a:r>
                      <a:r>
                        <a:rPr kumimoji="1" lang="ja-JP" altLang="en-US" sz="900" b="1" dirty="0">
                          <a:latin typeface="Meiryo UI" panose="020B0604030504040204" pitchFamily="50" charset="-128"/>
                          <a:ea typeface="Meiryo UI" panose="020B0604030504040204" pitchFamily="50" charset="-128"/>
                        </a:rPr>
                        <a:t>人</a:t>
                      </a:r>
                      <a:r>
                        <a:rPr kumimoji="1" lang="en-US" altLang="ja-JP" sz="900" b="1" dirty="0">
                          <a:latin typeface="Meiryo UI" panose="020B0604030504040204" pitchFamily="50" charset="-128"/>
                          <a:ea typeface="Meiryo UI" panose="020B0604030504040204" pitchFamily="50" charset="-128"/>
                        </a:rPr>
                        <a:t>)</a:t>
                      </a:r>
                      <a:endParaRPr kumimoji="1" lang="ja-JP" altLang="en-US" sz="900" b="1" dirty="0">
                        <a:latin typeface="Meiryo UI" panose="020B0604030504040204" pitchFamily="50" charset="-128"/>
                        <a:ea typeface="Meiryo UI" panose="020B0604030504040204" pitchFamily="50" charset="-128"/>
                      </a:endParaRPr>
                    </a:p>
                  </a:txBody>
                  <a:tcPr anchor="ctr" anchorCtr="1">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extLst>
                  <a:ext uri="{0D108BD9-81ED-4DB2-BD59-A6C34878D82A}">
                    <a16:rowId xmlns:a16="http://schemas.microsoft.com/office/drawing/2014/main" val="3528111955"/>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運輸・郵便業</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外出のための鉄道、バス、タクシーなどの交通費</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宿泊・飲食サービス業</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外食による飲食費</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その他のサービス</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理容、美容、習い事などのサービス費</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36000" marR="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4026884862"/>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nvGraphicFramePr>
        <p:xfrm>
          <a:off x="198406" y="1665768"/>
          <a:ext cx="2916000" cy="480600"/>
        </p:xfrm>
        <a:graphic>
          <a:graphicData uri="http://schemas.openxmlformats.org/drawingml/2006/table">
            <a:tbl>
              <a:tblPr firstRow="1" bandRow="1">
                <a:tableStyleId>{5940675A-B579-460E-94D1-54222C63F5DA}</a:tableStyleId>
              </a:tblPr>
              <a:tblGrid>
                <a:gridCol w="1224000">
                  <a:extLst>
                    <a:ext uri="{9D8B030D-6E8A-4147-A177-3AD203B41FA5}">
                      <a16:colId xmlns:a16="http://schemas.microsoft.com/office/drawing/2014/main" val="2250622700"/>
                    </a:ext>
                  </a:extLst>
                </a:gridCol>
                <a:gridCol w="1260000">
                  <a:extLst>
                    <a:ext uri="{9D8B030D-6E8A-4147-A177-3AD203B41FA5}">
                      <a16:colId xmlns:a16="http://schemas.microsoft.com/office/drawing/2014/main" val="1868032922"/>
                    </a:ext>
                  </a:extLst>
                </a:gridCol>
                <a:gridCol w="432000">
                  <a:extLst>
                    <a:ext uri="{9D8B030D-6E8A-4147-A177-3AD203B41FA5}">
                      <a16:colId xmlns:a16="http://schemas.microsoft.com/office/drawing/2014/main" val="3698287331"/>
                    </a:ext>
                  </a:extLst>
                </a:gridCol>
              </a:tblGrid>
              <a:tr h="1764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元気高齢者の増加数</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人</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198405" y="1155169"/>
            <a:ext cx="2916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高齢者の健康推進</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元気高齢者の増加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7" name="正方形/長方形 31">
            <a:extLst>
              <a:ext uri="{FF2B5EF4-FFF2-40B4-BE49-F238E27FC236}">
                <a16:creationId xmlns:a16="http://schemas.microsoft.com/office/drawing/2014/main" id="{F7398598-6628-4590-98FB-7CE9D807189F}"/>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3390124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41</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8" name="テキスト ボックス 27">
            <a:extLst>
              <a:ext uri="{FF2B5EF4-FFF2-40B4-BE49-F238E27FC236}">
                <a16:creationId xmlns:a16="http://schemas.microsoft.com/office/drawing/2014/main" id="{A88D96DD-2E46-4E04-AABC-2ECD9778F9D6}"/>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467873"/>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6" name="テキスト ボックス 25">
            <a:extLst>
              <a:ext uri="{FF2B5EF4-FFF2-40B4-BE49-F238E27FC236}">
                <a16:creationId xmlns:a16="http://schemas.microsoft.com/office/drawing/2014/main" id="{D13BE80D-532D-3131-F698-99D7097F5BA7}"/>
              </a:ext>
            </a:extLst>
          </p:cNvPr>
          <p:cNvSpPr txBox="1"/>
          <p:nvPr/>
        </p:nvSpPr>
        <p:spPr>
          <a:xfrm>
            <a:off x="6356619" y="3216499"/>
            <a:ext cx="2732673"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子どものための支出金額のうち、どれだけ地域内で支出しているかを表す割合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348433" y="1454437"/>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119991" y="1454437"/>
            <a:ext cx="23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子ども１人当たり支出金額の設定値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82742" y="1454437"/>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82742" y="95177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791206"/>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子どもが●●人増加し、地域内での支出が増加することによる経済波及効果は、直接効果が●●億円であり、間接効果を加えた効果の合計は●●億円である。</a:t>
            </a:r>
            <a:endParaRPr lang="en-US" altLang="ja-JP" sz="1000" b="0" dirty="0"/>
          </a:p>
        </p:txBody>
      </p:sp>
      <p:graphicFrame>
        <p:nvGraphicFramePr>
          <p:cNvPr id="15" name="表 2"/>
          <p:cNvGraphicFramePr>
            <a:graphicFrameLocks noGrp="1"/>
          </p:cNvGraphicFramePr>
          <p:nvPr/>
        </p:nvGraphicFramePr>
        <p:xfrm>
          <a:off x="3130028" y="1650138"/>
          <a:ext cx="3024000" cy="1645920"/>
        </p:xfrm>
        <a:graphic>
          <a:graphicData uri="http://schemas.openxmlformats.org/drawingml/2006/table">
            <a:tbl>
              <a:tblPr firstRow="1" bandRow="1">
                <a:tableStyleId>{5940675A-B579-460E-94D1-54222C63F5DA}</a:tableStyleId>
              </a:tblPr>
              <a:tblGrid>
                <a:gridCol w="1836000">
                  <a:extLst>
                    <a:ext uri="{9D8B030D-6E8A-4147-A177-3AD203B41FA5}">
                      <a16:colId xmlns:a16="http://schemas.microsoft.com/office/drawing/2014/main" val="4225358675"/>
                    </a:ext>
                  </a:extLst>
                </a:gridCol>
                <a:gridCol w="1188000">
                  <a:extLst>
                    <a:ext uri="{9D8B030D-6E8A-4147-A177-3AD203B41FA5}">
                      <a16:colId xmlns:a16="http://schemas.microsoft.com/office/drawing/2014/main" val="1868032922"/>
                    </a:ext>
                  </a:extLst>
                </a:gridCol>
              </a:tblGrid>
              <a:tr h="2124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r>
                        <a:rPr kumimoji="1" lang="en-US" altLang="ja-JP" sz="900" b="1" dirty="0">
                          <a:latin typeface="Meiryo UI" panose="020B0604030504040204" pitchFamily="50" charset="-128"/>
                          <a:ea typeface="Meiryo UI" panose="020B0604030504040204" pitchFamily="50" charset="-128"/>
                        </a:rPr>
                        <a:t>(</a:t>
                      </a:r>
                      <a:r>
                        <a:rPr kumimoji="1" lang="ja-JP" altLang="en-US" sz="900" b="1" dirty="0">
                          <a:latin typeface="Meiryo UI" panose="020B0604030504040204" pitchFamily="50" charset="-128"/>
                          <a:ea typeface="Meiryo UI" panose="020B0604030504040204" pitchFamily="50" charset="-128"/>
                        </a:rPr>
                        <a:t>円</a:t>
                      </a:r>
                      <a:r>
                        <a:rPr kumimoji="1" lang="en-US" altLang="ja-JP" sz="900" b="1" dirty="0">
                          <a:latin typeface="Meiryo UI" panose="020B0604030504040204" pitchFamily="50" charset="-128"/>
                          <a:ea typeface="Meiryo UI" panose="020B0604030504040204" pitchFamily="50" charset="-128"/>
                        </a:rPr>
                        <a:t>/</a:t>
                      </a:r>
                      <a:r>
                        <a:rPr kumimoji="1" lang="ja-JP" altLang="en-US" sz="900" b="1" dirty="0">
                          <a:latin typeface="Meiryo UI" panose="020B0604030504040204" pitchFamily="50" charset="-128"/>
                          <a:ea typeface="Meiryo UI" panose="020B0604030504040204" pitchFamily="50" charset="-128"/>
                        </a:rPr>
                        <a:t>人</a:t>
                      </a:r>
                      <a:r>
                        <a:rPr kumimoji="1" lang="en-US" altLang="ja-JP" sz="900" b="1" dirty="0">
                          <a:latin typeface="Meiryo UI" panose="020B0604030504040204" pitchFamily="50" charset="-128"/>
                          <a:ea typeface="Meiryo UI" panose="020B0604030504040204" pitchFamily="50" charset="-128"/>
                        </a:rPr>
                        <a:t>)</a:t>
                      </a:r>
                      <a:endParaRPr kumimoji="1" lang="ja-JP" altLang="en-US" sz="900" b="1" dirty="0">
                        <a:latin typeface="Meiryo UI" panose="020B0604030504040204" pitchFamily="50" charset="-128"/>
                        <a:ea typeface="Meiryo UI" panose="020B0604030504040204" pitchFamily="50" charset="-128"/>
                      </a:endParaRPr>
                    </a:p>
                  </a:txBody>
                  <a:tcPr anchor="ctr" anchorCtr="1">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extLst>
                  <a:ext uri="{0D108BD9-81ED-4DB2-BD59-A6C34878D82A}">
                    <a16:rowId xmlns:a16="http://schemas.microsoft.com/office/drawing/2014/main" val="3528111955"/>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食料品</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肉や魚、乳製品などの加工品、</a:t>
                      </a:r>
                    </a:p>
                    <a:p>
                      <a:pPr>
                        <a:lnSpc>
                          <a:spcPct val="100000"/>
                        </a:lnSpc>
                      </a:pPr>
                      <a:r>
                        <a:rPr kumimoji="1" lang="ja-JP" altLang="en-US" sz="800" dirty="0">
                          <a:latin typeface="Meiryo UI" panose="020B0604030504040204" pitchFamily="50" charset="-128"/>
                          <a:ea typeface="Meiryo UI" panose="020B0604030504040204" pitchFamily="50" charset="-128"/>
                        </a:rPr>
                        <a:t>清涼飲料などの飲食料品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外食を除く</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54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繊維製品</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子ども服などの衣服・身の回り品</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54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472440">
                <a:tc>
                  <a:txBody>
                    <a:bodyPr/>
                    <a:lstStyle/>
                    <a:p>
                      <a:pPr>
                        <a:lnSpc>
                          <a:spcPct val="100000"/>
                        </a:lnSpc>
                      </a:pPr>
                      <a:r>
                        <a:rPr kumimoji="1" lang="ja-JP" altLang="en-US" sz="900" dirty="0">
                          <a:latin typeface="Meiryo UI" panose="020B0604030504040204" pitchFamily="50" charset="-128"/>
                          <a:ea typeface="Meiryo UI" panose="020B0604030504040204" pitchFamily="50" charset="-128"/>
                        </a:rPr>
                        <a:t>教育</a:t>
                      </a:r>
                      <a:endParaRPr kumimoji="1" lang="en-US" altLang="ja-JP" sz="900" dirty="0">
                        <a:latin typeface="Meiryo UI" panose="020B0604030504040204" pitchFamily="50" charset="-128"/>
                        <a:ea typeface="Meiryo UI" panose="020B0604030504040204" pitchFamily="50" charset="-128"/>
                      </a:endParaRPr>
                    </a:p>
                    <a:p>
                      <a:pPr>
                        <a:lnSpc>
                          <a:spcPct val="1000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幼稚園、小学校、中学校などの教育費</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marL="54000" marR="54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4026884862"/>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nvGraphicFramePr>
        <p:xfrm>
          <a:off x="198406" y="1650138"/>
          <a:ext cx="2628000" cy="480600"/>
        </p:xfrm>
        <a:graphic>
          <a:graphicData uri="http://schemas.openxmlformats.org/drawingml/2006/table">
            <a:tbl>
              <a:tblPr firstRow="1" bandRow="1">
                <a:tableStyleId>{5940675A-B579-460E-94D1-54222C63F5DA}</a:tableStyleId>
              </a:tblPr>
              <a:tblGrid>
                <a:gridCol w="972000">
                  <a:extLst>
                    <a:ext uri="{9D8B030D-6E8A-4147-A177-3AD203B41FA5}">
                      <a16:colId xmlns:a16="http://schemas.microsoft.com/office/drawing/2014/main" val="2250622700"/>
                    </a:ext>
                  </a:extLst>
                </a:gridCol>
                <a:gridCol w="1224000">
                  <a:extLst>
                    <a:ext uri="{9D8B030D-6E8A-4147-A177-3AD203B41FA5}">
                      <a16:colId xmlns:a16="http://schemas.microsoft.com/office/drawing/2014/main" val="1868032922"/>
                    </a:ext>
                  </a:extLst>
                </a:gridCol>
                <a:gridCol w="432000">
                  <a:extLst>
                    <a:ext uri="{9D8B030D-6E8A-4147-A177-3AD203B41FA5}">
                      <a16:colId xmlns:a16="http://schemas.microsoft.com/office/drawing/2014/main" val="3698287331"/>
                    </a:ext>
                  </a:extLst>
                </a:gridCol>
              </a:tblGrid>
              <a:tr h="1764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子どもの増加数</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人</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198405" y="1155169"/>
            <a:ext cx="262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少子化対策</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子どもの増加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7" name="正方形/長方形 31">
            <a:extLst>
              <a:ext uri="{FF2B5EF4-FFF2-40B4-BE49-F238E27FC236}">
                <a16:creationId xmlns:a16="http://schemas.microsoft.com/office/drawing/2014/main" id="{23460CE3-68E4-4350-9A53-6CC9595BB5F4}"/>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06206520"/>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42</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8" name="テキスト ボックス 27">
            <a:extLst>
              <a:ext uri="{FF2B5EF4-FFF2-40B4-BE49-F238E27FC236}">
                <a16:creationId xmlns:a16="http://schemas.microsoft.com/office/drawing/2014/main" id="{3A602180-D587-4389-9E4B-F9FE6B47938C}"/>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575412"/>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6" name="テキスト ボックス 25">
            <a:extLst>
              <a:ext uri="{FF2B5EF4-FFF2-40B4-BE49-F238E27FC236}">
                <a16:creationId xmlns:a16="http://schemas.microsoft.com/office/drawing/2014/main" id="{D13BE80D-532D-3131-F698-99D7097F5BA7}"/>
              </a:ext>
            </a:extLst>
          </p:cNvPr>
          <p:cNvSpPr txBox="1"/>
          <p:nvPr/>
        </p:nvSpPr>
        <p:spPr>
          <a:xfrm>
            <a:off x="6481665" y="3354327"/>
            <a:ext cx="2592000"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観光客の支出金額のうち、どれだけ地域内で支出しているかを表す割合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434403" y="951776"/>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096546" y="951776"/>
            <a:ext cx="23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観光客１人当たり支出金額の設定値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59297" y="1501328"/>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59297" y="95177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898745"/>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観光客が●●人増加し、地域内での支出が増加することによる経済波及効果は、直接効果が●●億円であり、間接効果を加えた効果の合計は●●億円である。</a:t>
            </a:r>
            <a:endParaRPr lang="en-US" altLang="ja-JP" sz="1000" b="0" dirty="0"/>
          </a:p>
        </p:txBody>
      </p:sp>
      <p:graphicFrame>
        <p:nvGraphicFramePr>
          <p:cNvPr id="17" name="表 2"/>
          <p:cNvGraphicFramePr>
            <a:graphicFrameLocks noGrp="1"/>
          </p:cNvGraphicFramePr>
          <p:nvPr/>
        </p:nvGraphicFramePr>
        <p:xfrm>
          <a:off x="3117042" y="1147354"/>
          <a:ext cx="3168000" cy="2338480"/>
        </p:xfrm>
        <a:graphic>
          <a:graphicData uri="http://schemas.openxmlformats.org/drawingml/2006/table">
            <a:tbl>
              <a:tblPr firstRow="1" bandRow="1">
                <a:tableStyleId>{5940675A-B579-460E-94D1-54222C63F5DA}</a:tableStyleId>
              </a:tblPr>
              <a:tblGrid>
                <a:gridCol w="1296000">
                  <a:extLst>
                    <a:ext uri="{9D8B030D-6E8A-4147-A177-3AD203B41FA5}">
                      <a16:colId xmlns:a16="http://schemas.microsoft.com/office/drawing/2014/main" val="4225358675"/>
                    </a:ext>
                  </a:extLst>
                </a:gridCol>
                <a:gridCol w="936000">
                  <a:extLst>
                    <a:ext uri="{9D8B030D-6E8A-4147-A177-3AD203B41FA5}">
                      <a16:colId xmlns:a16="http://schemas.microsoft.com/office/drawing/2014/main" val="1868032922"/>
                    </a:ext>
                  </a:extLst>
                </a:gridCol>
                <a:gridCol w="936000">
                  <a:extLst>
                    <a:ext uri="{9D8B030D-6E8A-4147-A177-3AD203B41FA5}">
                      <a16:colId xmlns:a16="http://schemas.microsoft.com/office/drawing/2014/main" val="1999086778"/>
                    </a:ext>
                  </a:extLst>
                </a:gridCol>
              </a:tblGrid>
              <a:tr h="0">
                <a:tc>
                  <a:txBody>
                    <a:bodyPr/>
                    <a:lstStyle/>
                    <a:p>
                      <a:pPr algn="ctr">
                        <a:lnSpc>
                          <a:spcPts val="900"/>
                        </a:lnSpc>
                      </a:pPr>
                      <a:r>
                        <a:rPr kumimoji="1" lang="ja-JP" altLang="en-US" sz="800" b="1" dirty="0">
                          <a:latin typeface="Meiryo UI" panose="020B0604030504040204" pitchFamily="50" charset="-128"/>
                          <a:ea typeface="Meiryo UI" panose="020B0604030504040204" pitchFamily="50" charset="-128"/>
                        </a:rPr>
                        <a:t>項目</a:t>
                      </a:r>
                    </a:p>
                  </a:txBody>
                  <a:tcPr marL="36000" marR="36000" marT="18000" marB="18000" anchor="ctr" anchorCtr="1">
                    <a:solidFill>
                      <a:schemeClr val="bg1">
                        <a:lumMod val="75000"/>
                      </a:schemeClr>
                    </a:solidFill>
                  </a:tcPr>
                </a:tc>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日帰り客</a:t>
                      </a:r>
                      <a:endParaRPr kumimoji="1" lang="en-US" altLang="ja-JP" sz="800" b="1" dirty="0">
                        <a:latin typeface="Meiryo UI" panose="020B0604030504040204" pitchFamily="50" charset="-128"/>
                        <a:ea typeface="Meiryo UI" panose="020B0604030504040204" pitchFamily="50" charset="-128"/>
                      </a:endParaRPr>
                    </a:p>
                    <a:p>
                      <a:pPr algn="ctr">
                        <a:lnSpc>
                          <a:spcPts val="800"/>
                        </a:lnSpc>
                      </a:pP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円</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人・回</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L="36000" marR="36000" marT="18000" marB="18000" anchor="ctr" anchorCtr="1">
                    <a:solidFill>
                      <a:schemeClr val="bg1">
                        <a:lumMod val="75000"/>
                      </a:schemeClr>
                    </a:solidFill>
                  </a:tcPr>
                </a:tc>
                <a:tc>
                  <a:txBody>
                    <a:bodyPr/>
                    <a:lstStyle/>
                    <a:p>
                      <a:pPr algn="ctr">
                        <a:lnSpc>
                          <a:spcPts val="800"/>
                        </a:lnSpc>
                      </a:pPr>
                      <a:r>
                        <a:rPr kumimoji="1" lang="ja-JP" altLang="en-US" sz="800" b="1" dirty="0">
                          <a:latin typeface="Meiryo UI" panose="020B0604030504040204" pitchFamily="50" charset="-128"/>
                          <a:ea typeface="Meiryo UI" panose="020B0604030504040204" pitchFamily="50" charset="-128"/>
                        </a:rPr>
                        <a:t>宿泊客</a:t>
                      </a:r>
                      <a:endParaRPr kumimoji="1" lang="en-US" altLang="ja-JP" sz="800" b="1" dirty="0">
                        <a:latin typeface="Meiryo UI" panose="020B0604030504040204" pitchFamily="50" charset="-128"/>
                        <a:ea typeface="Meiryo UI" panose="020B0604030504040204" pitchFamily="50" charset="-128"/>
                      </a:endParaRPr>
                    </a:p>
                    <a:p>
                      <a:pPr algn="ctr">
                        <a:lnSpc>
                          <a:spcPts val="800"/>
                        </a:lnSpc>
                      </a:pP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円</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人・回</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L="36000" marR="36000" marT="18000" marB="18000" anchor="ctr" anchorCtr="1">
                    <a:solidFill>
                      <a:schemeClr val="bg1">
                        <a:lumMod val="75000"/>
                      </a:schemeClr>
                    </a:solidFill>
                  </a:tcPr>
                </a:tc>
                <a:extLst>
                  <a:ext uri="{0D108BD9-81ED-4DB2-BD59-A6C34878D82A}">
                    <a16:rowId xmlns:a16="http://schemas.microsoft.com/office/drawing/2014/main" val="3528111955"/>
                  </a:ext>
                </a:extLst>
              </a:tr>
              <a:tr h="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農業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農産品、畜産品のお土産</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加工品を除く</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水産業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水産品のお土産</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加工品を除く</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食料品</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飲食料品</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加工品</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のお土産</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その他の製造業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雑貨、民芸品等のお土産</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運輸・郵便業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鉄道、バス、タクシー等の交通費</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宿泊・飲食サービス業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宿泊費、飲食費</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31076626"/>
                  </a:ext>
                </a:extLst>
              </a:tr>
              <a:tr h="28800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その他のサービス</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温泉、遊園地等の娯楽費</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18000" marB="18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18000" marB="18000"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264735786"/>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extLst>
              <p:ext uri="{D42A27DB-BD31-4B8C-83A1-F6EECF244321}">
                <p14:modId xmlns:p14="http://schemas.microsoft.com/office/powerpoint/2010/main" val="4068259567"/>
              </p:ext>
            </p:extLst>
          </p:nvPr>
        </p:nvGraphicFramePr>
        <p:xfrm>
          <a:off x="174961" y="1704844"/>
          <a:ext cx="2700000" cy="734400"/>
        </p:xfrm>
        <a:graphic>
          <a:graphicData uri="http://schemas.openxmlformats.org/drawingml/2006/table">
            <a:tbl>
              <a:tblPr firstRow="1" bandRow="1">
                <a:tableStyleId>{5940675A-B579-460E-94D1-54222C63F5DA}</a:tableStyleId>
              </a:tblPr>
              <a:tblGrid>
                <a:gridCol w="1008000">
                  <a:extLst>
                    <a:ext uri="{9D8B030D-6E8A-4147-A177-3AD203B41FA5}">
                      <a16:colId xmlns:a16="http://schemas.microsoft.com/office/drawing/2014/main" val="2250622700"/>
                    </a:ext>
                  </a:extLst>
                </a:gridCol>
                <a:gridCol w="1260000">
                  <a:extLst>
                    <a:ext uri="{9D8B030D-6E8A-4147-A177-3AD203B41FA5}">
                      <a16:colId xmlns:a16="http://schemas.microsoft.com/office/drawing/2014/main" val="1868032922"/>
                    </a:ext>
                  </a:extLst>
                </a:gridCol>
                <a:gridCol w="432000">
                  <a:extLst>
                    <a:ext uri="{9D8B030D-6E8A-4147-A177-3AD203B41FA5}">
                      <a16:colId xmlns:a16="http://schemas.microsoft.com/office/drawing/2014/main" val="3698287331"/>
                    </a:ext>
                  </a:extLst>
                </a:gridCol>
              </a:tblGrid>
              <a:tr h="230400">
                <a:tc>
                  <a:txBody>
                    <a:bodyPr/>
                    <a:lstStyle/>
                    <a:p>
                      <a:pPr algn="ctr">
                        <a:lnSpc>
                          <a:spcPts val="8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ts val="8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ts val="8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観光客の増加数</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人</a:t>
                      </a:r>
                    </a:p>
                  </a:txBody>
                  <a:tcPr anchor="ctr">
                    <a:noFill/>
                  </a:tcPr>
                </a:tc>
                <a:extLst>
                  <a:ext uri="{0D108BD9-81ED-4DB2-BD59-A6C34878D82A}">
                    <a16:rowId xmlns:a16="http://schemas.microsoft.com/office/drawing/2014/main" val="2600272368"/>
                  </a:ext>
                </a:extLst>
              </a:tr>
              <a:tr h="252000">
                <a:tc>
                  <a:txBody>
                    <a:bodyPr/>
                    <a:lstStyle/>
                    <a:p>
                      <a:pPr marL="0" algn="l"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うち、宿泊客の割合</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a:t>
                      </a:r>
                    </a:p>
                  </a:txBody>
                  <a:tcPr anchor="ctr">
                    <a:noFill/>
                  </a:tcPr>
                </a:tc>
                <a:extLst>
                  <a:ext uri="{0D108BD9-81ED-4DB2-BD59-A6C34878D82A}">
                    <a16:rowId xmlns:a16="http://schemas.microsoft.com/office/drawing/2014/main" val="736938132"/>
                  </a:ext>
                </a:extLst>
              </a:tr>
            </a:tbl>
          </a:graphicData>
        </a:graphic>
      </p:graphicFrame>
      <p:sp>
        <p:nvSpPr>
          <p:cNvPr id="7" name="テキスト ボックス 1"/>
          <p:cNvSpPr txBox="1"/>
          <p:nvPr/>
        </p:nvSpPr>
        <p:spPr>
          <a:xfrm>
            <a:off x="174960" y="1155169"/>
            <a:ext cx="2736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観光振興</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観光客の増加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9" name="正方形/長方形 31">
            <a:extLst>
              <a:ext uri="{FF2B5EF4-FFF2-40B4-BE49-F238E27FC236}">
                <a16:creationId xmlns:a16="http://schemas.microsoft.com/office/drawing/2014/main" id="{38FB70EA-9EE8-4268-AF3F-ECE7FCD9CF96}"/>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253563097"/>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43</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8" name="テキスト ボックス 27">
            <a:extLst>
              <a:ext uri="{FF2B5EF4-FFF2-40B4-BE49-F238E27FC236}">
                <a16:creationId xmlns:a16="http://schemas.microsoft.com/office/drawing/2014/main" id="{043E2A1A-32D4-4C3C-89C6-4CD92D98C3DE}"/>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56803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6" name="テキスト ボックス 25">
            <a:extLst>
              <a:ext uri="{FF2B5EF4-FFF2-40B4-BE49-F238E27FC236}">
                <a16:creationId xmlns:a16="http://schemas.microsoft.com/office/drawing/2014/main" id="{D13BE80D-532D-3131-F698-99D7097F5BA7}"/>
              </a:ext>
            </a:extLst>
          </p:cNvPr>
          <p:cNvSpPr txBox="1"/>
          <p:nvPr/>
        </p:nvSpPr>
        <p:spPr>
          <a:xfrm>
            <a:off x="6231574" y="3376125"/>
            <a:ext cx="2732673" cy="144000"/>
          </a:xfrm>
          <a:prstGeom prst="rect">
            <a:avLst/>
          </a:prstGeom>
          <a:noFill/>
          <a:ln w="9525">
            <a:noFill/>
            <a:miter lim="800000"/>
            <a:headEnd/>
            <a:tailEnd/>
          </a:ln>
        </p:spPr>
        <p:txBody>
          <a:bodyPr wrap="square" lIns="0" tIns="18000" rIns="0" bIns="18000" anchor="ctr" anchorCtr="0">
            <a:noAutofit/>
          </a:bodyPr>
          <a:lstStyle>
            <a:defPPr>
              <a:defRPr lang="ja-JP"/>
            </a:defPPr>
            <a:lvl1pPr>
              <a:lnSpc>
                <a:spcPts val="1500"/>
              </a:lnSpc>
              <a:defRPr sz="1200" b="1">
                <a:solidFill>
                  <a:schemeClr val="bg1"/>
                </a:solidFill>
                <a:latin typeface="Meiryo UI" pitchFamily="50" charset="-128"/>
                <a:ea typeface="Meiryo UI" pitchFamily="50" charset="-128"/>
              </a:defRPr>
            </a:lvl1pPr>
          </a:lstStyle>
          <a:p>
            <a:pPr marL="182563" indent="-182563" algn="just">
              <a:lnSpc>
                <a:spcPts val="800"/>
              </a:lnSpc>
            </a:pPr>
            <a:r>
              <a:rPr lang="ja-JP" altLang="en-US" sz="650" b="0" dirty="0">
                <a:solidFill>
                  <a:schemeClr val="tx1"/>
                </a:solidFill>
              </a:rPr>
              <a:t>注</a:t>
            </a:r>
            <a:r>
              <a:rPr lang="en-US" altLang="ja-JP" sz="650" b="0" dirty="0">
                <a:solidFill>
                  <a:schemeClr val="tx1"/>
                </a:solidFill>
              </a:rPr>
              <a:t>1)	</a:t>
            </a:r>
            <a:r>
              <a:rPr lang="ja-JP" altLang="en-US" sz="650" b="0" dirty="0">
                <a:solidFill>
                  <a:schemeClr val="tx1"/>
                </a:solidFill>
              </a:rPr>
              <a:t>設備投資の支出金額のうち、どれだけ地域内で支出しているかを表す割合</a:t>
            </a:r>
          </a:p>
        </p:txBody>
      </p:sp>
      <p:sp>
        <p:nvSpPr>
          <p:cNvPr id="44" name="テキスト ボックス 24">
            <a:extLst>
              <a:ext uri="{FF2B5EF4-FFF2-40B4-BE49-F238E27FC236}">
                <a16:creationId xmlns:a16="http://schemas.microsoft.com/office/drawing/2014/main" id="{AE3F361C-6CFF-A103-91C4-BDAD3FC2F6D2}"/>
              </a:ext>
            </a:extLst>
          </p:cNvPr>
          <p:cNvSpPr txBox="1"/>
          <p:nvPr/>
        </p:nvSpPr>
        <p:spPr>
          <a:xfrm>
            <a:off x="6168682" y="951776"/>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域内調達率</a:t>
            </a:r>
            <a:r>
              <a:rPr lang="ja-JP" altLang="en-US" sz="1000" b="1" u="sng" baseline="30000" dirty="0">
                <a:latin typeface="Meiryo UI" panose="020B0604030504040204" pitchFamily="50" charset="-128"/>
                <a:ea typeface="Meiryo UI" panose="020B0604030504040204" pitchFamily="50" charset="-128"/>
              </a:rPr>
              <a:t>注</a:t>
            </a:r>
            <a:r>
              <a:rPr lang="en-US" altLang="ja-JP" sz="1000" b="1" u="sng" baseline="30000" dirty="0">
                <a:latin typeface="Meiryo UI" panose="020B0604030504040204" pitchFamily="50" charset="-128"/>
                <a:ea typeface="Meiryo UI" panose="020B0604030504040204" pitchFamily="50" charset="-128"/>
              </a:rPr>
              <a:t>1</a:t>
            </a:r>
            <a:r>
              <a:rPr lang="ja-JP" altLang="en-US" sz="1000" b="1" u="sng" dirty="0">
                <a:latin typeface="Meiryo UI" panose="020B0604030504040204" pitchFamily="50" charset="-128"/>
                <a:ea typeface="Meiryo UI" panose="020B0604030504040204" pitchFamily="50" charset="-128"/>
              </a:rPr>
              <a:t>の設定値</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28" name="テキスト ボックス 23">
            <a:extLst>
              <a:ext uri="{FF2B5EF4-FFF2-40B4-BE49-F238E27FC236}">
                <a16:creationId xmlns:a16="http://schemas.microsoft.com/office/drawing/2014/main" id="{AE3F361C-6CFF-A103-91C4-BDAD3FC2F6D2}"/>
              </a:ext>
            </a:extLst>
          </p:cNvPr>
          <p:cNvSpPr txBox="1"/>
          <p:nvPr/>
        </p:nvSpPr>
        <p:spPr>
          <a:xfrm>
            <a:off x="3057470" y="951776"/>
            <a:ext cx="23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設備投資の内訳の設定値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167112" y="1532588"/>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67112" y="95177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4415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891371"/>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設備投資が●●百万円増加し、地域内での支出が増加することによる経済波及効果は、直接効果が●●億円であり、間接効果を加えた効果の合計は●●億円である。</a:t>
            </a:r>
            <a:endParaRPr lang="en-US" altLang="ja-JP" sz="1000" b="0" dirty="0"/>
          </a:p>
        </p:txBody>
      </p:sp>
      <p:graphicFrame>
        <p:nvGraphicFramePr>
          <p:cNvPr id="15" name="表 2"/>
          <p:cNvGraphicFramePr>
            <a:graphicFrameLocks noGrp="1"/>
          </p:cNvGraphicFramePr>
          <p:nvPr/>
        </p:nvGraphicFramePr>
        <p:xfrm>
          <a:off x="3072580" y="1171890"/>
          <a:ext cx="2916000" cy="2271840"/>
        </p:xfrm>
        <a:graphic>
          <a:graphicData uri="http://schemas.openxmlformats.org/drawingml/2006/table">
            <a:tbl>
              <a:tblPr firstRow="1" bandRow="1">
                <a:tableStyleId>{5940675A-B579-460E-94D1-54222C63F5DA}</a:tableStyleId>
              </a:tblPr>
              <a:tblGrid>
                <a:gridCol w="1872000">
                  <a:extLst>
                    <a:ext uri="{9D8B030D-6E8A-4147-A177-3AD203B41FA5}">
                      <a16:colId xmlns:a16="http://schemas.microsoft.com/office/drawing/2014/main" val="4225358675"/>
                    </a:ext>
                  </a:extLst>
                </a:gridCol>
                <a:gridCol w="1044000">
                  <a:extLst>
                    <a:ext uri="{9D8B030D-6E8A-4147-A177-3AD203B41FA5}">
                      <a16:colId xmlns:a16="http://schemas.microsoft.com/office/drawing/2014/main" val="1868032922"/>
                    </a:ext>
                  </a:extLst>
                </a:gridCol>
              </a:tblGrid>
              <a:tr h="0">
                <a:tc>
                  <a:txBody>
                    <a:bodyPr/>
                    <a:lstStyle/>
                    <a:p>
                      <a:pPr algn="ctr">
                        <a:lnSpc>
                          <a:spcPct val="100000"/>
                        </a:lnSpc>
                      </a:pPr>
                      <a:endParaRPr kumimoji="1" lang="ja-JP" altLang="en-US" sz="800" b="1" dirty="0">
                        <a:latin typeface="Meiryo UI" panose="020B0604030504040204" pitchFamily="50" charset="-128"/>
                        <a:ea typeface="Meiryo UI" panose="020B0604030504040204" pitchFamily="50" charset="-128"/>
                      </a:endParaRPr>
                    </a:p>
                  </a:txBody>
                  <a:tcPr marL="36000" marR="36000" marT="36000" marB="36000" anchor="ctr" anchorCtr="1">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L="36000" marR="36000" marT="36000" marB="36000" anchor="ctr" anchorCtr="1">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lumMod val="75000"/>
                      </a:schemeClr>
                    </a:solidFill>
                  </a:tcPr>
                </a:tc>
                <a:extLst>
                  <a:ext uri="{0D108BD9-81ED-4DB2-BD59-A6C34878D82A}">
                    <a16:rowId xmlns:a16="http://schemas.microsoft.com/office/drawing/2014/main" val="3528111955"/>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建設業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工場、事業所など建築物の建設</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はん用・生産用・業務用機械</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ボイラ、タービンなどの汎用機械、農業用や建設用などの生産用機械器具、業務用機械器具の設置</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電気機械</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発電機器、電動機、変圧器、配電盤などの電気機械の設置</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輸送用機械</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乗用車、トラック、船舶など輸送用機械の購入</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14889560"/>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情報通信業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コンピュータソフトウェアの購入</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850792377"/>
                  </a:ext>
                </a:extLst>
              </a:tr>
              <a:tr h="315840">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専門・科学技術、業務支援サービス業</a:t>
                      </a:r>
                      <a:endParaRPr kumimoji="1" lang="en-US" altLang="ja-JP" sz="800" dirty="0">
                        <a:latin typeface="Meiryo UI" panose="020B0604030504040204" pitchFamily="50" charset="-128"/>
                        <a:ea typeface="Meiryo UI" panose="020B0604030504040204" pitchFamily="50" charset="-128"/>
                      </a:endParaRPr>
                    </a:p>
                    <a:p>
                      <a:pPr>
                        <a:lnSpc>
                          <a:spcPct val="100000"/>
                        </a:lnSpc>
                      </a:pP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研究・開発</a:t>
                      </a:r>
                      <a:r>
                        <a:rPr kumimoji="1"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a:txBody>
                  <a:tcPr marL="36000" marR="36000" marT="36000" marB="36000"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72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707066011"/>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nvGraphicFramePr>
        <p:xfrm>
          <a:off x="182776" y="1743919"/>
          <a:ext cx="2664554" cy="480600"/>
        </p:xfrm>
        <a:graphic>
          <a:graphicData uri="http://schemas.openxmlformats.org/drawingml/2006/table">
            <a:tbl>
              <a:tblPr firstRow="1" bandRow="1">
                <a:tableStyleId>{5940675A-B579-460E-94D1-54222C63F5DA}</a:tableStyleId>
              </a:tblPr>
              <a:tblGrid>
                <a:gridCol w="762887">
                  <a:extLst>
                    <a:ext uri="{9D8B030D-6E8A-4147-A177-3AD203B41FA5}">
                      <a16:colId xmlns:a16="http://schemas.microsoft.com/office/drawing/2014/main" val="2250622700"/>
                    </a:ext>
                  </a:extLst>
                </a:gridCol>
                <a:gridCol w="1368000">
                  <a:extLst>
                    <a:ext uri="{9D8B030D-6E8A-4147-A177-3AD203B41FA5}">
                      <a16:colId xmlns:a16="http://schemas.microsoft.com/office/drawing/2014/main" val="1868032922"/>
                    </a:ext>
                  </a:extLst>
                </a:gridCol>
                <a:gridCol w="533667">
                  <a:extLst>
                    <a:ext uri="{9D8B030D-6E8A-4147-A177-3AD203B41FA5}">
                      <a16:colId xmlns:a16="http://schemas.microsoft.com/office/drawing/2014/main" val="3698287331"/>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設備投資額</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百万円</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182775" y="1155169"/>
            <a:ext cx="2664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設備投資</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設備投資の増加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7" name="正方形/長方形 31">
            <a:extLst>
              <a:ext uri="{FF2B5EF4-FFF2-40B4-BE49-F238E27FC236}">
                <a16:creationId xmlns:a16="http://schemas.microsoft.com/office/drawing/2014/main" id="{A7E2FCD2-0534-48E7-885D-E8A8213FBF62}"/>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228218623"/>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44</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5" name="テキスト ボックス 25">
            <a:extLst>
              <a:ext uri="{FF2B5EF4-FFF2-40B4-BE49-F238E27FC236}">
                <a16:creationId xmlns:a16="http://schemas.microsoft.com/office/drawing/2014/main" id="{B7463C6C-FC39-4BB0-80C5-E4854D255751}"/>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4"/>
          <p:cNvSpPr txBox="1">
            <a:spLocks noChangeArrowheads="1"/>
          </p:cNvSpPr>
          <p:nvPr/>
        </p:nvSpPr>
        <p:spPr bwMode="auto">
          <a:xfrm>
            <a:off x="103434" y="2814894"/>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7" name="テキスト ボックス 23">
            <a:extLst>
              <a:ext uri="{FF2B5EF4-FFF2-40B4-BE49-F238E27FC236}">
                <a16:creationId xmlns:a16="http://schemas.microsoft.com/office/drawing/2014/main" id="{C1AEE64E-1C4D-BC96-1914-4F5190545B31}"/>
              </a:ext>
            </a:extLst>
          </p:cNvPr>
          <p:cNvSpPr txBox="1"/>
          <p:nvPr/>
        </p:nvSpPr>
        <p:spPr>
          <a:xfrm>
            <a:off x="261098" y="2416590"/>
            <a:ext cx="4788000" cy="195814"/>
          </a:xfrm>
          <a:prstGeom prst="rect">
            <a:avLst/>
          </a:prstGeom>
          <a:noFill/>
        </p:spPr>
        <p:txBody>
          <a:bodyPr wrap="square" lIns="72000" tIns="36000" rIns="72000" bIns="36000" rtlCol="0">
            <a:spAutoFit/>
          </a:bodyPr>
          <a:lstStyle/>
          <a:p>
            <a:pPr marL="179388" indent="-179388"/>
            <a:r>
              <a:rPr lang="ja-JP" altLang="en-US" sz="800" dirty="0">
                <a:latin typeface="Meiryo UI" panose="020B0604030504040204" pitchFamily="50" charset="-128"/>
                <a:ea typeface="Meiryo UI" panose="020B0604030504040204" pitchFamily="50" charset="-128"/>
              </a:rPr>
              <a:t>注</a:t>
            </a:r>
            <a:r>
              <a:rPr lang="en-US" altLang="ja-JP" sz="800" dirty="0">
                <a:latin typeface="Meiryo UI" panose="020B0604030504040204" pitchFamily="50" charset="-128"/>
                <a:ea typeface="Meiryo UI" panose="020B0604030504040204" pitchFamily="50" charset="-128"/>
              </a:rPr>
              <a:t>1) </a:t>
            </a:r>
            <a:r>
              <a:rPr lang="ja-JP" altLang="en-US" sz="800" dirty="0">
                <a:latin typeface="Meiryo UI" panose="020B0604030504040204" pitchFamily="50" charset="-128"/>
                <a:ea typeface="Meiryo UI" panose="020B0604030504040204" pitchFamily="50" charset="-128"/>
              </a:rPr>
              <a:t>高効率ボイラー等の省エネに繋がる設備投資を行うことによる、</a:t>
            </a:r>
            <a:r>
              <a:rPr lang="en-US" altLang="ja-JP" sz="800" dirty="0">
                <a:latin typeface="Meiryo UI" panose="020B0604030504040204" pitchFamily="50" charset="-128"/>
                <a:ea typeface="Meiryo UI" panose="020B0604030504040204" pitchFamily="50" charset="-128"/>
              </a:rPr>
              <a:t>1</a:t>
            </a:r>
            <a:r>
              <a:rPr lang="ja-JP" altLang="en-US" sz="800" dirty="0">
                <a:latin typeface="Meiryo UI" panose="020B0604030504040204" pitchFamily="50" charset="-128"/>
                <a:ea typeface="Meiryo UI" panose="020B0604030504040204" pitchFamily="50" charset="-128"/>
              </a:rPr>
              <a:t>年間のエネルギー代金の節約額を意味する。</a:t>
            </a:r>
            <a:endParaRPr kumimoji="1" lang="ja-JP" altLang="en-US" sz="800"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260896" y="1696703"/>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260896" y="1045556"/>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91048"/>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178800"/>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省エネによるエネルギー代金の節約額●●百万円が消費に回り、地域内での支出が増加することによる経済波及効果は、直接効果が●●億円であり、間接効果を加えた効果の合計は●●億円である。</a:t>
            </a:r>
            <a:endParaRPr lang="en-US" altLang="ja-JP" sz="1000" b="0" dirty="0"/>
          </a:p>
        </p:txBody>
      </p:sp>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nvGraphicFramePr>
        <p:xfrm>
          <a:off x="276560" y="1915849"/>
          <a:ext cx="4212000" cy="480600"/>
        </p:xfrm>
        <a:graphic>
          <a:graphicData uri="http://schemas.openxmlformats.org/drawingml/2006/table">
            <a:tbl>
              <a:tblPr firstRow="1" bandRow="1">
                <a:tableStyleId>{5940675A-B579-460E-94D1-54222C63F5DA}</a:tableStyleId>
              </a:tblPr>
              <a:tblGrid>
                <a:gridCol w="2052000">
                  <a:extLst>
                    <a:ext uri="{9D8B030D-6E8A-4147-A177-3AD203B41FA5}">
                      <a16:colId xmlns:a16="http://schemas.microsoft.com/office/drawing/2014/main" val="2250622700"/>
                    </a:ext>
                  </a:extLst>
                </a:gridCol>
                <a:gridCol w="1440000">
                  <a:extLst>
                    <a:ext uri="{9D8B030D-6E8A-4147-A177-3AD203B41FA5}">
                      <a16:colId xmlns:a16="http://schemas.microsoft.com/office/drawing/2014/main" val="1868032922"/>
                    </a:ext>
                  </a:extLst>
                </a:gridCol>
                <a:gridCol w="720000">
                  <a:extLst>
                    <a:ext uri="{9D8B030D-6E8A-4147-A177-3AD203B41FA5}">
                      <a16:colId xmlns:a16="http://schemas.microsoft.com/office/drawing/2014/main" val="3698287331"/>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省エネによるエネルギー代金の節約額</a:t>
                      </a:r>
                      <a:r>
                        <a:rPr kumimoji="1" lang="ja-JP" altLang="en-US" sz="9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900" kern="1200" baseline="30000" dirty="0">
                          <a:solidFill>
                            <a:schemeClr val="tx1"/>
                          </a:solidFill>
                          <a:latin typeface="Meiryo UI" panose="020B0604030504040204" pitchFamily="50" charset="-128"/>
                          <a:ea typeface="Meiryo UI" panose="020B0604030504040204" pitchFamily="50" charset="-128"/>
                          <a:cs typeface="+mn-cs"/>
                        </a:rPr>
                        <a:t>1</a:t>
                      </a:r>
                      <a:endParaRPr kumimoji="1" lang="ja-JP" altLang="en-US" sz="900" kern="1200" baseline="30000" dirty="0">
                        <a:solidFill>
                          <a:schemeClr val="tx1"/>
                        </a:solidFill>
                        <a:latin typeface="Meiryo UI" panose="020B0604030504040204" pitchFamily="50" charset="-128"/>
                        <a:ea typeface="Meiryo UI" panose="020B0604030504040204" pitchFamily="50" charset="-128"/>
                        <a:cs typeface="+mn-cs"/>
                      </a:endParaRP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百万円</a:t>
                      </a:r>
                      <a:r>
                        <a:rPr kumimoji="1" lang="en-US" altLang="ja-JP" sz="900" dirty="0">
                          <a:latin typeface="Meiryo UI" panose="020B0604030504040204" pitchFamily="50" charset="-128"/>
                          <a:ea typeface="Meiryo UI" panose="020B0604030504040204" pitchFamily="50" charset="-128"/>
                        </a:rPr>
                        <a:t>/</a:t>
                      </a:r>
                      <a:r>
                        <a:rPr kumimoji="1" lang="ja-JP" altLang="en-US" sz="900" dirty="0">
                          <a:latin typeface="Meiryo UI" panose="020B0604030504040204" pitchFamily="50" charset="-128"/>
                          <a:ea typeface="Meiryo UI" panose="020B0604030504040204" pitchFamily="50" charset="-128"/>
                        </a:rPr>
                        <a:t>年</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276559" y="1272394"/>
            <a:ext cx="334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高効率ボイラー等の設備投資</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投資の増加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4" name="正方形/長方形 31">
            <a:extLst>
              <a:ext uri="{FF2B5EF4-FFF2-40B4-BE49-F238E27FC236}">
                <a16:creationId xmlns:a16="http://schemas.microsoft.com/office/drawing/2014/main" id="{70896689-BC15-4438-8435-E7465033FB08}"/>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886737758"/>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45</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5" name="テキスト ボックス 25">
            <a:extLst>
              <a:ext uri="{FF2B5EF4-FFF2-40B4-BE49-F238E27FC236}">
                <a16:creationId xmlns:a16="http://schemas.microsoft.com/office/drawing/2014/main" id="{F0EB9244-DBC7-475A-BEB7-C70C8B5F546A}"/>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4"/>
          <p:cNvSpPr txBox="1">
            <a:spLocks noChangeArrowheads="1"/>
          </p:cNvSpPr>
          <p:nvPr/>
        </p:nvSpPr>
        <p:spPr bwMode="auto">
          <a:xfrm>
            <a:off x="103434" y="2849251"/>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17" name="テキスト ボックス 23">
            <a:extLst>
              <a:ext uri="{FF2B5EF4-FFF2-40B4-BE49-F238E27FC236}">
                <a16:creationId xmlns:a16="http://schemas.microsoft.com/office/drawing/2014/main" id="{AE3F361C-6CFF-A103-91C4-BDAD3FC2F6D2}"/>
              </a:ext>
            </a:extLst>
          </p:cNvPr>
          <p:cNvSpPr txBox="1"/>
          <p:nvPr/>
        </p:nvSpPr>
        <p:spPr>
          <a:xfrm>
            <a:off x="4266278" y="1665444"/>
            <a:ext cx="1512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公共事業の工事の内容</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237448" y="1665444"/>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237448" y="1037742"/>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83234"/>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219475"/>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公共投資●●百万円で●●の工事を行うことによる経済波及効果は、直接効果が●●億円であり、間接効果を加えた効果の合計は●●億円である。</a:t>
            </a:r>
            <a:endParaRPr lang="en-US" altLang="ja-JP" sz="1000" b="0" dirty="0"/>
          </a:p>
        </p:txBody>
      </p:sp>
      <p:graphicFrame>
        <p:nvGraphicFramePr>
          <p:cNvPr id="18" name="表 2">
            <a:extLst>
              <a:ext uri="{FF2B5EF4-FFF2-40B4-BE49-F238E27FC236}">
                <a16:creationId xmlns:a16="http://schemas.microsoft.com/office/drawing/2014/main" id="{0297A93F-2BBE-4F95-2999-369E11D8D392}"/>
              </a:ext>
            </a:extLst>
          </p:cNvPr>
          <p:cNvGraphicFramePr>
            <a:graphicFrameLocks noGrp="1"/>
          </p:cNvGraphicFramePr>
          <p:nvPr/>
        </p:nvGraphicFramePr>
        <p:xfrm>
          <a:off x="4281943" y="1876775"/>
          <a:ext cx="3204000" cy="480600"/>
        </p:xfrm>
        <a:graphic>
          <a:graphicData uri="http://schemas.openxmlformats.org/drawingml/2006/table">
            <a:tbl>
              <a:tblPr firstRow="1" bandRow="1">
                <a:tableStyleId>{5940675A-B579-460E-94D1-54222C63F5DA}</a:tableStyleId>
              </a:tblPr>
              <a:tblGrid>
                <a:gridCol w="1044000">
                  <a:extLst>
                    <a:ext uri="{9D8B030D-6E8A-4147-A177-3AD203B41FA5}">
                      <a16:colId xmlns:a16="http://schemas.microsoft.com/office/drawing/2014/main" val="2250622700"/>
                    </a:ext>
                  </a:extLst>
                </a:gridCol>
                <a:gridCol w="2160000">
                  <a:extLst>
                    <a:ext uri="{9D8B030D-6E8A-4147-A177-3AD203B41FA5}">
                      <a16:colId xmlns:a16="http://schemas.microsoft.com/office/drawing/2014/main" val="1868032922"/>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設定内容</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工事の内容</a:t>
                      </a:r>
                    </a:p>
                  </a:txBody>
                  <a:tcPr anchor="ctr">
                    <a:solidFill>
                      <a:schemeClr val="bg1">
                        <a:lumMod val="95000"/>
                      </a:schemeClr>
                    </a:solidFill>
                  </a:tcPr>
                </a:tc>
                <a:tc>
                  <a:txBody>
                    <a:bodyPr/>
                    <a:lstStyle/>
                    <a:p>
                      <a:pPr algn="l">
                        <a:lnSpc>
                          <a:spcPct val="100000"/>
                        </a:lnSpc>
                      </a:pPr>
                      <a:r>
                        <a:rPr kumimoji="1" lang="zh-TW" altLang="en-US" sz="900" dirty="0">
                          <a:latin typeface="Meiryo UI" panose="020B0604030504040204" pitchFamily="50" charset="-128"/>
                          <a:ea typeface="Meiryo UI" panose="020B0604030504040204" pitchFamily="50" charset="-128"/>
                        </a:rPr>
                        <a:t>農林関係公共事業</a:t>
                      </a:r>
                      <a:endParaRPr kumimoji="1" lang="ja-JP" altLang="en-US" sz="900" dirty="0">
                        <a:latin typeface="Meiryo UI" panose="020B0604030504040204" pitchFamily="50" charset="-128"/>
                        <a:ea typeface="Meiryo UI" panose="020B0604030504040204" pitchFamily="50" charset="-128"/>
                      </a:endParaRPr>
                    </a:p>
                  </a:txBody>
                  <a:tcPr anchor="ctr">
                    <a:noFill/>
                  </a:tcPr>
                </a:tc>
                <a:extLst>
                  <a:ext uri="{0D108BD9-81ED-4DB2-BD59-A6C34878D82A}">
                    <a16:rowId xmlns:a16="http://schemas.microsoft.com/office/drawing/2014/main" val="2600272368"/>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nvGraphicFramePr>
        <p:xfrm>
          <a:off x="253112" y="1876775"/>
          <a:ext cx="3377667" cy="480600"/>
        </p:xfrm>
        <a:graphic>
          <a:graphicData uri="http://schemas.openxmlformats.org/drawingml/2006/table">
            <a:tbl>
              <a:tblPr firstRow="1" bandRow="1">
                <a:tableStyleId>{5940675A-B579-460E-94D1-54222C63F5DA}</a:tableStyleId>
              </a:tblPr>
              <a:tblGrid>
                <a:gridCol w="1476000">
                  <a:extLst>
                    <a:ext uri="{9D8B030D-6E8A-4147-A177-3AD203B41FA5}">
                      <a16:colId xmlns:a16="http://schemas.microsoft.com/office/drawing/2014/main" val="2250622700"/>
                    </a:ext>
                  </a:extLst>
                </a:gridCol>
                <a:gridCol w="1368000">
                  <a:extLst>
                    <a:ext uri="{9D8B030D-6E8A-4147-A177-3AD203B41FA5}">
                      <a16:colId xmlns:a16="http://schemas.microsoft.com/office/drawing/2014/main" val="1868032922"/>
                    </a:ext>
                  </a:extLst>
                </a:gridCol>
                <a:gridCol w="533667">
                  <a:extLst>
                    <a:ext uri="{9D8B030D-6E8A-4147-A177-3AD203B41FA5}">
                      <a16:colId xmlns:a16="http://schemas.microsoft.com/office/drawing/2014/main" val="3698287331"/>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公共事業による投資額</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百万円</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253111" y="1241135"/>
            <a:ext cx="334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公共事業</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公共投資の増加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4" name="正方形/長方形 31">
            <a:extLst>
              <a:ext uri="{FF2B5EF4-FFF2-40B4-BE49-F238E27FC236}">
                <a16:creationId xmlns:a16="http://schemas.microsoft.com/office/drawing/2014/main" id="{1E09357C-2ACB-4222-9EB4-562D85C6E901}"/>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643124801"/>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46</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5" name="テキスト ボックス 25">
            <a:extLst>
              <a:ext uri="{FF2B5EF4-FFF2-40B4-BE49-F238E27FC236}">
                <a16:creationId xmlns:a16="http://schemas.microsoft.com/office/drawing/2014/main" id="{5FA727C7-073D-4394-8966-DF6FD38EF15D}"/>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4"/>
          <p:cNvSpPr txBox="1">
            <a:spLocks noChangeArrowheads="1"/>
          </p:cNvSpPr>
          <p:nvPr/>
        </p:nvSpPr>
        <p:spPr bwMode="auto">
          <a:xfrm>
            <a:off x="103434" y="2812380"/>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17" name="テキスト ボックス 23">
            <a:extLst>
              <a:ext uri="{FF2B5EF4-FFF2-40B4-BE49-F238E27FC236}">
                <a16:creationId xmlns:a16="http://schemas.microsoft.com/office/drawing/2014/main" id="{AE3F361C-6CFF-A103-91C4-BDAD3FC2F6D2}"/>
              </a:ext>
            </a:extLst>
          </p:cNvPr>
          <p:cNvSpPr txBox="1"/>
          <p:nvPr/>
        </p:nvSpPr>
        <p:spPr>
          <a:xfrm>
            <a:off x="4266278" y="1665444"/>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域外への販売が増加する産業</a:t>
            </a:r>
            <a:endParaRPr kumimoji="1" lang="ja-JP" altLang="en-US" sz="1000" b="1" u="sng" dirty="0">
              <a:latin typeface="Meiryo UI" panose="020B0604030504040204" pitchFamily="50" charset="-128"/>
              <a:ea typeface="Meiryo UI" panose="020B0604030504040204"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237448" y="1665444"/>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237448" y="1037742"/>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83234"/>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182604"/>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「●●業」の域外への販売額が●●百万円増加することによる経済波及効果は、直接効果が●●億円であり、間接効果を加えた効果の合計は●●億円である。</a:t>
            </a:r>
            <a:endParaRPr lang="en-US" altLang="ja-JP" sz="1000" b="0" dirty="0"/>
          </a:p>
        </p:txBody>
      </p:sp>
      <p:graphicFrame>
        <p:nvGraphicFramePr>
          <p:cNvPr id="18" name="表 2">
            <a:extLst>
              <a:ext uri="{FF2B5EF4-FFF2-40B4-BE49-F238E27FC236}">
                <a16:creationId xmlns:a16="http://schemas.microsoft.com/office/drawing/2014/main" id="{0297A93F-2BBE-4F95-2999-369E11D8D392}"/>
              </a:ext>
            </a:extLst>
          </p:cNvPr>
          <p:cNvGraphicFramePr>
            <a:graphicFrameLocks noGrp="1"/>
          </p:cNvGraphicFramePr>
          <p:nvPr/>
        </p:nvGraphicFramePr>
        <p:xfrm>
          <a:off x="4281943" y="1876775"/>
          <a:ext cx="3780000" cy="480600"/>
        </p:xfrm>
        <a:graphic>
          <a:graphicData uri="http://schemas.openxmlformats.org/drawingml/2006/table">
            <a:tbl>
              <a:tblPr firstRow="1" bandRow="1">
                <a:tableStyleId>{5940675A-B579-460E-94D1-54222C63F5DA}</a:tableStyleId>
              </a:tblPr>
              <a:tblGrid>
                <a:gridCol w="1620000">
                  <a:extLst>
                    <a:ext uri="{9D8B030D-6E8A-4147-A177-3AD203B41FA5}">
                      <a16:colId xmlns:a16="http://schemas.microsoft.com/office/drawing/2014/main" val="2250622700"/>
                    </a:ext>
                  </a:extLst>
                </a:gridCol>
                <a:gridCol w="2160000">
                  <a:extLst>
                    <a:ext uri="{9D8B030D-6E8A-4147-A177-3AD203B41FA5}">
                      <a16:colId xmlns:a16="http://schemas.microsoft.com/office/drawing/2014/main" val="1868032922"/>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設定内容</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域外への販売が増加する産業</a:t>
                      </a:r>
                    </a:p>
                  </a:txBody>
                  <a:tcPr anchor="ctr">
                    <a:solidFill>
                      <a:schemeClr val="bg1">
                        <a:lumMod val="95000"/>
                      </a:schemeClr>
                    </a:solidFill>
                  </a:tcPr>
                </a:tc>
                <a:tc>
                  <a:txBody>
                    <a:bodyPr/>
                    <a:lstStyle/>
                    <a:p>
                      <a:pPr algn="l">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extLst>
                  <a:ext uri="{0D108BD9-81ED-4DB2-BD59-A6C34878D82A}">
                    <a16:rowId xmlns:a16="http://schemas.microsoft.com/office/drawing/2014/main" val="2600272368"/>
                  </a:ext>
                </a:extLst>
              </a:tr>
            </a:tbl>
          </a:graphicData>
        </a:graphic>
      </p:graphicFrame>
      <p:graphicFrame>
        <p:nvGraphicFramePr>
          <p:cNvPr id="13" name="表 1">
            <a:extLst>
              <a:ext uri="{FF2B5EF4-FFF2-40B4-BE49-F238E27FC236}">
                <a16:creationId xmlns:a16="http://schemas.microsoft.com/office/drawing/2014/main" id="{0297A93F-2BBE-4F95-2999-369E11D8D392}"/>
              </a:ext>
            </a:extLst>
          </p:cNvPr>
          <p:cNvGraphicFramePr>
            <a:graphicFrameLocks noGrp="1"/>
          </p:cNvGraphicFramePr>
          <p:nvPr/>
        </p:nvGraphicFramePr>
        <p:xfrm>
          <a:off x="253112" y="1876775"/>
          <a:ext cx="3377667" cy="480600"/>
        </p:xfrm>
        <a:graphic>
          <a:graphicData uri="http://schemas.openxmlformats.org/drawingml/2006/table">
            <a:tbl>
              <a:tblPr firstRow="1" bandRow="1">
                <a:tableStyleId>{5940675A-B579-460E-94D1-54222C63F5DA}</a:tableStyleId>
              </a:tblPr>
              <a:tblGrid>
                <a:gridCol w="1476000">
                  <a:extLst>
                    <a:ext uri="{9D8B030D-6E8A-4147-A177-3AD203B41FA5}">
                      <a16:colId xmlns:a16="http://schemas.microsoft.com/office/drawing/2014/main" val="2250622700"/>
                    </a:ext>
                  </a:extLst>
                </a:gridCol>
                <a:gridCol w="1368000">
                  <a:extLst>
                    <a:ext uri="{9D8B030D-6E8A-4147-A177-3AD203B41FA5}">
                      <a16:colId xmlns:a16="http://schemas.microsoft.com/office/drawing/2014/main" val="1868032922"/>
                    </a:ext>
                  </a:extLst>
                </a:gridCol>
                <a:gridCol w="533667">
                  <a:extLst>
                    <a:ext uri="{9D8B030D-6E8A-4147-A177-3AD203B41FA5}">
                      <a16:colId xmlns:a16="http://schemas.microsoft.com/office/drawing/2014/main" val="3698287331"/>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設定値</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単位</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域外への販売増加額</a:t>
                      </a:r>
                    </a:p>
                  </a:txBody>
                  <a:tcPr anchor="ctr">
                    <a:solidFill>
                      <a:schemeClr val="bg1">
                        <a:lumMod val="95000"/>
                      </a:schemeClr>
                    </a:solidFill>
                  </a:tcPr>
                </a:tc>
                <a:tc>
                  <a:txBody>
                    <a:bodyPr/>
                    <a:lstStyle/>
                    <a:p>
                      <a:pPr algn="r">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tc>
                  <a:txBody>
                    <a:bodyPr/>
                    <a:lstStyle/>
                    <a:p>
                      <a:pPr algn="ctr">
                        <a:lnSpc>
                          <a:spcPct val="100000"/>
                        </a:lnSpc>
                      </a:pPr>
                      <a:r>
                        <a:rPr kumimoji="1" lang="ja-JP" altLang="en-US" sz="900" dirty="0">
                          <a:latin typeface="Meiryo UI" panose="020B0604030504040204" pitchFamily="50" charset="-128"/>
                          <a:ea typeface="Meiryo UI" panose="020B0604030504040204" pitchFamily="50" charset="-128"/>
                        </a:rPr>
                        <a:t>百万円</a:t>
                      </a: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253111" y="1241135"/>
            <a:ext cx="334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kumimoji="1" lang="ja-JP" altLang="en-US" sz="1000" dirty="0">
                <a:latin typeface="Meiryo UI" panose="020B0604030504040204" pitchFamily="50" charset="-128"/>
                <a:ea typeface="Meiryo UI" panose="020B0604030504040204" pitchFamily="50" charset="-128"/>
              </a:rPr>
              <a:t>域外への販路開拓</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域外への販売額の増加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4" name="正方形/長方形 31">
            <a:extLst>
              <a:ext uri="{FF2B5EF4-FFF2-40B4-BE49-F238E27FC236}">
                <a16:creationId xmlns:a16="http://schemas.microsoft.com/office/drawing/2014/main" id="{42C9CBD3-8009-4B3F-9D32-508BCC2290E6}"/>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014910718"/>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47</a:t>
            </a:fld>
            <a:endParaRPr lang="en-US" altLang="ja-JP" dirty="0"/>
          </a:p>
        </p:txBody>
      </p:sp>
      <p:sp>
        <p:nvSpPr>
          <p:cNvPr id="2" name="タイトル 1"/>
          <p:cNvSpPr>
            <a:spLocks noGrp="1"/>
          </p:cNvSpPr>
          <p:nvPr>
            <p:ph type="ctrTitle"/>
          </p:nvPr>
        </p:nvSpPr>
        <p:spPr>
          <a:xfrm>
            <a:off x="121472" y="-31577"/>
            <a:ext cx="8100000" cy="493058"/>
          </a:xfrm>
        </p:spPr>
        <p:txBody>
          <a:bodyPr/>
          <a:lstStyle/>
          <a:p>
            <a:r>
              <a:rPr lang="ja-JP" altLang="en-US" dirty="0"/>
              <a:t>施策の内容と経済波及効果の算出結果</a:t>
            </a:r>
            <a:endParaRPr kumimoji="1" lang="ja-JP" altLang="en-US" dirty="0"/>
          </a:p>
        </p:txBody>
      </p:sp>
      <p:sp>
        <p:nvSpPr>
          <p:cNvPr id="20" name="テキスト ボックス 25">
            <a:extLst>
              <a:ext uri="{FF2B5EF4-FFF2-40B4-BE49-F238E27FC236}">
                <a16:creationId xmlns:a16="http://schemas.microsoft.com/office/drawing/2014/main" id="{3CD0EA96-BBF9-4A19-9B28-F5661B78CA13}"/>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4"/>
          <p:cNvSpPr txBox="1">
            <a:spLocks noChangeArrowheads="1"/>
          </p:cNvSpPr>
          <p:nvPr/>
        </p:nvSpPr>
        <p:spPr bwMode="auto">
          <a:xfrm>
            <a:off x="103434" y="3117655"/>
            <a:ext cx="8928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endParaRPr lang="ja-JP" altLang="en-US" sz="1400" b="1" baseline="30000" dirty="0">
              <a:solidFill>
                <a:schemeClr val="bg1"/>
              </a:solidFill>
              <a:latin typeface="Meiryo UI" pitchFamily="50" charset="-128"/>
              <a:ea typeface="Meiryo UI" pitchFamily="50" charset="-128"/>
            </a:endParaRPr>
          </a:p>
        </p:txBody>
      </p:sp>
      <p:sp>
        <p:nvSpPr>
          <p:cNvPr id="17" name="テキスト ボックス 23">
            <a:extLst>
              <a:ext uri="{FF2B5EF4-FFF2-40B4-BE49-F238E27FC236}">
                <a16:creationId xmlns:a16="http://schemas.microsoft.com/office/drawing/2014/main" id="{AE3F361C-6CFF-A103-91C4-BDAD3FC2F6D2}"/>
              </a:ext>
            </a:extLst>
          </p:cNvPr>
          <p:cNvSpPr txBox="1"/>
          <p:nvPr/>
        </p:nvSpPr>
        <p:spPr>
          <a:xfrm>
            <a:off x="105809" y="1630344"/>
            <a:ext cx="23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域内調達が増加する産業</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105809" y="1002642"/>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75859"/>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21" name="テキスト ボックス 20">
            <a:extLst>
              <a:ext uri="{FF2B5EF4-FFF2-40B4-BE49-F238E27FC236}">
                <a16:creationId xmlns:a16="http://schemas.microsoft.com/office/drawing/2014/main" id="{306922EE-7345-4349-9CA8-28C9B7ACF5AC}"/>
              </a:ext>
            </a:extLst>
          </p:cNvPr>
          <p:cNvSpPr txBox="1"/>
          <p:nvPr/>
        </p:nvSpPr>
        <p:spPr>
          <a:xfrm>
            <a:off x="6675762" y="1018617"/>
            <a:ext cx="2412000" cy="123111"/>
          </a:xfrm>
          <a:prstGeom prst="rect">
            <a:avLst/>
          </a:prstGeom>
          <a:noFill/>
        </p:spPr>
        <p:txBody>
          <a:bodyPr wrap="square" lIns="0" tIns="0" rIns="0" bIns="0">
            <a:spAutoFit/>
          </a:bodyPr>
          <a:lstStyle/>
          <a:p>
            <a:r>
              <a:rPr kumimoji="1" lang="ja-JP" altLang="en-US" sz="800" kern="1200" dirty="0">
                <a:solidFill>
                  <a:schemeClr val="tx1"/>
                </a:solidFill>
                <a:latin typeface="Meiryo UI" panose="020B0604030504040204" pitchFamily="50" charset="-128"/>
                <a:ea typeface="Meiryo UI" panose="020B0604030504040204" pitchFamily="50" charset="-128"/>
                <a:cs typeface="+mn-cs"/>
              </a:rPr>
              <a:t>注</a:t>
            </a:r>
            <a:r>
              <a:rPr lang="en-US" altLang="ja-JP" sz="800" dirty="0">
                <a:latin typeface="Meiryo UI" panose="020B0604030504040204" pitchFamily="50" charset="-128"/>
                <a:ea typeface="Meiryo UI" panose="020B0604030504040204" pitchFamily="50" charset="-128"/>
              </a:rPr>
              <a:t>1) </a:t>
            </a:r>
            <a:r>
              <a:rPr kumimoji="1" lang="ja-JP" altLang="en-US" sz="800" kern="1200" dirty="0">
                <a:solidFill>
                  <a:schemeClr val="tx1"/>
                </a:solidFill>
                <a:latin typeface="Meiryo UI" panose="020B0604030504040204" pitchFamily="50" charset="-128"/>
                <a:ea typeface="Meiryo UI" panose="020B0604030504040204" pitchFamily="50" charset="-128"/>
                <a:cs typeface="+mn-cs"/>
              </a:rPr>
              <a:t>域内調達が増加する産業の取引先</a:t>
            </a:r>
            <a:r>
              <a:rPr lang="ja-JP" altLang="en-US" sz="800" dirty="0">
                <a:latin typeface="Meiryo UI" panose="020B0604030504040204" pitchFamily="50" charset="-128"/>
                <a:ea typeface="Meiryo UI" panose="020B0604030504040204" pitchFamily="50" charset="-128"/>
              </a:rPr>
              <a:t>の域内調達率</a:t>
            </a:r>
            <a:endParaRPr lang="ja-JP" altLang="en-US" sz="800" dirty="0"/>
          </a:p>
        </p:txBody>
      </p:sp>
      <p:sp>
        <p:nvSpPr>
          <p:cNvPr id="19" name="テキスト ボックス 22">
            <a:extLst>
              <a:ext uri="{FF2B5EF4-FFF2-40B4-BE49-F238E27FC236}">
                <a16:creationId xmlns:a16="http://schemas.microsoft.com/office/drawing/2014/main" id="{F44D4B26-6540-44F4-A2E2-8D4FDAF39F70}"/>
              </a:ext>
            </a:extLst>
          </p:cNvPr>
          <p:cNvSpPr txBox="1"/>
          <p:nvPr/>
        </p:nvSpPr>
        <p:spPr>
          <a:xfrm>
            <a:off x="3810808" y="1002642"/>
            <a:ext cx="3132000" cy="153888"/>
          </a:xfrm>
          <a:prstGeom prst="rect">
            <a:avLst/>
          </a:prstGeom>
          <a:noFill/>
        </p:spPr>
        <p:txBody>
          <a:bodyPr wrap="square" lIns="0" tIns="0" rIns="0" bIns="0" rtlCol="0">
            <a:spAutoFit/>
          </a:bodyPr>
          <a:lstStyle/>
          <a:p>
            <a:r>
              <a:rPr kumimoji="1" lang="ja-JP" altLang="en-US" sz="1000" b="1" u="sng" dirty="0">
                <a:latin typeface="Meiryo UI" panose="020B0604030504040204" pitchFamily="50" charset="-128"/>
                <a:ea typeface="Meiryo UI" panose="020B0604030504040204" pitchFamily="50" charset="-128"/>
              </a:rPr>
              <a:t>施策規模の設定値：域内調達率の増加数</a:t>
            </a:r>
            <a:r>
              <a:rPr kumimoji="1" lang="en-US" altLang="ja-JP" sz="1000" b="1" u="sng" dirty="0">
                <a:latin typeface="Meiryo UI" panose="020B0604030504040204" pitchFamily="50" charset="-128"/>
                <a:ea typeface="Meiryo UI" panose="020B0604030504040204" pitchFamily="50" charset="-128"/>
              </a:rPr>
              <a:t>(</a:t>
            </a:r>
            <a:r>
              <a:rPr kumimoji="1" lang="en-US" altLang="ja-JP" sz="1000" b="1" u="sng" dirty="0" err="1">
                <a:latin typeface="Meiryo UI" panose="020B0604030504040204" pitchFamily="50" charset="-128"/>
                <a:ea typeface="Meiryo UI" panose="020B0604030504040204" pitchFamily="50" charset="-128"/>
              </a:rPr>
              <a:t>pt</a:t>
            </a:r>
            <a:r>
              <a:rPr kumimoji="1" lang="en-US" altLang="ja-JP" sz="1000" b="1" u="sng" dirty="0">
                <a:latin typeface="Meiryo UI" panose="020B0604030504040204" pitchFamily="50" charset="-128"/>
                <a:ea typeface="Meiryo UI" panose="020B0604030504040204" pitchFamily="50" charset="-128"/>
              </a:rPr>
              <a:t>)</a:t>
            </a:r>
            <a:r>
              <a:rPr kumimoji="1" lang="ja-JP" altLang="en-US" sz="1000" b="1" u="sng" baseline="30000" dirty="0">
                <a:latin typeface="Meiryo UI" panose="020B0604030504040204" pitchFamily="50" charset="-128"/>
                <a:ea typeface="Meiryo UI" panose="020B0604030504040204" pitchFamily="50" charset="-128"/>
              </a:rPr>
              <a:t>注</a:t>
            </a:r>
            <a:r>
              <a:rPr kumimoji="1" lang="en-US" altLang="ja-JP" sz="1000" b="1" u="sng" baseline="30000" dirty="0">
                <a:latin typeface="Meiryo UI" panose="020B0604030504040204" pitchFamily="50" charset="-128"/>
                <a:ea typeface="Meiryo UI" panose="020B0604030504040204" pitchFamily="50" charset="-128"/>
              </a:rPr>
              <a:t>1</a:t>
            </a:r>
            <a:endParaRPr kumimoji="1" lang="ja-JP" altLang="en-US" sz="1000" b="1" u="sng" baseline="30000" dirty="0">
              <a:latin typeface="Meiryo UI" panose="020B0604030504040204" pitchFamily="50" charset="-128"/>
              <a:ea typeface="Meiryo UI" panose="020B0604030504040204" pitchFamily="50" charset="-128"/>
            </a:endParaRPr>
          </a:p>
        </p:txBody>
      </p:sp>
      <p:sp>
        <p:nvSpPr>
          <p:cNvPr id="32" name="テキスト ボックス 3"/>
          <p:cNvSpPr txBox="1"/>
          <p:nvPr/>
        </p:nvSpPr>
        <p:spPr>
          <a:xfrm>
            <a:off x="280272" y="3439239"/>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「●●業」の域内調達が●●</a:t>
            </a:r>
            <a:r>
              <a:rPr lang="en-US" altLang="ja-JP" sz="1000" b="0" dirty="0" err="1"/>
              <a:t>pt</a:t>
            </a:r>
            <a:r>
              <a:rPr lang="ja-JP" altLang="en-US" sz="1000" b="0" dirty="0"/>
              <a:t>増加することによる経済波及効果は、直接効果が●●億円であり、間接効果を加えた効果の合計は●●億円である。</a:t>
            </a:r>
            <a:endParaRPr lang="en-US" altLang="ja-JP" sz="1000" b="0" dirty="0"/>
          </a:p>
        </p:txBody>
      </p:sp>
      <p:graphicFrame>
        <p:nvGraphicFramePr>
          <p:cNvPr id="23" name="表 3-3">
            <a:extLst>
              <a:ext uri="{FF2B5EF4-FFF2-40B4-BE49-F238E27FC236}">
                <a16:creationId xmlns:a16="http://schemas.microsoft.com/office/drawing/2014/main" id="{5931FD45-DA19-4C2B-9322-C3C94D6114FE}"/>
              </a:ext>
            </a:extLst>
          </p:cNvPr>
          <p:cNvGraphicFramePr>
            <a:graphicFrameLocks noGrp="1"/>
          </p:cNvGraphicFramePr>
          <p:nvPr>
            <p:extLst>
              <p:ext uri="{D42A27DB-BD31-4B8C-83A1-F6EECF244321}">
                <p14:modId xmlns:p14="http://schemas.microsoft.com/office/powerpoint/2010/main" val="698874543"/>
              </p:ext>
            </p:extLst>
          </p:nvPr>
        </p:nvGraphicFramePr>
        <p:xfrm>
          <a:off x="7229442" y="1216817"/>
          <a:ext cx="1728000" cy="1691999"/>
        </p:xfrm>
        <a:graphic>
          <a:graphicData uri="http://schemas.openxmlformats.org/drawingml/2006/table">
            <a:tbl>
              <a:tblPr firstRow="1" bandRow="1">
                <a:tableStyleId>{5940675A-B579-460E-94D1-54222C63F5DA}</a:tableStyleId>
              </a:tblPr>
              <a:tblGrid>
                <a:gridCol w="180000">
                  <a:extLst>
                    <a:ext uri="{9D8B030D-6E8A-4147-A177-3AD203B41FA5}">
                      <a16:colId xmlns:a16="http://schemas.microsoft.com/office/drawing/2014/main" val="4071659698"/>
                    </a:ext>
                  </a:extLst>
                </a:gridCol>
                <a:gridCol w="1044000">
                  <a:extLst>
                    <a:ext uri="{9D8B030D-6E8A-4147-A177-3AD203B41FA5}">
                      <a16:colId xmlns:a16="http://schemas.microsoft.com/office/drawing/2014/main" val="2250622700"/>
                    </a:ext>
                  </a:extLst>
                </a:gridCol>
                <a:gridCol w="504000">
                  <a:extLst>
                    <a:ext uri="{9D8B030D-6E8A-4147-A177-3AD203B41FA5}">
                      <a16:colId xmlns:a16="http://schemas.microsoft.com/office/drawing/2014/main" val="1868032922"/>
                    </a:ext>
                  </a:extLst>
                </a:gridCol>
              </a:tblGrid>
              <a:tr h="161603">
                <a:tc>
                  <a:txBody>
                    <a:bodyPr/>
                    <a:lstStyle/>
                    <a:p>
                      <a:pPr algn="ctr">
                        <a:lnSpc>
                          <a:spcPts val="900"/>
                        </a:lnSpc>
                      </a:pP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産業</a:t>
                      </a: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設定値</a:t>
                      </a:r>
                      <a:r>
                        <a:rPr kumimoji="1" lang="en-US" altLang="ja-JP" sz="700" b="1" dirty="0">
                          <a:latin typeface="Meiryo UI" panose="020B0604030504040204" pitchFamily="50" charset="-128"/>
                          <a:ea typeface="Meiryo UI" panose="020B0604030504040204" pitchFamily="50" charset="-128"/>
                        </a:rPr>
                        <a:t>(</a:t>
                      </a:r>
                      <a:r>
                        <a:rPr kumimoji="1" lang="en-US" altLang="ja-JP" sz="700" b="1" dirty="0" err="1">
                          <a:latin typeface="Meiryo UI" panose="020B0604030504040204" pitchFamily="50" charset="-128"/>
                          <a:ea typeface="Meiryo UI" panose="020B0604030504040204" pitchFamily="50" charset="-128"/>
                        </a:rPr>
                        <a:t>pt</a:t>
                      </a: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extLst>
                  <a:ext uri="{0D108BD9-81ED-4DB2-BD59-A6C34878D82A}">
                    <a16:rowId xmlns:a16="http://schemas.microsoft.com/office/drawing/2014/main" val="3528111955"/>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27</a:t>
                      </a: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小売業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00272368"/>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28</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運輸・郵便業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30542611"/>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29</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宿泊・飲食サービス業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87975250"/>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30</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情報通信業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03184865"/>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31</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金融・保険業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92344094"/>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住宅賃貸業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526968817"/>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33</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その他の不動産業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62976300"/>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34</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00" kern="1200" dirty="0">
                          <a:solidFill>
                            <a:schemeClr val="tx1"/>
                          </a:solidFill>
                          <a:latin typeface="Meiryo UI" panose="020B0604030504040204" pitchFamily="50" charset="-128"/>
                          <a:ea typeface="Meiryo UI" panose="020B0604030504040204" pitchFamily="50" charset="-128"/>
                          <a:cs typeface="+mn-cs"/>
                        </a:rPr>
                        <a:t>専門・科学技術、業務支援サービス業</a:t>
                      </a:r>
                      <a:endParaRPr kumimoji="1" lang="en-US" altLang="ja-JP" sz="5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79817381"/>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公務</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7583320"/>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36</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教育</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92538906"/>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37</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保健衛生・社会事業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0045966"/>
                  </a:ext>
                </a:extLst>
              </a:tr>
              <a:tr h="127533">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38</a:t>
                      </a: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その他のサービス</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2399971897"/>
                  </a:ext>
                </a:extLst>
              </a:tr>
            </a:tbl>
          </a:graphicData>
        </a:graphic>
      </p:graphicFrame>
      <p:graphicFrame>
        <p:nvGraphicFramePr>
          <p:cNvPr id="22" name="表 3-2">
            <a:extLst>
              <a:ext uri="{FF2B5EF4-FFF2-40B4-BE49-F238E27FC236}">
                <a16:creationId xmlns:a16="http://schemas.microsoft.com/office/drawing/2014/main" id="{8B5469C6-CE97-4FF2-A2EF-CAA9AA0447B6}"/>
              </a:ext>
            </a:extLst>
          </p:cNvPr>
          <p:cNvGraphicFramePr>
            <a:graphicFrameLocks noGrp="1"/>
          </p:cNvGraphicFramePr>
          <p:nvPr>
            <p:extLst>
              <p:ext uri="{D42A27DB-BD31-4B8C-83A1-F6EECF244321}">
                <p14:modId xmlns:p14="http://schemas.microsoft.com/office/powerpoint/2010/main" val="1487616870"/>
              </p:ext>
            </p:extLst>
          </p:nvPr>
        </p:nvGraphicFramePr>
        <p:xfrm>
          <a:off x="5448331" y="1216817"/>
          <a:ext cx="1692000" cy="1800000"/>
        </p:xfrm>
        <a:graphic>
          <a:graphicData uri="http://schemas.openxmlformats.org/drawingml/2006/table">
            <a:tbl>
              <a:tblPr firstRow="1" bandRow="1">
                <a:tableStyleId>{5940675A-B579-460E-94D1-54222C63F5DA}</a:tableStyleId>
              </a:tblPr>
              <a:tblGrid>
                <a:gridCol w="180000">
                  <a:extLst>
                    <a:ext uri="{9D8B030D-6E8A-4147-A177-3AD203B41FA5}">
                      <a16:colId xmlns:a16="http://schemas.microsoft.com/office/drawing/2014/main" val="4071659698"/>
                    </a:ext>
                  </a:extLst>
                </a:gridCol>
                <a:gridCol w="1008000">
                  <a:extLst>
                    <a:ext uri="{9D8B030D-6E8A-4147-A177-3AD203B41FA5}">
                      <a16:colId xmlns:a16="http://schemas.microsoft.com/office/drawing/2014/main" val="2250622700"/>
                    </a:ext>
                  </a:extLst>
                </a:gridCol>
                <a:gridCol w="504000">
                  <a:extLst>
                    <a:ext uri="{9D8B030D-6E8A-4147-A177-3AD203B41FA5}">
                      <a16:colId xmlns:a16="http://schemas.microsoft.com/office/drawing/2014/main" val="1868032922"/>
                    </a:ext>
                  </a:extLst>
                </a:gridCol>
              </a:tblGrid>
              <a:tr h="159868">
                <a:tc>
                  <a:txBody>
                    <a:bodyPr/>
                    <a:lstStyle/>
                    <a:p>
                      <a:pPr algn="ctr">
                        <a:lnSpc>
                          <a:spcPts val="900"/>
                        </a:lnSpc>
                      </a:pP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産業</a:t>
                      </a: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設定値</a:t>
                      </a:r>
                      <a:r>
                        <a:rPr kumimoji="1" lang="en-US" altLang="ja-JP" sz="700" b="1" dirty="0">
                          <a:latin typeface="Meiryo UI" panose="020B0604030504040204" pitchFamily="50" charset="-128"/>
                          <a:ea typeface="Meiryo UI" panose="020B0604030504040204" pitchFamily="50" charset="-128"/>
                        </a:rPr>
                        <a:t>(</a:t>
                      </a:r>
                      <a:r>
                        <a:rPr kumimoji="1" lang="en-US" altLang="ja-JP" sz="700" b="1" dirty="0" err="1">
                          <a:latin typeface="Meiryo UI" panose="020B0604030504040204" pitchFamily="50" charset="-128"/>
                          <a:ea typeface="Meiryo UI" panose="020B0604030504040204" pitchFamily="50" charset="-128"/>
                        </a:rPr>
                        <a:t>pt</a:t>
                      </a: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extLst>
                  <a:ext uri="{0D108BD9-81ED-4DB2-BD59-A6C34878D82A}">
                    <a16:rowId xmlns:a16="http://schemas.microsoft.com/office/drawing/2014/main" val="3528111955"/>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14</a:t>
                      </a: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はん用・生産用・業務用機械</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00272368"/>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電子部品・デバイス</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30542611"/>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16</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電気機械</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8797525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17</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情報・通信機器</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03184865"/>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18</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輸送用機械</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92344094"/>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19</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印刷業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526968817"/>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20</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その他の製造業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6297630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21</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電気業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79817381"/>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ガス・熱供給業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758332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23</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水道業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92538906"/>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24</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廃棄物処理業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0045966"/>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建設業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99971897"/>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26</a:t>
                      </a: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卸売業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2955634736"/>
                  </a:ext>
                </a:extLst>
              </a:tr>
            </a:tbl>
          </a:graphicData>
        </a:graphic>
      </p:graphicFrame>
      <p:graphicFrame>
        <p:nvGraphicFramePr>
          <p:cNvPr id="15" name="表 3-1">
            <a:extLst>
              <a:ext uri="{FF2B5EF4-FFF2-40B4-BE49-F238E27FC236}">
                <a16:creationId xmlns:a16="http://schemas.microsoft.com/office/drawing/2014/main" id="{FB4A5AE8-8EFD-4F65-AA27-900EC1BBD09D}"/>
              </a:ext>
            </a:extLst>
          </p:cNvPr>
          <p:cNvGraphicFramePr>
            <a:graphicFrameLocks noGrp="1"/>
          </p:cNvGraphicFramePr>
          <p:nvPr>
            <p:extLst>
              <p:ext uri="{D42A27DB-BD31-4B8C-83A1-F6EECF244321}">
                <p14:modId xmlns:p14="http://schemas.microsoft.com/office/powerpoint/2010/main" val="1838746960"/>
              </p:ext>
            </p:extLst>
          </p:nvPr>
        </p:nvGraphicFramePr>
        <p:xfrm>
          <a:off x="3843193" y="1216817"/>
          <a:ext cx="1512000" cy="1800001"/>
        </p:xfrm>
        <a:graphic>
          <a:graphicData uri="http://schemas.openxmlformats.org/drawingml/2006/table">
            <a:tbl>
              <a:tblPr firstRow="1" bandRow="1">
                <a:tableStyleId>{5940675A-B579-460E-94D1-54222C63F5DA}</a:tableStyleId>
              </a:tblPr>
              <a:tblGrid>
                <a:gridCol w="180000">
                  <a:extLst>
                    <a:ext uri="{9D8B030D-6E8A-4147-A177-3AD203B41FA5}">
                      <a16:colId xmlns:a16="http://schemas.microsoft.com/office/drawing/2014/main" val="4071659698"/>
                    </a:ext>
                  </a:extLst>
                </a:gridCol>
                <a:gridCol w="828000">
                  <a:extLst>
                    <a:ext uri="{9D8B030D-6E8A-4147-A177-3AD203B41FA5}">
                      <a16:colId xmlns:a16="http://schemas.microsoft.com/office/drawing/2014/main" val="2250622700"/>
                    </a:ext>
                  </a:extLst>
                </a:gridCol>
                <a:gridCol w="504000">
                  <a:extLst>
                    <a:ext uri="{9D8B030D-6E8A-4147-A177-3AD203B41FA5}">
                      <a16:colId xmlns:a16="http://schemas.microsoft.com/office/drawing/2014/main" val="1868032922"/>
                    </a:ext>
                  </a:extLst>
                </a:gridCol>
              </a:tblGrid>
              <a:tr h="159869">
                <a:tc>
                  <a:txBody>
                    <a:bodyPr/>
                    <a:lstStyle/>
                    <a:p>
                      <a:pPr algn="ctr">
                        <a:lnSpc>
                          <a:spcPts val="900"/>
                        </a:lnSpc>
                      </a:pP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産業</a:t>
                      </a:r>
                    </a:p>
                  </a:txBody>
                  <a:tcPr marL="0" marR="0" marT="18000" marB="18000" anchor="ctr" anchorCtr="1">
                    <a:solidFill>
                      <a:schemeClr val="bg1">
                        <a:lumMod val="75000"/>
                      </a:schemeClr>
                    </a:solidFill>
                  </a:tcPr>
                </a:tc>
                <a:tc>
                  <a:txBody>
                    <a:bodyPr/>
                    <a:lstStyle/>
                    <a:p>
                      <a:pPr algn="ctr">
                        <a:lnSpc>
                          <a:spcPts val="900"/>
                        </a:lnSpc>
                      </a:pPr>
                      <a:r>
                        <a:rPr kumimoji="1" lang="ja-JP" altLang="en-US" sz="700" b="1" dirty="0">
                          <a:latin typeface="Meiryo UI" panose="020B0604030504040204" pitchFamily="50" charset="-128"/>
                          <a:ea typeface="Meiryo UI" panose="020B0604030504040204" pitchFamily="50" charset="-128"/>
                        </a:rPr>
                        <a:t>設定値</a:t>
                      </a:r>
                      <a:r>
                        <a:rPr kumimoji="1" lang="en-US" altLang="ja-JP" sz="700" b="1" dirty="0">
                          <a:latin typeface="Meiryo UI" panose="020B0604030504040204" pitchFamily="50" charset="-128"/>
                          <a:ea typeface="Meiryo UI" panose="020B0604030504040204" pitchFamily="50" charset="-128"/>
                        </a:rPr>
                        <a:t>(</a:t>
                      </a:r>
                      <a:r>
                        <a:rPr kumimoji="1" lang="en-US" altLang="ja-JP" sz="700" b="1" dirty="0" err="1">
                          <a:latin typeface="Meiryo UI" panose="020B0604030504040204" pitchFamily="50" charset="-128"/>
                          <a:ea typeface="Meiryo UI" panose="020B0604030504040204" pitchFamily="50" charset="-128"/>
                        </a:rPr>
                        <a:t>pt</a:t>
                      </a:r>
                      <a:r>
                        <a:rPr kumimoji="1" lang="en-US" altLang="ja-JP" sz="700" b="1" dirty="0">
                          <a:latin typeface="Meiryo UI" panose="020B0604030504040204" pitchFamily="50" charset="-128"/>
                          <a:ea typeface="Meiryo UI" panose="020B0604030504040204" pitchFamily="50" charset="-128"/>
                        </a:rPr>
                        <a:t>)</a:t>
                      </a:r>
                      <a:endParaRPr kumimoji="1" lang="ja-JP" altLang="en-US" sz="700" b="1" dirty="0">
                        <a:latin typeface="Meiryo UI" panose="020B0604030504040204" pitchFamily="50" charset="-128"/>
                        <a:ea typeface="Meiryo UI" panose="020B0604030504040204" pitchFamily="50" charset="-128"/>
                      </a:endParaRPr>
                    </a:p>
                  </a:txBody>
                  <a:tcPr marL="0" marR="0" marT="18000" marB="18000" anchor="ctr" anchorCtr="1">
                    <a:solidFill>
                      <a:schemeClr val="bg1">
                        <a:lumMod val="75000"/>
                      </a:schemeClr>
                    </a:solidFill>
                  </a:tcPr>
                </a:tc>
                <a:extLst>
                  <a:ext uri="{0D108BD9-81ED-4DB2-BD59-A6C34878D82A}">
                    <a16:rowId xmlns:a16="http://schemas.microsoft.com/office/drawing/2014/main" val="3528111955"/>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a:t>
                      </a: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農業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00272368"/>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林業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30542611"/>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3</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水産業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8797525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4</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鉱業</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03184865"/>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食料品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92344094"/>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6</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繊維製品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526968817"/>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7</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パルプ・紙・紙加工品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6297630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8</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化学</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79817381"/>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9</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石油製品・石炭製品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7583320"/>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10</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窯業・土石製品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92538906"/>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11</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鉄鋼</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0045966"/>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600" kern="1200" dirty="0">
                          <a:solidFill>
                            <a:schemeClr val="tx1"/>
                          </a:solidFill>
                          <a:latin typeface="Meiryo UI" panose="020B0604030504040204" pitchFamily="50" charset="-128"/>
                          <a:ea typeface="Meiryo UI" panose="020B0604030504040204" pitchFamily="50" charset="-128"/>
                          <a:cs typeface="+mn-cs"/>
                        </a:rPr>
                        <a:t>非鉄金属</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99971897"/>
                  </a:ext>
                </a:extLst>
              </a:tr>
              <a:tr h="126164">
                <a:tc>
                  <a:txBody>
                    <a:bodyPr/>
                    <a:lstStyle/>
                    <a:p>
                      <a:pPr marL="0" algn="ctr" defTabSz="914400" rtl="0" eaLnBrk="1" latinLnBrk="0" hangingPunct="1">
                        <a:lnSpc>
                          <a:spcPts val="500"/>
                        </a:lnSpc>
                      </a:pPr>
                      <a:r>
                        <a:rPr kumimoji="1" lang="en-US" altLang="ja-JP" sz="600" kern="1200" dirty="0">
                          <a:solidFill>
                            <a:schemeClr val="tx1"/>
                          </a:solidFill>
                          <a:latin typeface="Meiryo UI" panose="020B0604030504040204" pitchFamily="50" charset="-128"/>
                          <a:ea typeface="Meiryo UI" panose="020B0604030504040204" pitchFamily="50" charset="-128"/>
                          <a:cs typeface="+mn-cs"/>
                        </a:rPr>
                        <a:t>13</a:t>
                      </a: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marL="0" algn="l" defTabSz="914400" rtl="0" eaLnBrk="1" latinLnBrk="0" hangingPunct="1">
                        <a:lnSpc>
                          <a:spcPts val="500"/>
                        </a:lnSpc>
                      </a:pPr>
                      <a:r>
                        <a:rPr kumimoji="1" lang="ja-JP" altLang="en-US" sz="600" kern="1200" dirty="0">
                          <a:solidFill>
                            <a:schemeClr val="tx1"/>
                          </a:solidFill>
                          <a:latin typeface="Meiryo UI" panose="020B0604030504040204" pitchFamily="50" charset="-128"/>
                          <a:ea typeface="Meiryo UI" panose="020B0604030504040204" pitchFamily="50" charset="-128"/>
                          <a:cs typeface="+mn-cs"/>
                        </a:rPr>
                        <a:t> 金属製品</a:t>
                      </a:r>
                      <a:endParaRPr kumimoji="1" lang="en-US" altLang="ja-JP" sz="6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600" dirty="0">
                        <a:latin typeface="Meiryo UI" panose="020B0604030504040204" pitchFamily="50" charset="-128"/>
                        <a:ea typeface="Meiryo UI" panose="020B0604030504040204" pitchFamily="50" charset="-128"/>
                      </a:endParaRPr>
                    </a:p>
                  </a:txBody>
                  <a:tcPr marL="0" marR="0" marT="18000" marB="18000" anchor="ctr">
                    <a:lnT w="635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2955634736"/>
                  </a:ext>
                </a:extLst>
              </a:tr>
            </a:tbl>
          </a:graphicData>
        </a:graphic>
      </p:graphicFrame>
      <p:graphicFrame>
        <p:nvGraphicFramePr>
          <p:cNvPr id="18" name="表 2">
            <a:extLst>
              <a:ext uri="{FF2B5EF4-FFF2-40B4-BE49-F238E27FC236}">
                <a16:creationId xmlns:a16="http://schemas.microsoft.com/office/drawing/2014/main" id="{0297A93F-2BBE-4F95-2999-369E11D8D392}"/>
              </a:ext>
            </a:extLst>
          </p:cNvPr>
          <p:cNvGraphicFramePr>
            <a:graphicFrameLocks noGrp="1"/>
          </p:cNvGraphicFramePr>
          <p:nvPr/>
        </p:nvGraphicFramePr>
        <p:xfrm>
          <a:off x="121472" y="1841675"/>
          <a:ext cx="3420000" cy="480600"/>
        </p:xfrm>
        <a:graphic>
          <a:graphicData uri="http://schemas.openxmlformats.org/drawingml/2006/table">
            <a:tbl>
              <a:tblPr firstRow="1" bandRow="1">
                <a:tableStyleId>{5940675A-B579-460E-94D1-54222C63F5DA}</a:tableStyleId>
              </a:tblPr>
              <a:tblGrid>
                <a:gridCol w="1404000">
                  <a:extLst>
                    <a:ext uri="{9D8B030D-6E8A-4147-A177-3AD203B41FA5}">
                      <a16:colId xmlns:a16="http://schemas.microsoft.com/office/drawing/2014/main" val="2250622700"/>
                    </a:ext>
                  </a:extLst>
                </a:gridCol>
                <a:gridCol w="2016000">
                  <a:extLst>
                    <a:ext uri="{9D8B030D-6E8A-4147-A177-3AD203B41FA5}">
                      <a16:colId xmlns:a16="http://schemas.microsoft.com/office/drawing/2014/main" val="1868032922"/>
                    </a:ext>
                  </a:extLst>
                </a:gridCol>
              </a:tblGrid>
              <a:tr h="180000">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項目</a:t>
                      </a:r>
                    </a:p>
                  </a:txBody>
                  <a:tcPr anchor="ctr" anchorCtr="1">
                    <a:solidFill>
                      <a:schemeClr val="bg1">
                        <a:lumMod val="75000"/>
                      </a:schemeClr>
                    </a:solidFill>
                  </a:tcPr>
                </a:tc>
                <a:tc>
                  <a:txBody>
                    <a:bodyPr/>
                    <a:lstStyle/>
                    <a:p>
                      <a:pPr algn="ctr">
                        <a:lnSpc>
                          <a:spcPct val="100000"/>
                        </a:lnSpc>
                      </a:pPr>
                      <a:r>
                        <a:rPr kumimoji="1" lang="ja-JP" altLang="en-US" sz="900" b="1" dirty="0">
                          <a:latin typeface="Meiryo UI" panose="020B0604030504040204" pitchFamily="50" charset="-128"/>
                          <a:ea typeface="Meiryo UI" panose="020B0604030504040204" pitchFamily="50" charset="-128"/>
                        </a:rPr>
                        <a:t>設定内容</a:t>
                      </a:r>
                    </a:p>
                  </a:txBody>
                  <a:tcPr anchor="ctr" anchorCtr="1">
                    <a:solidFill>
                      <a:schemeClr val="bg1">
                        <a:lumMod val="75000"/>
                      </a:schemeClr>
                    </a:solidFill>
                  </a:tcPr>
                </a:tc>
                <a:extLst>
                  <a:ext uri="{0D108BD9-81ED-4DB2-BD59-A6C34878D82A}">
                    <a16:rowId xmlns:a16="http://schemas.microsoft.com/office/drawing/2014/main" val="3528111955"/>
                  </a:ext>
                </a:extLst>
              </a:tr>
              <a:tr h="252000">
                <a:tc>
                  <a:txBody>
                    <a:bodyPr/>
                    <a:lstStyle/>
                    <a:p>
                      <a:pPr marL="0" algn="l" defTabSz="914400" rtl="0" eaLnBrk="1" latinLnBrk="0" hangingPunct="1">
                        <a:lnSpc>
                          <a:spcPct val="100000"/>
                        </a:lnSpc>
                      </a:pPr>
                      <a:r>
                        <a:rPr kumimoji="1" lang="ja-JP" altLang="en-US" sz="900" kern="1200" dirty="0">
                          <a:solidFill>
                            <a:schemeClr val="tx1"/>
                          </a:solidFill>
                          <a:latin typeface="Meiryo UI" panose="020B0604030504040204" pitchFamily="50" charset="-128"/>
                          <a:ea typeface="Meiryo UI" panose="020B0604030504040204" pitchFamily="50" charset="-128"/>
                          <a:cs typeface="+mn-cs"/>
                        </a:rPr>
                        <a:t>域内調達が増加する産業</a:t>
                      </a:r>
                      <a:endParaRPr kumimoji="1" lang="ja-JP" altLang="en-US" sz="900" kern="1200" baseline="30000" dirty="0">
                        <a:solidFill>
                          <a:schemeClr val="tx1"/>
                        </a:solidFill>
                        <a:latin typeface="Meiryo UI" panose="020B0604030504040204" pitchFamily="50" charset="-128"/>
                        <a:ea typeface="Meiryo UI" panose="020B0604030504040204" pitchFamily="50" charset="-128"/>
                        <a:cs typeface="+mn-cs"/>
                      </a:endParaRPr>
                    </a:p>
                  </a:txBody>
                  <a:tcPr anchor="ctr">
                    <a:solidFill>
                      <a:schemeClr val="bg1">
                        <a:lumMod val="95000"/>
                      </a:schemeClr>
                    </a:solidFill>
                  </a:tcPr>
                </a:tc>
                <a:tc>
                  <a:txBody>
                    <a:bodyPr/>
                    <a:lstStyle/>
                    <a:p>
                      <a:pPr algn="l">
                        <a:lnSpc>
                          <a:spcPct val="100000"/>
                        </a:lnSpc>
                      </a:pPr>
                      <a:endParaRPr kumimoji="1" lang="ja-JP" altLang="en-US" sz="900" dirty="0">
                        <a:latin typeface="Meiryo UI" panose="020B0604030504040204" pitchFamily="50" charset="-128"/>
                        <a:ea typeface="Meiryo UI" panose="020B0604030504040204" pitchFamily="50" charset="-128"/>
                      </a:endParaRPr>
                    </a:p>
                  </a:txBody>
                  <a:tcPr anchor="ctr">
                    <a:noFill/>
                  </a:tcPr>
                </a:tc>
                <a:extLst>
                  <a:ext uri="{0D108BD9-81ED-4DB2-BD59-A6C34878D82A}">
                    <a16:rowId xmlns:a16="http://schemas.microsoft.com/office/drawing/2014/main" val="2600272368"/>
                  </a:ext>
                </a:extLst>
              </a:tr>
            </a:tbl>
          </a:graphicData>
        </a:graphic>
      </p:graphicFrame>
      <p:sp>
        <p:nvSpPr>
          <p:cNvPr id="7" name="テキスト ボックス 1"/>
          <p:cNvSpPr txBox="1"/>
          <p:nvPr/>
        </p:nvSpPr>
        <p:spPr>
          <a:xfrm>
            <a:off x="121472" y="1206035"/>
            <a:ext cx="3384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域内調達の増加</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域内企業取引の増加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24" name="正方形/長方形 31">
            <a:extLst>
              <a:ext uri="{FF2B5EF4-FFF2-40B4-BE49-F238E27FC236}">
                <a16:creationId xmlns:a16="http://schemas.microsoft.com/office/drawing/2014/main" id="{DD8322B5-C8B2-4D01-A57E-F7B6B961B7A1}"/>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547861518"/>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48</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13" name="テキスト ボックス 27">
            <a:extLst>
              <a:ext uri="{FF2B5EF4-FFF2-40B4-BE49-F238E27FC236}">
                <a16:creationId xmlns:a16="http://schemas.microsoft.com/office/drawing/2014/main" id="{E0753953-0D25-468F-8F97-6DBD2084E492}"/>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1)</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6"/>
          <p:cNvSpPr txBox="1">
            <a:spLocks noChangeArrowheads="1"/>
          </p:cNvSpPr>
          <p:nvPr/>
        </p:nvSpPr>
        <p:spPr bwMode="auto">
          <a:xfrm>
            <a:off x="103434" y="3474037"/>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12" name="テキスト ボックス 22">
            <a:extLst>
              <a:ext uri="{FF2B5EF4-FFF2-40B4-BE49-F238E27FC236}">
                <a16:creationId xmlns:a16="http://schemas.microsoft.com/office/drawing/2014/main" id="{AE3F361C-6CFF-A103-91C4-BDAD3FC2F6D2}"/>
              </a:ext>
            </a:extLst>
          </p:cNvPr>
          <p:cNvSpPr txBox="1"/>
          <p:nvPr/>
        </p:nvSpPr>
        <p:spPr>
          <a:xfrm>
            <a:off x="268709" y="1494832"/>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5" name="テキスト ボックス 21"/>
          <p:cNvSpPr txBox="1"/>
          <p:nvPr/>
        </p:nvSpPr>
        <p:spPr>
          <a:xfrm>
            <a:off x="268709" y="983477"/>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4" name="テキスト ボックス 20"/>
          <p:cNvSpPr txBox="1">
            <a:spLocks noChangeArrowheads="1"/>
          </p:cNvSpPr>
          <p:nvPr/>
        </p:nvSpPr>
        <p:spPr bwMode="auto">
          <a:xfrm>
            <a:off x="103432" y="660229"/>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sp>
        <p:nvSpPr>
          <p:cNvPr id="32" name="テキスト ボックス 2"/>
          <p:cNvSpPr txBox="1"/>
          <p:nvPr/>
        </p:nvSpPr>
        <p:spPr>
          <a:xfrm>
            <a:off x="280272" y="3805185"/>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中心市街地活性化によって域内調達が向上することによる経済波及効果は、直接効果が●●億円であり、間接効果を加えた効果の合計は●●億円である。</a:t>
            </a:r>
            <a:endParaRPr lang="en-US" altLang="ja-JP" sz="1000" b="0" dirty="0"/>
          </a:p>
        </p:txBody>
      </p:sp>
      <p:sp>
        <p:nvSpPr>
          <p:cNvPr id="7" name="テキスト ボックス 1"/>
          <p:cNvSpPr txBox="1"/>
          <p:nvPr/>
        </p:nvSpPr>
        <p:spPr>
          <a:xfrm>
            <a:off x="307817" y="1179055"/>
            <a:ext cx="3348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中心市街地活性化</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域内調達率の向上</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graphicFrame>
        <p:nvGraphicFramePr>
          <p:cNvPr id="14" name="表 1"/>
          <p:cNvGraphicFramePr>
            <a:graphicFrameLocks noGrp="1"/>
          </p:cNvGraphicFramePr>
          <p:nvPr/>
        </p:nvGraphicFramePr>
        <p:xfrm>
          <a:off x="310886" y="1696481"/>
          <a:ext cx="4248000" cy="1663432"/>
        </p:xfrm>
        <a:graphic>
          <a:graphicData uri="http://schemas.openxmlformats.org/drawingml/2006/table">
            <a:tbl>
              <a:tblPr firstRow="1" bandRow="1">
                <a:tableStyleId>{5940675A-B579-460E-94D1-54222C63F5DA}</a:tableStyleId>
              </a:tblPr>
              <a:tblGrid>
                <a:gridCol w="2700000">
                  <a:extLst>
                    <a:ext uri="{9D8B030D-6E8A-4147-A177-3AD203B41FA5}">
                      <a16:colId xmlns:a16="http://schemas.microsoft.com/office/drawing/2014/main" val="3364830904"/>
                    </a:ext>
                  </a:extLst>
                </a:gridCol>
                <a:gridCol w="1548000">
                  <a:extLst>
                    <a:ext uri="{9D8B030D-6E8A-4147-A177-3AD203B41FA5}">
                      <a16:colId xmlns:a16="http://schemas.microsoft.com/office/drawing/2014/main" val="1868032922"/>
                    </a:ext>
                  </a:extLst>
                </a:gridCol>
              </a:tblGrid>
              <a:tr h="268972">
                <a:tc>
                  <a:txBody>
                    <a:bodyPr/>
                    <a:lstStyle/>
                    <a:p>
                      <a:pPr marL="0" algn="ctr" defTabSz="914400" rtl="0" eaLnBrk="1" latinLnBrk="0" hangingPunct="1">
                        <a:lnSpc>
                          <a:spcPts val="900"/>
                        </a:lnSpc>
                      </a:pPr>
                      <a:r>
                        <a:rPr kumimoji="1" lang="ja-JP" altLang="en-US" sz="900" b="1" kern="1200" dirty="0">
                          <a:solidFill>
                            <a:schemeClr val="tx1"/>
                          </a:solidFill>
                          <a:latin typeface="Meiryo UI" panose="020B0604030504040204" pitchFamily="50" charset="-128"/>
                          <a:ea typeface="Meiryo UI" panose="020B0604030504040204" pitchFamily="50" charset="-128"/>
                          <a:cs typeface="+mn-cs"/>
                        </a:rPr>
                        <a:t>項目</a:t>
                      </a:r>
                      <a:endParaRPr kumimoji="1" lang="ja-JP" altLang="en-US" sz="900" b="1" kern="1200" baseline="30000" dirty="0">
                        <a:solidFill>
                          <a:schemeClr val="tx1"/>
                        </a:solidFill>
                        <a:latin typeface="Meiryo UI" panose="020B0604030504040204" pitchFamily="50" charset="-128"/>
                        <a:ea typeface="Meiryo UI" panose="020B0604030504040204" pitchFamily="50" charset="-128"/>
                        <a:cs typeface="+mn-cs"/>
                      </a:endParaRPr>
                    </a:p>
                  </a:txBody>
                  <a:tcPr anchor="ctr" anchorCtr="1">
                    <a:solidFill>
                      <a:schemeClr val="bg1">
                        <a:lumMod val="75000"/>
                      </a:schemeClr>
                    </a:solidFill>
                  </a:tcPr>
                </a:tc>
                <a:tc>
                  <a:txBody>
                    <a:bodyPr/>
                    <a:lstStyle/>
                    <a:p>
                      <a:pPr algn="ctr">
                        <a:lnSpc>
                          <a:spcPts val="900"/>
                        </a:lnSpc>
                      </a:pPr>
                      <a:r>
                        <a:rPr kumimoji="1" lang="ja-JP" altLang="en-US" sz="900" b="1" dirty="0">
                          <a:latin typeface="Meiryo UI" panose="020B0604030504040204" pitchFamily="50" charset="-128"/>
                          <a:ea typeface="Meiryo UI" panose="020B0604030504040204" pitchFamily="50" charset="-128"/>
                        </a:rPr>
                        <a:t>域内調達率の増加数</a:t>
                      </a:r>
                      <a:r>
                        <a:rPr kumimoji="1" lang="en-US" altLang="ja-JP" sz="900" b="1" dirty="0">
                          <a:latin typeface="Meiryo UI" panose="020B0604030504040204" pitchFamily="50" charset="-128"/>
                          <a:ea typeface="Meiryo UI" panose="020B0604030504040204" pitchFamily="50" charset="-128"/>
                        </a:rPr>
                        <a:t>(</a:t>
                      </a:r>
                      <a:r>
                        <a:rPr kumimoji="1" lang="en-US" altLang="ja-JP" sz="900" b="1" dirty="0" err="1">
                          <a:latin typeface="Meiryo UI" panose="020B0604030504040204" pitchFamily="50" charset="-128"/>
                          <a:ea typeface="Meiryo UI" panose="020B0604030504040204" pitchFamily="50" charset="-128"/>
                        </a:rPr>
                        <a:t>pt</a:t>
                      </a:r>
                      <a:r>
                        <a:rPr kumimoji="1" lang="en-US" altLang="ja-JP" sz="900" b="1" dirty="0">
                          <a:latin typeface="Meiryo UI" panose="020B0604030504040204" pitchFamily="50" charset="-128"/>
                          <a:ea typeface="Meiryo UI" panose="020B0604030504040204" pitchFamily="50" charset="-128"/>
                        </a:rPr>
                        <a:t>)</a:t>
                      </a:r>
                      <a:endParaRPr kumimoji="1" lang="ja-JP" altLang="en-US" sz="900" b="1" dirty="0">
                        <a:latin typeface="Meiryo UI" panose="020B0604030504040204" pitchFamily="50" charset="-128"/>
                        <a:ea typeface="Meiryo UI" panose="020B0604030504040204" pitchFamily="50" charset="-128"/>
                      </a:endParaRPr>
                    </a:p>
                  </a:txBody>
                  <a:tcPr anchor="ctr" anchorCtr="1">
                    <a:solidFill>
                      <a:schemeClr val="bg1">
                        <a:lumMod val="75000"/>
                      </a:schemeClr>
                    </a:solidFill>
                  </a:tcPr>
                </a:tc>
                <a:extLst>
                  <a:ext uri="{0D108BD9-81ED-4DB2-BD59-A6C34878D82A}">
                    <a16:rowId xmlns:a16="http://schemas.microsoft.com/office/drawing/2014/main" val="3528111955"/>
                  </a:ext>
                </a:extLst>
              </a:tr>
              <a:tr h="268972">
                <a:tc>
                  <a:txBody>
                    <a:bodyPr/>
                    <a:lstStyle/>
                    <a:p>
                      <a:pPr>
                        <a:lnSpc>
                          <a:spcPts val="900"/>
                        </a:lnSpc>
                      </a:pPr>
                      <a:r>
                        <a:rPr kumimoji="1" lang="ja-JP" altLang="en-US" sz="900" dirty="0">
                          <a:latin typeface="Meiryo UI" panose="020B0604030504040204" pitchFamily="50" charset="-128"/>
                          <a:ea typeface="Meiryo UI" panose="020B0604030504040204" pitchFamily="50" charset="-128"/>
                        </a:rPr>
                        <a:t>農業</a:t>
                      </a:r>
                      <a:endParaRPr kumimoji="1" lang="en-US" altLang="ja-JP" sz="900" dirty="0">
                        <a:latin typeface="Meiryo UI" panose="020B0604030504040204" pitchFamily="50" charset="-128"/>
                        <a:ea typeface="Meiryo UI" panose="020B0604030504040204" pitchFamily="50" charset="-128"/>
                      </a:endParaRPr>
                    </a:p>
                    <a:p>
                      <a:pPr>
                        <a:lnSpc>
                          <a:spcPts val="9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米や野菜、果物等の農産品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加工品を除く</a:t>
                      </a:r>
                      <a:r>
                        <a:rPr kumimoji="1" lang="en-US" altLang="ja-JP" sz="800" dirty="0">
                          <a:latin typeface="Meiryo UI" panose="020B0604030504040204" pitchFamily="50" charset="-128"/>
                          <a:ea typeface="Meiryo UI" panose="020B0604030504040204" pitchFamily="50" charset="-128"/>
                        </a:rPr>
                        <a:t>))</a:t>
                      </a:r>
                      <a:endParaRPr kumimoji="1" lang="ja-JP" altLang="en-US" sz="8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900"/>
                        </a:lnSpc>
                      </a:pPr>
                      <a:endParaRPr kumimoji="1" lang="ja-JP" altLang="en-US" sz="9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410698132"/>
                  </a:ext>
                </a:extLst>
              </a:tr>
              <a:tr h="268972">
                <a:tc>
                  <a:txBody>
                    <a:bodyPr/>
                    <a:lstStyle/>
                    <a:p>
                      <a:pPr>
                        <a:lnSpc>
                          <a:spcPts val="900"/>
                        </a:lnSpc>
                      </a:pPr>
                      <a:r>
                        <a:rPr kumimoji="1" lang="ja-JP" altLang="en-US" sz="900" dirty="0">
                          <a:latin typeface="Meiryo UI" panose="020B0604030504040204" pitchFamily="50" charset="-128"/>
                          <a:ea typeface="Meiryo UI" panose="020B0604030504040204" pitchFamily="50" charset="-128"/>
                        </a:rPr>
                        <a:t>漁業</a:t>
                      </a:r>
                      <a:endParaRPr kumimoji="1" lang="en-US" altLang="ja-JP" sz="900" dirty="0">
                        <a:latin typeface="Meiryo UI" panose="020B0604030504040204" pitchFamily="50" charset="-128"/>
                        <a:ea typeface="Meiryo UI" panose="020B0604030504040204" pitchFamily="50" charset="-128"/>
                      </a:endParaRPr>
                    </a:p>
                    <a:p>
                      <a:pPr>
                        <a:lnSpc>
                          <a:spcPts val="9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魚、えび、かに、いか、貝、海藻等の水産品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加工品の除く</a:t>
                      </a:r>
                      <a:r>
                        <a:rPr kumimoji="1" lang="en-US" altLang="ja-JP" sz="800" dirty="0">
                          <a:latin typeface="Meiryo UI" panose="020B0604030504040204" pitchFamily="50" charset="-128"/>
                          <a:ea typeface="Meiryo UI" panose="020B0604030504040204" pitchFamily="50" charset="-128"/>
                        </a:rPr>
                        <a:t>))</a:t>
                      </a: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900"/>
                        </a:lnSpc>
                      </a:pPr>
                      <a:endParaRPr kumimoji="1" lang="ja-JP" altLang="en-US" sz="9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3311640349"/>
                  </a:ext>
                </a:extLst>
              </a:tr>
              <a:tr h="268972">
                <a:tc>
                  <a:txBody>
                    <a:bodyPr/>
                    <a:lstStyle/>
                    <a:p>
                      <a:pPr>
                        <a:lnSpc>
                          <a:spcPts val="900"/>
                        </a:lnSpc>
                      </a:pPr>
                      <a:r>
                        <a:rPr kumimoji="1" lang="ja-JP" altLang="en-US" sz="900" dirty="0">
                          <a:latin typeface="Meiryo UI" panose="020B0604030504040204" pitchFamily="50" charset="-128"/>
                          <a:ea typeface="Meiryo UI" panose="020B0604030504040204" pitchFamily="50" charset="-128"/>
                        </a:rPr>
                        <a:t>食料品</a:t>
                      </a:r>
                      <a:endParaRPr kumimoji="1" lang="en-US" altLang="ja-JP" sz="900" dirty="0">
                        <a:latin typeface="Meiryo UI" panose="020B0604030504040204" pitchFamily="50" charset="-128"/>
                        <a:ea typeface="Meiryo UI" panose="020B0604030504040204" pitchFamily="50" charset="-128"/>
                      </a:endParaRPr>
                    </a:p>
                    <a:p>
                      <a:pPr>
                        <a:lnSpc>
                          <a:spcPts val="9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肉や魚、乳製品などの加工食品、飲料などの飲食料品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加工品</a:t>
                      </a: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のお土産（外食を除く）</a:t>
                      </a:r>
                      <a:r>
                        <a:rPr kumimoji="1" lang="en-US" altLang="ja-JP" sz="800" dirty="0">
                          <a:latin typeface="Meiryo UI" panose="020B0604030504040204" pitchFamily="50" charset="-128"/>
                          <a:ea typeface="Meiryo UI" panose="020B0604030504040204" pitchFamily="50" charset="-128"/>
                        </a:rPr>
                        <a:t>)</a:t>
                      </a: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900"/>
                        </a:lnSpc>
                      </a:pPr>
                      <a:endParaRPr kumimoji="1" lang="ja-JP" altLang="en-US" sz="9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3013351028"/>
                  </a:ext>
                </a:extLst>
              </a:tr>
              <a:tr h="268972">
                <a:tc>
                  <a:txBody>
                    <a:bodyPr/>
                    <a:lstStyle/>
                    <a:p>
                      <a:pPr>
                        <a:lnSpc>
                          <a:spcPts val="900"/>
                        </a:lnSpc>
                      </a:pPr>
                      <a:r>
                        <a:rPr kumimoji="1" lang="ja-JP" altLang="en-US" sz="900" dirty="0">
                          <a:latin typeface="Meiryo UI" panose="020B0604030504040204" pitchFamily="50" charset="-128"/>
                          <a:ea typeface="Meiryo UI" panose="020B0604030504040204" pitchFamily="50" charset="-128"/>
                        </a:rPr>
                        <a:t>宿泊・飲食サービス業</a:t>
                      </a:r>
                      <a:endParaRPr kumimoji="1" lang="en-US" altLang="ja-JP" sz="900" dirty="0">
                        <a:latin typeface="Meiryo UI" panose="020B0604030504040204" pitchFamily="50" charset="-128"/>
                        <a:ea typeface="Meiryo UI" panose="020B0604030504040204" pitchFamily="50" charset="-128"/>
                      </a:endParaRPr>
                    </a:p>
                    <a:p>
                      <a:pPr>
                        <a:lnSpc>
                          <a:spcPts val="900"/>
                        </a:lnSpc>
                      </a:pPr>
                      <a:r>
                        <a:rPr kumimoji="1" lang="en-US" altLang="ja-JP" sz="800" dirty="0">
                          <a:latin typeface="Meiryo UI" panose="020B0604030504040204" pitchFamily="50" charset="-128"/>
                          <a:ea typeface="Meiryo UI" panose="020B0604030504040204" pitchFamily="50" charset="-128"/>
                        </a:rPr>
                        <a:t>(</a:t>
                      </a:r>
                      <a:r>
                        <a:rPr kumimoji="1" lang="ja-JP" altLang="en-US" sz="800" dirty="0">
                          <a:latin typeface="Meiryo UI" panose="020B0604030504040204" pitchFamily="50" charset="-128"/>
                          <a:ea typeface="Meiryo UI" panose="020B0604030504040204" pitchFamily="50" charset="-128"/>
                        </a:rPr>
                        <a:t>食堂、レストラン、居酒屋、喫茶店等の飲食店、宿泊施設</a:t>
                      </a:r>
                      <a:r>
                        <a:rPr kumimoji="1" lang="en-US" altLang="ja-JP" sz="800" dirty="0">
                          <a:latin typeface="Meiryo UI" panose="020B0604030504040204" pitchFamily="50" charset="-128"/>
                          <a:ea typeface="Meiryo UI" panose="020B0604030504040204" pitchFamily="50" charset="-128"/>
                        </a:rPr>
                        <a:t>)</a:t>
                      </a:r>
                      <a:endParaRPr kumimoji="1" lang="ja-JP" altLang="en-US" sz="9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solidFill>
                      <a:schemeClr val="bg1">
                        <a:lumMod val="95000"/>
                      </a:schemeClr>
                    </a:solidFill>
                  </a:tcPr>
                </a:tc>
                <a:tc>
                  <a:txBody>
                    <a:bodyPr/>
                    <a:lstStyle/>
                    <a:p>
                      <a:pPr algn="r">
                        <a:lnSpc>
                          <a:spcPts val="900"/>
                        </a:lnSpc>
                      </a:pPr>
                      <a:endParaRPr kumimoji="1" lang="ja-JP" altLang="en-US" sz="9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2642996452"/>
                  </a:ext>
                </a:extLst>
              </a:tr>
            </a:tbl>
          </a:graphicData>
        </a:graphic>
      </p:graphicFrame>
      <p:sp>
        <p:nvSpPr>
          <p:cNvPr id="15" name="正方形/長方形 31">
            <a:extLst>
              <a:ext uri="{FF2B5EF4-FFF2-40B4-BE49-F238E27FC236}">
                <a16:creationId xmlns:a16="http://schemas.microsoft.com/office/drawing/2014/main" id="{8D5B03FE-DFC8-4D17-9342-042F641EBEC1}"/>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828535660"/>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49</a:t>
            </a:fld>
            <a:endParaRPr lang="en-US" altLang="ja-JP" dirty="0"/>
          </a:p>
        </p:txBody>
      </p:sp>
      <p:sp>
        <p:nvSpPr>
          <p:cNvPr id="2" name="タイトル 1"/>
          <p:cNvSpPr>
            <a:spLocks noGrp="1"/>
          </p:cNvSpPr>
          <p:nvPr>
            <p:ph type="ctrTitle"/>
          </p:nvPr>
        </p:nvSpPr>
        <p:spPr/>
        <p:txBody>
          <a:bodyPr/>
          <a:lstStyle/>
          <a:p>
            <a:r>
              <a:rPr lang="ja-JP" altLang="en-US" dirty="0"/>
              <a:t>施策の内容と経済波及効果の算出結果</a:t>
            </a:r>
            <a:endParaRPr kumimoji="1" lang="ja-JP" altLang="en-US" dirty="0"/>
          </a:p>
        </p:txBody>
      </p:sp>
      <p:sp>
        <p:nvSpPr>
          <p:cNvPr id="22" name="テキスト ボックス 31">
            <a:extLst>
              <a:ext uri="{FF2B5EF4-FFF2-40B4-BE49-F238E27FC236}">
                <a16:creationId xmlns:a16="http://schemas.microsoft.com/office/drawing/2014/main" id="{7E3FA787-D620-4472-B44F-6FB821A5108B}"/>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3)</a:t>
            </a:r>
            <a:r>
              <a:rPr lang="ja-JP" altLang="en-US" sz="700" dirty="0"/>
              <a:t> 図中の事業効果</a:t>
            </a:r>
            <a:r>
              <a:rPr lang="en-US" altLang="ja-JP" sz="700" dirty="0"/>
              <a:t>(</a:t>
            </a:r>
            <a:r>
              <a:rPr lang="ja-JP" altLang="en-US" sz="700" dirty="0"/>
              <a:t>効果の合計</a:t>
            </a:r>
            <a:r>
              <a:rPr lang="en-US" altLang="ja-JP" sz="700" dirty="0"/>
              <a:t>)</a:t>
            </a:r>
            <a:r>
              <a:rPr lang="ja-JP" altLang="en-US" sz="700" dirty="0"/>
              <a:t>は、直接効果、第</a:t>
            </a:r>
            <a:r>
              <a:rPr lang="en-US" altLang="ja-JP" sz="700" dirty="0"/>
              <a:t>1</a:t>
            </a:r>
            <a:r>
              <a:rPr lang="ja-JP" altLang="en-US" sz="700" dirty="0"/>
              <a:t>次間接効果、第</a:t>
            </a:r>
            <a:r>
              <a:rPr lang="en-US" altLang="ja-JP" sz="700" dirty="0"/>
              <a:t>2</a:t>
            </a:r>
            <a:r>
              <a:rPr lang="ja-JP" altLang="en-US" sz="700" dirty="0"/>
              <a:t>次間接効果の合計である。数値は表章単位未満の位で四捨五入しているため、合計と内訳の合計は必ずしも一致しない。</a:t>
            </a:r>
          </a:p>
        </p:txBody>
      </p:sp>
      <p:sp>
        <p:nvSpPr>
          <p:cNvPr id="9" name="テキスト ボックス 29"/>
          <p:cNvSpPr txBox="1">
            <a:spLocks noChangeArrowheads="1"/>
          </p:cNvSpPr>
          <p:nvPr/>
        </p:nvSpPr>
        <p:spPr bwMode="auto">
          <a:xfrm>
            <a:off x="103434" y="3737105"/>
            <a:ext cx="8928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（２）経済波及効果の算出結果</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3</a:t>
            </a:r>
            <a:endParaRPr lang="ja-JP" altLang="en-US" sz="1400" b="1" baseline="30000" dirty="0">
              <a:solidFill>
                <a:schemeClr val="bg1"/>
              </a:solidFill>
              <a:latin typeface="Meiryo UI" pitchFamily="50" charset="-128"/>
              <a:ea typeface="Meiryo UI" pitchFamily="50" charset="-128"/>
            </a:endParaRPr>
          </a:p>
        </p:txBody>
      </p:sp>
      <p:sp>
        <p:nvSpPr>
          <p:cNvPr id="32" name="テキスト ボックス 2"/>
          <p:cNvSpPr txBox="1"/>
          <p:nvPr/>
        </p:nvSpPr>
        <p:spPr>
          <a:xfrm>
            <a:off x="280272" y="4036993"/>
            <a:ext cx="8583456" cy="46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「●●業」</a:t>
            </a:r>
            <a:r>
              <a:rPr lang="en-US" altLang="ja-JP" sz="1000" b="0" dirty="0"/>
              <a:t>(</a:t>
            </a:r>
            <a:r>
              <a:rPr lang="ja-JP" altLang="en-US" sz="1000" b="0" dirty="0"/>
              <a:t>従業者●●人</a:t>
            </a:r>
            <a:r>
              <a:rPr lang="en-US" altLang="ja-JP" sz="1000" b="0" dirty="0"/>
              <a:t>)</a:t>
            </a:r>
            <a:r>
              <a:rPr lang="ja-JP" altLang="en-US" sz="1000" b="0" dirty="0"/>
              <a:t>の企業誘致によって地域内で生産が増加することによる経済波及効果は、直接効果が●●億円であり、間接効果を加えた効果の合計は●●億円である。</a:t>
            </a:r>
            <a:endParaRPr lang="en-US" altLang="ja-JP" sz="1000" b="0" dirty="0"/>
          </a:p>
        </p:txBody>
      </p:sp>
      <p:sp>
        <p:nvSpPr>
          <p:cNvPr id="21" name="テキスト ボックス 30">
            <a:extLst>
              <a:ext uri="{FF2B5EF4-FFF2-40B4-BE49-F238E27FC236}">
                <a16:creationId xmlns:a16="http://schemas.microsoft.com/office/drawing/2014/main" id="{8243748A-4DBA-4F93-BE85-5C6A75685AF7}"/>
              </a:ext>
            </a:extLst>
          </p:cNvPr>
          <p:cNvSpPr txBox="1"/>
          <p:nvPr/>
        </p:nvSpPr>
        <p:spPr>
          <a:xfrm>
            <a:off x="6396969" y="3520411"/>
            <a:ext cx="2592000" cy="205184"/>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pPr>
              <a:lnSpc>
                <a:spcPts val="800"/>
              </a:lnSpc>
            </a:pPr>
            <a:r>
              <a:rPr lang="ja-JP" altLang="en-US" sz="700" dirty="0"/>
              <a:t>注</a:t>
            </a:r>
            <a:r>
              <a:rPr lang="en-US" altLang="ja-JP" sz="700" dirty="0"/>
              <a:t>1)</a:t>
            </a:r>
            <a:r>
              <a:rPr lang="ja-JP" altLang="en-US" sz="700" dirty="0"/>
              <a:t> 発注額のうちどれだけを地域内の業者に発注しているかを表す割合</a:t>
            </a:r>
            <a:endParaRPr lang="en-US" altLang="ja-JP" sz="700" dirty="0"/>
          </a:p>
          <a:p>
            <a:pPr>
              <a:lnSpc>
                <a:spcPts val="800"/>
              </a:lnSpc>
            </a:pPr>
            <a:r>
              <a:rPr lang="en-US" altLang="ja-JP" sz="700" dirty="0"/>
              <a:t>       </a:t>
            </a:r>
            <a:r>
              <a:rPr lang="ja-JP" altLang="en-US" sz="700" dirty="0"/>
              <a:t>材料費の域内調達率は内訳別の平均値</a:t>
            </a:r>
          </a:p>
        </p:txBody>
      </p:sp>
      <p:sp>
        <p:nvSpPr>
          <p:cNvPr id="23" name="テキスト ボックス 28">
            <a:extLst>
              <a:ext uri="{FF2B5EF4-FFF2-40B4-BE49-F238E27FC236}">
                <a16:creationId xmlns:a16="http://schemas.microsoft.com/office/drawing/2014/main" id="{69ADA15D-8662-4156-A34B-AC09411FB0ED}"/>
              </a:ext>
            </a:extLst>
          </p:cNvPr>
          <p:cNvSpPr txBox="1"/>
          <p:nvPr/>
        </p:nvSpPr>
        <p:spPr>
          <a:xfrm>
            <a:off x="6324419" y="2503350"/>
            <a:ext cx="2386722" cy="123111"/>
          </a:xfrm>
          <a:prstGeom prst="rect">
            <a:avLst/>
          </a:prstGeom>
          <a:noFill/>
        </p:spPr>
        <p:txBody>
          <a:bodyPr wrap="square" lIns="0" tIns="0" rIns="0" bIns="0" rtlCol="0">
            <a:spAutoFit/>
          </a:bodyPr>
          <a:lstStyle/>
          <a:p>
            <a:r>
              <a:rPr lang="en-US" altLang="ja-JP" sz="800" dirty="0">
                <a:latin typeface="Meiryo UI" panose="020B0604030504040204" pitchFamily="50" charset="-128"/>
                <a:ea typeface="Meiryo UI" panose="020B0604030504040204" pitchFamily="50" charset="-128"/>
              </a:rPr>
              <a:t>ii) </a:t>
            </a:r>
            <a:r>
              <a:rPr lang="ja-JP" altLang="en-US" sz="800" dirty="0">
                <a:latin typeface="Meiryo UI" panose="020B0604030504040204" pitchFamily="50" charset="-128"/>
                <a:ea typeface="Meiryo UI" panose="020B0604030504040204" pitchFamily="50" charset="-128"/>
              </a:rPr>
              <a:t>資本金の地域内出資割合と地域内雇用者割合</a:t>
            </a:r>
            <a:endParaRPr kumimoji="1" lang="ja-JP" altLang="en-US" sz="800" baseline="30000" dirty="0">
              <a:latin typeface="Meiryo UI" panose="020B0604030504040204" pitchFamily="50" charset="-128"/>
              <a:ea typeface="Meiryo UI" panose="020B0604030504040204" pitchFamily="50" charset="-128"/>
            </a:endParaRPr>
          </a:p>
        </p:txBody>
      </p:sp>
      <p:sp>
        <p:nvSpPr>
          <p:cNvPr id="24" name="テキスト ボックス 27">
            <a:extLst>
              <a:ext uri="{FF2B5EF4-FFF2-40B4-BE49-F238E27FC236}">
                <a16:creationId xmlns:a16="http://schemas.microsoft.com/office/drawing/2014/main" id="{436343A6-CFD4-41BF-B760-40CA8C21F9C3}"/>
              </a:ext>
            </a:extLst>
          </p:cNvPr>
          <p:cNvSpPr txBox="1"/>
          <p:nvPr/>
        </p:nvSpPr>
        <p:spPr>
          <a:xfrm>
            <a:off x="6328968" y="1228798"/>
            <a:ext cx="900000" cy="123111"/>
          </a:xfrm>
          <a:prstGeom prst="rect">
            <a:avLst/>
          </a:prstGeom>
          <a:noFill/>
        </p:spPr>
        <p:txBody>
          <a:bodyPr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域内調達率</a:t>
            </a:r>
            <a:r>
              <a:rPr lang="ja-JP" altLang="en-US" sz="800" baseline="30000" dirty="0">
                <a:latin typeface="Meiryo UI" panose="020B0604030504040204" pitchFamily="50" charset="-128"/>
                <a:ea typeface="Meiryo UI" panose="020B0604030504040204" pitchFamily="50" charset="-128"/>
              </a:rPr>
              <a:t>注</a:t>
            </a:r>
            <a:r>
              <a:rPr lang="en-US" altLang="ja-JP" sz="800" baseline="30000" dirty="0">
                <a:latin typeface="Meiryo UI" panose="020B0604030504040204" pitchFamily="50" charset="-128"/>
                <a:ea typeface="Meiryo UI" panose="020B0604030504040204" pitchFamily="50" charset="-128"/>
              </a:rPr>
              <a:t>1</a:t>
            </a:r>
            <a:endParaRPr kumimoji="1" lang="ja-JP" altLang="en-US" sz="800" baseline="30000" dirty="0">
              <a:latin typeface="Meiryo UI" panose="020B0604030504040204" pitchFamily="50" charset="-128"/>
              <a:ea typeface="Meiryo UI" panose="020B0604030504040204" pitchFamily="50" charset="-128"/>
            </a:endParaRPr>
          </a:p>
        </p:txBody>
      </p:sp>
      <p:sp>
        <p:nvSpPr>
          <p:cNvPr id="25" name="テキスト ボックス 26">
            <a:extLst>
              <a:ext uri="{FF2B5EF4-FFF2-40B4-BE49-F238E27FC236}">
                <a16:creationId xmlns:a16="http://schemas.microsoft.com/office/drawing/2014/main" id="{0C4A1A07-7685-49BF-BF3C-00D9589C82DE}"/>
              </a:ext>
            </a:extLst>
          </p:cNvPr>
          <p:cNvSpPr txBox="1"/>
          <p:nvPr/>
        </p:nvSpPr>
        <p:spPr>
          <a:xfrm>
            <a:off x="6237123" y="1070128"/>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②調達計画</a:t>
            </a:r>
            <a:endParaRPr kumimoji="1" lang="ja-JP" altLang="en-US" sz="900" u="sng" dirty="0">
              <a:latin typeface="Meiryo UI" panose="020B0604030504040204" pitchFamily="50" charset="-128"/>
              <a:ea typeface="Meiryo UI" panose="020B0604030504040204" pitchFamily="50" charset="-128"/>
            </a:endParaRPr>
          </a:p>
        </p:txBody>
      </p:sp>
      <p:sp>
        <p:nvSpPr>
          <p:cNvPr id="27" name="テキスト ボックス 25">
            <a:extLst>
              <a:ext uri="{FF2B5EF4-FFF2-40B4-BE49-F238E27FC236}">
                <a16:creationId xmlns:a16="http://schemas.microsoft.com/office/drawing/2014/main" id="{D4FA86B6-8090-4EB8-A89E-231EE3DED92B}"/>
              </a:ext>
            </a:extLst>
          </p:cNvPr>
          <p:cNvSpPr txBox="1"/>
          <p:nvPr/>
        </p:nvSpPr>
        <p:spPr>
          <a:xfrm>
            <a:off x="2154672" y="1070128"/>
            <a:ext cx="1080000" cy="138499"/>
          </a:xfrm>
          <a:prstGeom prst="rect">
            <a:avLst/>
          </a:prstGeom>
          <a:noFill/>
        </p:spPr>
        <p:txBody>
          <a:bodyPr wrap="square" lIns="0" tIns="0" rIns="0" bIns="0" rtlCol="0">
            <a:spAutoFit/>
          </a:bodyPr>
          <a:lstStyle/>
          <a:p>
            <a:r>
              <a:rPr lang="ja-JP" altLang="en-US" sz="900" u="sng" dirty="0">
                <a:latin typeface="Meiryo UI" panose="020B0604030504040204" pitchFamily="50" charset="-128"/>
                <a:ea typeface="Meiryo UI" panose="020B0604030504040204" pitchFamily="50" charset="-128"/>
              </a:rPr>
              <a:t>①事業計画</a:t>
            </a:r>
            <a:endParaRPr kumimoji="1" lang="ja-JP" altLang="en-US" sz="900" u="sng" dirty="0">
              <a:latin typeface="Meiryo UI" panose="020B0604030504040204" pitchFamily="50" charset="-128"/>
              <a:ea typeface="Meiryo UI" panose="020B0604030504040204" pitchFamily="50" charset="-128"/>
            </a:endParaRPr>
          </a:p>
        </p:txBody>
      </p:sp>
      <p:sp>
        <p:nvSpPr>
          <p:cNvPr id="28" name="テキスト ボックス 24">
            <a:extLst>
              <a:ext uri="{FF2B5EF4-FFF2-40B4-BE49-F238E27FC236}">
                <a16:creationId xmlns:a16="http://schemas.microsoft.com/office/drawing/2014/main" id="{E1BFB6BE-89EA-4C78-A3D2-D1B2306905A0}"/>
              </a:ext>
            </a:extLst>
          </p:cNvPr>
          <p:cNvSpPr txBox="1"/>
          <p:nvPr/>
        </p:nvSpPr>
        <p:spPr>
          <a:xfrm>
            <a:off x="2135156" y="903347"/>
            <a:ext cx="9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事業スキーム</a:t>
            </a:r>
            <a:endParaRPr kumimoji="1" lang="ja-JP" altLang="en-US" sz="1000" b="1" u="sng" dirty="0">
              <a:latin typeface="Meiryo UI" panose="020B0604030504040204" pitchFamily="50" charset="-128"/>
              <a:ea typeface="Meiryo UI" panose="020B0604030504040204" pitchFamily="50" charset="-128"/>
            </a:endParaRPr>
          </a:p>
        </p:txBody>
      </p:sp>
      <p:sp>
        <p:nvSpPr>
          <p:cNvPr id="35" name="テキスト ボックス 23">
            <a:extLst>
              <a:ext uri="{FF2B5EF4-FFF2-40B4-BE49-F238E27FC236}">
                <a16:creationId xmlns:a16="http://schemas.microsoft.com/office/drawing/2014/main" id="{E4A3D644-F386-4BFA-AFFA-0C85E03638C4}"/>
              </a:ext>
            </a:extLst>
          </p:cNvPr>
          <p:cNvSpPr txBox="1"/>
          <p:nvPr/>
        </p:nvSpPr>
        <p:spPr>
          <a:xfrm>
            <a:off x="45414" y="2270068"/>
            <a:ext cx="144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施策規模の設定値</a:t>
            </a:r>
            <a:endParaRPr kumimoji="1" lang="ja-JP" altLang="en-US" sz="1000" b="1" u="sng" dirty="0">
              <a:latin typeface="Meiryo UI" panose="020B0604030504040204" pitchFamily="50" charset="-128"/>
              <a:ea typeface="Meiryo UI" panose="020B0604030504040204" pitchFamily="50" charset="-128"/>
            </a:endParaRPr>
          </a:p>
        </p:txBody>
      </p:sp>
      <p:sp>
        <p:nvSpPr>
          <p:cNvPr id="36" name="テキスト ボックス 22">
            <a:extLst>
              <a:ext uri="{FF2B5EF4-FFF2-40B4-BE49-F238E27FC236}">
                <a16:creationId xmlns:a16="http://schemas.microsoft.com/office/drawing/2014/main" id="{84AA7576-E70F-4CEA-A325-206EAC0B41A4}"/>
              </a:ext>
            </a:extLst>
          </p:cNvPr>
          <p:cNvSpPr txBox="1"/>
          <p:nvPr/>
        </p:nvSpPr>
        <p:spPr>
          <a:xfrm>
            <a:off x="81414" y="1453941"/>
            <a:ext cx="1800000" cy="15388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誘致する企業が属する産業</a:t>
            </a:r>
            <a:endParaRPr kumimoji="1" lang="ja-JP" altLang="en-US" sz="1000" b="1" u="sng" dirty="0">
              <a:latin typeface="Meiryo UI" panose="020B0604030504040204" pitchFamily="50" charset="-128"/>
              <a:ea typeface="Meiryo UI" panose="020B0604030504040204" pitchFamily="50" charset="-128"/>
            </a:endParaRPr>
          </a:p>
        </p:txBody>
      </p:sp>
      <p:sp>
        <p:nvSpPr>
          <p:cNvPr id="37" name="テキスト ボックス 21">
            <a:extLst>
              <a:ext uri="{FF2B5EF4-FFF2-40B4-BE49-F238E27FC236}">
                <a16:creationId xmlns:a16="http://schemas.microsoft.com/office/drawing/2014/main" id="{9A461D27-C9EE-4312-BEB0-AA6510802E25}"/>
              </a:ext>
            </a:extLst>
          </p:cNvPr>
          <p:cNvSpPr txBox="1"/>
          <p:nvPr/>
        </p:nvSpPr>
        <p:spPr>
          <a:xfrm>
            <a:off x="45414" y="913343"/>
            <a:ext cx="900000" cy="139898"/>
          </a:xfrm>
          <a:prstGeom prst="rect">
            <a:avLst/>
          </a:prstGeom>
          <a:noFill/>
        </p:spPr>
        <p:txBody>
          <a:bodyPr wrap="square" lIns="0" tIns="0" rIns="0" bIns="0" rtlCol="0">
            <a:spAutoFit/>
          </a:bodyPr>
          <a:lstStyle/>
          <a:p>
            <a:r>
              <a:rPr lang="ja-JP" altLang="en-US" sz="1000" b="1" u="sng" dirty="0">
                <a:latin typeface="Meiryo UI" panose="020B0604030504040204" pitchFamily="50" charset="-128"/>
                <a:ea typeface="Meiryo UI" panose="020B0604030504040204" pitchFamily="50" charset="-128"/>
              </a:rPr>
              <a:t>施策メニュー</a:t>
            </a:r>
            <a:endParaRPr kumimoji="1" lang="ja-JP" altLang="en-US" sz="1000" b="1" u="sng" dirty="0">
              <a:latin typeface="Meiryo UI" panose="020B0604030504040204" pitchFamily="50" charset="-128"/>
              <a:ea typeface="Meiryo UI" panose="020B0604030504040204" pitchFamily="50" charset="-128"/>
            </a:endParaRPr>
          </a:p>
        </p:txBody>
      </p:sp>
      <p:sp>
        <p:nvSpPr>
          <p:cNvPr id="38" name="テキスト ボックス 20">
            <a:extLst>
              <a:ext uri="{FF2B5EF4-FFF2-40B4-BE49-F238E27FC236}">
                <a16:creationId xmlns:a16="http://schemas.microsoft.com/office/drawing/2014/main" id="{EFEE11BB-F945-4FE1-B16D-8AC2527FDD0D}"/>
              </a:ext>
            </a:extLst>
          </p:cNvPr>
          <p:cNvSpPr txBox="1">
            <a:spLocks noChangeArrowheads="1"/>
          </p:cNvSpPr>
          <p:nvPr/>
        </p:nvSpPr>
        <p:spPr bwMode="auto">
          <a:xfrm>
            <a:off x="103432" y="635449"/>
            <a:ext cx="8928000" cy="267184"/>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（１）施策の内容</a:t>
            </a:r>
          </a:p>
        </p:txBody>
      </p:sp>
      <p:graphicFrame>
        <p:nvGraphicFramePr>
          <p:cNvPr id="39" name="表 4">
            <a:extLst>
              <a:ext uri="{FF2B5EF4-FFF2-40B4-BE49-F238E27FC236}">
                <a16:creationId xmlns:a16="http://schemas.microsoft.com/office/drawing/2014/main" id="{C9647624-546C-4656-B091-D7153ADA4F50}"/>
              </a:ext>
            </a:extLst>
          </p:cNvPr>
          <p:cNvGraphicFramePr>
            <a:graphicFrameLocks noGrp="1"/>
          </p:cNvGraphicFramePr>
          <p:nvPr>
            <p:extLst>
              <p:ext uri="{D42A27DB-BD31-4B8C-83A1-F6EECF244321}">
                <p14:modId xmlns:p14="http://schemas.microsoft.com/office/powerpoint/2010/main" val="3282347468"/>
              </p:ext>
            </p:extLst>
          </p:nvPr>
        </p:nvGraphicFramePr>
        <p:xfrm>
          <a:off x="4151139" y="1346283"/>
          <a:ext cx="1980000" cy="2340008"/>
        </p:xfrm>
        <a:graphic>
          <a:graphicData uri="http://schemas.openxmlformats.org/drawingml/2006/table">
            <a:tbl>
              <a:tblPr firstRow="1" bandRow="1">
                <a:tableStyleId>{5940675A-B579-460E-94D1-54222C63F5DA}</a:tableStyleId>
              </a:tblPr>
              <a:tblGrid>
                <a:gridCol w="176786">
                  <a:extLst>
                    <a:ext uri="{9D8B030D-6E8A-4147-A177-3AD203B41FA5}">
                      <a16:colId xmlns:a16="http://schemas.microsoft.com/office/drawing/2014/main" val="4071659698"/>
                    </a:ext>
                  </a:extLst>
                </a:gridCol>
                <a:gridCol w="813214">
                  <a:extLst>
                    <a:ext uri="{9D8B030D-6E8A-4147-A177-3AD203B41FA5}">
                      <a16:colId xmlns:a16="http://schemas.microsoft.com/office/drawing/2014/main" val="2250622700"/>
                    </a:ext>
                  </a:extLst>
                </a:gridCol>
                <a:gridCol w="495000">
                  <a:extLst>
                    <a:ext uri="{9D8B030D-6E8A-4147-A177-3AD203B41FA5}">
                      <a16:colId xmlns:a16="http://schemas.microsoft.com/office/drawing/2014/main" val="1868032922"/>
                    </a:ext>
                  </a:extLst>
                </a:gridCol>
                <a:gridCol w="495000">
                  <a:extLst>
                    <a:ext uri="{9D8B030D-6E8A-4147-A177-3AD203B41FA5}">
                      <a16:colId xmlns:a16="http://schemas.microsoft.com/office/drawing/2014/main" val="2763815502"/>
                    </a:ext>
                  </a:extLst>
                </a:gridCol>
              </a:tblGrid>
              <a:tr h="202558">
                <a:tc>
                  <a:txBody>
                    <a:bodyPr/>
                    <a:lstStyle/>
                    <a:p>
                      <a:pPr algn="ctr">
                        <a:lnSpc>
                          <a:spcPts val="700"/>
                        </a:lnSpc>
                      </a:pPr>
                      <a:r>
                        <a:rPr kumimoji="1" lang="en-US" altLang="ja-JP" sz="600" b="1" dirty="0">
                          <a:latin typeface="Meiryo UI" panose="020B0604030504040204" pitchFamily="50" charset="-128"/>
                          <a:ea typeface="Meiryo UI" panose="020B0604030504040204" pitchFamily="50" charset="-128"/>
                        </a:rPr>
                        <a:t>#</a:t>
                      </a:r>
                      <a:endParaRPr kumimoji="1" lang="ja-JP" altLang="en-US" sz="600" b="1" dirty="0">
                        <a:latin typeface="Meiryo UI" panose="020B0604030504040204" pitchFamily="50" charset="-128"/>
                        <a:ea typeface="Meiryo UI" panose="020B0604030504040204" pitchFamily="50" charset="-128"/>
                      </a:endParaRPr>
                    </a:p>
                  </a:txBody>
                  <a:tcPr marL="0" marR="0" marT="0" marB="0" anchor="ctr" anchorCtr="1">
                    <a:solidFill>
                      <a:schemeClr val="bg1">
                        <a:lumMod val="75000"/>
                      </a:schemeClr>
                    </a:solidFill>
                  </a:tcPr>
                </a:tc>
                <a:tc>
                  <a:txBody>
                    <a:bodyPr/>
                    <a:lstStyle/>
                    <a:p>
                      <a:pPr algn="ctr">
                        <a:lnSpc>
                          <a:spcPts val="700"/>
                        </a:lnSpc>
                      </a:pPr>
                      <a:r>
                        <a:rPr kumimoji="1" lang="ja-JP" altLang="en-US" sz="600" b="1" dirty="0">
                          <a:latin typeface="Meiryo UI" panose="020B0604030504040204" pitchFamily="50" charset="-128"/>
                          <a:ea typeface="Meiryo UI" panose="020B0604030504040204" pitchFamily="50" charset="-128"/>
                        </a:rPr>
                        <a:t>産業</a:t>
                      </a:r>
                    </a:p>
                  </a:txBody>
                  <a:tcPr marL="0" marR="0" marT="0" marB="0" anchor="ctr" anchorCtr="1">
                    <a:solidFill>
                      <a:schemeClr val="bg1">
                        <a:lumMod val="75000"/>
                      </a:schemeClr>
                    </a:solidFill>
                  </a:tcPr>
                </a:tc>
                <a:tc>
                  <a:txBody>
                    <a:bodyPr/>
                    <a:lstStyle/>
                    <a:p>
                      <a:pPr algn="ctr">
                        <a:lnSpc>
                          <a:spcPts val="600"/>
                        </a:lnSpc>
                      </a:pPr>
                      <a:r>
                        <a:rPr kumimoji="1" lang="ja-JP" altLang="en-US" sz="600" b="1" dirty="0">
                          <a:latin typeface="Meiryo UI" panose="020B0604030504040204" pitchFamily="50" charset="-128"/>
                          <a:ea typeface="Meiryo UI" panose="020B0604030504040204" pitchFamily="50" charset="-128"/>
                        </a:rPr>
                        <a:t>材料費の内訳</a:t>
                      </a:r>
                      <a:endParaRPr kumimoji="1" lang="en-US" altLang="ja-JP" sz="600" b="1" dirty="0">
                        <a:latin typeface="Meiryo UI" panose="020B0604030504040204" pitchFamily="50" charset="-128"/>
                        <a:ea typeface="Meiryo UI" panose="020B0604030504040204" pitchFamily="50" charset="-128"/>
                      </a:endParaRPr>
                    </a:p>
                    <a:p>
                      <a:pPr algn="ctr">
                        <a:lnSpc>
                          <a:spcPts val="600"/>
                        </a:lnSpc>
                      </a:pPr>
                      <a:r>
                        <a:rPr kumimoji="1" lang="en-US" altLang="ja-JP" sz="600" b="1">
                          <a:latin typeface="Meiryo UI" panose="020B0604030504040204" pitchFamily="50" charset="-128"/>
                          <a:ea typeface="Meiryo UI" panose="020B0604030504040204" pitchFamily="50" charset="-128"/>
                        </a:rPr>
                        <a:t>(%)</a:t>
                      </a:r>
                      <a:endParaRPr kumimoji="1" lang="ja-JP" altLang="en-US" sz="600" b="1" dirty="0">
                        <a:latin typeface="Meiryo UI" panose="020B0604030504040204" pitchFamily="50" charset="-128"/>
                        <a:ea typeface="Meiryo UI" panose="020B0604030504040204" pitchFamily="50" charset="-128"/>
                      </a:endParaRPr>
                    </a:p>
                  </a:txBody>
                  <a:tcPr marL="0" marR="0" marT="0" marB="0" anchor="ctr" anchorCtr="1">
                    <a:solidFill>
                      <a:schemeClr val="bg1">
                        <a:lumMod val="75000"/>
                      </a:schemeClr>
                    </a:solidFill>
                  </a:tcPr>
                </a:tc>
                <a:tc>
                  <a:txBody>
                    <a:bodyPr/>
                    <a:lstStyle/>
                    <a:p>
                      <a:pPr algn="ctr">
                        <a:lnSpc>
                          <a:spcPts val="600"/>
                        </a:lnSpc>
                      </a:pPr>
                      <a:r>
                        <a:rPr kumimoji="1" lang="ja-JP" altLang="en-US" sz="600" b="1" dirty="0">
                          <a:latin typeface="Meiryo UI" panose="020B0604030504040204" pitchFamily="50" charset="-128"/>
                          <a:ea typeface="Meiryo UI" panose="020B0604030504040204" pitchFamily="50" charset="-128"/>
                        </a:rPr>
                        <a:t>域内調達率</a:t>
                      </a:r>
                      <a:endParaRPr kumimoji="1" lang="en-US" altLang="ja-JP" sz="600" b="1" dirty="0">
                        <a:latin typeface="Meiryo UI" panose="020B0604030504040204" pitchFamily="50" charset="-128"/>
                        <a:ea typeface="Meiryo UI" panose="020B0604030504040204" pitchFamily="50" charset="-128"/>
                      </a:endParaRPr>
                    </a:p>
                    <a:p>
                      <a:pPr algn="ctr">
                        <a:lnSpc>
                          <a:spcPts val="600"/>
                        </a:lnSpc>
                      </a:pPr>
                      <a:r>
                        <a:rPr kumimoji="1" lang="en-US" altLang="ja-JP" sz="600" b="1" dirty="0">
                          <a:latin typeface="Meiryo UI" panose="020B0604030504040204" pitchFamily="50" charset="-128"/>
                          <a:ea typeface="Meiryo UI" panose="020B0604030504040204" pitchFamily="50" charset="-128"/>
                        </a:rPr>
                        <a:t>(%)</a:t>
                      </a:r>
                      <a:endParaRPr kumimoji="1" lang="ja-JP" altLang="en-US" sz="600" b="1" dirty="0">
                        <a:latin typeface="Meiryo UI" panose="020B0604030504040204" pitchFamily="50" charset="-128"/>
                        <a:ea typeface="Meiryo UI" panose="020B0604030504040204" pitchFamily="50" charset="-128"/>
                      </a:endParaRPr>
                    </a:p>
                  </a:txBody>
                  <a:tcPr marL="0" marR="0" marT="0" marB="0" anchor="ctr" anchorCtr="1">
                    <a:solidFill>
                      <a:schemeClr val="bg1">
                        <a:lumMod val="75000"/>
                      </a:schemeClr>
                    </a:solidFill>
                  </a:tcPr>
                </a:tc>
                <a:extLst>
                  <a:ext uri="{0D108BD9-81ED-4DB2-BD59-A6C34878D82A}">
                    <a16:rowId xmlns:a16="http://schemas.microsoft.com/office/drawing/2014/main" val="3528111955"/>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a:t>
                      </a:r>
                    </a:p>
                  </a:txBody>
                  <a:tcPr marL="0" marR="0" marT="0" marB="0" anchor="ctr">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農業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00272368"/>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2</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林業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30542611"/>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3</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水産業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87975250"/>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4</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鉱業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03184865"/>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5</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食料品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92344094"/>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6</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繊維製品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526968817"/>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7</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パルプ・紙・紙加工品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62976300"/>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8</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化学</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79817381"/>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9</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石油製品・石炭製品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7583320"/>
                  </a:ext>
                </a:extLst>
              </a:tr>
              <a:tr h="106120">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10</a:t>
                      </a: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窯業・土石製品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92538906"/>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11</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鉄鋼</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908859380"/>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12</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非鉄金属</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34503410"/>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13</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金属製品</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189993181"/>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14</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00" kern="1200" dirty="0">
                          <a:solidFill>
                            <a:schemeClr val="tx1"/>
                          </a:solidFill>
                          <a:latin typeface="Meiryo UI" panose="020B0604030504040204" pitchFamily="50" charset="-128"/>
                          <a:ea typeface="Meiryo UI" panose="020B0604030504040204" pitchFamily="50" charset="-128"/>
                          <a:cs typeface="+mn-cs"/>
                        </a:rPr>
                        <a:t> はん用・生産用・業務用機械</a:t>
                      </a:r>
                      <a:endParaRPr kumimoji="1" lang="en-US" altLang="ja-JP" sz="50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53530388"/>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15</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電子部品・デバイス</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861746402"/>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16</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電気機械</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24696772"/>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17</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情報・通信機器</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61044340"/>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18</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ja-JP" altLang="en-US" sz="550" kern="1200" dirty="0">
                          <a:solidFill>
                            <a:schemeClr val="tx1"/>
                          </a:solidFill>
                          <a:latin typeface="Meiryo UI" panose="020B0604030504040204" pitchFamily="50" charset="-128"/>
                          <a:ea typeface="Meiryo UI" panose="020B0604030504040204" pitchFamily="50" charset="-128"/>
                          <a:cs typeface="+mn-cs"/>
                        </a:rPr>
                        <a:t> 輸送用機械</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121726835"/>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19</a:t>
                      </a: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印刷業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565051373"/>
                  </a:ext>
                </a:extLst>
              </a:tr>
              <a:tr h="107625">
                <a:tc>
                  <a:txBody>
                    <a:bodyPr/>
                    <a:lstStyle/>
                    <a:p>
                      <a:pPr marL="0" algn="ctr"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20</a:t>
                      </a: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marL="0" algn="l" defTabSz="914400" rtl="0" eaLnBrk="1" latinLnBrk="0" hangingPunct="1">
                        <a:lnSpc>
                          <a:spcPts val="500"/>
                        </a:lnSpc>
                      </a:pPr>
                      <a:r>
                        <a:rPr kumimoji="1" lang="en-US" altLang="ja-JP" sz="550" kern="1200" dirty="0">
                          <a:solidFill>
                            <a:schemeClr val="tx1"/>
                          </a:solidFill>
                          <a:latin typeface="Meiryo UI" panose="020B0604030504040204" pitchFamily="50" charset="-128"/>
                          <a:ea typeface="Meiryo UI" panose="020B0604030504040204" pitchFamily="50" charset="-128"/>
                          <a:cs typeface="+mn-cs"/>
                        </a:rPr>
                        <a:t> </a:t>
                      </a:r>
                      <a:r>
                        <a:rPr kumimoji="1" lang="ja-JP" altLang="en-US" sz="550" kern="1200" dirty="0">
                          <a:solidFill>
                            <a:schemeClr val="tx1"/>
                          </a:solidFill>
                          <a:latin typeface="Meiryo UI" panose="020B0604030504040204" pitchFamily="50" charset="-128"/>
                          <a:ea typeface="Meiryo UI" panose="020B0604030504040204" pitchFamily="50" charset="-128"/>
                          <a:cs typeface="+mn-cs"/>
                        </a:rPr>
                        <a:t>その他の製造業</a:t>
                      </a:r>
                      <a:endParaRPr kumimoji="1" lang="en-US" altLang="ja-JP" sz="550" kern="1200" dirty="0">
                        <a:solidFill>
                          <a:schemeClr val="tx1"/>
                        </a:solidFill>
                        <a:latin typeface="Meiryo UI" panose="020B0604030504040204" pitchFamily="50" charset="-128"/>
                        <a:ea typeface="Meiryo UI" panose="020B0604030504040204" pitchFamily="50" charset="-128"/>
                        <a:cs typeface="+mn-cs"/>
                      </a:endParaRPr>
                    </a:p>
                  </a:txBody>
                  <a:tcPr marL="0" marR="0" marT="18000" marB="1800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noFill/>
                  </a:tcPr>
                </a:tc>
                <a:tc>
                  <a:txBody>
                    <a:bodyPr/>
                    <a:lstStyle/>
                    <a:p>
                      <a:pPr algn="r">
                        <a:lnSpc>
                          <a:spcPts val="500"/>
                        </a:lnSpc>
                      </a:pPr>
                      <a:endParaRPr kumimoji="1" lang="ja-JP" altLang="en-US" sz="550" dirty="0">
                        <a:latin typeface="Meiryo UI" panose="020B0604030504040204" pitchFamily="50" charset="-128"/>
                        <a:ea typeface="Meiryo UI" panose="020B0604030504040204" pitchFamily="50" charset="-128"/>
                      </a:endParaRPr>
                    </a:p>
                  </a:txBody>
                  <a:tcPr marL="0" marR="36000" marT="0" marB="0" anchor="ctr">
                    <a:lnT w="635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263939060"/>
                  </a:ext>
                </a:extLst>
              </a:tr>
            </a:tbl>
          </a:graphicData>
        </a:graphic>
      </p:graphicFrame>
      <p:graphicFrame>
        <p:nvGraphicFramePr>
          <p:cNvPr id="29" name="表 3">
            <a:extLst>
              <a:ext uri="{FF2B5EF4-FFF2-40B4-BE49-F238E27FC236}">
                <a16:creationId xmlns:a16="http://schemas.microsoft.com/office/drawing/2014/main" id="{B89EF25B-6E51-4639-80D3-036513C700D8}"/>
              </a:ext>
            </a:extLst>
          </p:cNvPr>
          <p:cNvGraphicFramePr>
            <a:graphicFrameLocks noGrp="1"/>
          </p:cNvGraphicFramePr>
          <p:nvPr>
            <p:extLst>
              <p:ext uri="{D42A27DB-BD31-4B8C-83A1-F6EECF244321}">
                <p14:modId xmlns:p14="http://schemas.microsoft.com/office/powerpoint/2010/main" val="2576164118"/>
              </p:ext>
            </p:extLst>
          </p:nvPr>
        </p:nvGraphicFramePr>
        <p:xfrm>
          <a:off x="2203823" y="1238287"/>
          <a:ext cx="1854547" cy="2447998"/>
        </p:xfrm>
        <a:graphic>
          <a:graphicData uri="http://schemas.openxmlformats.org/drawingml/2006/table">
            <a:tbl>
              <a:tblPr firstRow="1" bandRow="1">
                <a:tableStyleId>{5940675A-B579-460E-94D1-54222C63F5DA}</a:tableStyleId>
              </a:tblPr>
              <a:tblGrid>
                <a:gridCol w="702547">
                  <a:extLst>
                    <a:ext uri="{9D8B030D-6E8A-4147-A177-3AD203B41FA5}">
                      <a16:colId xmlns:a16="http://schemas.microsoft.com/office/drawing/2014/main" val="4225358675"/>
                    </a:ext>
                  </a:extLst>
                </a:gridCol>
                <a:gridCol w="828000">
                  <a:extLst>
                    <a:ext uri="{9D8B030D-6E8A-4147-A177-3AD203B41FA5}">
                      <a16:colId xmlns:a16="http://schemas.microsoft.com/office/drawing/2014/main" val="1868032922"/>
                    </a:ext>
                  </a:extLst>
                </a:gridCol>
                <a:gridCol w="324000">
                  <a:extLst>
                    <a:ext uri="{9D8B030D-6E8A-4147-A177-3AD203B41FA5}">
                      <a16:colId xmlns:a16="http://schemas.microsoft.com/office/drawing/2014/main" val="3698287331"/>
                    </a:ext>
                  </a:extLst>
                </a:gridCol>
              </a:tblGrid>
              <a:tr h="174857">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項目</a:t>
                      </a: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設定値</a:t>
                      </a: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単位</a:t>
                      </a:r>
                    </a:p>
                  </a:txBody>
                  <a:tcPr marL="36000" marR="36000" marT="0" marB="0" anchor="ctr" anchorCtr="1">
                    <a:solidFill>
                      <a:schemeClr val="bg1">
                        <a:lumMod val="75000"/>
                      </a:schemeClr>
                    </a:solidFill>
                  </a:tcPr>
                </a:tc>
                <a:extLst>
                  <a:ext uri="{0D108BD9-81ED-4DB2-BD59-A6C34878D82A}">
                    <a16:rowId xmlns:a16="http://schemas.microsoft.com/office/drawing/2014/main" val="3528111955"/>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売上高</a:t>
                      </a:r>
                    </a:p>
                  </a:txBody>
                  <a:tcPr marL="36000" marR="36000" marT="0" marB="0" anchor="ctr">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0072559"/>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材料費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33586984"/>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労務費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26884862"/>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電力費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78852600"/>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ガス・水道料</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9767973"/>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荷造運賃</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4735786"/>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不動産賃貸料</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83102443"/>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通信費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2801623"/>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その他経費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02351758"/>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租税公課</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9908587"/>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減価償却費</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14147570"/>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法人税等</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57059038"/>
                  </a:ext>
                </a:extLst>
              </a:tr>
              <a:tr h="174857">
                <a:tc>
                  <a:txBody>
                    <a:bodyPr/>
                    <a:lstStyle/>
                    <a:p>
                      <a:pPr>
                        <a:lnSpc>
                          <a:spcPct val="100000"/>
                        </a:lnSpc>
                      </a:pPr>
                      <a:r>
                        <a:rPr kumimoji="1" lang="ja-JP" altLang="en-US" sz="800" dirty="0">
                          <a:latin typeface="Meiryo UI" panose="020B0604030504040204" pitchFamily="50" charset="-128"/>
                          <a:ea typeface="Meiryo UI" panose="020B0604030504040204" pitchFamily="50" charset="-128"/>
                        </a:rPr>
                        <a:t>当期純利益</a:t>
                      </a:r>
                    </a:p>
                  </a:txBody>
                  <a:tcPr marL="36000" marR="36000" marT="0" marB="0" anchor="ctr">
                    <a:lnT w="6350" cap="flat" cmpd="sng" algn="ctr">
                      <a:solidFill>
                        <a:schemeClr val="tx1"/>
                      </a:solidFill>
                      <a:prstDash val="solid"/>
                      <a:round/>
                      <a:headEnd type="none" w="med" len="med"/>
                      <a:tailEnd type="none" w="med" len="med"/>
                    </a:lnT>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lnT w="6350" cap="flat" cmpd="sng" algn="ctr">
                      <a:solidFill>
                        <a:schemeClr val="tx1"/>
                      </a:solidFill>
                      <a:prstDash val="solid"/>
                      <a:round/>
                      <a:headEnd type="none" w="med" len="med"/>
                      <a:tailEnd type="none" w="med" len="med"/>
                    </a:lnT>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379554553"/>
                  </a:ext>
                </a:extLst>
              </a:tr>
            </a:tbl>
          </a:graphicData>
        </a:graphic>
      </p:graphicFrame>
      <p:graphicFrame>
        <p:nvGraphicFramePr>
          <p:cNvPr id="30" name="表 2">
            <a:extLst>
              <a:ext uri="{FF2B5EF4-FFF2-40B4-BE49-F238E27FC236}">
                <a16:creationId xmlns:a16="http://schemas.microsoft.com/office/drawing/2014/main" id="{5D4F47ED-9780-46DD-AA13-809000538915}"/>
              </a:ext>
            </a:extLst>
          </p:cNvPr>
          <p:cNvGraphicFramePr>
            <a:graphicFrameLocks noGrp="1"/>
          </p:cNvGraphicFramePr>
          <p:nvPr>
            <p:extLst>
              <p:ext uri="{D42A27DB-BD31-4B8C-83A1-F6EECF244321}">
                <p14:modId xmlns:p14="http://schemas.microsoft.com/office/powerpoint/2010/main" val="1939045243"/>
              </p:ext>
            </p:extLst>
          </p:nvPr>
        </p:nvGraphicFramePr>
        <p:xfrm>
          <a:off x="61078" y="2471433"/>
          <a:ext cx="1944000" cy="1014000"/>
        </p:xfrm>
        <a:graphic>
          <a:graphicData uri="http://schemas.openxmlformats.org/drawingml/2006/table">
            <a:tbl>
              <a:tblPr firstRow="1" bandRow="1">
                <a:tableStyleId>{5940675A-B579-460E-94D1-54222C63F5DA}</a:tableStyleId>
              </a:tblPr>
              <a:tblGrid>
                <a:gridCol w="756000">
                  <a:extLst>
                    <a:ext uri="{9D8B030D-6E8A-4147-A177-3AD203B41FA5}">
                      <a16:colId xmlns:a16="http://schemas.microsoft.com/office/drawing/2014/main" val="2250622700"/>
                    </a:ext>
                  </a:extLst>
                </a:gridCol>
                <a:gridCol w="900000">
                  <a:extLst>
                    <a:ext uri="{9D8B030D-6E8A-4147-A177-3AD203B41FA5}">
                      <a16:colId xmlns:a16="http://schemas.microsoft.com/office/drawing/2014/main" val="1868032922"/>
                    </a:ext>
                  </a:extLst>
                </a:gridCol>
                <a:gridCol w="288000">
                  <a:extLst>
                    <a:ext uri="{9D8B030D-6E8A-4147-A177-3AD203B41FA5}">
                      <a16:colId xmlns:a16="http://schemas.microsoft.com/office/drawing/2014/main" val="3216235292"/>
                    </a:ext>
                  </a:extLst>
                </a:gridCol>
              </a:tblGrid>
              <a:tr h="195000">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項目</a:t>
                      </a: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設定値</a:t>
                      </a:r>
                      <a:r>
                        <a:rPr kumimoji="1" lang="en-US" altLang="ja-JP" sz="800" b="1" dirty="0">
                          <a:latin typeface="Meiryo UI" panose="020B0604030504040204" pitchFamily="50" charset="-128"/>
                          <a:ea typeface="Meiryo UI" panose="020B0604030504040204" pitchFamily="50" charset="-128"/>
                        </a:rPr>
                        <a:t>(</a:t>
                      </a:r>
                      <a:r>
                        <a:rPr kumimoji="1" lang="ja-JP" altLang="en-US" sz="800" b="1" dirty="0">
                          <a:latin typeface="Meiryo UI" panose="020B0604030504040204" pitchFamily="50" charset="-128"/>
                          <a:ea typeface="Meiryo UI" panose="020B0604030504040204" pitchFamily="50" charset="-128"/>
                        </a:rPr>
                        <a:t>人</a:t>
                      </a:r>
                      <a:r>
                        <a:rPr kumimoji="1" lang="en-US" altLang="ja-JP" sz="800" b="1" dirty="0">
                          <a:latin typeface="Meiryo UI" panose="020B0604030504040204" pitchFamily="50" charset="-128"/>
                          <a:ea typeface="Meiryo UI" panose="020B0604030504040204" pitchFamily="50" charset="-128"/>
                        </a:rPr>
                        <a:t>)</a:t>
                      </a:r>
                      <a:endParaRPr kumimoji="1" lang="ja-JP" altLang="en-US" sz="800" b="1" dirty="0">
                        <a:latin typeface="Meiryo UI" panose="020B0604030504040204" pitchFamily="50" charset="-128"/>
                        <a:ea typeface="Meiryo UI" panose="020B0604030504040204" pitchFamily="50" charset="-128"/>
                      </a:endParaRP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単位</a:t>
                      </a:r>
                    </a:p>
                  </a:txBody>
                  <a:tcPr marL="36000" marR="36000" marT="0" marB="0" anchor="ctr" anchorCtr="1">
                    <a:solidFill>
                      <a:schemeClr val="bg1">
                        <a:lumMod val="75000"/>
                      </a:schemeClr>
                    </a:solidFill>
                  </a:tcPr>
                </a:tc>
                <a:extLst>
                  <a:ext uri="{0D108BD9-81ED-4DB2-BD59-A6C34878D82A}">
                    <a16:rowId xmlns:a16="http://schemas.microsoft.com/office/drawing/2014/main" val="3528111955"/>
                  </a:ext>
                </a:extLst>
              </a:tr>
              <a:tr h="273000">
                <a:tc>
                  <a:txBody>
                    <a:bodyPr/>
                    <a:lstStyle/>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誘致する企業</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の従業者数</a:t>
                      </a:r>
                    </a:p>
                  </a:txBody>
                  <a:tcPr marL="36000" marR="36000" marT="0" marB="0" anchor="ctr">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noFill/>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人</a:t>
                      </a:r>
                    </a:p>
                  </a:txBody>
                  <a:tcPr marL="36000" marR="36000" marT="0" marB="0" anchor="ctr">
                    <a:noFill/>
                  </a:tcPr>
                </a:tc>
                <a:extLst>
                  <a:ext uri="{0D108BD9-81ED-4DB2-BD59-A6C34878D82A}">
                    <a16:rowId xmlns:a16="http://schemas.microsoft.com/office/drawing/2014/main" val="2600272368"/>
                  </a:ext>
                </a:extLst>
              </a:tr>
              <a:tr h="273000">
                <a:tc>
                  <a:txBody>
                    <a:bodyPr/>
                    <a:lstStyle/>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設備投資額</a:t>
                      </a:r>
                      <a:r>
                        <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rPr>
                        <a:t>注</a:t>
                      </a:r>
                      <a:r>
                        <a:rPr kumimoji="1" lang="en-US" altLang="ja-JP" sz="800" kern="1200" baseline="30000" dirty="0">
                          <a:solidFill>
                            <a:schemeClr val="tx1"/>
                          </a:solidFill>
                          <a:latin typeface="Meiryo UI" panose="020B0604030504040204" pitchFamily="50" charset="-128"/>
                          <a:ea typeface="Meiryo UI" panose="020B0604030504040204" pitchFamily="50" charset="-128"/>
                          <a:cs typeface="+mn-cs"/>
                        </a:rPr>
                        <a:t>2</a:t>
                      </a:r>
                      <a:endParaRPr kumimoji="1" lang="ja-JP" altLang="en-US" sz="800" kern="1200" baseline="30000" dirty="0">
                        <a:solidFill>
                          <a:schemeClr val="tx1"/>
                        </a:solidFill>
                        <a:latin typeface="Meiryo UI" panose="020B0604030504040204" pitchFamily="50" charset="-128"/>
                        <a:ea typeface="Meiryo UI" panose="020B0604030504040204" pitchFamily="50" charset="-128"/>
                        <a:cs typeface="+mn-cs"/>
                      </a:endParaRPr>
                    </a:p>
                  </a:txBody>
                  <a:tcPr marL="36000" marR="36000" marT="0" marB="0" anchor="ctr">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noFill/>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千円</a:t>
                      </a:r>
                    </a:p>
                  </a:txBody>
                  <a:tcPr marL="36000" marR="36000" marT="0" marB="0" anchor="ctr">
                    <a:noFill/>
                  </a:tcPr>
                </a:tc>
                <a:extLst>
                  <a:ext uri="{0D108BD9-81ED-4DB2-BD59-A6C34878D82A}">
                    <a16:rowId xmlns:a16="http://schemas.microsoft.com/office/drawing/2014/main" val="2532326024"/>
                  </a:ext>
                </a:extLst>
              </a:tr>
              <a:tr h="273000">
                <a:tc>
                  <a:txBody>
                    <a:bodyPr/>
                    <a:lstStyle/>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法定耐用年数</a:t>
                      </a:r>
                    </a:p>
                  </a:txBody>
                  <a:tcPr marL="36000" marR="36000" marT="0" marB="0" anchor="ctr">
                    <a:solidFill>
                      <a:schemeClr val="bg1">
                        <a:lumMod val="95000"/>
                      </a:schemeClr>
                    </a:solidFill>
                  </a:tcPr>
                </a:tc>
                <a:tc>
                  <a:txBody>
                    <a:bodyPr/>
                    <a:lstStyle/>
                    <a:p>
                      <a:pPr algn="r">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marT="0" marB="0" anchor="ctr">
                    <a:noFill/>
                  </a:tcPr>
                </a:tc>
                <a:tc>
                  <a:txBody>
                    <a:bodyPr/>
                    <a:lstStyle/>
                    <a:p>
                      <a:pPr algn="ctr">
                        <a:lnSpc>
                          <a:spcPct val="100000"/>
                        </a:lnSpc>
                      </a:pPr>
                      <a:r>
                        <a:rPr kumimoji="1" lang="ja-JP" altLang="en-US" sz="800" dirty="0">
                          <a:latin typeface="Meiryo UI" panose="020B0604030504040204" pitchFamily="50" charset="-128"/>
                          <a:ea typeface="Meiryo UI" panose="020B0604030504040204" pitchFamily="50" charset="-128"/>
                        </a:rPr>
                        <a:t>年</a:t>
                      </a:r>
                    </a:p>
                  </a:txBody>
                  <a:tcPr marL="36000" marR="36000" marT="0" marB="0" anchor="ctr">
                    <a:noFill/>
                  </a:tcPr>
                </a:tc>
                <a:extLst>
                  <a:ext uri="{0D108BD9-81ED-4DB2-BD59-A6C34878D82A}">
                    <a16:rowId xmlns:a16="http://schemas.microsoft.com/office/drawing/2014/main" val="216212489"/>
                  </a:ext>
                </a:extLst>
              </a:tr>
            </a:tbl>
          </a:graphicData>
        </a:graphic>
      </p:graphicFrame>
      <p:graphicFrame>
        <p:nvGraphicFramePr>
          <p:cNvPr id="31" name="表 1">
            <a:extLst>
              <a:ext uri="{FF2B5EF4-FFF2-40B4-BE49-F238E27FC236}">
                <a16:creationId xmlns:a16="http://schemas.microsoft.com/office/drawing/2014/main" id="{074657A2-9432-4DE7-93EC-5EB3FDB7B81D}"/>
              </a:ext>
            </a:extLst>
          </p:cNvPr>
          <p:cNvGraphicFramePr>
            <a:graphicFrameLocks noGrp="1"/>
          </p:cNvGraphicFramePr>
          <p:nvPr>
            <p:extLst>
              <p:ext uri="{D42A27DB-BD31-4B8C-83A1-F6EECF244321}">
                <p14:modId xmlns:p14="http://schemas.microsoft.com/office/powerpoint/2010/main" val="270626200"/>
              </p:ext>
            </p:extLst>
          </p:nvPr>
        </p:nvGraphicFramePr>
        <p:xfrm>
          <a:off x="61078" y="1669297"/>
          <a:ext cx="1944878" cy="487543"/>
        </p:xfrm>
        <a:graphic>
          <a:graphicData uri="http://schemas.openxmlformats.org/drawingml/2006/table">
            <a:tbl>
              <a:tblPr firstRow="1" bandRow="1">
                <a:tableStyleId>{5940675A-B579-460E-94D1-54222C63F5DA}</a:tableStyleId>
              </a:tblPr>
              <a:tblGrid>
                <a:gridCol w="756878">
                  <a:extLst>
                    <a:ext uri="{9D8B030D-6E8A-4147-A177-3AD203B41FA5}">
                      <a16:colId xmlns:a16="http://schemas.microsoft.com/office/drawing/2014/main" val="2250622700"/>
                    </a:ext>
                  </a:extLst>
                </a:gridCol>
                <a:gridCol w="1188000">
                  <a:extLst>
                    <a:ext uri="{9D8B030D-6E8A-4147-A177-3AD203B41FA5}">
                      <a16:colId xmlns:a16="http://schemas.microsoft.com/office/drawing/2014/main" val="1868032922"/>
                    </a:ext>
                  </a:extLst>
                </a:gridCol>
              </a:tblGrid>
              <a:tr h="152263">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項目</a:t>
                      </a:r>
                    </a:p>
                  </a:txBody>
                  <a:tcPr marL="36000" marR="36000" marT="0" marB="0" anchor="ctr" anchorCtr="1">
                    <a:solidFill>
                      <a:schemeClr val="bg1">
                        <a:lumMod val="75000"/>
                      </a:schemeClr>
                    </a:solidFill>
                  </a:tcPr>
                </a:tc>
                <a:tc>
                  <a:txBody>
                    <a:bodyPr/>
                    <a:lstStyle/>
                    <a:p>
                      <a:pPr algn="ctr">
                        <a:lnSpc>
                          <a:spcPct val="100000"/>
                        </a:lnSpc>
                      </a:pPr>
                      <a:r>
                        <a:rPr kumimoji="1" lang="ja-JP" altLang="en-US" sz="800" b="1" dirty="0">
                          <a:latin typeface="Meiryo UI" panose="020B0604030504040204" pitchFamily="50" charset="-128"/>
                          <a:ea typeface="Meiryo UI" panose="020B0604030504040204" pitchFamily="50" charset="-128"/>
                        </a:rPr>
                        <a:t>産業名</a:t>
                      </a:r>
                    </a:p>
                  </a:txBody>
                  <a:tcPr marL="36000" marR="36000" marT="0" marB="0" anchor="ctr" anchorCtr="1">
                    <a:solidFill>
                      <a:schemeClr val="bg1">
                        <a:lumMod val="75000"/>
                      </a:schemeClr>
                    </a:solidFill>
                  </a:tcPr>
                </a:tc>
                <a:extLst>
                  <a:ext uri="{0D108BD9-81ED-4DB2-BD59-A6C34878D82A}">
                    <a16:rowId xmlns:a16="http://schemas.microsoft.com/office/drawing/2014/main" val="3528111955"/>
                  </a:ext>
                </a:extLst>
              </a:tr>
              <a:tr h="324000">
                <a:tc>
                  <a:txBody>
                    <a:bodyPr/>
                    <a:lstStyle/>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誘致する企業</a:t>
                      </a:r>
                      <a:endParaRPr kumimoji="1" lang="en-US" altLang="ja-JP" sz="800" kern="1200" dirty="0">
                        <a:solidFill>
                          <a:schemeClr val="tx1"/>
                        </a:solidFill>
                        <a:latin typeface="Meiryo UI" panose="020B0604030504040204" pitchFamily="50" charset="-128"/>
                        <a:ea typeface="Meiryo UI" panose="020B0604030504040204" pitchFamily="50" charset="-128"/>
                        <a:cs typeface="+mn-cs"/>
                      </a:endParaRPr>
                    </a:p>
                    <a:p>
                      <a:pPr marL="0" algn="ctr" defTabSz="914400" rtl="0" eaLnBrk="1" latinLnBrk="0" hangingPunct="1">
                        <a:lnSpc>
                          <a:spcPct val="100000"/>
                        </a:lnSpc>
                      </a:pPr>
                      <a:r>
                        <a:rPr kumimoji="1" lang="ja-JP" altLang="en-US" sz="800" kern="1200" dirty="0">
                          <a:solidFill>
                            <a:schemeClr val="tx1"/>
                          </a:solidFill>
                          <a:latin typeface="Meiryo UI" panose="020B0604030504040204" pitchFamily="50" charset="-128"/>
                          <a:ea typeface="Meiryo UI" panose="020B0604030504040204" pitchFamily="50" charset="-128"/>
                          <a:cs typeface="+mn-cs"/>
                        </a:rPr>
                        <a:t>が属する産業</a:t>
                      </a:r>
                    </a:p>
                  </a:txBody>
                  <a:tcPr marL="36000" marR="36000" anchor="ctr">
                    <a:solidFill>
                      <a:schemeClr val="bg1">
                        <a:lumMod val="95000"/>
                      </a:schemeClr>
                    </a:solidFill>
                  </a:tcPr>
                </a:tc>
                <a:tc>
                  <a:txBody>
                    <a:bodyPr/>
                    <a:lstStyle/>
                    <a:p>
                      <a:pPr algn="l">
                        <a:lnSpc>
                          <a:spcPct val="100000"/>
                        </a:lnSpc>
                      </a:pPr>
                      <a:endParaRPr kumimoji="1" lang="ja-JP" altLang="en-US" sz="800" dirty="0">
                        <a:latin typeface="Meiryo UI" panose="020B0604030504040204" pitchFamily="50" charset="-128"/>
                        <a:ea typeface="Meiryo UI" panose="020B0604030504040204" pitchFamily="50" charset="-128"/>
                      </a:endParaRPr>
                    </a:p>
                  </a:txBody>
                  <a:tcPr marL="36000" marR="36000" anchor="ctr">
                    <a:noFill/>
                  </a:tcPr>
                </a:tc>
                <a:extLst>
                  <a:ext uri="{0D108BD9-81ED-4DB2-BD59-A6C34878D82A}">
                    <a16:rowId xmlns:a16="http://schemas.microsoft.com/office/drawing/2014/main" val="2600272368"/>
                  </a:ext>
                </a:extLst>
              </a:tr>
            </a:tbl>
          </a:graphicData>
        </a:graphic>
      </p:graphicFrame>
      <p:sp>
        <p:nvSpPr>
          <p:cNvPr id="43" name="テキスト ボックス 1">
            <a:extLst>
              <a:ext uri="{FF2B5EF4-FFF2-40B4-BE49-F238E27FC236}">
                <a16:creationId xmlns:a16="http://schemas.microsoft.com/office/drawing/2014/main" id="{BFEA08C6-540E-44C3-B289-06A20BB1922D}"/>
              </a:ext>
            </a:extLst>
          </p:cNvPr>
          <p:cNvSpPr txBox="1"/>
          <p:nvPr/>
        </p:nvSpPr>
        <p:spPr>
          <a:xfrm>
            <a:off x="61077" y="1111797"/>
            <a:ext cx="1944000" cy="252000"/>
          </a:xfrm>
          <a:prstGeom prst="rect">
            <a:avLst/>
          </a:prstGeom>
          <a:noFill/>
          <a:ln w="12700">
            <a:solidFill>
              <a:schemeClr val="tx1">
                <a:lumMod val="65000"/>
                <a:lumOff val="35000"/>
              </a:schemeClr>
            </a:solidFill>
          </a:ln>
        </p:spPr>
        <p:txBody>
          <a:bodyPr wrap="square" tIns="0" bIns="0" rtlCol="0" anchor="ctr" anchorCtr="0">
            <a:noAutofit/>
          </a:bodyPr>
          <a:lstStyle/>
          <a:p>
            <a:pPr algn="ctr">
              <a:lnSpc>
                <a:spcPts val="1500"/>
              </a:lnSpc>
            </a:pPr>
            <a:r>
              <a:rPr lang="ja-JP" altLang="en-US" sz="1000" dirty="0">
                <a:latin typeface="Meiryo UI" panose="020B0604030504040204" pitchFamily="50" charset="-128"/>
                <a:ea typeface="Meiryo UI" panose="020B0604030504040204" pitchFamily="50" charset="-128"/>
              </a:rPr>
              <a:t>企業誘致</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域内生産の増加</a:t>
            </a:r>
            <a:r>
              <a:rPr lang="en-US" altLang="ja-JP" sz="1000" dirty="0">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44" name="テキスト ボックス 25">
            <a:extLst>
              <a:ext uri="{FF2B5EF4-FFF2-40B4-BE49-F238E27FC236}">
                <a16:creationId xmlns:a16="http://schemas.microsoft.com/office/drawing/2014/main" id="{6D86CB62-0AD7-4B03-9E02-106D954C537D}"/>
              </a:ext>
            </a:extLst>
          </p:cNvPr>
          <p:cNvSpPr txBox="1"/>
          <p:nvPr/>
        </p:nvSpPr>
        <p:spPr>
          <a:xfrm>
            <a:off x="4168557" y="1210121"/>
            <a:ext cx="1080000" cy="123111"/>
          </a:xfrm>
          <a:prstGeom prst="rect">
            <a:avLst/>
          </a:prstGeom>
          <a:noFill/>
        </p:spPr>
        <p:txBody>
          <a:bodyPr wrap="square" lIns="0" tIns="0" rIns="0" bIns="0" rtlCol="0">
            <a:spAutoFit/>
          </a:bodyPr>
          <a:lstStyle/>
          <a:p>
            <a:r>
              <a:rPr kumimoji="1" lang="ja-JP" altLang="en-US" sz="800" dirty="0">
                <a:latin typeface="Meiryo UI" panose="020B0604030504040204" pitchFamily="50" charset="-128"/>
                <a:ea typeface="Meiryo UI" panose="020B0604030504040204" pitchFamily="50" charset="-128"/>
              </a:rPr>
              <a:t>うち、材料費の内訳</a:t>
            </a:r>
          </a:p>
        </p:txBody>
      </p:sp>
      <p:sp>
        <p:nvSpPr>
          <p:cNvPr id="26" name="正方形/長方形 31">
            <a:extLst>
              <a:ext uri="{FF2B5EF4-FFF2-40B4-BE49-F238E27FC236}">
                <a16:creationId xmlns:a16="http://schemas.microsoft.com/office/drawing/2014/main" id="{E5AD6F74-1C37-4727-B523-BE76891670FF}"/>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77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33" name="テキスト ボックス 6">
            <a:extLst>
              <a:ext uri="{FF2B5EF4-FFF2-40B4-BE49-F238E27FC236}">
                <a16:creationId xmlns:a16="http://schemas.microsoft.com/office/drawing/2014/main" id="{4F5C4C46-24FB-4DB1-AE65-6D120C6D1FF8}"/>
              </a:ext>
            </a:extLst>
          </p:cNvPr>
          <p:cNvSpPr txBox="1"/>
          <p:nvPr/>
        </p:nvSpPr>
        <p:spPr>
          <a:xfrm>
            <a:off x="72500" y="3509947"/>
            <a:ext cx="1872000" cy="102592"/>
          </a:xfrm>
          <a:prstGeom prst="rect">
            <a:avLst/>
          </a:prstGeom>
          <a:noFill/>
        </p:spPr>
        <p:txBody>
          <a:bodyPr wrap="square" lIns="0" tIns="0" rIns="0" bIns="0" rtlCol="0">
            <a:spAutoFit/>
          </a:bodyPr>
          <a:lstStyle>
            <a:defPPr>
              <a:defRPr lang="ja-JP"/>
            </a:defPPr>
            <a:lvl1pPr marL="266700" indent="-266700" algn="just">
              <a:lnSpc>
                <a:spcPts val="8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2)</a:t>
            </a:r>
            <a:r>
              <a:rPr lang="ja-JP" altLang="en-US" sz="700" dirty="0"/>
              <a:t> 設備投資額</a:t>
            </a:r>
            <a:r>
              <a:rPr lang="en-US" altLang="ja-JP" sz="700" dirty="0"/>
              <a:t>=</a:t>
            </a:r>
            <a:r>
              <a:rPr lang="ja-JP" altLang="en-US" sz="700" dirty="0"/>
              <a:t>減価償却費</a:t>
            </a:r>
            <a:r>
              <a:rPr lang="en-US" altLang="ja-JP" sz="700" dirty="0"/>
              <a:t>×</a:t>
            </a:r>
            <a:r>
              <a:rPr lang="ja-JP" altLang="en-US" sz="700" dirty="0"/>
              <a:t>法定耐用年数</a:t>
            </a:r>
          </a:p>
        </p:txBody>
      </p:sp>
    </p:spTree>
    <p:extLst>
      <p:ext uri="{BB962C8B-B14F-4D97-AF65-F5344CB8AC3E}">
        <p14:creationId xmlns:p14="http://schemas.microsoft.com/office/powerpoint/2010/main" val="87600616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 1"/>
          <p:cNvSpPr>
            <a:spLocks noGrp="1"/>
          </p:cNvSpPr>
          <p:nvPr>
            <p:ph type="sldNum" sz="quarter" idx="4"/>
          </p:nvPr>
        </p:nvSpPr>
        <p:spPr/>
        <p:txBody>
          <a:bodyPr/>
          <a:lstStyle/>
          <a:p>
            <a:pPr>
              <a:defRPr/>
            </a:pPr>
            <a:fld id="{20DC7313-58E3-4F6B-88A3-0F915AD38F14}" type="slidenum">
              <a:rPr lang="en-US" altLang="ja-JP" smtClean="0"/>
              <a:pPr>
                <a:defRPr/>
              </a:pPr>
              <a:t>5</a:t>
            </a:fld>
            <a:endParaRPr lang="en-US" altLang="ja-JP" dirty="0"/>
          </a:p>
        </p:txBody>
      </p:sp>
      <p:sp>
        <p:nvSpPr>
          <p:cNvPr id="6" name="正方形/長方形 5"/>
          <p:cNvSpPr/>
          <p:nvPr/>
        </p:nvSpPr>
        <p:spPr bwMode="auto">
          <a:xfrm>
            <a:off x="432000" y="794243"/>
            <a:ext cx="8280000" cy="2669174"/>
          </a:xfrm>
          <a:prstGeom prst="rect">
            <a:avLst/>
          </a:prstGeom>
          <a:noFill/>
          <a:ln w="28575">
            <a:solidFill>
              <a:srgbClr val="CC0066"/>
            </a:solidFill>
            <a:prstDash val="sysDash"/>
          </a:ln>
        </p:spPr>
        <p:txBody>
          <a:bodyPr wrap="square" lIns="216000" tIns="72000" rIns="216000" bIns="72000" rtlCol="0" anchor="t">
            <a:spAutoFit/>
          </a:bodyPr>
          <a:lstStyle/>
          <a:p>
            <a:pPr marL="266700" indent="-266700" algn="just">
              <a:spcBef>
                <a:spcPts val="300"/>
              </a:spcBef>
              <a:spcAft>
                <a:spcPts val="300"/>
              </a:spcAft>
              <a:buClr>
                <a:srgbClr val="008080"/>
              </a:buClr>
              <a:buFont typeface="Wingdings" pitchFamily="2" charset="2"/>
              <a:buChar char="n"/>
            </a:pPr>
            <a:r>
              <a:rPr lang="ja-JP" altLang="en-US" sz="1600" b="1" dirty="0">
                <a:latin typeface="Meiryo UI" pitchFamily="50" charset="-128"/>
                <a:ea typeface="Meiryo UI" pitchFamily="50" charset="-128"/>
              </a:rPr>
              <a:t>本資料は、プログラムによって自動的に作成されたものです。</a:t>
            </a:r>
            <a:endParaRPr lang="en-US" altLang="ja-JP" sz="16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600" b="1" dirty="0">
                <a:latin typeface="Meiryo UI" pitchFamily="50" charset="-128"/>
                <a:ea typeface="Meiryo UI" pitchFamily="50" charset="-128"/>
              </a:rPr>
              <a:t>御使用される皆様には、各地域の実情に合わせて、より充実したものに加工していただくことが可能です。</a:t>
            </a:r>
            <a:endParaRPr lang="en-US" altLang="ja-JP" sz="16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600" b="1" dirty="0">
                <a:latin typeface="Meiryo UI" pitchFamily="50" charset="-128"/>
                <a:ea typeface="Meiryo UI" pitchFamily="50" charset="-128"/>
              </a:rPr>
              <a:t>本資料の経済波及効果の算出で使用している地域産業連関表</a:t>
            </a:r>
            <a:r>
              <a:rPr lang="en-US" altLang="ja-JP" sz="1600" b="1" dirty="0">
                <a:latin typeface="Meiryo UI" pitchFamily="50" charset="-128"/>
                <a:ea typeface="Meiryo UI" pitchFamily="50" charset="-128"/>
              </a:rPr>
              <a:t>(2020</a:t>
            </a:r>
            <a:r>
              <a:rPr lang="ja-JP" altLang="en-US" sz="1600" b="1" dirty="0">
                <a:latin typeface="Meiryo UI" pitchFamily="50" charset="-128"/>
                <a:ea typeface="Meiryo UI" pitchFamily="50" charset="-128"/>
              </a:rPr>
              <a:t>年</a:t>
            </a:r>
            <a:r>
              <a:rPr lang="en-US" altLang="ja-JP" sz="1600" b="1" dirty="0">
                <a:latin typeface="Meiryo UI" pitchFamily="50" charset="-128"/>
                <a:ea typeface="Meiryo UI" pitchFamily="50" charset="-128"/>
              </a:rPr>
              <a:t>)</a:t>
            </a:r>
            <a:r>
              <a:rPr lang="ja-JP" altLang="en-US" sz="1600" b="1" dirty="0">
                <a:latin typeface="Meiryo UI" pitchFamily="50" charset="-128"/>
                <a:ea typeface="Meiryo UI" pitchFamily="50" charset="-128"/>
              </a:rPr>
              <a:t>の作成のための主な利用データは以下のとおりです。</a:t>
            </a:r>
            <a:endParaRPr lang="en-US" altLang="ja-JP" sz="16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600" b="1" dirty="0">
                <a:latin typeface="Meiryo UI" pitchFamily="50" charset="-128"/>
                <a:ea typeface="Meiryo UI" pitchFamily="50" charset="-128"/>
              </a:rPr>
              <a:t>なお、この地域産業連関表は、地域経済循環分析用データとして別途提供しております。詳細は以下をご確認ください。</a:t>
            </a:r>
            <a:endParaRPr lang="en-US" altLang="ja-JP" sz="1600" b="1" dirty="0">
              <a:latin typeface="Meiryo UI" pitchFamily="50" charset="-128"/>
              <a:ea typeface="Meiryo UI" pitchFamily="50" charset="-128"/>
            </a:endParaRPr>
          </a:p>
          <a:p>
            <a:pPr algn="just">
              <a:spcBef>
                <a:spcPts val="300"/>
              </a:spcBef>
              <a:spcAft>
                <a:spcPts val="0"/>
              </a:spcAft>
              <a:buClr>
                <a:srgbClr val="0070C0"/>
              </a:buClr>
            </a:pPr>
            <a:r>
              <a:rPr lang="ja-JP" altLang="en-US" sz="1600" b="1" dirty="0">
                <a:latin typeface="Meiryo UI" pitchFamily="50" charset="-128"/>
                <a:ea typeface="Meiryo UI" pitchFamily="50" charset="-128"/>
              </a:rPr>
              <a:t>     環境省 地域経済循環分析：「地域経済循環分析用データの提供」</a:t>
            </a:r>
            <a:endParaRPr lang="en-US" altLang="ja-JP" sz="1600" b="1" dirty="0">
              <a:latin typeface="Meiryo UI" pitchFamily="50" charset="-128"/>
              <a:ea typeface="Meiryo UI" pitchFamily="50" charset="-128"/>
            </a:endParaRPr>
          </a:p>
          <a:p>
            <a:pPr algn="just">
              <a:spcBef>
                <a:spcPts val="0"/>
              </a:spcBef>
              <a:spcAft>
                <a:spcPts val="300"/>
              </a:spcAft>
              <a:buClr>
                <a:srgbClr val="0070C0"/>
              </a:buClr>
            </a:pPr>
            <a:r>
              <a:rPr lang="en-US" altLang="ja-JP" sz="1600" b="1" dirty="0">
                <a:latin typeface="Meiryo UI" pitchFamily="50" charset="-128"/>
                <a:ea typeface="Meiryo UI" pitchFamily="50" charset="-128"/>
              </a:rPr>
              <a:t>     http://chiikijunkan.env.go.jp/manabu/bunseki/</a:t>
            </a:r>
          </a:p>
        </p:txBody>
      </p:sp>
      <p:sp>
        <p:nvSpPr>
          <p:cNvPr id="9" name="正方形/長方形 8"/>
          <p:cNvSpPr/>
          <p:nvPr/>
        </p:nvSpPr>
        <p:spPr>
          <a:xfrm>
            <a:off x="342000" y="3648747"/>
            <a:ext cx="8388000" cy="338554"/>
          </a:xfrm>
          <a:prstGeom prst="rect">
            <a:avLst/>
          </a:prstGeom>
        </p:spPr>
        <p:txBody>
          <a:bodyPr wrap="square">
            <a:spAutoFit/>
          </a:bodyPr>
          <a:lstStyle/>
          <a:p>
            <a:r>
              <a:rPr lang="en-US" altLang="ja-JP" sz="1600" b="1" dirty="0">
                <a:latin typeface="Meiryo UI" panose="020B0604030504040204" pitchFamily="50" charset="-128"/>
                <a:ea typeface="Meiryo UI" panose="020B0604030504040204" pitchFamily="50" charset="-128"/>
              </a:rPr>
              <a:t>【</a:t>
            </a:r>
            <a:r>
              <a:rPr lang="ja-JP" altLang="en-US" sz="1600" b="1" dirty="0">
                <a:latin typeface="Meiryo UI" panose="020B0604030504040204" pitchFamily="50" charset="-128"/>
                <a:ea typeface="Meiryo UI" panose="020B0604030504040204" pitchFamily="50" charset="-128"/>
              </a:rPr>
              <a:t>地域産業連関表</a:t>
            </a:r>
            <a:r>
              <a:rPr lang="en-US" altLang="ja-JP" sz="1600" b="1" dirty="0">
                <a:latin typeface="Meiryo UI" panose="020B0604030504040204" pitchFamily="50" charset="-128"/>
                <a:ea typeface="Meiryo UI" panose="020B0604030504040204" pitchFamily="50" charset="-128"/>
              </a:rPr>
              <a:t>(2022</a:t>
            </a:r>
            <a:r>
              <a:rPr lang="ja-JP" altLang="en-US" sz="1600" b="1" dirty="0">
                <a:latin typeface="Meiryo UI" panose="020B0604030504040204" pitchFamily="50" charset="-128"/>
                <a:ea typeface="Meiryo UI" panose="020B0604030504040204" pitchFamily="50" charset="-128"/>
              </a:rPr>
              <a:t>年</a:t>
            </a:r>
            <a:r>
              <a:rPr lang="en-US" altLang="ja-JP" sz="1600" b="1" dirty="0">
                <a:latin typeface="Meiryo UI" panose="020B0604030504040204" pitchFamily="50" charset="-128"/>
                <a:ea typeface="Meiryo UI" panose="020B0604030504040204" pitchFamily="50" charset="-128"/>
              </a:rPr>
              <a:t>)</a:t>
            </a:r>
            <a:r>
              <a:rPr lang="ja-JP" altLang="en-US" sz="1600" b="1" dirty="0">
                <a:latin typeface="Meiryo UI" panose="020B0604030504040204" pitchFamily="50" charset="-128"/>
                <a:ea typeface="Meiryo UI" panose="020B0604030504040204" pitchFamily="50" charset="-128"/>
              </a:rPr>
              <a:t>作成のための主な利用データ</a:t>
            </a:r>
            <a:r>
              <a:rPr lang="en-US" altLang="ja-JP" sz="1600" b="1" dirty="0">
                <a:latin typeface="Meiryo UI" panose="020B0604030504040204" pitchFamily="50" charset="-128"/>
                <a:ea typeface="Meiryo UI" panose="020B0604030504040204" pitchFamily="50" charset="-128"/>
              </a:rPr>
              <a:t>】</a:t>
            </a:r>
            <a:endParaRPr lang="ja-JP" altLang="en-US" sz="1600" b="1" dirty="0">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683382" y="4021692"/>
            <a:ext cx="6480000" cy="2331407"/>
          </a:xfrm>
          <a:prstGeom prst="rect">
            <a:avLst/>
          </a:prstGeom>
          <a:noFill/>
        </p:spPr>
        <p:txBody>
          <a:bodyPr wrap="square" rtlCol="0">
            <a:spAutoFit/>
          </a:bodyPr>
          <a:lstStyle/>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国民経済計算（</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ja-JP" sz="1600" kern="100" dirty="0">
                <a:latin typeface="Meiryo UI" panose="020B0604030504040204" pitchFamily="50" charset="-128"/>
                <a:ea typeface="Meiryo UI" panose="020B0604030504040204" pitchFamily="50" charset="-128"/>
              </a:rPr>
              <a:t>2008SNA</a:t>
            </a:r>
            <a:r>
              <a:rPr lang="ja-JP"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県民経済計算</a:t>
            </a:r>
            <a:r>
              <a:rPr lang="zh-TW" altLang="en-US" sz="1600" kern="100" dirty="0">
                <a:latin typeface="Meiryo UI" panose="020B0604030504040204" pitchFamily="50" charset="-128"/>
                <a:ea typeface="Meiryo UI" panose="020B0604030504040204" pitchFamily="50" charset="-128"/>
              </a:rPr>
              <a:t>（</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zh-TW" sz="1600" kern="100" dirty="0">
                <a:latin typeface="Meiryo UI" panose="020B0604030504040204" pitchFamily="50" charset="-128"/>
                <a:ea typeface="Meiryo UI" panose="020B0604030504040204" pitchFamily="50" charset="-128"/>
              </a:rPr>
              <a:t>2008SNA</a:t>
            </a:r>
            <a:r>
              <a:rPr lang="zh-TW"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令和</a:t>
            </a:r>
            <a:r>
              <a:rPr lang="en-US" altLang="ja-JP" sz="1600" kern="100" dirty="0">
                <a:latin typeface="Meiryo UI" panose="020B0604030504040204" pitchFamily="50" charset="-128"/>
                <a:ea typeface="Meiryo UI" panose="020B0604030504040204" pitchFamily="50" charset="-128"/>
              </a:rPr>
              <a:t>2</a:t>
            </a:r>
            <a:r>
              <a:rPr lang="ja-JP" altLang="en-US" sz="1600" kern="100" dirty="0">
                <a:latin typeface="Meiryo UI" panose="020B0604030504040204" pitchFamily="50" charset="-128"/>
                <a:ea typeface="Meiryo UI" panose="020B0604030504040204" pitchFamily="50" charset="-128"/>
              </a:rPr>
              <a:t>年産業連関表</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27</a:t>
            </a:r>
            <a:r>
              <a:rPr lang="ja-JP" altLang="en-US" sz="1600" kern="100" dirty="0">
                <a:latin typeface="Meiryo UI" panose="020B0604030504040204" pitchFamily="50" charset="-128"/>
                <a:ea typeface="Meiryo UI" panose="020B0604030504040204" pitchFamily="50" charset="-128"/>
              </a:rPr>
              <a:t>年または令和</a:t>
            </a:r>
            <a:r>
              <a:rPr lang="en-US" altLang="ja-JP" sz="1600" kern="100" dirty="0">
                <a:latin typeface="Meiryo UI" panose="020B0604030504040204" pitchFamily="50" charset="-128"/>
                <a:ea typeface="Meiryo UI" panose="020B0604030504040204" pitchFamily="50" charset="-128"/>
              </a:rPr>
              <a:t>2</a:t>
            </a:r>
            <a:r>
              <a:rPr lang="ja-JP" altLang="en-US" sz="1600" kern="100" dirty="0">
                <a:latin typeface="Meiryo UI" panose="020B0604030504040204" pitchFamily="50" charset="-128"/>
                <a:ea typeface="Meiryo UI" panose="020B0604030504040204" pitchFamily="50" charset="-128"/>
              </a:rPr>
              <a:t>年都道府県産業連関表</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令和</a:t>
            </a:r>
            <a:r>
              <a:rPr lang="en-US" altLang="ja-JP" sz="1600" kern="100" dirty="0">
                <a:latin typeface="Meiryo UI" panose="020B0604030504040204" pitchFamily="50" charset="-128"/>
                <a:ea typeface="Meiryo UI" panose="020B0604030504040204" pitchFamily="50" charset="-128"/>
              </a:rPr>
              <a:t>2</a:t>
            </a:r>
            <a:r>
              <a:rPr lang="ja-JP" altLang="en-US" sz="1600" kern="100" dirty="0">
                <a:latin typeface="Meiryo UI" panose="020B0604030504040204" pitchFamily="50" charset="-128"/>
                <a:ea typeface="Meiryo UI" panose="020B0604030504040204" pitchFamily="50" charset="-128"/>
              </a:rPr>
              <a:t>年国勢調査</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令和</a:t>
            </a:r>
            <a:r>
              <a:rPr lang="en-US" altLang="ja-JP" sz="1600" kern="100" dirty="0">
                <a:latin typeface="Meiryo UI" panose="020B0604030504040204" pitchFamily="50" charset="-128"/>
                <a:ea typeface="Meiryo UI" panose="020B0604030504040204" pitchFamily="50" charset="-128"/>
              </a:rPr>
              <a:t>3</a:t>
            </a:r>
            <a:r>
              <a:rPr lang="ja-JP" altLang="en-US" sz="1600" kern="100" dirty="0">
                <a:latin typeface="Meiryo UI" panose="020B0604030504040204" pitchFamily="50" charset="-128"/>
                <a:ea typeface="Meiryo UI" panose="020B0604030504040204" pitchFamily="50" charset="-128"/>
              </a:rPr>
              <a:t>年経済センサス－活動調査</a:t>
            </a:r>
          </a:p>
          <a:p>
            <a:pPr>
              <a:spcBef>
                <a:spcPts val="0"/>
              </a:spcBef>
              <a:spcAft>
                <a:spcPts val="300"/>
              </a:spcAft>
            </a:pPr>
            <a:r>
              <a:rPr lang="en-US" altLang="zh-TW" sz="1600" kern="100" dirty="0">
                <a:latin typeface="Meiryo UI" panose="020B0604030504040204" pitchFamily="50" charset="-128"/>
                <a:ea typeface="Meiryo UI" panose="020B0604030504040204" pitchFamily="50" charset="-128"/>
              </a:rPr>
              <a:t>2023</a:t>
            </a:r>
            <a:r>
              <a:rPr lang="zh-TW" altLang="en-US" sz="1600" kern="100" dirty="0">
                <a:latin typeface="Meiryo UI" panose="020B0604030504040204" pitchFamily="50" charset="-128"/>
                <a:ea typeface="Meiryo UI" panose="020B0604030504040204" pitchFamily="50" charset="-128"/>
              </a:rPr>
              <a:t>年経済構造実態調査</a:t>
            </a:r>
            <a:r>
              <a:rPr lang="ja-JP" altLang="en-US" sz="1600" kern="100" dirty="0">
                <a:latin typeface="Meiryo UI" panose="020B0604030504040204" pitchFamily="50" charset="-128"/>
                <a:ea typeface="Meiryo UI" panose="020B0604030504040204" pitchFamily="50" charset="-128"/>
              </a:rPr>
              <a:t>（</a:t>
            </a:r>
            <a:r>
              <a:rPr lang="zh-TW" altLang="en-US" sz="1600" kern="100" dirty="0">
                <a:latin typeface="Meiryo UI" panose="020B0604030504040204" pitchFamily="50" charset="-128"/>
                <a:ea typeface="Meiryo UI" panose="020B0604030504040204" pitchFamily="50" charset="-128"/>
              </a:rPr>
              <a:t>製造業事業所調査</a:t>
            </a:r>
            <a:r>
              <a:rPr lang="ja-JP" altLang="en-US" sz="1600" kern="100" dirty="0">
                <a:latin typeface="Meiryo UI" panose="020B0604030504040204" pitchFamily="50" charset="-128"/>
                <a:ea typeface="Meiryo UI" panose="020B0604030504040204" pitchFamily="50" charset="-128"/>
              </a:rPr>
              <a:t>）</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令和</a:t>
            </a:r>
            <a:r>
              <a:rPr lang="en-US" altLang="ja-JP" sz="1600" kern="100" dirty="0">
                <a:latin typeface="Meiryo UI" panose="020B0604030504040204" pitchFamily="50" charset="-128"/>
                <a:ea typeface="Meiryo UI" panose="020B0604030504040204" pitchFamily="50" charset="-128"/>
              </a:rPr>
              <a:t>4</a:t>
            </a:r>
            <a:r>
              <a:rPr lang="ja-JP" altLang="en-US" sz="1600" kern="100" dirty="0">
                <a:latin typeface="Meiryo UI" panose="020B0604030504040204" pitchFamily="50" charset="-128"/>
                <a:ea typeface="Meiryo UI" panose="020B0604030504040204" pitchFamily="50" charset="-128"/>
              </a:rPr>
              <a:t>年度市町村別決算状況調                  </a:t>
            </a:r>
            <a:r>
              <a:rPr lang="ja-JP" altLang="ja-JP" sz="1600" kern="100" dirty="0">
                <a:latin typeface="Meiryo UI" panose="020B0604030504040204" pitchFamily="50" charset="-128"/>
                <a:ea typeface="Meiryo UI" panose="020B0604030504040204" pitchFamily="50" charset="-128"/>
              </a:rPr>
              <a:t>等</a:t>
            </a:r>
            <a:endParaRPr kumimoji="1" lang="ja-JP" altLang="en-US" sz="1600" dirty="0"/>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8400" y="-1211"/>
            <a:ext cx="8100000" cy="493058"/>
          </a:xfrm>
        </p:spPr>
        <p:txBody>
          <a:bodyPr/>
          <a:lstStyle/>
          <a:p>
            <a:r>
              <a:rPr lang="ja-JP" altLang="en-US" dirty="0"/>
              <a:t>（３）税収効果の算出結果</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50</a:t>
            </a:fld>
            <a:endParaRPr lang="en-US" altLang="ja-JP" dirty="0"/>
          </a:p>
        </p:txBody>
      </p:sp>
      <p:sp>
        <p:nvSpPr>
          <p:cNvPr id="4" name="テキスト ボックス 2"/>
          <p:cNvSpPr txBox="1"/>
          <p:nvPr/>
        </p:nvSpPr>
        <p:spPr>
          <a:xfrm>
            <a:off x="280272" y="1096086"/>
            <a:ext cx="8583456"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defPPr>
              <a:defRPr lang="ja-JP"/>
            </a:defPPr>
            <a:lvl1pPr algn="just">
              <a:defRPr sz="1200" b="1">
                <a:latin typeface="Meiryo UI" pitchFamily="50" charset="-128"/>
                <a:ea typeface="Meiryo UI" pitchFamily="50" charset="-128"/>
              </a:defRPr>
            </a:lvl1pPr>
          </a:lstStyle>
          <a:p>
            <a:pPr>
              <a:lnSpc>
                <a:spcPts val="1200"/>
              </a:lnSpc>
              <a:spcAft>
                <a:spcPts val="0"/>
              </a:spcAft>
            </a:pPr>
            <a:r>
              <a:rPr lang="ja-JP" altLang="en-US" sz="1000" b="0" dirty="0"/>
              <a:t>太陽光発電導入による税収効果は、国税で●●億円、道府県税で●●億円、市町村税で●●億円であり、合計で●●億円である。</a:t>
            </a:r>
            <a:endParaRPr lang="en-US" altLang="ja-JP" sz="1000" b="0" dirty="0"/>
          </a:p>
        </p:txBody>
      </p:sp>
      <p:sp>
        <p:nvSpPr>
          <p:cNvPr id="7" name="テキスト ボックス 1"/>
          <p:cNvSpPr txBox="1">
            <a:spLocks noChangeArrowheads="1"/>
          </p:cNvSpPr>
          <p:nvPr/>
        </p:nvSpPr>
        <p:spPr bwMode="auto">
          <a:xfrm>
            <a:off x="108000" y="722065"/>
            <a:ext cx="8928000" cy="245127"/>
          </a:xfrm>
          <a:prstGeom prst="rect">
            <a:avLst/>
          </a:prstGeom>
          <a:solidFill>
            <a:srgbClr val="008080"/>
          </a:solidFill>
          <a:ln w="9525">
            <a:noFill/>
            <a:miter lim="800000"/>
            <a:headEnd/>
            <a:tailEnd/>
          </a:ln>
        </p:spPr>
        <p:txBody>
          <a:bodyPr wrap="square" tIns="18000" bIns="18000">
            <a:spAutoFit/>
          </a:bodyPr>
          <a:lstStyle/>
          <a:p>
            <a:pPr>
              <a:lnSpc>
                <a:spcPts val="1800"/>
              </a:lnSpc>
            </a:pPr>
            <a:r>
              <a:rPr lang="ja-JP" altLang="en-US" sz="1400" b="1" dirty="0">
                <a:solidFill>
                  <a:schemeClr val="bg1"/>
                </a:solidFill>
                <a:latin typeface="Meiryo UI" pitchFamily="50" charset="-128"/>
                <a:ea typeface="Meiryo UI" pitchFamily="50" charset="-128"/>
              </a:rPr>
              <a:t>税収効果</a:t>
            </a:r>
            <a:r>
              <a:rPr lang="ja-JP" altLang="en-US" sz="1400" b="1" baseline="30000" dirty="0">
                <a:solidFill>
                  <a:schemeClr val="bg1"/>
                </a:solidFill>
                <a:latin typeface="Meiryo UI" pitchFamily="50" charset="-128"/>
                <a:ea typeface="Meiryo UI" pitchFamily="50" charset="-128"/>
              </a:rPr>
              <a:t>注</a:t>
            </a:r>
            <a:r>
              <a:rPr lang="ja-JP" altLang="en-US" sz="1400" b="1" dirty="0">
                <a:solidFill>
                  <a:schemeClr val="bg1"/>
                </a:solidFill>
                <a:latin typeface="Meiryo UI" pitchFamily="50" charset="-128"/>
                <a:ea typeface="Meiryo UI" pitchFamily="50" charset="-128"/>
              </a:rPr>
              <a:t>の算出結果</a:t>
            </a:r>
            <a:endParaRPr lang="ja-JP" altLang="en-US" sz="1400" b="1" baseline="30000" dirty="0">
              <a:solidFill>
                <a:schemeClr val="bg1"/>
              </a:solidFill>
              <a:latin typeface="Meiryo UI" pitchFamily="50" charset="-128"/>
              <a:ea typeface="Meiryo UI" pitchFamily="50" charset="-128"/>
            </a:endParaRPr>
          </a:p>
        </p:txBody>
      </p:sp>
      <p:sp>
        <p:nvSpPr>
          <p:cNvPr id="8" name="正方形/長方形 32">
            <a:extLst>
              <a:ext uri="{FF2B5EF4-FFF2-40B4-BE49-F238E27FC236}">
                <a16:creationId xmlns:a16="http://schemas.microsoft.com/office/drawing/2014/main" id="{BDA48875-304A-464D-B27F-0BA981458CC4}"/>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6" name="正方形/長方形 31">
            <a:extLst>
              <a:ext uri="{FF2B5EF4-FFF2-40B4-BE49-F238E27FC236}">
                <a16:creationId xmlns:a16="http://schemas.microsoft.com/office/drawing/2014/main" id="{0CB78C45-E8AA-40B0-B2ED-D7D964731296}"/>
              </a:ext>
            </a:extLst>
          </p:cNvPr>
          <p:cNvSpPr/>
          <p:nvPr/>
        </p:nvSpPr>
        <p:spPr bwMode="auto">
          <a:xfrm>
            <a:off x="6152975" y="42039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9" name="テキスト ボックス 31">
            <a:extLst>
              <a:ext uri="{FF2B5EF4-FFF2-40B4-BE49-F238E27FC236}">
                <a16:creationId xmlns:a16="http://schemas.microsoft.com/office/drawing/2014/main" id="{D26ED697-D679-4F20-B773-10D34854B32D}"/>
              </a:ext>
            </a:extLst>
          </p:cNvPr>
          <p:cNvSpPr txBox="1"/>
          <p:nvPr/>
        </p:nvSpPr>
        <p:spPr>
          <a:xfrm>
            <a:off x="201600" y="6400800"/>
            <a:ext cx="8640000" cy="116507"/>
          </a:xfrm>
          <a:prstGeom prst="rect">
            <a:avLst/>
          </a:prstGeom>
          <a:noFill/>
        </p:spPr>
        <p:txBody>
          <a:bodyPr wrap="square" lIns="0" tIns="0" rIns="0" bIns="0" rtlCol="0">
            <a:spAutoFit/>
          </a:bodyPr>
          <a:lstStyle>
            <a:defPPr>
              <a:defRPr lang="ja-JP"/>
            </a:defPPr>
            <a:lvl1pPr marL="266700" indent="-266700" algn="just">
              <a:lnSpc>
                <a:spcPts val="1000"/>
              </a:lnSpc>
              <a:defRPr sz="800">
                <a:latin typeface="Meiryo UI" panose="020B0604030504040204" pitchFamily="50" charset="-128"/>
                <a:ea typeface="Meiryo UI" panose="020B0604030504040204" pitchFamily="50" charset="-128"/>
              </a:defRPr>
            </a:lvl1pPr>
          </a:lstStyle>
          <a:p>
            <a:r>
              <a:rPr lang="ja-JP" altLang="en-US" sz="700" dirty="0"/>
              <a:t>注</a:t>
            </a:r>
            <a:r>
              <a:rPr lang="en-US" altLang="ja-JP" sz="700" dirty="0"/>
              <a:t>)</a:t>
            </a:r>
            <a:r>
              <a:rPr lang="ja-JP" altLang="en-US" sz="700" dirty="0"/>
              <a:t> 税収効果は、事業効果</a:t>
            </a:r>
            <a:r>
              <a:rPr lang="en-US" altLang="ja-JP" sz="700" dirty="0"/>
              <a:t>(1</a:t>
            </a:r>
            <a:r>
              <a:rPr lang="ja-JP" altLang="en-US" sz="700" dirty="0"/>
              <a:t>年間</a:t>
            </a:r>
            <a:r>
              <a:rPr lang="en-US" altLang="ja-JP" sz="700" dirty="0"/>
              <a:t>)</a:t>
            </a:r>
            <a:r>
              <a:rPr lang="ja-JP" altLang="en-US" sz="700" dirty="0"/>
              <a:t>に伴って発生する税収である。</a:t>
            </a:r>
          </a:p>
        </p:txBody>
      </p:sp>
    </p:spTree>
    <p:extLst>
      <p:ext uri="{BB962C8B-B14F-4D97-AF65-F5344CB8AC3E}">
        <p14:creationId xmlns:p14="http://schemas.microsoft.com/office/powerpoint/2010/main" val="1745106354"/>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ja-JP" altLang="en-US" dirty="0"/>
              <a:t>留意事項</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51</a:t>
            </a:fld>
            <a:endParaRPr lang="en-US" altLang="ja-JP" dirty="0"/>
          </a:p>
        </p:txBody>
      </p:sp>
      <p:sp>
        <p:nvSpPr>
          <p:cNvPr id="4" name="メモ 3">
            <a:extLst>
              <a:ext uri="{FF2B5EF4-FFF2-40B4-BE49-F238E27FC236}">
                <a16:creationId xmlns:a16="http://schemas.microsoft.com/office/drawing/2014/main" id="{00000000-0008-0000-5500-000002000000}"/>
              </a:ext>
            </a:extLst>
          </p:cNvPr>
          <p:cNvSpPr/>
          <p:nvPr/>
        </p:nvSpPr>
        <p:spPr>
          <a:xfrm>
            <a:off x="162000" y="806814"/>
            <a:ext cx="8820000" cy="5400000"/>
          </a:xfrm>
          <a:prstGeom prst="foldedCorner">
            <a:avLst>
              <a:gd name="adj" fmla="val 10292"/>
            </a:avLst>
          </a:prstGeom>
          <a:solidFill>
            <a:schemeClr val="bg1"/>
          </a:solidFill>
          <a:ln w="19050">
            <a:solidFill>
              <a:schemeClr val="bg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pPr algn="l"/>
            <a:r>
              <a:rPr kumimoji="1" lang="ja-JP" altLang="en-US"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本ツールによって算出される事業実施による地域経済への波及効果は、自治体の各種計画等における</a:t>
            </a:r>
            <a:r>
              <a:rPr kumimoji="1"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KPI</a:t>
            </a:r>
            <a:r>
              <a:rPr kumimoji="1" lang="ja-JP" altLang="en-US"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などの目標設定や</a:t>
            </a:r>
            <a:r>
              <a:rPr kumimoji="1"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PDCA</a:t>
            </a:r>
            <a:r>
              <a:rPr kumimoji="1" lang="ja-JP" altLang="en-US"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などの進捗管理等に利用することができます。その際、本ツールによる経済効果には下記のような特徴があるため、これらを十分に理解したうえで利用ください。</a:t>
            </a:r>
            <a:endParaRPr kumimoji="1"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pPr algn="l"/>
            <a:endParaRPr lang="ja-JP" altLang="ja-JP" sz="12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marL="0" indent="0" algn="l"/>
            <a:r>
              <a:rPr lang="ja-JP" altLang="en-US" sz="14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（１）算出する効果</a:t>
            </a:r>
            <a:endParaRPr lang="en-US" altLang="ja-JP" sz="14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algn="l"/>
            <a:r>
              <a:rPr lang="ja-JP" altLang="en-US" sz="1200" baseline="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経済波及効果には、直接効果と間接効果（第</a:t>
            </a:r>
            <a:r>
              <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次、第</a:t>
            </a:r>
            <a:r>
              <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次、第</a:t>
            </a:r>
            <a:r>
              <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3</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次、・・・）があります。</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r>
              <a:rPr lang="ja-JP" altLang="en-US"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本</a:t>
            </a:r>
            <a:r>
              <a:rPr lang="ja-JP" altLang="en-US"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ツール</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では、直接効果と間接効果のうちの第１次間接効果と第２次間接効果までを算出します。</a:t>
            </a:r>
          </a:p>
          <a:p>
            <a:r>
              <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直接効果とは、直接の需要増加額のうち域内産品の需要増加額です。また、第１次間接効果とは直接効果によって誘発される生産額、</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r>
              <a:rPr lang="ja-JP" altLang="en-US"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第２次間接効果とは</a:t>
            </a:r>
            <a:r>
              <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直接効果と第１次間接効果によって所得が増加し、それが消費・投資に回ることで生産が誘発される効果になります。</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algn="l"/>
            <a:endParaRPr lang="en-US" altLang="ja-JP" sz="12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algn="l"/>
            <a:r>
              <a:rPr lang="ja-JP" altLang="en-US" sz="14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（２）効果計測の前提</a:t>
            </a:r>
            <a:endParaRPr lang="en-US" altLang="ja-JP" sz="14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algn="l"/>
            <a:r>
              <a:rPr lang="ja-JP" altLang="en-US" sz="12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１）当該地域内の産業の生産誘発額を考慮</a:t>
            </a:r>
            <a:endParaRPr lang="ja-JP" altLang="ja-JP" sz="12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r>
              <a:rPr lang="ja-JP" altLang="en-US"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本</a:t>
            </a:r>
            <a:r>
              <a:rPr lang="ja-JP" altLang="en-US"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ツール</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で算出する</a:t>
            </a:r>
            <a:r>
              <a:rPr lang="ja-JP" altLang="en-US"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生産誘発額</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は、事業実施による生産の増額分を計上するものです。現実には当該地域内の企業の生産が増加すると、</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r>
              <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その他の地域で生産が減少する場合がありますが、このような減少分については本ツールでは考慮していません。</a:t>
            </a:r>
          </a:p>
          <a:p>
            <a:r>
              <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一方、当該地域の産業の生産が増加すると、原材料の調達先であるその他の地域で生産が誘発される場合がありますが、他地域の生産額の</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r>
              <a:rPr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増加分は本ツールでは考慮していません。</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algn="l"/>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algn="l"/>
            <a:r>
              <a:rPr lang="en-US" altLang="ja-JP" sz="12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en-US" sz="12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２）供給制約なし</a:t>
            </a:r>
            <a:endParaRPr lang="ja-JP" altLang="ja-JP" sz="12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r>
              <a:rPr lang="ja-JP" altLang="en-US"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現実には、産業の生産・供給能力には限界があり、労働力不足、原材料不足等により需要に応えるだけの生産が行えない場合が考えられ</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r>
              <a:rPr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ます。</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r>
              <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また、ある産業に需要が生じても、その産業の在庫が十分にあれば、生産は行わず在庫を切り崩すことによって対応することも考えられます。</a:t>
            </a:r>
          </a:p>
          <a:p>
            <a:r>
              <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本ツールでは、産業の生産能力には限界がなく、産業は需要にいくらでも応えることができ供給に制約はないとし、在庫の切り崩しも行わないとし</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r>
              <a:rPr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a:t>
            </a:r>
            <a:r>
              <a:rPr lang="ja-JP"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て、新たに発生した需要に対しては新たに生産を行い供給すると仮定して計算を行います。</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algn="l"/>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marL="0" indent="0" algn="l"/>
            <a:r>
              <a:rPr lang="ja-JP" altLang="en-US" sz="12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３）経済波及効果が達成されるまでの期間は不明</a:t>
            </a:r>
            <a:endParaRPr lang="en-US" altLang="ja-JP" sz="1200" b="1"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algn="l"/>
            <a:r>
              <a:rPr lang="ja-JP" altLang="en-US"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本シミュレーションで算出される経済波及効果は、最終的に達成される効果を示しており、それが実際にいつ達成されるかはわかりません。</a:t>
            </a:r>
            <a:endParaRPr lang="en-US" altLang="ja-JP" sz="1200"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p>
            <a:pPr algn="l"/>
            <a:endParaRPr kumimoji="1"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0318354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4"/>
          </p:nvPr>
        </p:nvSpPr>
        <p:spPr/>
        <p:txBody>
          <a:bodyPr/>
          <a:lstStyle/>
          <a:p>
            <a:pPr>
              <a:defRPr/>
            </a:pPr>
            <a:fld id="{20DC7313-58E3-4F6B-88A3-0F915AD38F14}" type="slidenum">
              <a:rPr lang="en-US" altLang="ja-JP" smtClean="0"/>
              <a:pPr>
                <a:defRPr/>
              </a:pPr>
              <a:t>6</a:t>
            </a:fld>
            <a:endParaRPr lang="en-US" altLang="ja-JP" dirty="0"/>
          </a:p>
        </p:txBody>
      </p:sp>
      <p:sp>
        <p:nvSpPr>
          <p:cNvPr id="3" name="タイトル 5"/>
          <p:cNvSpPr txBox="1">
            <a:spLocks/>
          </p:cNvSpPr>
          <p:nvPr/>
        </p:nvSpPr>
        <p:spPr>
          <a:xfrm>
            <a:off x="0" y="2232000"/>
            <a:ext cx="9144000" cy="1080000"/>
          </a:xfrm>
          <a:prstGeom prst="rect">
            <a:avLst/>
          </a:prstGeom>
          <a:solidFill>
            <a:srgbClr val="008080"/>
          </a:solidFill>
        </p:spPr>
        <p:txBody>
          <a:bodyPr wrap="square" rtlCol="0" anchor="ctr" anchorCtr="1">
            <a:no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400" kern="0" dirty="0">
                <a:solidFill>
                  <a:schemeClr val="bg1"/>
                </a:solidFill>
              </a:rPr>
              <a:t>１．経済波及効果とは</a:t>
            </a:r>
          </a:p>
        </p:txBody>
      </p:sp>
      <p:sp>
        <p:nvSpPr>
          <p:cNvPr id="4" name="テキスト ボックス 3">
            <a:extLst>
              <a:ext uri="{FF2B5EF4-FFF2-40B4-BE49-F238E27FC236}">
                <a16:creationId xmlns:a16="http://schemas.microsoft.com/office/drawing/2014/main" id="{67988C13-1DCD-4202-8A78-641CADF11BB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06850601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ja-JP" altLang="en-US" dirty="0"/>
              <a:t>（１）経済波及</a:t>
            </a:r>
            <a:r>
              <a:rPr lang="ja-JP" altLang="en-US" dirty="0"/>
              <a:t>効果の考え方</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7</a:t>
            </a:fld>
            <a:endParaRPr lang="en-US" altLang="ja-JP" dirty="0"/>
          </a:p>
        </p:txBody>
      </p:sp>
      <p:sp>
        <p:nvSpPr>
          <p:cNvPr id="5" name="四角形吹き出し 117">
            <a:extLst>
              <a:ext uri="{FF2B5EF4-FFF2-40B4-BE49-F238E27FC236}">
                <a16:creationId xmlns:a16="http://schemas.microsoft.com/office/drawing/2014/main" id="{23B6009D-E8BF-9E79-AFE7-7BE1A0C3491B}"/>
              </a:ext>
            </a:extLst>
          </p:cNvPr>
          <p:cNvSpPr/>
          <p:nvPr/>
        </p:nvSpPr>
        <p:spPr bwMode="auto">
          <a:xfrm>
            <a:off x="5293069" y="1196089"/>
            <a:ext cx="3780000" cy="2556000"/>
          </a:xfrm>
          <a:prstGeom prst="wedgeRectCallout">
            <a:avLst>
              <a:gd name="adj1" fmla="val -46536"/>
              <a:gd name="adj2" fmla="val -47896"/>
            </a:avLst>
          </a:prstGeom>
          <a:solidFill>
            <a:srgbClr val="E9F5DB"/>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dirty="0"/>
          </a:p>
        </p:txBody>
      </p:sp>
      <p:sp>
        <p:nvSpPr>
          <p:cNvPr id="6" name="四角形吹き出し 5"/>
          <p:cNvSpPr/>
          <p:nvPr/>
        </p:nvSpPr>
        <p:spPr bwMode="auto">
          <a:xfrm>
            <a:off x="214488" y="4114441"/>
            <a:ext cx="4140000" cy="2430000"/>
          </a:xfrm>
          <a:prstGeom prst="wedgeRectCallout">
            <a:avLst>
              <a:gd name="adj1" fmla="val -46536"/>
              <a:gd name="adj2" fmla="val -47896"/>
            </a:avLst>
          </a:prstGeom>
          <a:solidFill>
            <a:schemeClr val="bg2">
              <a:lumMod val="9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dirty="0"/>
          </a:p>
        </p:txBody>
      </p:sp>
      <p:sp>
        <p:nvSpPr>
          <p:cNvPr id="7" name="正方形/長方形 6"/>
          <p:cNvSpPr/>
          <p:nvPr/>
        </p:nvSpPr>
        <p:spPr bwMode="auto">
          <a:xfrm>
            <a:off x="5565933" y="2055760"/>
            <a:ext cx="2088000" cy="1161345"/>
          </a:xfrm>
          <a:prstGeom prst="rect">
            <a:avLst/>
          </a:prstGeom>
          <a:solidFill>
            <a:srgbClr val="C4E59F"/>
          </a:solid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cxnSp>
        <p:nvCxnSpPr>
          <p:cNvPr id="8" name="直線コネクタ 7"/>
          <p:cNvCxnSpPr/>
          <p:nvPr/>
        </p:nvCxnSpPr>
        <p:spPr bwMode="auto">
          <a:xfrm>
            <a:off x="1001923" y="1669877"/>
            <a:ext cx="0" cy="2052000"/>
          </a:xfrm>
          <a:prstGeom prst="line">
            <a:avLst/>
          </a:prstGeom>
          <a:noFill/>
          <a:ln w="19050" cap="flat" cmpd="sng" algn="ctr">
            <a:solidFill>
              <a:schemeClr val="bg1">
                <a:lumMod val="50000"/>
              </a:schemeClr>
            </a:solidFill>
            <a:prstDash val="sysDot"/>
            <a:round/>
            <a:headEnd type="none" w="med" len="med"/>
            <a:tailEnd type="none" w="med" len="med"/>
          </a:ln>
          <a:effectLst/>
        </p:spPr>
      </p:cxnSp>
      <p:cxnSp>
        <p:nvCxnSpPr>
          <p:cNvPr id="9" name="直線コネクタ 8"/>
          <p:cNvCxnSpPr/>
          <p:nvPr/>
        </p:nvCxnSpPr>
        <p:spPr bwMode="auto">
          <a:xfrm>
            <a:off x="5565408" y="1808170"/>
            <a:ext cx="0" cy="1692000"/>
          </a:xfrm>
          <a:prstGeom prst="line">
            <a:avLst/>
          </a:prstGeom>
          <a:noFill/>
          <a:ln w="19050" cap="flat" cmpd="sng" algn="ctr">
            <a:solidFill>
              <a:schemeClr val="bg1">
                <a:lumMod val="50000"/>
              </a:schemeClr>
            </a:solidFill>
            <a:prstDash val="sysDot"/>
            <a:round/>
            <a:headEnd type="none" w="med" len="med"/>
            <a:tailEnd type="none" w="med" len="med"/>
          </a:ln>
          <a:effectLst/>
        </p:spPr>
      </p:cxnSp>
      <p:sp>
        <p:nvSpPr>
          <p:cNvPr id="10" name="正方形/長方形 9"/>
          <p:cNvSpPr/>
          <p:nvPr/>
        </p:nvSpPr>
        <p:spPr bwMode="auto">
          <a:xfrm>
            <a:off x="8234041" y="1816706"/>
            <a:ext cx="720000" cy="1413783"/>
          </a:xfrm>
          <a:prstGeom prst="rect">
            <a:avLst/>
          </a:prstGeom>
          <a:solidFill>
            <a:srgbClr val="C4E59F"/>
          </a:solid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1" name="正方形/長方形 10"/>
          <p:cNvSpPr/>
          <p:nvPr/>
        </p:nvSpPr>
        <p:spPr bwMode="auto">
          <a:xfrm>
            <a:off x="567233" y="1747616"/>
            <a:ext cx="432000" cy="1081482"/>
          </a:xfrm>
          <a:prstGeom prst="rect">
            <a:avLst/>
          </a:prstGeom>
          <a:solidFill>
            <a:schemeClr val="bg2">
              <a:lumMod val="50000"/>
            </a:schemeClr>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2" name="テキスト ボックス 11"/>
          <p:cNvSpPr txBox="1"/>
          <p:nvPr/>
        </p:nvSpPr>
        <p:spPr>
          <a:xfrm>
            <a:off x="1154403" y="2826138"/>
            <a:ext cx="130292" cy="396000"/>
          </a:xfrm>
          <a:prstGeom prst="rect">
            <a:avLst/>
          </a:prstGeom>
          <a:noFill/>
        </p:spPr>
        <p:txBody>
          <a:bodyPr vert="eaVert" wrap="square" lIns="0" tIns="0" rIns="0" bIns="0" rtlCol="0">
            <a:spAutoFit/>
          </a:bodyPr>
          <a:lstStyle/>
          <a:p>
            <a:pPr algn="ctr"/>
            <a:r>
              <a:rPr lang="en-US" altLang="ja-JP" sz="800" dirty="0">
                <a:latin typeface="Meiryo UI" panose="020B0604030504040204" pitchFamily="50" charset="-128"/>
                <a:ea typeface="Meiryo UI" panose="020B0604030504040204" pitchFamily="50" charset="-128"/>
              </a:rPr>
              <a:t>1</a:t>
            </a:r>
            <a:r>
              <a:rPr lang="ja-JP" altLang="en-US" sz="800" dirty="0">
                <a:latin typeface="Meiryo UI" panose="020B0604030504040204" pitchFamily="50" charset="-128"/>
                <a:ea typeface="Meiryo UI" panose="020B0604030504040204" pitchFamily="50" charset="-128"/>
              </a:rPr>
              <a:t>年目</a:t>
            </a:r>
            <a:endParaRPr lang="en-US" altLang="ja-JP" sz="800" dirty="0">
              <a:latin typeface="Meiryo UI" panose="020B0604030504040204" pitchFamily="50" charset="-128"/>
              <a:ea typeface="Meiryo UI" panose="020B0604030504040204" pitchFamily="50" charset="-128"/>
            </a:endParaRPr>
          </a:p>
        </p:txBody>
      </p:sp>
      <p:sp>
        <p:nvSpPr>
          <p:cNvPr id="13" name="テキスト ボックス 12"/>
          <p:cNvSpPr txBox="1"/>
          <p:nvPr/>
        </p:nvSpPr>
        <p:spPr>
          <a:xfrm>
            <a:off x="3425818" y="2916491"/>
            <a:ext cx="360000" cy="215444"/>
          </a:xfrm>
          <a:prstGeom prst="rect">
            <a:avLst/>
          </a:prstGeom>
          <a:noFill/>
        </p:spPr>
        <p:txBody>
          <a:bodyPr wrap="square" rtlCol="0">
            <a:spAutoFit/>
          </a:bodyPr>
          <a:lstStyle/>
          <a:p>
            <a:pPr algn="ctr"/>
            <a:r>
              <a:rPr lang="ja-JP" altLang="en-US" sz="800" dirty="0">
                <a:latin typeface="Meiryo UI" panose="020B0604030504040204" pitchFamily="50" charset="-128"/>
                <a:ea typeface="Meiryo UI" panose="020B0604030504040204" pitchFamily="50" charset="-128"/>
              </a:rPr>
              <a:t>・・・</a:t>
            </a:r>
            <a:endParaRPr lang="en-US" altLang="ja-JP" sz="800" dirty="0">
              <a:latin typeface="Meiryo UI" panose="020B0604030504040204" pitchFamily="50" charset="-128"/>
              <a:ea typeface="Meiryo UI" panose="020B0604030504040204" pitchFamily="50" charset="-128"/>
            </a:endParaRPr>
          </a:p>
        </p:txBody>
      </p:sp>
      <p:sp>
        <p:nvSpPr>
          <p:cNvPr id="14" name="正方形/長方形 13"/>
          <p:cNvSpPr/>
          <p:nvPr/>
        </p:nvSpPr>
        <p:spPr bwMode="auto">
          <a:xfrm>
            <a:off x="1003549" y="2106597"/>
            <a:ext cx="432000" cy="722501"/>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5" name="正方形/長方形 14"/>
          <p:cNvSpPr/>
          <p:nvPr/>
        </p:nvSpPr>
        <p:spPr bwMode="auto">
          <a:xfrm>
            <a:off x="1437478" y="2106597"/>
            <a:ext cx="432000" cy="722501"/>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6" name="正方形/長方形 15"/>
          <p:cNvSpPr/>
          <p:nvPr/>
        </p:nvSpPr>
        <p:spPr bwMode="auto">
          <a:xfrm>
            <a:off x="1872413" y="2106597"/>
            <a:ext cx="432000" cy="722501"/>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7" name="正方形/長方形 16"/>
          <p:cNvSpPr/>
          <p:nvPr/>
        </p:nvSpPr>
        <p:spPr bwMode="auto">
          <a:xfrm>
            <a:off x="2305956" y="2106597"/>
            <a:ext cx="432000" cy="722501"/>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8" name="正方形/長方形 17"/>
          <p:cNvSpPr/>
          <p:nvPr/>
        </p:nvSpPr>
        <p:spPr bwMode="auto">
          <a:xfrm>
            <a:off x="2740145" y="2106597"/>
            <a:ext cx="432000" cy="722501"/>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9" name="正方形/長方形 18"/>
          <p:cNvSpPr/>
          <p:nvPr/>
        </p:nvSpPr>
        <p:spPr bwMode="auto">
          <a:xfrm>
            <a:off x="3173532" y="2106597"/>
            <a:ext cx="432000" cy="722501"/>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0" name="正方形/長方形 19"/>
          <p:cNvSpPr/>
          <p:nvPr/>
        </p:nvSpPr>
        <p:spPr bwMode="auto">
          <a:xfrm>
            <a:off x="3606594" y="2106597"/>
            <a:ext cx="432000" cy="722501"/>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1" name="正方形/長方形 20"/>
          <p:cNvSpPr/>
          <p:nvPr/>
        </p:nvSpPr>
        <p:spPr bwMode="auto">
          <a:xfrm>
            <a:off x="4040980" y="2106597"/>
            <a:ext cx="432000" cy="722501"/>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cxnSp>
        <p:nvCxnSpPr>
          <p:cNvPr id="22" name="直線矢印コネクタ 21"/>
          <p:cNvCxnSpPr/>
          <p:nvPr/>
        </p:nvCxnSpPr>
        <p:spPr bwMode="auto">
          <a:xfrm>
            <a:off x="408299" y="2829098"/>
            <a:ext cx="4320000" cy="0"/>
          </a:xfrm>
          <a:prstGeom prst="straightConnector1">
            <a:avLst/>
          </a:prstGeom>
          <a:noFill/>
          <a:ln w="19050" cap="flat" cmpd="sng" algn="ctr">
            <a:solidFill>
              <a:schemeClr val="tx1"/>
            </a:solidFill>
            <a:prstDash val="solid"/>
            <a:round/>
            <a:headEnd type="none" w="med" len="med"/>
            <a:tailEnd type="triangle"/>
          </a:ln>
          <a:effectLst/>
        </p:spPr>
      </p:cxnSp>
      <p:sp>
        <p:nvSpPr>
          <p:cNvPr id="23" name="テキスト ボックス 22"/>
          <p:cNvSpPr txBox="1"/>
          <p:nvPr/>
        </p:nvSpPr>
        <p:spPr>
          <a:xfrm>
            <a:off x="1588332" y="2826138"/>
            <a:ext cx="130292" cy="396000"/>
          </a:xfrm>
          <a:prstGeom prst="rect">
            <a:avLst/>
          </a:prstGeom>
          <a:noFill/>
        </p:spPr>
        <p:txBody>
          <a:bodyPr vert="eaVert" wrap="square" lIns="0" tIns="0" rIns="0" bIns="0" rtlCol="0">
            <a:spAutoFit/>
          </a:bodyPr>
          <a:lstStyle/>
          <a:p>
            <a:pPr algn="ctr"/>
            <a:r>
              <a:rPr lang="en-US" altLang="ja-JP" sz="800" dirty="0">
                <a:latin typeface="Meiryo UI" panose="020B0604030504040204" pitchFamily="50" charset="-128"/>
                <a:ea typeface="Meiryo UI" panose="020B0604030504040204" pitchFamily="50" charset="-128"/>
              </a:rPr>
              <a:t>2</a:t>
            </a:r>
            <a:r>
              <a:rPr lang="ja-JP" altLang="en-US" sz="800" dirty="0">
                <a:latin typeface="Meiryo UI" panose="020B0604030504040204" pitchFamily="50" charset="-128"/>
                <a:ea typeface="Meiryo UI" panose="020B0604030504040204" pitchFamily="50" charset="-128"/>
              </a:rPr>
              <a:t>年目</a:t>
            </a:r>
            <a:endParaRPr lang="en-US" altLang="ja-JP" sz="800" dirty="0">
              <a:latin typeface="Meiryo UI" panose="020B0604030504040204" pitchFamily="50" charset="-128"/>
              <a:ea typeface="Meiryo UI" panose="020B0604030504040204" pitchFamily="50" charset="-128"/>
            </a:endParaRPr>
          </a:p>
        </p:txBody>
      </p:sp>
      <p:sp>
        <p:nvSpPr>
          <p:cNvPr id="24" name="テキスト ボックス 23"/>
          <p:cNvSpPr txBox="1"/>
          <p:nvPr/>
        </p:nvSpPr>
        <p:spPr>
          <a:xfrm>
            <a:off x="2023267" y="2826138"/>
            <a:ext cx="130292" cy="396000"/>
          </a:xfrm>
          <a:prstGeom prst="rect">
            <a:avLst/>
          </a:prstGeom>
          <a:noFill/>
        </p:spPr>
        <p:txBody>
          <a:bodyPr vert="eaVert" wrap="square" lIns="0" tIns="0" rIns="0" bIns="0" rtlCol="0">
            <a:spAutoFit/>
          </a:bodyPr>
          <a:lstStyle/>
          <a:p>
            <a:pPr algn="ctr"/>
            <a:r>
              <a:rPr lang="en-US" altLang="ja-JP" sz="800" dirty="0">
                <a:latin typeface="Meiryo UI" panose="020B0604030504040204" pitchFamily="50" charset="-128"/>
                <a:ea typeface="Meiryo UI" panose="020B0604030504040204" pitchFamily="50" charset="-128"/>
              </a:rPr>
              <a:t>3</a:t>
            </a:r>
            <a:r>
              <a:rPr lang="ja-JP" altLang="en-US" sz="800" dirty="0">
                <a:latin typeface="Meiryo UI" panose="020B0604030504040204" pitchFamily="50" charset="-128"/>
                <a:ea typeface="Meiryo UI" panose="020B0604030504040204" pitchFamily="50" charset="-128"/>
              </a:rPr>
              <a:t>年目</a:t>
            </a:r>
            <a:endParaRPr lang="en-US" altLang="ja-JP" sz="800" dirty="0">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2456810" y="2826138"/>
            <a:ext cx="130292" cy="396000"/>
          </a:xfrm>
          <a:prstGeom prst="rect">
            <a:avLst/>
          </a:prstGeom>
          <a:noFill/>
        </p:spPr>
        <p:txBody>
          <a:bodyPr vert="eaVert" wrap="square" lIns="0" tIns="0" rIns="0" bIns="0" rtlCol="0">
            <a:spAutoFit/>
          </a:bodyPr>
          <a:lstStyle/>
          <a:p>
            <a:pPr algn="ctr"/>
            <a:r>
              <a:rPr lang="en-US" altLang="ja-JP" sz="800" dirty="0">
                <a:latin typeface="Meiryo UI" panose="020B0604030504040204" pitchFamily="50" charset="-128"/>
                <a:ea typeface="Meiryo UI" panose="020B0604030504040204" pitchFamily="50" charset="-128"/>
              </a:rPr>
              <a:t>4</a:t>
            </a:r>
            <a:r>
              <a:rPr lang="ja-JP" altLang="en-US" sz="800" dirty="0">
                <a:latin typeface="Meiryo UI" panose="020B0604030504040204" pitchFamily="50" charset="-128"/>
                <a:ea typeface="Meiryo UI" panose="020B0604030504040204" pitchFamily="50" charset="-128"/>
              </a:rPr>
              <a:t>年目</a:t>
            </a:r>
            <a:endParaRPr lang="en-US" altLang="ja-JP" sz="800" dirty="0">
              <a:latin typeface="Meiryo UI" panose="020B0604030504040204" pitchFamily="50" charset="-128"/>
              <a:ea typeface="Meiryo UI" panose="020B0604030504040204" pitchFamily="50" charset="-128"/>
            </a:endParaRPr>
          </a:p>
        </p:txBody>
      </p:sp>
      <p:sp>
        <p:nvSpPr>
          <p:cNvPr id="26" name="テキスト ボックス 25"/>
          <p:cNvSpPr txBox="1"/>
          <p:nvPr/>
        </p:nvSpPr>
        <p:spPr>
          <a:xfrm>
            <a:off x="2890999" y="2826138"/>
            <a:ext cx="130292" cy="396000"/>
          </a:xfrm>
          <a:prstGeom prst="rect">
            <a:avLst/>
          </a:prstGeom>
          <a:noFill/>
        </p:spPr>
        <p:txBody>
          <a:bodyPr vert="eaVert" wrap="square" lIns="0" tIns="0" rIns="0" bIns="0" rtlCol="0">
            <a:spAutoFit/>
          </a:bodyPr>
          <a:lstStyle/>
          <a:p>
            <a:pPr algn="ctr"/>
            <a:r>
              <a:rPr lang="en-US" altLang="ja-JP" sz="800" dirty="0">
                <a:latin typeface="Meiryo UI" panose="020B0604030504040204" pitchFamily="50" charset="-128"/>
                <a:ea typeface="Meiryo UI" panose="020B0604030504040204" pitchFamily="50" charset="-128"/>
              </a:rPr>
              <a:t>5</a:t>
            </a:r>
            <a:r>
              <a:rPr lang="ja-JP" altLang="en-US" sz="800" dirty="0">
                <a:latin typeface="Meiryo UI" panose="020B0604030504040204" pitchFamily="50" charset="-128"/>
                <a:ea typeface="Meiryo UI" panose="020B0604030504040204" pitchFamily="50" charset="-128"/>
              </a:rPr>
              <a:t>年目</a:t>
            </a:r>
            <a:endParaRPr lang="en-US" altLang="ja-JP" sz="800" dirty="0">
              <a:latin typeface="Meiryo UI" panose="020B0604030504040204" pitchFamily="50" charset="-128"/>
              <a:ea typeface="Meiryo UI" panose="020B0604030504040204" pitchFamily="50" charset="-128"/>
            </a:endParaRPr>
          </a:p>
        </p:txBody>
      </p:sp>
      <p:grpSp>
        <p:nvGrpSpPr>
          <p:cNvPr id="27" name="グループ化 26"/>
          <p:cNvGrpSpPr/>
          <p:nvPr/>
        </p:nvGrpSpPr>
        <p:grpSpPr>
          <a:xfrm>
            <a:off x="4184980" y="2823809"/>
            <a:ext cx="144000" cy="396000"/>
            <a:chOff x="2585697" y="3443568"/>
            <a:chExt cx="144000" cy="396000"/>
          </a:xfrm>
        </p:grpSpPr>
        <p:sp>
          <p:nvSpPr>
            <p:cNvPr id="28" name="テキスト ボックス 27"/>
            <p:cNvSpPr txBox="1"/>
            <p:nvPr/>
          </p:nvSpPr>
          <p:spPr>
            <a:xfrm>
              <a:off x="2592551" y="3443568"/>
              <a:ext cx="130292" cy="396000"/>
            </a:xfrm>
            <a:prstGeom prst="rect">
              <a:avLst/>
            </a:prstGeom>
            <a:noFill/>
          </p:spPr>
          <p:txBody>
            <a:bodyPr vert="eaVert" wrap="square" lIns="0" tIns="0" rIns="0" bIns="0" rtlCol="0">
              <a:spAutoFit/>
            </a:bodyPr>
            <a:lstStyle/>
            <a:p>
              <a:pPr algn="ctr"/>
              <a:r>
                <a:rPr lang="en-US" altLang="ja-JP" sz="800" dirty="0">
                  <a:solidFill>
                    <a:schemeClr val="bg1"/>
                  </a:solidFill>
                  <a:latin typeface="Meiryo UI" panose="020B0604030504040204" pitchFamily="50" charset="-128"/>
                  <a:ea typeface="Meiryo UI" panose="020B0604030504040204" pitchFamily="50" charset="-128"/>
                </a:rPr>
                <a:t>1</a:t>
              </a:r>
              <a:r>
                <a:rPr lang="ja-JP" altLang="en-US" sz="800" dirty="0">
                  <a:latin typeface="Meiryo UI" panose="020B0604030504040204" pitchFamily="50" charset="-128"/>
                  <a:ea typeface="Meiryo UI" panose="020B0604030504040204" pitchFamily="50" charset="-128"/>
                </a:rPr>
                <a:t>年目</a:t>
              </a:r>
              <a:endParaRPr lang="en-US" altLang="ja-JP" sz="800" dirty="0">
                <a:latin typeface="Meiryo UI" panose="020B0604030504040204" pitchFamily="50" charset="-128"/>
                <a:ea typeface="Meiryo UI" panose="020B0604030504040204" pitchFamily="50" charset="-128"/>
              </a:endParaRPr>
            </a:p>
          </p:txBody>
        </p:sp>
        <p:sp>
          <p:nvSpPr>
            <p:cNvPr id="29" name="テキスト ボックス 28"/>
            <p:cNvSpPr txBox="1"/>
            <p:nvPr/>
          </p:nvSpPr>
          <p:spPr>
            <a:xfrm>
              <a:off x="2585697" y="3465640"/>
              <a:ext cx="144000" cy="138499"/>
            </a:xfrm>
            <a:prstGeom prst="rect">
              <a:avLst/>
            </a:prstGeom>
            <a:noFill/>
          </p:spPr>
          <p:txBody>
            <a:bodyPr wrap="square" lIns="0" tIns="0" rIns="0" bIns="0" rtlCol="0">
              <a:spAutoFit/>
            </a:bodyPr>
            <a:lstStyle/>
            <a:p>
              <a:pPr algn="ctr"/>
              <a:r>
                <a:rPr lang="en-US" altLang="ja-JP" sz="900" dirty="0">
                  <a:latin typeface="Meiryo UI" panose="020B0604030504040204" pitchFamily="50" charset="-128"/>
                  <a:ea typeface="Meiryo UI" panose="020B0604030504040204" pitchFamily="50" charset="-128"/>
                </a:rPr>
                <a:t>n</a:t>
              </a:r>
            </a:p>
          </p:txBody>
        </p:sp>
      </p:grpSp>
      <p:sp>
        <p:nvSpPr>
          <p:cNvPr id="30" name="テキスト ボックス 29"/>
          <p:cNvSpPr txBox="1"/>
          <p:nvPr/>
        </p:nvSpPr>
        <p:spPr>
          <a:xfrm>
            <a:off x="718087" y="2826138"/>
            <a:ext cx="130292" cy="396000"/>
          </a:xfrm>
          <a:prstGeom prst="rect">
            <a:avLst/>
          </a:prstGeom>
          <a:noFill/>
        </p:spPr>
        <p:txBody>
          <a:bodyPr vert="eaVert" wrap="square" lIns="0" tIns="0" rIns="0" bIns="0" rtlCol="0">
            <a:spAutoFit/>
          </a:bodyPr>
          <a:lstStyle/>
          <a:p>
            <a:pPr algn="ctr"/>
            <a:r>
              <a:rPr lang="en-US" altLang="ja-JP" sz="800" dirty="0">
                <a:latin typeface="Meiryo UI" panose="020B0604030504040204" pitchFamily="50" charset="-128"/>
                <a:ea typeface="Meiryo UI" panose="020B0604030504040204" pitchFamily="50" charset="-128"/>
              </a:rPr>
              <a:t>0</a:t>
            </a:r>
            <a:r>
              <a:rPr lang="ja-JP" altLang="en-US" sz="800" dirty="0">
                <a:latin typeface="Meiryo UI" panose="020B0604030504040204" pitchFamily="50" charset="-128"/>
                <a:ea typeface="Meiryo UI" panose="020B0604030504040204" pitchFamily="50" charset="-128"/>
              </a:rPr>
              <a:t>年目</a:t>
            </a:r>
            <a:endParaRPr lang="en-US" altLang="ja-JP" sz="800" dirty="0">
              <a:latin typeface="Meiryo UI" panose="020B0604030504040204" pitchFamily="50" charset="-128"/>
              <a:ea typeface="Meiryo UI" panose="020B0604030504040204" pitchFamily="50" charset="-128"/>
            </a:endParaRPr>
          </a:p>
        </p:txBody>
      </p:sp>
      <p:cxnSp>
        <p:nvCxnSpPr>
          <p:cNvPr id="31" name="直線矢印コネクタ 30"/>
          <p:cNvCxnSpPr/>
          <p:nvPr/>
        </p:nvCxnSpPr>
        <p:spPr bwMode="auto">
          <a:xfrm flipH="1" flipV="1">
            <a:off x="408299" y="1639997"/>
            <a:ext cx="0" cy="1188000"/>
          </a:xfrm>
          <a:prstGeom prst="straightConnector1">
            <a:avLst/>
          </a:prstGeom>
          <a:noFill/>
          <a:ln w="19050" cap="flat" cmpd="sng" algn="ctr">
            <a:solidFill>
              <a:schemeClr val="tx1"/>
            </a:solidFill>
            <a:prstDash val="solid"/>
            <a:round/>
            <a:headEnd type="none" w="med" len="med"/>
            <a:tailEnd type="triangle"/>
          </a:ln>
          <a:effectLst/>
        </p:spPr>
      </p:cxnSp>
      <p:sp>
        <p:nvSpPr>
          <p:cNvPr id="32" name="テキスト ボックス 31"/>
          <p:cNvSpPr txBox="1"/>
          <p:nvPr/>
        </p:nvSpPr>
        <p:spPr>
          <a:xfrm>
            <a:off x="229211" y="1626003"/>
            <a:ext cx="123111" cy="288000"/>
          </a:xfrm>
          <a:prstGeom prst="rect">
            <a:avLst/>
          </a:prstGeom>
          <a:noFill/>
        </p:spPr>
        <p:txBody>
          <a:bodyPr vert="eaVert" wrap="square" lIns="0" tIns="0" rIns="0" bIns="0" rtlCol="0">
            <a:spAutoFit/>
          </a:bodyPr>
          <a:lstStyle/>
          <a:p>
            <a:pPr algn="ctr"/>
            <a:r>
              <a:rPr lang="ja-JP" altLang="en-US" sz="800" dirty="0">
                <a:latin typeface="Meiryo UI" panose="020B0604030504040204" pitchFamily="50" charset="-128"/>
                <a:ea typeface="Meiryo UI" panose="020B0604030504040204" pitchFamily="50" charset="-128"/>
              </a:rPr>
              <a:t>効果</a:t>
            </a:r>
            <a:endParaRPr lang="en-US" altLang="ja-JP" sz="800" dirty="0">
              <a:latin typeface="Meiryo UI" panose="020B0604030504040204" pitchFamily="50" charset="-128"/>
              <a:ea typeface="Meiryo UI" panose="020B0604030504040204" pitchFamily="50" charset="-128"/>
            </a:endParaRPr>
          </a:p>
        </p:txBody>
      </p:sp>
      <p:sp>
        <p:nvSpPr>
          <p:cNvPr id="33" name="テキスト ボックス 32"/>
          <p:cNvSpPr txBox="1"/>
          <p:nvPr/>
        </p:nvSpPr>
        <p:spPr>
          <a:xfrm>
            <a:off x="5655441" y="2801313"/>
            <a:ext cx="114006" cy="396000"/>
          </a:xfrm>
          <a:prstGeom prst="rect">
            <a:avLst/>
          </a:prstGeom>
          <a:noFill/>
        </p:spPr>
        <p:txBody>
          <a:bodyPr vert="eaVert" wrap="square" lIns="0" tIns="0" rIns="0" bIns="0" rtlCol="0">
            <a:spAutoFit/>
          </a:bodyPr>
          <a:lstStyle/>
          <a:p>
            <a:pPr algn="ctr"/>
            <a:r>
              <a:rPr lang="en-US" altLang="ja-JP" sz="700" dirty="0">
                <a:latin typeface="Meiryo UI" panose="020B0604030504040204" pitchFamily="50" charset="-128"/>
                <a:ea typeface="Meiryo UI" panose="020B0604030504040204" pitchFamily="50" charset="-128"/>
              </a:rPr>
              <a:t>1</a:t>
            </a:r>
            <a:r>
              <a:rPr lang="ja-JP" altLang="en-US" sz="700" dirty="0">
                <a:latin typeface="Meiryo UI" panose="020B0604030504040204" pitchFamily="50" charset="-128"/>
                <a:ea typeface="Meiryo UI" panose="020B0604030504040204" pitchFamily="50" charset="-128"/>
              </a:rPr>
              <a:t>年目</a:t>
            </a:r>
            <a:endParaRPr lang="en-US" altLang="ja-JP" sz="700" dirty="0">
              <a:latin typeface="Meiryo UI" panose="020B0604030504040204" pitchFamily="50" charset="-128"/>
              <a:ea typeface="Meiryo UI" panose="020B0604030504040204" pitchFamily="50" charset="-128"/>
            </a:endParaRPr>
          </a:p>
        </p:txBody>
      </p:sp>
      <p:sp>
        <p:nvSpPr>
          <p:cNvPr id="34" name="テキスト ボックス 33"/>
          <p:cNvSpPr txBox="1"/>
          <p:nvPr/>
        </p:nvSpPr>
        <p:spPr>
          <a:xfrm>
            <a:off x="6934022" y="2891666"/>
            <a:ext cx="360000" cy="200055"/>
          </a:xfrm>
          <a:prstGeom prst="rect">
            <a:avLst/>
          </a:prstGeom>
          <a:noFill/>
        </p:spPr>
        <p:txBody>
          <a:bodyPr wrap="square" rtlCol="0">
            <a:spAutoFit/>
          </a:bodyPr>
          <a:lstStyle/>
          <a:p>
            <a:pPr algn="ctr"/>
            <a:r>
              <a:rPr lang="ja-JP" altLang="en-US" sz="700" dirty="0">
                <a:latin typeface="Meiryo UI" panose="020B0604030504040204" pitchFamily="50" charset="-128"/>
                <a:ea typeface="Meiryo UI" panose="020B0604030504040204" pitchFamily="50" charset="-128"/>
              </a:rPr>
              <a:t>・・・</a:t>
            </a:r>
            <a:endParaRPr lang="en-US" altLang="ja-JP" sz="700" dirty="0">
              <a:latin typeface="Meiryo UI" panose="020B0604030504040204" pitchFamily="50" charset="-128"/>
              <a:ea typeface="Meiryo UI" panose="020B0604030504040204" pitchFamily="50" charset="-128"/>
            </a:endParaRPr>
          </a:p>
        </p:txBody>
      </p:sp>
      <p:sp>
        <p:nvSpPr>
          <p:cNvPr id="35" name="正方形/長方形 34"/>
          <p:cNvSpPr/>
          <p:nvPr/>
        </p:nvSpPr>
        <p:spPr bwMode="auto">
          <a:xfrm>
            <a:off x="5586444" y="2177294"/>
            <a:ext cx="252000" cy="651804"/>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6" name="正方形/長方形 35"/>
          <p:cNvSpPr/>
          <p:nvPr/>
        </p:nvSpPr>
        <p:spPr bwMode="auto">
          <a:xfrm>
            <a:off x="5838932" y="2254270"/>
            <a:ext cx="252000" cy="574828"/>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7" name="正方形/長方形 36"/>
          <p:cNvSpPr/>
          <p:nvPr/>
        </p:nvSpPr>
        <p:spPr bwMode="auto">
          <a:xfrm>
            <a:off x="6092616" y="2323540"/>
            <a:ext cx="252000" cy="505558"/>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8" name="正方形/長方形 37"/>
          <p:cNvSpPr/>
          <p:nvPr/>
        </p:nvSpPr>
        <p:spPr bwMode="auto">
          <a:xfrm>
            <a:off x="6347243" y="2388735"/>
            <a:ext cx="252000" cy="440363"/>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9" name="正方形/長方形 38"/>
          <p:cNvSpPr/>
          <p:nvPr/>
        </p:nvSpPr>
        <p:spPr bwMode="auto">
          <a:xfrm>
            <a:off x="6603484" y="2448259"/>
            <a:ext cx="252000" cy="380839"/>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0" name="正方形/長方形 39"/>
          <p:cNvSpPr/>
          <p:nvPr/>
        </p:nvSpPr>
        <p:spPr bwMode="auto">
          <a:xfrm>
            <a:off x="6857726" y="2507191"/>
            <a:ext cx="252000" cy="321907"/>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1" name="正方形/長方形 40"/>
          <p:cNvSpPr/>
          <p:nvPr/>
        </p:nvSpPr>
        <p:spPr bwMode="auto">
          <a:xfrm>
            <a:off x="7110366" y="2577740"/>
            <a:ext cx="252000" cy="251357"/>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2" name="正方形/長方形 41"/>
          <p:cNvSpPr/>
          <p:nvPr/>
        </p:nvSpPr>
        <p:spPr bwMode="auto">
          <a:xfrm>
            <a:off x="7365188" y="2633482"/>
            <a:ext cx="252000" cy="195615"/>
          </a:xfrm>
          <a:prstGeom prst="rect">
            <a:avLst/>
          </a:prstGeom>
          <a:solidFill>
            <a:srgbClr val="92D05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cxnSp>
        <p:nvCxnSpPr>
          <p:cNvPr id="43" name="直線矢印コネクタ 42"/>
          <p:cNvCxnSpPr/>
          <p:nvPr/>
        </p:nvCxnSpPr>
        <p:spPr bwMode="auto">
          <a:xfrm>
            <a:off x="5468262" y="2829098"/>
            <a:ext cx="2412000" cy="0"/>
          </a:xfrm>
          <a:prstGeom prst="straightConnector1">
            <a:avLst/>
          </a:prstGeom>
          <a:noFill/>
          <a:ln w="19050" cap="flat" cmpd="sng" algn="ctr">
            <a:solidFill>
              <a:schemeClr val="tx1"/>
            </a:solidFill>
            <a:prstDash val="solid"/>
            <a:round/>
            <a:headEnd type="none" w="med" len="med"/>
            <a:tailEnd type="triangle"/>
          </a:ln>
          <a:effectLst/>
        </p:spPr>
      </p:cxnSp>
      <p:sp>
        <p:nvSpPr>
          <p:cNvPr id="44" name="テキスト ボックス 43"/>
          <p:cNvSpPr txBox="1"/>
          <p:nvPr/>
        </p:nvSpPr>
        <p:spPr>
          <a:xfrm>
            <a:off x="5907929" y="2801313"/>
            <a:ext cx="114006" cy="396000"/>
          </a:xfrm>
          <a:prstGeom prst="rect">
            <a:avLst/>
          </a:prstGeom>
          <a:noFill/>
        </p:spPr>
        <p:txBody>
          <a:bodyPr vert="eaVert" wrap="square" lIns="0" tIns="0" rIns="0" bIns="0" rtlCol="0">
            <a:spAutoFit/>
          </a:bodyPr>
          <a:lstStyle/>
          <a:p>
            <a:pPr algn="ctr"/>
            <a:r>
              <a:rPr lang="en-US" altLang="ja-JP" sz="700" dirty="0">
                <a:latin typeface="Meiryo UI" panose="020B0604030504040204" pitchFamily="50" charset="-128"/>
                <a:ea typeface="Meiryo UI" panose="020B0604030504040204" pitchFamily="50" charset="-128"/>
              </a:rPr>
              <a:t>2</a:t>
            </a:r>
            <a:r>
              <a:rPr lang="ja-JP" altLang="en-US" sz="700" dirty="0">
                <a:latin typeface="Meiryo UI" panose="020B0604030504040204" pitchFamily="50" charset="-128"/>
                <a:ea typeface="Meiryo UI" panose="020B0604030504040204" pitchFamily="50" charset="-128"/>
              </a:rPr>
              <a:t>年目</a:t>
            </a:r>
            <a:endParaRPr lang="en-US" altLang="ja-JP" sz="700" dirty="0">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6161613" y="2801313"/>
            <a:ext cx="114006" cy="396000"/>
          </a:xfrm>
          <a:prstGeom prst="rect">
            <a:avLst/>
          </a:prstGeom>
          <a:noFill/>
        </p:spPr>
        <p:txBody>
          <a:bodyPr vert="eaVert" wrap="square" lIns="0" tIns="0" rIns="0" bIns="0" rtlCol="0">
            <a:spAutoFit/>
          </a:bodyPr>
          <a:lstStyle/>
          <a:p>
            <a:pPr algn="ctr"/>
            <a:r>
              <a:rPr lang="en-US" altLang="ja-JP" sz="700" dirty="0">
                <a:latin typeface="Meiryo UI" panose="020B0604030504040204" pitchFamily="50" charset="-128"/>
                <a:ea typeface="Meiryo UI" panose="020B0604030504040204" pitchFamily="50" charset="-128"/>
              </a:rPr>
              <a:t>3</a:t>
            </a:r>
            <a:r>
              <a:rPr lang="ja-JP" altLang="en-US" sz="700" dirty="0">
                <a:latin typeface="Meiryo UI" panose="020B0604030504040204" pitchFamily="50" charset="-128"/>
                <a:ea typeface="Meiryo UI" panose="020B0604030504040204" pitchFamily="50" charset="-128"/>
              </a:rPr>
              <a:t>年目</a:t>
            </a:r>
            <a:endParaRPr lang="en-US" altLang="ja-JP" sz="700" dirty="0">
              <a:latin typeface="Meiryo UI" panose="020B0604030504040204" pitchFamily="50" charset="-128"/>
              <a:ea typeface="Meiryo UI" panose="020B0604030504040204" pitchFamily="50" charset="-128"/>
            </a:endParaRPr>
          </a:p>
        </p:txBody>
      </p:sp>
      <p:sp>
        <p:nvSpPr>
          <p:cNvPr id="46" name="テキスト ボックス 45"/>
          <p:cNvSpPr txBox="1"/>
          <p:nvPr/>
        </p:nvSpPr>
        <p:spPr>
          <a:xfrm>
            <a:off x="6416240" y="2801313"/>
            <a:ext cx="114006" cy="396000"/>
          </a:xfrm>
          <a:prstGeom prst="rect">
            <a:avLst/>
          </a:prstGeom>
          <a:noFill/>
        </p:spPr>
        <p:txBody>
          <a:bodyPr vert="eaVert" wrap="square" lIns="0" tIns="0" rIns="0" bIns="0" rtlCol="0">
            <a:spAutoFit/>
          </a:bodyPr>
          <a:lstStyle/>
          <a:p>
            <a:pPr algn="ctr"/>
            <a:r>
              <a:rPr lang="en-US" altLang="ja-JP" sz="700" dirty="0">
                <a:latin typeface="Meiryo UI" panose="020B0604030504040204" pitchFamily="50" charset="-128"/>
                <a:ea typeface="Meiryo UI" panose="020B0604030504040204" pitchFamily="50" charset="-128"/>
              </a:rPr>
              <a:t>4</a:t>
            </a:r>
            <a:r>
              <a:rPr lang="ja-JP" altLang="en-US" sz="700" dirty="0">
                <a:latin typeface="Meiryo UI" panose="020B0604030504040204" pitchFamily="50" charset="-128"/>
                <a:ea typeface="Meiryo UI" panose="020B0604030504040204" pitchFamily="50" charset="-128"/>
              </a:rPr>
              <a:t>年目</a:t>
            </a:r>
            <a:endParaRPr lang="en-US" altLang="ja-JP" sz="700" dirty="0">
              <a:latin typeface="Meiryo UI" panose="020B0604030504040204" pitchFamily="50" charset="-128"/>
              <a:ea typeface="Meiryo UI" panose="020B0604030504040204" pitchFamily="50" charset="-128"/>
            </a:endParaRPr>
          </a:p>
        </p:txBody>
      </p:sp>
      <p:sp>
        <p:nvSpPr>
          <p:cNvPr id="47" name="テキスト ボックス 46"/>
          <p:cNvSpPr txBox="1"/>
          <p:nvPr/>
        </p:nvSpPr>
        <p:spPr>
          <a:xfrm>
            <a:off x="6672481" y="2801313"/>
            <a:ext cx="114006" cy="396000"/>
          </a:xfrm>
          <a:prstGeom prst="rect">
            <a:avLst/>
          </a:prstGeom>
          <a:noFill/>
        </p:spPr>
        <p:txBody>
          <a:bodyPr vert="eaVert" wrap="square" lIns="0" tIns="0" rIns="0" bIns="0" rtlCol="0">
            <a:spAutoFit/>
          </a:bodyPr>
          <a:lstStyle/>
          <a:p>
            <a:pPr algn="ctr"/>
            <a:r>
              <a:rPr lang="en-US" altLang="ja-JP" sz="700" dirty="0">
                <a:latin typeface="Meiryo UI" panose="020B0604030504040204" pitchFamily="50" charset="-128"/>
                <a:ea typeface="Meiryo UI" panose="020B0604030504040204" pitchFamily="50" charset="-128"/>
              </a:rPr>
              <a:t>5</a:t>
            </a:r>
            <a:r>
              <a:rPr lang="ja-JP" altLang="en-US" sz="700" dirty="0">
                <a:latin typeface="Meiryo UI" panose="020B0604030504040204" pitchFamily="50" charset="-128"/>
                <a:ea typeface="Meiryo UI" panose="020B0604030504040204" pitchFamily="50" charset="-128"/>
              </a:rPr>
              <a:t>年目</a:t>
            </a:r>
            <a:endParaRPr lang="en-US" altLang="ja-JP" sz="700" dirty="0">
              <a:latin typeface="Meiryo UI" panose="020B0604030504040204" pitchFamily="50" charset="-128"/>
              <a:ea typeface="Meiryo UI" panose="020B0604030504040204" pitchFamily="50" charset="-128"/>
            </a:endParaRPr>
          </a:p>
        </p:txBody>
      </p:sp>
      <p:grpSp>
        <p:nvGrpSpPr>
          <p:cNvPr id="48" name="グループ化 47"/>
          <p:cNvGrpSpPr/>
          <p:nvPr/>
        </p:nvGrpSpPr>
        <p:grpSpPr>
          <a:xfrm>
            <a:off x="7419188" y="2798984"/>
            <a:ext cx="144000" cy="396000"/>
            <a:chOff x="2585697" y="3443568"/>
            <a:chExt cx="144000" cy="396000"/>
          </a:xfrm>
        </p:grpSpPr>
        <p:sp>
          <p:nvSpPr>
            <p:cNvPr id="49" name="テキスト ボックス 48"/>
            <p:cNvSpPr txBox="1"/>
            <p:nvPr/>
          </p:nvSpPr>
          <p:spPr>
            <a:xfrm>
              <a:off x="2608837" y="3443568"/>
              <a:ext cx="114006" cy="396000"/>
            </a:xfrm>
            <a:prstGeom prst="rect">
              <a:avLst/>
            </a:prstGeom>
            <a:noFill/>
          </p:spPr>
          <p:txBody>
            <a:bodyPr vert="eaVert" wrap="square" lIns="0" tIns="0" rIns="0" bIns="0" rtlCol="0">
              <a:spAutoFit/>
            </a:bodyPr>
            <a:lstStyle/>
            <a:p>
              <a:pPr algn="ctr"/>
              <a:r>
                <a:rPr lang="en-US" altLang="ja-JP" sz="700" dirty="0">
                  <a:solidFill>
                    <a:srgbClr val="E0F1CB"/>
                  </a:solidFill>
                  <a:latin typeface="Meiryo UI" panose="020B0604030504040204" pitchFamily="50" charset="-128"/>
                  <a:ea typeface="Meiryo UI" panose="020B0604030504040204" pitchFamily="50" charset="-128"/>
                </a:rPr>
                <a:t>1</a:t>
              </a:r>
              <a:r>
                <a:rPr lang="ja-JP" altLang="en-US" sz="700" dirty="0">
                  <a:latin typeface="Meiryo UI" panose="020B0604030504040204" pitchFamily="50" charset="-128"/>
                  <a:ea typeface="Meiryo UI" panose="020B0604030504040204" pitchFamily="50" charset="-128"/>
                </a:rPr>
                <a:t>年目</a:t>
              </a:r>
              <a:endParaRPr lang="en-US" altLang="ja-JP" sz="700" dirty="0">
                <a:latin typeface="Meiryo UI" panose="020B0604030504040204" pitchFamily="50" charset="-128"/>
                <a:ea typeface="Meiryo UI" panose="020B0604030504040204" pitchFamily="50" charset="-128"/>
              </a:endParaRPr>
            </a:p>
          </p:txBody>
        </p:sp>
        <p:sp>
          <p:nvSpPr>
            <p:cNvPr id="50" name="テキスト ボックス 49"/>
            <p:cNvSpPr txBox="1"/>
            <p:nvPr/>
          </p:nvSpPr>
          <p:spPr>
            <a:xfrm>
              <a:off x="2585697" y="3491040"/>
              <a:ext cx="144000" cy="107722"/>
            </a:xfrm>
            <a:prstGeom prst="rect">
              <a:avLst/>
            </a:prstGeom>
            <a:noFill/>
          </p:spPr>
          <p:txBody>
            <a:bodyPr wrap="square" lIns="0" tIns="0" rIns="0" bIns="0" rtlCol="0">
              <a:spAutoFit/>
            </a:bodyPr>
            <a:lstStyle/>
            <a:p>
              <a:pPr algn="ctr"/>
              <a:r>
                <a:rPr lang="en-US" altLang="ja-JP" sz="700" dirty="0">
                  <a:latin typeface="Meiryo UI" panose="020B0604030504040204" pitchFamily="50" charset="-128"/>
                  <a:ea typeface="Meiryo UI" panose="020B0604030504040204" pitchFamily="50" charset="-128"/>
                </a:rPr>
                <a:t>n</a:t>
              </a:r>
            </a:p>
          </p:txBody>
        </p:sp>
      </p:grpSp>
      <p:cxnSp>
        <p:nvCxnSpPr>
          <p:cNvPr id="52" name="直線矢印コネクタ 51"/>
          <p:cNvCxnSpPr>
            <a:cxnSpLocks/>
          </p:cNvCxnSpPr>
          <p:nvPr/>
        </p:nvCxnSpPr>
        <p:spPr bwMode="auto">
          <a:xfrm>
            <a:off x="8151735" y="2829098"/>
            <a:ext cx="900000" cy="1"/>
          </a:xfrm>
          <a:prstGeom prst="straightConnector1">
            <a:avLst/>
          </a:prstGeom>
          <a:noFill/>
          <a:ln w="19050" cap="flat" cmpd="sng" algn="ctr">
            <a:solidFill>
              <a:schemeClr val="tx1"/>
            </a:solidFill>
            <a:prstDash val="solid"/>
            <a:round/>
            <a:headEnd type="none" w="med" len="med"/>
            <a:tailEnd type="triangle"/>
          </a:ln>
          <a:effectLst/>
        </p:spPr>
      </p:cxnSp>
      <p:cxnSp>
        <p:nvCxnSpPr>
          <p:cNvPr id="53" name="直線矢印コネクタ 52"/>
          <p:cNvCxnSpPr>
            <a:cxnSpLocks/>
          </p:cNvCxnSpPr>
          <p:nvPr/>
        </p:nvCxnSpPr>
        <p:spPr bwMode="auto">
          <a:xfrm flipH="1" flipV="1">
            <a:off x="8151735" y="1830497"/>
            <a:ext cx="0" cy="1008000"/>
          </a:xfrm>
          <a:prstGeom prst="straightConnector1">
            <a:avLst/>
          </a:prstGeom>
          <a:noFill/>
          <a:ln w="19050" cap="flat" cmpd="sng" algn="ctr">
            <a:solidFill>
              <a:schemeClr val="tx1"/>
            </a:solidFill>
            <a:prstDash val="solid"/>
            <a:round/>
            <a:headEnd type="none" w="med" len="med"/>
            <a:tailEnd type="triangle"/>
          </a:ln>
          <a:effectLst/>
        </p:spPr>
      </p:cxnSp>
      <p:sp>
        <p:nvSpPr>
          <p:cNvPr id="54" name="正方形/長方形 53"/>
          <p:cNvSpPr/>
          <p:nvPr/>
        </p:nvSpPr>
        <p:spPr bwMode="auto">
          <a:xfrm>
            <a:off x="8459667" y="1919698"/>
            <a:ext cx="252000" cy="909399"/>
          </a:xfrm>
          <a:prstGeom prst="rect">
            <a:avLst/>
          </a:prstGeom>
          <a:solidFill>
            <a:srgbClr val="339933"/>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55" name="フリーフォーム 54"/>
          <p:cNvSpPr/>
          <p:nvPr/>
        </p:nvSpPr>
        <p:spPr bwMode="auto">
          <a:xfrm>
            <a:off x="8313545" y="2094514"/>
            <a:ext cx="252000" cy="54000"/>
          </a:xfrm>
          <a:custGeom>
            <a:avLst/>
            <a:gdLst>
              <a:gd name="connsiteX0" fmla="*/ 0 w 428625"/>
              <a:gd name="connsiteY0" fmla="*/ 200025 h 200044"/>
              <a:gd name="connsiteX1" fmla="*/ 133350 w 428625"/>
              <a:gd name="connsiteY1" fmla="*/ 0 h 200044"/>
              <a:gd name="connsiteX2" fmla="*/ 266700 w 428625"/>
              <a:gd name="connsiteY2" fmla="*/ 200025 h 200044"/>
              <a:gd name="connsiteX3" fmla="*/ 428625 w 428625"/>
              <a:gd name="connsiteY3" fmla="*/ 9525 h 200044"/>
            </a:gdLst>
            <a:ahLst/>
            <a:cxnLst>
              <a:cxn ang="0">
                <a:pos x="connsiteX0" y="connsiteY0"/>
              </a:cxn>
              <a:cxn ang="0">
                <a:pos x="connsiteX1" y="connsiteY1"/>
              </a:cxn>
              <a:cxn ang="0">
                <a:pos x="connsiteX2" y="connsiteY2"/>
              </a:cxn>
              <a:cxn ang="0">
                <a:pos x="connsiteX3" y="connsiteY3"/>
              </a:cxn>
            </a:cxnLst>
            <a:rect l="l" t="t" r="r" b="b"/>
            <a:pathLst>
              <a:path w="428625" h="200044">
                <a:moveTo>
                  <a:pt x="0" y="200025"/>
                </a:moveTo>
                <a:cubicBezTo>
                  <a:pt x="44450" y="100012"/>
                  <a:pt x="88900" y="0"/>
                  <a:pt x="133350" y="0"/>
                </a:cubicBezTo>
                <a:cubicBezTo>
                  <a:pt x="177800" y="0"/>
                  <a:pt x="217488" y="198438"/>
                  <a:pt x="266700" y="200025"/>
                </a:cubicBezTo>
                <a:cubicBezTo>
                  <a:pt x="315912" y="201612"/>
                  <a:pt x="372268" y="105568"/>
                  <a:pt x="428625" y="9525"/>
                </a:cubicBezTo>
              </a:path>
            </a:pathLst>
          </a:custGeom>
          <a:noFill/>
          <a:ln w="9525"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400" b="0" i="0" u="none" strike="noStrike" cap="none" normalizeH="0" baseline="0">
              <a:ln>
                <a:noFill/>
              </a:ln>
              <a:solidFill>
                <a:schemeClr val="tx1"/>
              </a:solidFill>
              <a:effectLst/>
              <a:latin typeface="HGPｺﾞｼｯｸE" pitchFamily="50" charset="-128"/>
              <a:ea typeface="HGPｺﾞｼｯｸE" pitchFamily="50" charset="-128"/>
            </a:endParaRPr>
          </a:p>
        </p:txBody>
      </p:sp>
      <p:sp>
        <p:nvSpPr>
          <p:cNvPr id="56" name="フリーフォーム 55"/>
          <p:cNvSpPr/>
          <p:nvPr/>
        </p:nvSpPr>
        <p:spPr bwMode="auto">
          <a:xfrm>
            <a:off x="8313545" y="2132467"/>
            <a:ext cx="252000" cy="54000"/>
          </a:xfrm>
          <a:custGeom>
            <a:avLst/>
            <a:gdLst>
              <a:gd name="connsiteX0" fmla="*/ 0 w 428625"/>
              <a:gd name="connsiteY0" fmla="*/ 200025 h 200044"/>
              <a:gd name="connsiteX1" fmla="*/ 133350 w 428625"/>
              <a:gd name="connsiteY1" fmla="*/ 0 h 200044"/>
              <a:gd name="connsiteX2" fmla="*/ 266700 w 428625"/>
              <a:gd name="connsiteY2" fmla="*/ 200025 h 200044"/>
              <a:gd name="connsiteX3" fmla="*/ 428625 w 428625"/>
              <a:gd name="connsiteY3" fmla="*/ 9525 h 200044"/>
            </a:gdLst>
            <a:ahLst/>
            <a:cxnLst>
              <a:cxn ang="0">
                <a:pos x="connsiteX0" y="connsiteY0"/>
              </a:cxn>
              <a:cxn ang="0">
                <a:pos x="connsiteX1" y="connsiteY1"/>
              </a:cxn>
              <a:cxn ang="0">
                <a:pos x="connsiteX2" y="connsiteY2"/>
              </a:cxn>
              <a:cxn ang="0">
                <a:pos x="connsiteX3" y="connsiteY3"/>
              </a:cxn>
            </a:cxnLst>
            <a:rect l="l" t="t" r="r" b="b"/>
            <a:pathLst>
              <a:path w="428625" h="200044">
                <a:moveTo>
                  <a:pt x="0" y="200025"/>
                </a:moveTo>
                <a:cubicBezTo>
                  <a:pt x="44450" y="100012"/>
                  <a:pt x="88900" y="0"/>
                  <a:pt x="133350" y="0"/>
                </a:cubicBezTo>
                <a:cubicBezTo>
                  <a:pt x="177800" y="0"/>
                  <a:pt x="217488" y="198438"/>
                  <a:pt x="266700" y="200025"/>
                </a:cubicBezTo>
                <a:cubicBezTo>
                  <a:pt x="315912" y="201612"/>
                  <a:pt x="372268" y="105568"/>
                  <a:pt x="428625" y="9525"/>
                </a:cubicBezTo>
              </a:path>
            </a:pathLst>
          </a:custGeom>
          <a:noFill/>
          <a:ln w="9525"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400" b="0" i="0" u="none" strike="noStrike" cap="none" normalizeH="0" baseline="0">
              <a:ln>
                <a:noFill/>
              </a:ln>
              <a:solidFill>
                <a:schemeClr val="tx1"/>
              </a:solidFill>
              <a:effectLst/>
              <a:latin typeface="HGPｺﾞｼｯｸE" pitchFamily="50" charset="-128"/>
              <a:ea typeface="HGPｺﾞｼｯｸE" pitchFamily="50" charset="-128"/>
            </a:endParaRPr>
          </a:p>
        </p:txBody>
      </p:sp>
      <p:sp>
        <p:nvSpPr>
          <p:cNvPr id="57" name="テキスト ボックス 56"/>
          <p:cNvSpPr txBox="1"/>
          <p:nvPr/>
        </p:nvSpPr>
        <p:spPr>
          <a:xfrm>
            <a:off x="8261667" y="2866606"/>
            <a:ext cx="684000" cy="323165"/>
          </a:xfrm>
          <a:prstGeom prst="rect">
            <a:avLst/>
          </a:prstGeom>
          <a:noFill/>
        </p:spPr>
        <p:txBody>
          <a:bodyPr vert="horz" wrap="square" lIns="0" tIns="0" rIns="0" bIns="0" rtlCol="0">
            <a:spAutoFit/>
          </a:bodyPr>
          <a:lstStyle/>
          <a:p>
            <a:pPr algn="ctr"/>
            <a:r>
              <a:rPr lang="ja-JP" altLang="en-US" sz="700" dirty="0">
                <a:latin typeface="Meiryo UI" panose="020B0604030504040204" pitchFamily="50" charset="-128"/>
                <a:ea typeface="Meiryo UI" panose="020B0604030504040204" pitchFamily="50" charset="-128"/>
              </a:rPr>
              <a:t>事業効果の</a:t>
            </a:r>
            <a:endParaRPr lang="en-US" altLang="ja-JP" sz="700" dirty="0">
              <a:latin typeface="Meiryo UI" panose="020B0604030504040204" pitchFamily="50" charset="-128"/>
              <a:ea typeface="Meiryo UI" panose="020B0604030504040204" pitchFamily="50" charset="-128"/>
            </a:endParaRPr>
          </a:p>
          <a:p>
            <a:pPr algn="ctr"/>
            <a:r>
              <a:rPr lang="ja-JP" altLang="en-US" sz="700" dirty="0">
                <a:latin typeface="Meiryo UI" panose="020B0604030504040204" pitchFamily="50" charset="-128"/>
                <a:ea typeface="Meiryo UI" panose="020B0604030504040204" pitchFamily="50" charset="-128"/>
              </a:rPr>
              <a:t>現在価値</a:t>
            </a:r>
            <a:endParaRPr lang="en-US" altLang="ja-JP" sz="700" dirty="0">
              <a:latin typeface="Meiryo UI" panose="020B0604030504040204" pitchFamily="50" charset="-128"/>
              <a:ea typeface="Meiryo UI" panose="020B0604030504040204" pitchFamily="50" charset="-128"/>
            </a:endParaRPr>
          </a:p>
          <a:p>
            <a:pPr algn="ctr"/>
            <a:r>
              <a:rPr lang="en-US" altLang="ja-JP" sz="700" dirty="0">
                <a:latin typeface="Meiryo UI" panose="020B0604030504040204" pitchFamily="50" charset="-128"/>
                <a:ea typeface="Meiryo UI" panose="020B0604030504040204" pitchFamily="50" charset="-128"/>
              </a:rPr>
              <a:t>(n</a:t>
            </a:r>
            <a:r>
              <a:rPr lang="ja-JP" altLang="en-US" sz="700" dirty="0">
                <a:latin typeface="Meiryo UI" panose="020B0604030504040204" pitchFamily="50" charset="-128"/>
                <a:ea typeface="Meiryo UI" panose="020B0604030504040204" pitchFamily="50" charset="-128"/>
              </a:rPr>
              <a:t>年間の累積</a:t>
            </a:r>
            <a:r>
              <a:rPr lang="en-US" altLang="ja-JP" sz="700" dirty="0">
                <a:latin typeface="Meiryo UI" panose="020B0604030504040204" pitchFamily="50" charset="-128"/>
                <a:ea typeface="Meiryo UI" panose="020B0604030504040204" pitchFamily="50" charset="-128"/>
              </a:rPr>
              <a:t>)</a:t>
            </a:r>
            <a:endParaRPr lang="en-US" altLang="ja-JP" sz="800" dirty="0">
              <a:latin typeface="Meiryo UI" panose="020B0604030504040204" pitchFamily="50" charset="-128"/>
              <a:ea typeface="Meiryo UI" panose="020B0604030504040204" pitchFamily="50" charset="-128"/>
            </a:endParaRPr>
          </a:p>
        </p:txBody>
      </p:sp>
      <p:sp>
        <p:nvSpPr>
          <p:cNvPr id="58" name="正方形/長方形 57"/>
          <p:cNvSpPr/>
          <p:nvPr/>
        </p:nvSpPr>
        <p:spPr bwMode="auto">
          <a:xfrm>
            <a:off x="8059850" y="3145574"/>
            <a:ext cx="72000" cy="72000"/>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59" name="正方形/長方形 58"/>
          <p:cNvSpPr/>
          <p:nvPr/>
        </p:nvSpPr>
        <p:spPr bwMode="auto">
          <a:xfrm>
            <a:off x="8567667" y="2119989"/>
            <a:ext cx="72000" cy="72000"/>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cxnSp>
        <p:nvCxnSpPr>
          <p:cNvPr id="60" name="直線矢印コネクタ 59"/>
          <p:cNvCxnSpPr/>
          <p:nvPr/>
        </p:nvCxnSpPr>
        <p:spPr bwMode="auto">
          <a:xfrm flipH="1" flipV="1">
            <a:off x="5468262" y="1830497"/>
            <a:ext cx="0" cy="1008000"/>
          </a:xfrm>
          <a:prstGeom prst="straightConnector1">
            <a:avLst/>
          </a:prstGeom>
          <a:noFill/>
          <a:ln w="19050" cap="flat" cmpd="sng" algn="ctr">
            <a:solidFill>
              <a:schemeClr val="tx1"/>
            </a:solidFill>
            <a:prstDash val="solid"/>
            <a:round/>
            <a:headEnd type="none" w="med" len="med"/>
            <a:tailEnd type="triangle"/>
          </a:ln>
          <a:effectLst/>
        </p:spPr>
      </p:cxnSp>
      <p:cxnSp>
        <p:nvCxnSpPr>
          <p:cNvPr id="61" name="直線コネクタ 60"/>
          <p:cNvCxnSpPr/>
          <p:nvPr/>
        </p:nvCxnSpPr>
        <p:spPr bwMode="auto">
          <a:xfrm>
            <a:off x="4479765" y="2105800"/>
            <a:ext cx="3384000" cy="0"/>
          </a:xfrm>
          <a:prstGeom prst="line">
            <a:avLst/>
          </a:prstGeom>
          <a:noFill/>
          <a:ln w="19050" cap="flat" cmpd="sng" algn="ctr">
            <a:solidFill>
              <a:schemeClr val="bg1">
                <a:lumMod val="50000"/>
              </a:schemeClr>
            </a:solidFill>
            <a:prstDash val="sysDot"/>
            <a:round/>
            <a:headEnd type="none" w="med" len="med"/>
            <a:tailEnd type="none" w="med" len="med"/>
          </a:ln>
          <a:effectLst/>
        </p:spPr>
      </p:cxnSp>
      <p:sp>
        <p:nvSpPr>
          <p:cNvPr id="62" name="右矢印 61"/>
          <p:cNvSpPr/>
          <p:nvPr/>
        </p:nvSpPr>
        <p:spPr bwMode="auto">
          <a:xfrm>
            <a:off x="1060292" y="3258693"/>
            <a:ext cx="3420000" cy="252000"/>
          </a:xfrm>
          <a:prstGeom prst="rightArrow">
            <a:avLst>
              <a:gd name="adj1" fmla="val 55058"/>
              <a:gd name="adj2" fmla="val 77236"/>
            </a:avLst>
          </a:prstGeom>
          <a:solidFill>
            <a:srgbClr val="C4E59F"/>
          </a:solidFill>
          <a:ln w="9525" cap="flat" cmpd="sng" algn="ctr">
            <a:solidFill>
              <a:schemeClr val="accent3">
                <a:lumMod val="50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63" name="テキスト ボックス 62"/>
          <p:cNvSpPr txBox="1"/>
          <p:nvPr/>
        </p:nvSpPr>
        <p:spPr>
          <a:xfrm>
            <a:off x="1070172" y="3544198"/>
            <a:ext cx="648000" cy="138499"/>
          </a:xfrm>
          <a:prstGeom prst="rect">
            <a:avLst/>
          </a:prstGeom>
          <a:noFill/>
        </p:spPr>
        <p:txBody>
          <a:bodyPr vert="horz" wrap="square" lIns="0" tIns="0" rIns="0" bIns="0" rtlCol="0">
            <a:spAutoFit/>
          </a:bodyPr>
          <a:lstStyle/>
          <a:p>
            <a:r>
              <a:rPr lang="ja-JP" altLang="en-US" sz="900" dirty="0">
                <a:latin typeface="Meiryo UI" panose="020B0604030504040204" pitchFamily="50" charset="-128"/>
                <a:ea typeface="Meiryo UI" panose="020B0604030504040204" pitchFamily="50" charset="-128"/>
              </a:rPr>
              <a:t>事業</a:t>
            </a:r>
            <a:r>
              <a:rPr lang="ja-JP" altLang="en-US" sz="900" dirty="0">
                <a:solidFill>
                  <a:srgbClr val="C00000"/>
                </a:solidFill>
                <a:latin typeface="Meiryo UI" panose="020B0604030504040204" pitchFamily="50" charset="-128"/>
                <a:ea typeface="Meiryo UI" panose="020B0604030504040204" pitchFamily="50" charset="-128"/>
              </a:rPr>
              <a:t>開始後</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64" name="右矢印 63"/>
          <p:cNvSpPr/>
          <p:nvPr/>
        </p:nvSpPr>
        <p:spPr bwMode="auto">
          <a:xfrm>
            <a:off x="585233" y="3258693"/>
            <a:ext cx="396000" cy="252000"/>
          </a:xfrm>
          <a:prstGeom prst="rightArrow">
            <a:avLst>
              <a:gd name="adj1" fmla="val 55058"/>
              <a:gd name="adj2" fmla="val 77236"/>
            </a:avLst>
          </a:prstGeom>
          <a:solidFill>
            <a:srgbClr val="C9C29F"/>
          </a:solidFill>
          <a:ln w="9525" cap="flat" cmpd="sng" algn="ctr">
            <a:solidFill>
              <a:schemeClr val="bg2">
                <a:lumMod val="2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65" name="テキスト ボックス 64"/>
          <p:cNvSpPr txBox="1"/>
          <p:nvPr/>
        </p:nvSpPr>
        <p:spPr>
          <a:xfrm>
            <a:off x="316466" y="3544198"/>
            <a:ext cx="648000" cy="138499"/>
          </a:xfrm>
          <a:prstGeom prst="rect">
            <a:avLst/>
          </a:prstGeom>
          <a:noFill/>
        </p:spPr>
        <p:txBody>
          <a:bodyPr vert="horz" wrap="square" lIns="0" tIns="0" rIns="0" bIns="0" rtlCol="0">
            <a:spAutoFit/>
          </a:bodyPr>
          <a:lstStyle/>
          <a:p>
            <a:pPr algn="r"/>
            <a:r>
              <a:rPr lang="ja-JP" altLang="en-US" sz="900" dirty="0">
                <a:latin typeface="Meiryo UI" panose="020B0604030504040204" pitchFamily="50" charset="-128"/>
                <a:ea typeface="Meiryo UI" panose="020B0604030504040204" pitchFamily="50" charset="-128"/>
              </a:rPr>
              <a:t>事業</a:t>
            </a:r>
            <a:r>
              <a:rPr lang="ja-JP" altLang="en-US" sz="900" dirty="0">
                <a:solidFill>
                  <a:srgbClr val="0070C0"/>
                </a:solidFill>
                <a:latin typeface="Meiryo UI" panose="020B0604030504040204" pitchFamily="50" charset="-128"/>
                <a:ea typeface="Meiryo UI" panose="020B0604030504040204" pitchFamily="50" charset="-128"/>
              </a:rPr>
              <a:t>開始前</a:t>
            </a:r>
            <a:endParaRPr lang="en-US" altLang="ja-JP" sz="900" dirty="0">
              <a:solidFill>
                <a:srgbClr val="0070C0"/>
              </a:solidFill>
              <a:latin typeface="Meiryo UI" panose="020B0604030504040204" pitchFamily="50" charset="-128"/>
              <a:ea typeface="Meiryo UI" panose="020B0604030504040204" pitchFamily="50" charset="-128"/>
            </a:endParaRPr>
          </a:p>
        </p:txBody>
      </p:sp>
      <p:sp>
        <p:nvSpPr>
          <p:cNvPr id="66" name="正方形/長方形 65"/>
          <p:cNvSpPr/>
          <p:nvPr/>
        </p:nvSpPr>
        <p:spPr bwMode="auto">
          <a:xfrm>
            <a:off x="8016965" y="3595527"/>
            <a:ext cx="108000" cy="126000"/>
          </a:xfrm>
          <a:prstGeom prst="rect">
            <a:avLst/>
          </a:prstGeom>
          <a:solidFill>
            <a:srgbClr val="92D050"/>
          </a:solidFill>
          <a:ln w="9525"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67" name="テキスト ボックス 66"/>
          <p:cNvSpPr txBox="1"/>
          <p:nvPr/>
        </p:nvSpPr>
        <p:spPr>
          <a:xfrm>
            <a:off x="7801121" y="3589278"/>
            <a:ext cx="464282" cy="138499"/>
          </a:xfrm>
          <a:prstGeom prst="rect">
            <a:avLst/>
          </a:prstGeom>
          <a:noFill/>
        </p:spPr>
        <p:txBody>
          <a:bodyPr vert="horz" wrap="square" lIns="0" tIns="0" rIns="0" bIns="0" rtlCol="0">
            <a:spAutoFit/>
          </a:bodyPr>
          <a:lstStyle/>
          <a:p>
            <a:pPr algn="ctr"/>
            <a:r>
              <a:rPr lang="en-US" altLang="ja-JP" sz="900" dirty="0">
                <a:solidFill>
                  <a:schemeClr val="accent3">
                    <a:lumMod val="50000"/>
                  </a:schemeClr>
                </a:solidFill>
                <a:latin typeface="Meiryo UI" panose="020B0604030504040204" pitchFamily="50" charset="-128"/>
                <a:ea typeface="Meiryo UI" panose="020B0604030504040204" pitchFamily="50" charset="-128"/>
              </a:rPr>
              <a:t>Σ(    )</a:t>
            </a:r>
          </a:p>
        </p:txBody>
      </p:sp>
      <p:sp>
        <p:nvSpPr>
          <p:cNvPr id="68" name="テキスト ボックス 67"/>
          <p:cNvSpPr txBox="1"/>
          <p:nvPr/>
        </p:nvSpPr>
        <p:spPr>
          <a:xfrm>
            <a:off x="508470" y="1842281"/>
            <a:ext cx="540000" cy="198000"/>
          </a:xfrm>
          <a:prstGeom prst="rect">
            <a:avLst/>
          </a:prstGeom>
          <a:solidFill>
            <a:schemeClr val="bg2">
              <a:lumMod val="90000"/>
            </a:schemeClr>
          </a:solidFill>
          <a:ln w="19050">
            <a:solidFill>
              <a:schemeClr val="tx1"/>
            </a:solidFill>
          </a:ln>
        </p:spPr>
        <p:txBody>
          <a:bodyPr wrap="square" lIns="0" tIns="0" rIns="0" bIns="0" rtlCol="0" anchor="ctr" anchorCtr="1">
            <a:noAutofit/>
          </a:bodyPr>
          <a:lstStyle>
            <a:defPPr>
              <a:defRPr lang="ja-JP"/>
            </a:defPPr>
            <a:lvl1pPr algn="ctr">
              <a:defRPr sz="1200" b="1">
                <a:solidFill>
                  <a:schemeClr val="bg1"/>
                </a:solidFill>
                <a:latin typeface="Meiryo UI" panose="020B0604030504040204" pitchFamily="50" charset="-128"/>
                <a:ea typeface="Meiryo UI" panose="020B0604030504040204" pitchFamily="50" charset="-128"/>
              </a:defRPr>
            </a:lvl1pPr>
          </a:lstStyle>
          <a:p>
            <a:pPr>
              <a:lnSpc>
                <a:spcPts val="1200"/>
              </a:lnSpc>
            </a:pPr>
            <a:r>
              <a:rPr lang="ja-JP" altLang="en-US" sz="900" dirty="0">
                <a:solidFill>
                  <a:schemeClr val="tx1">
                    <a:lumMod val="85000"/>
                    <a:lumOff val="15000"/>
                  </a:schemeClr>
                </a:solidFill>
              </a:rPr>
              <a:t>建設効果</a:t>
            </a:r>
          </a:p>
        </p:txBody>
      </p:sp>
      <p:sp>
        <p:nvSpPr>
          <p:cNvPr id="69" name="テキスト ボックス 68"/>
          <p:cNvSpPr txBox="1"/>
          <p:nvPr/>
        </p:nvSpPr>
        <p:spPr>
          <a:xfrm>
            <a:off x="1103176" y="1842281"/>
            <a:ext cx="3312000" cy="198000"/>
          </a:xfrm>
          <a:prstGeom prst="rect">
            <a:avLst/>
          </a:prstGeom>
          <a:solidFill>
            <a:srgbClr val="E9F5DB"/>
          </a:solidFill>
          <a:ln w="19050">
            <a:solidFill>
              <a:schemeClr val="accent3">
                <a:lumMod val="75000"/>
              </a:schemeClr>
            </a:solidFill>
          </a:ln>
        </p:spPr>
        <p:txBody>
          <a:bodyPr wrap="square" lIns="0" tIns="0" rIns="0" bIns="0" rtlCol="0" anchor="ctr" anchorCtr="1">
            <a:noAutofit/>
          </a:bodyPr>
          <a:lstStyle>
            <a:defPPr>
              <a:defRPr lang="ja-JP"/>
            </a:defPPr>
            <a:lvl1pPr algn="ctr">
              <a:defRPr sz="1200" b="1">
                <a:solidFill>
                  <a:schemeClr val="bg1"/>
                </a:solidFill>
                <a:latin typeface="Meiryo UI" panose="020B0604030504040204" pitchFamily="50" charset="-128"/>
                <a:ea typeface="Meiryo UI" panose="020B0604030504040204" pitchFamily="50" charset="-128"/>
              </a:defRPr>
            </a:lvl1pPr>
          </a:lstStyle>
          <a:p>
            <a:pPr>
              <a:lnSpc>
                <a:spcPts val="1200"/>
              </a:lnSpc>
            </a:pPr>
            <a:r>
              <a:rPr lang="ja-JP" altLang="en-US" sz="1000" dirty="0">
                <a:solidFill>
                  <a:schemeClr val="accent3">
                    <a:lumMod val="75000"/>
                  </a:schemeClr>
                </a:solidFill>
              </a:rPr>
              <a:t>事業効果</a:t>
            </a:r>
          </a:p>
        </p:txBody>
      </p:sp>
      <p:sp>
        <p:nvSpPr>
          <p:cNvPr id="70" name="テキスト ボックス 69"/>
          <p:cNvSpPr txBox="1"/>
          <p:nvPr/>
        </p:nvSpPr>
        <p:spPr>
          <a:xfrm>
            <a:off x="5711783" y="1798967"/>
            <a:ext cx="1908000" cy="180000"/>
          </a:xfrm>
          <a:prstGeom prst="rect">
            <a:avLst/>
          </a:prstGeom>
          <a:solidFill>
            <a:schemeClr val="bg1"/>
          </a:solidFill>
          <a:ln w="12700">
            <a:solidFill>
              <a:schemeClr val="accent3">
                <a:lumMod val="50000"/>
              </a:schemeClr>
            </a:solidFill>
          </a:ln>
        </p:spPr>
        <p:txBody>
          <a:bodyPr wrap="square" lIns="0" tIns="0" rIns="0" bIns="0" rtlCol="0" anchor="ctr" anchorCtr="1">
            <a:noAutofit/>
          </a:bodyPr>
          <a:lstStyle>
            <a:defPPr>
              <a:defRPr lang="ja-JP"/>
            </a:defPPr>
            <a:lvl1pPr algn="ctr">
              <a:defRPr sz="1200" b="1">
                <a:solidFill>
                  <a:schemeClr val="bg1"/>
                </a:solidFill>
                <a:latin typeface="Meiryo UI" panose="020B0604030504040204" pitchFamily="50" charset="-128"/>
                <a:ea typeface="Meiryo UI" panose="020B0604030504040204" pitchFamily="50" charset="-128"/>
              </a:defRPr>
            </a:lvl1pPr>
          </a:lstStyle>
          <a:p>
            <a:pPr>
              <a:lnSpc>
                <a:spcPts val="1200"/>
              </a:lnSpc>
            </a:pPr>
            <a:r>
              <a:rPr lang="ja-JP" altLang="en-US" sz="800" b="0" dirty="0">
                <a:solidFill>
                  <a:schemeClr val="accent3">
                    <a:lumMod val="50000"/>
                  </a:schemeClr>
                </a:solidFill>
              </a:rPr>
              <a:t>将来発生する事業効果を現在価値に割引</a:t>
            </a:r>
          </a:p>
        </p:txBody>
      </p:sp>
      <p:sp>
        <p:nvSpPr>
          <p:cNvPr id="71" name="楕円 70"/>
          <p:cNvSpPr/>
          <p:nvPr/>
        </p:nvSpPr>
        <p:spPr bwMode="auto">
          <a:xfrm>
            <a:off x="7273977" y="2051888"/>
            <a:ext cx="434423" cy="159047"/>
          </a:xfrm>
          <a:prstGeom prst="ellipse">
            <a:avLst/>
          </a:prstGeom>
          <a:solidFill>
            <a:schemeClr val="accent3">
              <a:lumMod val="75000"/>
            </a:schemeClr>
          </a:solidFill>
          <a:ln w="12700">
            <a:noFill/>
          </a:ln>
        </p:spPr>
        <p:txBody>
          <a:bodyPr wrap="square" lIns="0" tIns="0" rIns="0" bIns="0" rtlCol="0" anchor="ctr" anchorCtr="1">
            <a:noAutofit/>
          </a:bodyPr>
          <a:lstStyle/>
          <a:p>
            <a:pPr algn="ctr">
              <a:lnSpc>
                <a:spcPts val="800"/>
              </a:lnSpc>
            </a:pPr>
            <a:r>
              <a:rPr lang="ja-JP" altLang="en-US" sz="800" dirty="0">
                <a:solidFill>
                  <a:schemeClr val="bg1"/>
                </a:solidFill>
                <a:latin typeface="Meiryo UI" panose="020B0604030504040204" pitchFamily="50" charset="-128"/>
                <a:ea typeface="Meiryo UI" panose="020B0604030504040204" pitchFamily="50" charset="-128"/>
              </a:rPr>
              <a:t>割引</a:t>
            </a:r>
          </a:p>
        </p:txBody>
      </p:sp>
      <p:sp>
        <p:nvSpPr>
          <p:cNvPr id="72" name="テキスト ボックス 71"/>
          <p:cNvSpPr txBox="1"/>
          <p:nvPr/>
        </p:nvSpPr>
        <p:spPr>
          <a:xfrm>
            <a:off x="5367465" y="3480504"/>
            <a:ext cx="396000" cy="216000"/>
          </a:xfrm>
          <a:prstGeom prst="rect">
            <a:avLst/>
          </a:prstGeom>
          <a:solidFill>
            <a:schemeClr val="tx1">
              <a:lumMod val="50000"/>
              <a:lumOff val="50000"/>
            </a:schemeClr>
          </a:solidFill>
          <a:ln w="12700">
            <a:noFill/>
          </a:ln>
        </p:spPr>
        <p:txBody>
          <a:bodyPr wrap="square" lIns="0" tIns="0" rIns="0" bIns="0" rtlCol="0" anchor="ctr" anchorCtr="1">
            <a:noAutofit/>
          </a:bodyPr>
          <a:lstStyle>
            <a:defPPr>
              <a:defRPr lang="ja-JP"/>
            </a:defPPr>
            <a:lvl1pPr algn="ctr">
              <a:defRPr sz="1200" b="1">
                <a:solidFill>
                  <a:schemeClr val="bg1"/>
                </a:solidFill>
                <a:latin typeface="Meiryo UI" panose="020B0604030504040204" pitchFamily="50" charset="-128"/>
                <a:ea typeface="Meiryo UI" panose="020B0604030504040204" pitchFamily="50" charset="-128"/>
              </a:defRPr>
            </a:lvl1pPr>
          </a:lstStyle>
          <a:p>
            <a:pPr>
              <a:lnSpc>
                <a:spcPts val="800"/>
              </a:lnSpc>
            </a:pPr>
            <a:r>
              <a:rPr lang="ja-JP" altLang="en-US" sz="700" b="0" dirty="0"/>
              <a:t>現在</a:t>
            </a:r>
            <a:endParaRPr lang="en-US" altLang="ja-JP" sz="700" b="0" dirty="0"/>
          </a:p>
          <a:p>
            <a:pPr>
              <a:lnSpc>
                <a:spcPts val="800"/>
              </a:lnSpc>
            </a:pPr>
            <a:r>
              <a:rPr lang="en-US" altLang="ja-JP" sz="600" b="0" dirty="0"/>
              <a:t>(</a:t>
            </a:r>
            <a:r>
              <a:rPr lang="ja-JP" altLang="en-US" sz="600" b="0" dirty="0"/>
              <a:t>基準年</a:t>
            </a:r>
            <a:r>
              <a:rPr lang="en-US" altLang="ja-JP" sz="600" b="0" dirty="0"/>
              <a:t>)</a:t>
            </a:r>
            <a:endParaRPr lang="ja-JP" altLang="en-US" sz="700" b="0" dirty="0"/>
          </a:p>
        </p:txBody>
      </p:sp>
      <p:sp>
        <p:nvSpPr>
          <p:cNvPr id="73" name="テキスト ボックス 72"/>
          <p:cNvSpPr txBox="1"/>
          <p:nvPr/>
        </p:nvSpPr>
        <p:spPr>
          <a:xfrm>
            <a:off x="4493369" y="2908604"/>
            <a:ext cx="421341" cy="179536"/>
          </a:xfrm>
          <a:prstGeom prst="rect">
            <a:avLst/>
          </a:prstGeom>
          <a:noFill/>
        </p:spPr>
        <p:txBody>
          <a:bodyPr vert="horz" wrap="square" lIns="0" tIns="0" rIns="0" bIns="0" rtlCol="0">
            <a:spAutoFit/>
          </a:bodyPr>
          <a:lstStyle/>
          <a:p>
            <a:pPr algn="ctr">
              <a:lnSpc>
                <a:spcPts val="700"/>
              </a:lnSpc>
            </a:pPr>
            <a:r>
              <a:rPr lang="ja-JP" altLang="en-US" sz="650" dirty="0">
                <a:latin typeface="Meiryo UI" panose="020B0604030504040204" pitchFamily="50" charset="-128"/>
                <a:ea typeface="Meiryo UI" panose="020B0604030504040204" pitchFamily="50" charset="-128"/>
              </a:rPr>
              <a:t>事業年数</a:t>
            </a:r>
            <a:endParaRPr lang="en-US" altLang="ja-JP" sz="650" dirty="0">
              <a:latin typeface="Meiryo UI" panose="020B0604030504040204" pitchFamily="50" charset="-128"/>
              <a:ea typeface="Meiryo UI" panose="020B0604030504040204" pitchFamily="50" charset="-128"/>
            </a:endParaRPr>
          </a:p>
          <a:p>
            <a:pPr algn="ctr">
              <a:lnSpc>
                <a:spcPts val="700"/>
              </a:lnSpc>
            </a:pP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耐用年数</a:t>
            </a:r>
            <a:r>
              <a:rPr lang="en-US" altLang="ja-JP" sz="650" dirty="0">
                <a:latin typeface="Meiryo UI" panose="020B0604030504040204" pitchFamily="50" charset="-128"/>
                <a:ea typeface="Meiryo UI" panose="020B0604030504040204" pitchFamily="50" charset="-128"/>
              </a:rPr>
              <a:t>)</a:t>
            </a:r>
          </a:p>
        </p:txBody>
      </p:sp>
      <p:sp>
        <p:nvSpPr>
          <p:cNvPr id="74" name="テキスト ボックス 73"/>
          <p:cNvSpPr txBox="1"/>
          <p:nvPr/>
        </p:nvSpPr>
        <p:spPr>
          <a:xfrm>
            <a:off x="7633711" y="2900291"/>
            <a:ext cx="468000" cy="153888"/>
          </a:xfrm>
          <a:prstGeom prst="rect">
            <a:avLst/>
          </a:prstGeom>
          <a:noFill/>
        </p:spPr>
        <p:txBody>
          <a:bodyPr vert="horz" wrap="square" lIns="0" tIns="0" rIns="0" bIns="0" rtlCol="0">
            <a:spAutoFit/>
          </a:bodyPr>
          <a:lstStyle/>
          <a:p>
            <a:pPr algn="ctr">
              <a:lnSpc>
                <a:spcPts val="600"/>
              </a:lnSpc>
            </a:pPr>
            <a:r>
              <a:rPr lang="ja-JP" altLang="en-US" sz="600" dirty="0">
                <a:latin typeface="Meiryo UI" panose="020B0604030504040204" pitchFamily="50" charset="-128"/>
                <a:ea typeface="Meiryo UI" panose="020B0604030504040204" pitchFamily="50" charset="-128"/>
              </a:rPr>
              <a:t>事業年数</a:t>
            </a:r>
            <a:endParaRPr lang="en-US" altLang="ja-JP" sz="600" dirty="0">
              <a:latin typeface="Meiryo UI" panose="020B0604030504040204" pitchFamily="50" charset="-128"/>
              <a:ea typeface="Meiryo UI" panose="020B0604030504040204" pitchFamily="50" charset="-128"/>
            </a:endParaRPr>
          </a:p>
          <a:p>
            <a:pPr algn="ctr">
              <a:lnSpc>
                <a:spcPts val="600"/>
              </a:lnSpc>
            </a:pPr>
            <a:r>
              <a:rPr lang="en-US" altLang="ja-JP" sz="600" dirty="0">
                <a:latin typeface="Meiryo UI" panose="020B0604030504040204" pitchFamily="50" charset="-128"/>
                <a:ea typeface="Meiryo UI" panose="020B0604030504040204" pitchFamily="50" charset="-128"/>
              </a:rPr>
              <a:t>(</a:t>
            </a:r>
            <a:r>
              <a:rPr lang="ja-JP" altLang="en-US" sz="600" dirty="0">
                <a:latin typeface="Meiryo UI" panose="020B0604030504040204" pitchFamily="50" charset="-128"/>
                <a:ea typeface="Meiryo UI" panose="020B0604030504040204" pitchFamily="50" charset="-128"/>
              </a:rPr>
              <a:t>耐用年数</a:t>
            </a:r>
            <a:r>
              <a:rPr lang="en-US" altLang="ja-JP" sz="600" dirty="0">
                <a:latin typeface="Meiryo UI" panose="020B0604030504040204" pitchFamily="50" charset="-128"/>
                <a:ea typeface="Meiryo UI" panose="020B0604030504040204" pitchFamily="50" charset="-128"/>
              </a:rPr>
              <a:t>)</a:t>
            </a:r>
          </a:p>
        </p:txBody>
      </p:sp>
      <p:cxnSp>
        <p:nvCxnSpPr>
          <p:cNvPr id="75" name="直線矢印コネクタ 74"/>
          <p:cNvCxnSpPr>
            <a:cxnSpLocks/>
          </p:cNvCxnSpPr>
          <p:nvPr/>
        </p:nvCxnSpPr>
        <p:spPr bwMode="auto">
          <a:xfrm flipH="1">
            <a:off x="7491188" y="2202052"/>
            <a:ext cx="0" cy="414000"/>
          </a:xfrm>
          <a:prstGeom prst="straightConnector1">
            <a:avLst/>
          </a:prstGeom>
          <a:noFill/>
          <a:ln w="19050" cap="flat" cmpd="sng" algn="ctr">
            <a:solidFill>
              <a:schemeClr val="accent3">
                <a:lumMod val="75000"/>
              </a:schemeClr>
            </a:solidFill>
            <a:prstDash val="solid"/>
            <a:round/>
            <a:headEnd type="none" w="med" len="med"/>
            <a:tailEnd type="triangle"/>
          </a:ln>
          <a:effectLst/>
        </p:spPr>
      </p:cxnSp>
      <p:sp>
        <p:nvSpPr>
          <p:cNvPr id="76" name="テキスト ボックス 75"/>
          <p:cNvSpPr txBox="1"/>
          <p:nvPr/>
        </p:nvSpPr>
        <p:spPr>
          <a:xfrm>
            <a:off x="5315169" y="1802713"/>
            <a:ext cx="107722" cy="288000"/>
          </a:xfrm>
          <a:prstGeom prst="rect">
            <a:avLst/>
          </a:prstGeom>
          <a:noFill/>
        </p:spPr>
        <p:txBody>
          <a:bodyPr vert="eaVert" wrap="square" lIns="0" tIns="0" rIns="0" bIns="0" rtlCol="0">
            <a:spAutoFit/>
          </a:bodyPr>
          <a:lstStyle/>
          <a:p>
            <a:pPr algn="ctr"/>
            <a:r>
              <a:rPr lang="ja-JP" altLang="en-US" sz="700" dirty="0">
                <a:latin typeface="Meiryo UI" panose="020B0604030504040204" pitchFamily="50" charset="-128"/>
                <a:ea typeface="Meiryo UI" panose="020B0604030504040204" pitchFamily="50" charset="-128"/>
              </a:rPr>
              <a:t>効果</a:t>
            </a:r>
            <a:endParaRPr lang="en-US" altLang="ja-JP" sz="700" dirty="0">
              <a:latin typeface="Meiryo UI" panose="020B0604030504040204" pitchFamily="50" charset="-128"/>
              <a:ea typeface="Meiryo UI" panose="020B0604030504040204" pitchFamily="50" charset="-128"/>
            </a:endParaRPr>
          </a:p>
        </p:txBody>
      </p:sp>
      <p:sp>
        <p:nvSpPr>
          <p:cNvPr id="77" name="テキスト ボックス 76"/>
          <p:cNvSpPr txBox="1">
            <a:spLocks noChangeArrowheads="1"/>
          </p:cNvSpPr>
          <p:nvPr/>
        </p:nvSpPr>
        <p:spPr bwMode="auto">
          <a:xfrm>
            <a:off x="131240" y="640757"/>
            <a:ext cx="4860000" cy="288000"/>
          </a:xfrm>
          <a:prstGeom prst="rect">
            <a:avLst/>
          </a:prstGeom>
          <a:solidFill>
            <a:srgbClr val="008080"/>
          </a:solidFill>
          <a:ln w="28575">
            <a:solidFill>
              <a:srgbClr val="008080"/>
            </a:solidFill>
            <a:miter lim="800000"/>
            <a:headEnd/>
            <a:tailEnd/>
          </a:ln>
        </p:spPr>
        <p:txBody>
          <a:bodyPr wrap="square" tIns="18000" bIns="18000" anchor="ctr" anchorCtr="0">
            <a:noAutofit/>
          </a:bodyPr>
          <a:lstStyle/>
          <a:p>
            <a:pPr>
              <a:lnSpc>
                <a:spcPts val="1500"/>
              </a:lnSpc>
            </a:pPr>
            <a:r>
              <a:rPr lang="ja-JP" altLang="en-US" sz="1500" b="1" dirty="0">
                <a:solidFill>
                  <a:schemeClr val="bg1"/>
                </a:solidFill>
                <a:latin typeface="Meiryo UI" pitchFamily="50" charset="-128"/>
                <a:ea typeface="Meiryo UI" pitchFamily="50" charset="-128"/>
              </a:rPr>
              <a:t>建設効果と事業効果</a:t>
            </a:r>
            <a:endParaRPr lang="ja-JP" altLang="en-US" sz="1500" b="1" baseline="30000" dirty="0">
              <a:solidFill>
                <a:schemeClr val="bg1"/>
              </a:solidFill>
              <a:latin typeface="Meiryo UI" pitchFamily="50" charset="-128"/>
              <a:ea typeface="Meiryo UI" pitchFamily="50" charset="-128"/>
            </a:endParaRPr>
          </a:p>
        </p:txBody>
      </p:sp>
      <p:sp>
        <p:nvSpPr>
          <p:cNvPr id="78" name="テキスト ボックス 77"/>
          <p:cNvSpPr txBox="1">
            <a:spLocks noChangeArrowheads="1"/>
          </p:cNvSpPr>
          <p:nvPr/>
        </p:nvSpPr>
        <p:spPr bwMode="auto">
          <a:xfrm>
            <a:off x="5293069" y="957699"/>
            <a:ext cx="3780000" cy="230400"/>
          </a:xfrm>
          <a:prstGeom prst="rect">
            <a:avLst/>
          </a:prstGeom>
          <a:solidFill>
            <a:srgbClr val="339933"/>
          </a:solidFill>
          <a:ln w="9525">
            <a:noFill/>
            <a:miter lim="800000"/>
            <a:headEnd/>
            <a:tailEnd/>
          </a:ln>
        </p:spPr>
        <p:txBody>
          <a:bodyPr wrap="square" lIns="108000" tIns="18000" rIns="108000" bIns="18000">
            <a:noAutofit/>
          </a:bodyPr>
          <a:lstStyle>
            <a:defPPr>
              <a:defRPr lang="ja-JP"/>
            </a:defPPr>
            <a:lvl1pPr>
              <a:lnSpc>
                <a:spcPts val="1500"/>
              </a:lnSpc>
              <a:defRPr sz="1100" b="1">
                <a:solidFill>
                  <a:schemeClr val="bg1"/>
                </a:solidFill>
                <a:latin typeface="Meiryo UI" pitchFamily="50" charset="-128"/>
                <a:ea typeface="Meiryo UI" pitchFamily="50" charset="-128"/>
              </a:defRPr>
            </a:lvl1pPr>
          </a:lstStyle>
          <a:p>
            <a:r>
              <a:rPr lang="ja-JP" altLang="en-US" dirty="0"/>
              <a:t>事業効果の現在価値</a:t>
            </a:r>
          </a:p>
        </p:txBody>
      </p:sp>
      <p:sp>
        <p:nvSpPr>
          <p:cNvPr id="79" name="テキスト ボックス 78"/>
          <p:cNvSpPr txBox="1"/>
          <p:nvPr/>
        </p:nvSpPr>
        <p:spPr>
          <a:xfrm>
            <a:off x="7993789" y="1802713"/>
            <a:ext cx="107722" cy="288000"/>
          </a:xfrm>
          <a:prstGeom prst="rect">
            <a:avLst/>
          </a:prstGeom>
          <a:noFill/>
        </p:spPr>
        <p:txBody>
          <a:bodyPr vert="eaVert" wrap="square" lIns="0" tIns="0" rIns="0" bIns="0" rtlCol="0">
            <a:spAutoFit/>
          </a:bodyPr>
          <a:lstStyle/>
          <a:p>
            <a:pPr algn="ctr"/>
            <a:r>
              <a:rPr lang="ja-JP" altLang="en-US" sz="700" dirty="0">
                <a:latin typeface="Meiryo UI" panose="020B0604030504040204" pitchFamily="50" charset="-128"/>
                <a:ea typeface="Meiryo UI" panose="020B0604030504040204" pitchFamily="50" charset="-128"/>
              </a:rPr>
              <a:t>効果</a:t>
            </a:r>
            <a:endParaRPr lang="en-US" altLang="ja-JP" sz="700" dirty="0">
              <a:latin typeface="Meiryo UI" panose="020B0604030504040204" pitchFamily="50" charset="-128"/>
              <a:ea typeface="Meiryo UI" panose="020B0604030504040204" pitchFamily="50" charset="-128"/>
            </a:endParaRPr>
          </a:p>
        </p:txBody>
      </p:sp>
      <p:sp>
        <p:nvSpPr>
          <p:cNvPr id="80" name="正方形/長方形 79"/>
          <p:cNvSpPr/>
          <p:nvPr/>
        </p:nvSpPr>
        <p:spPr bwMode="auto">
          <a:xfrm>
            <a:off x="6594770" y="3339068"/>
            <a:ext cx="72000" cy="72000"/>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81" name="正方形/長方形 80"/>
          <p:cNvSpPr/>
          <p:nvPr/>
        </p:nvSpPr>
        <p:spPr bwMode="auto">
          <a:xfrm>
            <a:off x="8558041" y="3158489"/>
            <a:ext cx="72000" cy="72000"/>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cxnSp>
        <p:nvCxnSpPr>
          <p:cNvPr id="82" name="カギ線コネクタ 81"/>
          <p:cNvCxnSpPr>
            <a:cxnSpLocks/>
            <a:stCxn id="80" idx="2"/>
            <a:endCxn id="81" idx="2"/>
          </p:cNvCxnSpPr>
          <p:nvPr/>
        </p:nvCxnSpPr>
        <p:spPr bwMode="auto">
          <a:xfrm rot="5400000" flipH="1" flipV="1">
            <a:off x="7522115" y="2339143"/>
            <a:ext cx="180579" cy="1963271"/>
          </a:xfrm>
          <a:prstGeom prst="bentConnector3">
            <a:avLst>
              <a:gd name="adj1" fmla="val -37233"/>
            </a:avLst>
          </a:prstGeom>
          <a:noFill/>
          <a:ln w="12700" cap="flat" cmpd="sng" algn="ctr">
            <a:solidFill>
              <a:schemeClr val="accent3">
                <a:lumMod val="50000"/>
              </a:schemeClr>
            </a:solidFill>
            <a:prstDash val="solid"/>
            <a:round/>
            <a:headEnd type="none" w="med" len="med"/>
            <a:tailEnd type="arrow" w="med" len="med"/>
          </a:ln>
          <a:effectLst/>
        </p:spPr>
      </p:cxnSp>
      <p:sp>
        <p:nvSpPr>
          <p:cNvPr id="83" name="テキスト ボックス 82"/>
          <p:cNvSpPr txBox="1"/>
          <p:nvPr/>
        </p:nvSpPr>
        <p:spPr>
          <a:xfrm>
            <a:off x="7753521" y="3342748"/>
            <a:ext cx="576000" cy="229984"/>
          </a:xfrm>
          <a:prstGeom prst="rect">
            <a:avLst/>
          </a:prstGeom>
          <a:solidFill>
            <a:schemeClr val="bg1"/>
          </a:solidFill>
          <a:ln>
            <a:solidFill>
              <a:schemeClr val="accent3">
                <a:lumMod val="75000"/>
              </a:schemeClr>
            </a:solidFill>
          </a:ln>
        </p:spPr>
        <p:txBody>
          <a:bodyPr vert="horz" wrap="square" lIns="0" tIns="7200" rIns="0" bIns="7200" rtlCol="0">
            <a:spAutoFit/>
          </a:bodyPr>
          <a:lstStyle/>
          <a:p>
            <a:pPr algn="ctr"/>
            <a:r>
              <a:rPr lang="en-US" altLang="ja-JP" sz="700" dirty="0">
                <a:solidFill>
                  <a:schemeClr val="accent3">
                    <a:lumMod val="50000"/>
                  </a:schemeClr>
                </a:solidFill>
                <a:latin typeface="Meiryo UI" panose="020B0604030504040204" pitchFamily="50" charset="-128"/>
                <a:ea typeface="Meiryo UI" panose="020B0604030504040204" pitchFamily="50" charset="-128"/>
              </a:rPr>
              <a:t>1</a:t>
            </a:r>
            <a:r>
              <a:rPr lang="ja-JP" altLang="en-US" sz="700" dirty="0">
                <a:solidFill>
                  <a:schemeClr val="accent3">
                    <a:lumMod val="50000"/>
                  </a:schemeClr>
                </a:solidFill>
                <a:latin typeface="Meiryo UI" panose="020B0604030504040204" pitchFamily="50" charset="-128"/>
                <a:ea typeface="Meiryo UI" panose="020B0604030504040204" pitchFamily="50" charset="-128"/>
              </a:rPr>
              <a:t>年目から</a:t>
            </a:r>
            <a:endParaRPr lang="en-US" altLang="ja-JP" sz="700" dirty="0">
              <a:solidFill>
                <a:schemeClr val="accent3">
                  <a:lumMod val="50000"/>
                </a:schemeClr>
              </a:solidFill>
              <a:latin typeface="Meiryo UI" panose="020B0604030504040204" pitchFamily="50" charset="-128"/>
              <a:ea typeface="Meiryo UI" panose="020B0604030504040204" pitchFamily="50" charset="-128"/>
            </a:endParaRPr>
          </a:p>
          <a:p>
            <a:pPr algn="ctr"/>
            <a:r>
              <a:rPr lang="en-US" altLang="ja-JP" sz="700" dirty="0">
                <a:solidFill>
                  <a:schemeClr val="accent3">
                    <a:lumMod val="50000"/>
                  </a:schemeClr>
                </a:solidFill>
                <a:latin typeface="Meiryo UI" panose="020B0604030504040204" pitchFamily="50" charset="-128"/>
                <a:ea typeface="Meiryo UI" panose="020B0604030504040204" pitchFamily="50" charset="-128"/>
              </a:rPr>
              <a:t>n</a:t>
            </a:r>
            <a:r>
              <a:rPr lang="ja-JP" altLang="en-US" sz="700" dirty="0">
                <a:solidFill>
                  <a:schemeClr val="accent3">
                    <a:lumMod val="50000"/>
                  </a:schemeClr>
                </a:solidFill>
                <a:latin typeface="Meiryo UI" panose="020B0604030504040204" pitchFamily="50" charset="-128"/>
                <a:ea typeface="Meiryo UI" panose="020B0604030504040204" pitchFamily="50" charset="-128"/>
              </a:rPr>
              <a:t>年目の合計</a:t>
            </a:r>
            <a:endParaRPr lang="en-US" altLang="ja-JP" sz="700" dirty="0">
              <a:solidFill>
                <a:schemeClr val="accent3">
                  <a:lumMod val="50000"/>
                </a:schemeClr>
              </a:solidFill>
              <a:latin typeface="Meiryo UI" panose="020B0604030504040204" pitchFamily="50" charset="-128"/>
              <a:ea typeface="Meiryo UI" panose="020B0604030504040204" pitchFamily="50" charset="-128"/>
            </a:endParaRPr>
          </a:p>
        </p:txBody>
      </p:sp>
      <p:sp>
        <p:nvSpPr>
          <p:cNvPr id="84" name="正方形/長方形 83"/>
          <p:cNvSpPr/>
          <p:nvPr/>
        </p:nvSpPr>
        <p:spPr bwMode="auto">
          <a:xfrm>
            <a:off x="760718" y="4705494"/>
            <a:ext cx="468000" cy="1368000"/>
          </a:xfrm>
          <a:prstGeom prst="rect">
            <a:avLst/>
          </a:prstGeom>
          <a:solidFill>
            <a:srgbClr val="00B0F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cxnSp>
        <p:nvCxnSpPr>
          <p:cNvPr id="85" name="直線コネクタ 84"/>
          <p:cNvCxnSpPr/>
          <p:nvPr/>
        </p:nvCxnSpPr>
        <p:spPr bwMode="auto">
          <a:xfrm>
            <a:off x="1237499" y="4705494"/>
            <a:ext cx="1296000" cy="0"/>
          </a:xfrm>
          <a:prstGeom prst="line">
            <a:avLst/>
          </a:prstGeom>
          <a:noFill/>
          <a:ln w="19050" cap="flat" cmpd="sng" algn="ctr">
            <a:solidFill>
              <a:schemeClr val="tx1">
                <a:lumMod val="50000"/>
                <a:lumOff val="50000"/>
              </a:schemeClr>
            </a:solidFill>
            <a:prstDash val="sysDot"/>
            <a:round/>
            <a:headEnd type="none" w="med" len="med"/>
            <a:tailEnd type="none" w="med" len="med"/>
          </a:ln>
          <a:effectLst/>
        </p:spPr>
      </p:cxnSp>
      <p:sp>
        <p:nvSpPr>
          <p:cNvPr id="86" name="テキスト ボックス 85"/>
          <p:cNvSpPr txBox="1"/>
          <p:nvPr/>
        </p:nvSpPr>
        <p:spPr>
          <a:xfrm>
            <a:off x="616718" y="6148206"/>
            <a:ext cx="756000" cy="138499"/>
          </a:xfrm>
          <a:prstGeom prst="rect">
            <a:avLst/>
          </a:prstGeom>
          <a:noFill/>
        </p:spPr>
        <p:txBody>
          <a:bodyPr wrap="square" lIns="0" tIns="0" rIns="0" bIns="0" rtlCol="0">
            <a:spAutoFit/>
          </a:bodyPr>
          <a:lstStyle/>
          <a:p>
            <a:pPr algn="ctr"/>
            <a:r>
              <a:rPr lang="ja-JP" altLang="en-US" sz="900" b="1" dirty="0">
                <a:latin typeface="Meiryo UI" panose="020B0604030504040204" pitchFamily="50" charset="-128"/>
                <a:ea typeface="Meiryo UI" panose="020B0604030504040204" pitchFamily="50" charset="-128"/>
              </a:rPr>
              <a:t>設備投資額</a:t>
            </a:r>
            <a:endParaRPr lang="en-US" altLang="ja-JP" sz="900" b="1" dirty="0">
              <a:latin typeface="Meiryo UI" panose="020B0604030504040204" pitchFamily="50" charset="-128"/>
              <a:ea typeface="Meiryo UI" panose="020B0604030504040204" pitchFamily="50" charset="-128"/>
            </a:endParaRPr>
          </a:p>
        </p:txBody>
      </p:sp>
      <p:sp>
        <p:nvSpPr>
          <p:cNvPr id="87" name="正方形/長方形 86"/>
          <p:cNvSpPr/>
          <p:nvPr/>
        </p:nvSpPr>
        <p:spPr bwMode="auto">
          <a:xfrm>
            <a:off x="2739133" y="5446445"/>
            <a:ext cx="468000" cy="627049"/>
          </a:xfrm>
          <a:prstGeom prst="rect">
            <a:avLst/>
          </a:prstGeom>
          <a:solidFill>
            <a:srgbClr val="FFFF0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88" name="正方形/長方形 87"/>
          <p:cNvSpPr/>
          <p:nvPr/>
        </p:nvSpPr>
        <p:spPr bwMode="auto">
          <a:xfrm>
            <a:off x="1891117" y="5065494"/>
            <a:ext cx="468000" cy="1008000"/>
          </a:xfrm>
          <a:prstGeom prst="rect">
            <a:avLst/>
          </a:prstGeom>
          <a:solidFill>
            <a:srgbClr val="FFC00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89" name="テキスト ボックス 88"/>
          <p:cNvSpPr txBox="1"/>
          <p:nvPr/>
        </p:nvSpPr>
        <p:spPr>
          <a:xfrm>
            <a:off x="1891117" y="5394131"/>
            <a:ext cx="468000" cy="307777"/>
          </a:xfrm>
          <a:prstGeom prst="rect">
            <a:avLst/>
          </a:prstGeom>
          <a:noFill/>
        </p:spPr>
        <p:txBody>
          <a:bodyPr wrap="square" rtlCol="0">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地域内</a:t>
            </a:r>
            <a:endParaRPr lang="en-US" altLang="ja-JP" sz="700" dirty="0">
              <a:solidFill>
                <a:srgbClr val="C00000"/>
              </a:solidFill>
              <a:latin typeface="Meiryo UI" panose="020B0604030504040204" pitchFamily="50" charset="-128"/>
              <a:ea typeface="Meiryo UI" panose="020B0604030504040204" pitchFamily="50" charset="-128"/>
            </a:endParaRPr>
          </a:p>
          <a:p>
            <a:pPr algn="ctr"/>
            <a:r>
              <a:rPr lang="ja-JP" altLang="en-US" sz="700" dirty="0">
                <a:latin typeface="Meiryo UI" panose="020B0604030504040204" pitchFamily="50" charset="-128"/>
                <a:ea typeface="Meiryo UI" panose="020B0604030504040204" pitchFamily="50" charset="-128"/>
              </a:rPr>
              <a:t>の売上</a:t>
            </a:r>
            <a:endParaRPr lang="en-US" altLang="ja-JP" sz="700" dirty="0">
              <a:latin typeface="Meiryo UI" panose="020B0604030504040204" pitchFamily="50" charset="-128"/>
              <a:ea typeface="Meiryo UI" panose="020B0604030504040204" pitchFamily="50" charset="-128"/>
            </a:endParaRPr>
          </a:p>
        </p:txBody>
      </p:sp>
      <p:cxnSp>
        <p:nvCxnSpPr>
          <p:cNvPr id="90" name="直線矢印コネクタ 89"/>
          <p:cNvCxnSpPr/>
          <p:nvPr/>
        </p:nvCxnSpPr>
        <p:spPr bwMode="auto">
          <a:xfrm>
            <a:off x="448411" y="6073494"/>
            <a:ext cx="3780000" cy="0"/>
          </a:xfrm>
          <a:prstGeom prst="straightConnector1">
            <a:avLst/>
          </a:prstGeom>
          <a:noFill/>
          <a:ln w="19050" cap="flat" cmpd="sng" algn="ctr">
            <a:solidFill>
              <a:schemeClr val="tx1"/>
            </a:solidFill>
            <a:prstDash val="solid"/>
            <a:round/>
            <a:headEnd type="none" w="med" len="med"/>
            <a:tailEnd type="triangle"/>
          </a:ln>
          <a:effectLst/>
        </p:spPr>
      </p:cxnSp>
      <p:cxnSp>
        <p:nvCxnSpPr>
          <p:cNvPr id="91" name="直線矢印コネクタ 90"/>
          <p:cNvCxnSpPr/>
          <p:nvPr/>
        </p:nvCxnSpPr>
        <p:spPr bwMode="auto">
          <a:xfrm flipH="1" flipV="1">
            <a:off x="448411" y="4561494"/>
            <a:ext cx="0" cy="1512000"/>
          </a:xfrm>
          <a:prstGeom prst="straightConnector1">
            <a:avLst/>
          </a:prstGeom>
          <a:noFill/>
          <a:ln w="19050" cap="flat" cmpd="sng" algn="ctr">
            <a:solidFill>
              <a:schemeClr val="tx1"/>
            </a:solidFill>
            <a:prstDash val="solid"/>
            <a:round/>
            <a:headEnd type="none" w="med" len="med"/>
            <a:tailEnd type="triangle"/>
          </a:ln>
          <a:effectLst/>
        </p:spPr>
      </p:cxnSp>
      <p:sp>
        <p:nvSpPr>
          <p:cNvPr id="92" name="テキスト ボックス 91"/>
          <p:cNvSpPr txBox="1"/>
          <p:nvPr/>
        </p:nvSpPr>
        <p:spPr>
          <a:xfrm>
            <a:off x="269900" y="4502996"/>
            <a:ext cx="122400" cy="288000"/>
          </a:xfrm>
          <a:prstGeom prst="rect">
            <a:avLst/>
          </a:prstGeom>
          <a:noFill/>
        </p:spPr>
        <p:txBody>
          <a:bodyPr vert="eaVert" wrap="square" lIns="0" tIns="0" rIns="0" bIns="0" rtlCol="0">
            <a:spAutoFit/>
          </a:bodyPr>
          <a:lstStyle/>
          <a:p>
            <a:pPr algn="ctr"/>
            <a:r>
              <a:rPr lang="ja-JP" altLang="en-US" sz="700" dirty="0">
                <a:latin typeface="Meiryo UI" panose="020B0604030504040204" pitchFamily="50" charset="-128"/>
                <a:ea typeface="Meiryo UI" panose="020B0604030504040204" pitchFamily="50" charset="-128"/>
              </a:rPr>
              <a:t>効果</a:t>
            </a:r>
            <a:endParaRPr lang="en-US" altLang="ja-JP" sz="700" dirty="0">
              <a:latin typeface="Meiryo UI" panose="020B0604030504040204" pitchFamily="50" charset="-128"/>
              <a:ea typeface="Meiryo UI" panose="020B0604030504040204" pitchFamily="50" charset="-128"/>
            </a:endParaRPr>
          </a:p>
        </p:txBody>
      </p:sp>
      <p:sp>
        <p:nvSpPr>
          <p:cNvPr id="93" name="テキスト ボックス 92"/>
          <p:cNvSpPr txBox="1"/>
          <p:nvPr/>
        </p:nvSpPr>
        <p:spPr>
          <a:xfrm>
            <a:off x="1801117" y="6148206"/>
            <a:ext cx="648000" cy="138499"/>
          </a:xfrm>
          <a:prstGeom prst="rect">
            <a:avLst/>
          </a:prstGeom>
          <a:noFill/>
        </p:spPr>
        <p:txBody>
          <a:bodyPr wrap="square" lIns="0" tIns="0" rIns="0" bIns="0" rtlCol="0">
            <a:spAutoFit/>
          </a:bodyPr>
          <a:lstStyle/>
          <a:p>
            <a:pPr algn="ctr"/>
            <a:r>
              <a:rPr lang="ja-JP" altLang="en-US" sz="900" b="1" dirty="0">
                <a:solidFill>
                  <a:schemeClr val="accent6">
                    <a:lumMod val="75000"/>
                  </a:schemeClr>
                </a:solidFill>
                <a:latin typeface="Meiryo UI" panose="020B0604030504040204" pitchFamily="50" charset="-128"/>
                <a:ea typeface="Meiryo UI" panose="020B0604030504040204" pitchFamily="50" charset="-128"/>
              </a:rPr>
              <a:t>直接効果</a:t>
            </a:r>
            <a:endParaRPr lang="en-US" altLang="ja-JP" sz="900" b="1" dirty="0">
              <a:solidFill>
                <a:schemeClr val="accent6">
                  <a:lumMod val="75000"/>
                </a:schemeClr>
              </a:solidFill>
              <a:latin typeface="Meiryo UI" panose="020B0604030504040204" pitchFamily="50" charset="-128"/>
              <a:ea typeface="Meiryo UI" panose="020B0604030504040204" pitchFamily="50" charset="-128"/>
            </a:endParaRPr>
          </a:p>
        </p:txBody>
      </p:sp>
      <p:sp>
        <p:nvSpPr>
          <p:cNvPr id="94" name="テキスト ボックス 93"/>
          <p:cNvSpPr txBox="1"/>
          <p:nvPr/>
        </p:nvSpPr>
        <p:spPr>
          <a:xfrm>
            <a:off x="2649133" y="6114863"/>
            <a:ext cx="648000" cy="205184"/>
          </a:xfrm>
          <a:prstGeom prst="rect">
            <a:avLst/>
          </a:prstGeom>
          <a:noFill/>
        </p:spPr>
        <p:txBody>
          <a:bodyPr wrap="square" lIns="0" tIns="0" rIns="0" bIns="0" rtlCol="0">
            <a:spAutoFit/>
          </a:bodyPr>
          <a:lstStyle/>
          <a:p>
            <a:pPr algn="ctr">
              <a:lnSpc>
                <a:spcPts val="800"/>
              </a:lnSpc>
            </a:pPr>
            <a:r>
              <a:rPr lang="ja-JP" altLang="en-US" sz="800" b="1" dirty="0">
                <a:solidFill>
                  <a:schemeClr val="accent6">
                    <a:lumMod val="75000"/>
                  </a:schemeClr>
                </a:solidFill>
                <a:latin typeface="Meiryo UI" panose="020B0604030504040204" pitchFamily="50" charset="-128"/>
                <a:ea typeface="Meiryo UI" panose="020B0604030504040204" pitchFamily="50" charset="-128"/>
              </a:rPr>
              <a:t>第</a:t>
            </a:r>
            <a:r>
              <a:rPr lang="en-US" altLang="ja-JP" sz="800" b="1" dirty="0">
                <a:solidFill>
                  <a:schemeClr val="accent6">
                    <a:lumMod val="75000"/>
                  </a:schemeClr>
                </a:solidFill>
                <a:latin typeface="Meiryo UI" panose="020B0604030504040204" pitchFamily="50" charset="-128"/>
                <a:ea typeface="Meiryo UI" panose="020B0604030504040204" pitchFamily="50" charset="-128"/>
              </a:rPr>
              <a:t>1</a:t>
            </a:r>
            <a:r>
              <a:rPr lang="ja-JP" altLang="en-US" sz="800" b="1" dirty="0">
                <a:solidFill>
                  <a:schemeClr val="accent6">
                    <a:lumMod val="75000"/>
                  </a:schemeClr>
                </a:solidFill>
                <a:latin typeface="Meiryo UI" panose="020B0604030504040204" pitchFamily="50" charset="-128"/>
                <a:ea typeface="Meiryo UI" panose="020B0604030504040204" pitchFamily="50" charset="-128"/>
              </a:rPr>
              <a:t>次</a:t>
            </a:r>
            <a:endParaRPr lang="en-US" altLang="ja-JP" sz="800" b="1" dirty="0">
              <a:solidFill>
                <a:schemeClr val="accent6">
                  <a:lumMod val="75000"/>
                </a:schemeClr>
              </a:solidFill>
              <a:latin typeface="Meiryo UI" panose="020B0604030504040204" pitchFamily="50" charset="-128"/>
              <a:ea typeface="Meiryo UI" panose="020B0604030504040204" pitchFamily="50" charset="-128"/>
            </a:endParaRPr>
          </a:p>
          <a:p>
            <a:pPr algn="ctr">
              <a:lnSpc>
                <a:spcPts val="800"/>
              </a:lnSpc>
            </a:pPr>
            <a:r>
              <a:rPr lang="ja-JP" altLang="en-US" sz="800" b="1" dirty="0">
                <a:solidFill>
                  <a:schemeClr val="accent6">
                    <a:lumMod val="75000"/>
                  </a:schemeClr>
                </a:solidFill>
                <a:latin typeface="Meiryo UI" panose="020B0604030504040204" pitchFamily="50" charset="-128"/>
                <a:ea typeface="Meiryo UI" panose="020B0604030504040204" pitchFamily="50" charset="-128"/>
              </a:rPr>
              <a:t>間接効果</a:t>
            </a:r>
            <a:endParaRPr lang="en-US" altLang="ja-JP" sz="800" b="1" baseline="30000" dirty="0">
              <a:solidFill>
                <a:schemeClr val="accent6">
                  <a:lumMod val="75000"/>
                </a:schemeClr>
              </a:solidFill>
              <a:latin typeface="Meiryo UI" panose="020B0604030504040204" pitchFamily="50" charset="-128"/>
              <a:ea typeface="Meiryo UI" panose="020B0604030504040204" pitchFamily="50" charset="-128"/>
            </a:endParaRPr>
          </a:p>
        </p:txBody>
      </p:sp>
      <p:sp>
        <p:nvSpPr>
          <p:cNvPr id="95" name="右矢印 94"/>
          <p:cNvSpPr/>
          <p:nvPr/>
        </p:nvSpPr>
        <p:spPr bwMode="auto">
          <a:xfrm>
            <a:off x="2448346" y="5557227"/>
            <a:ext cx="216000" cy="209001"/>
          </a:xfrm>
          <a:prstGeom prst="rightArrow">
            <a:avLst/>
          </a:prstGeom>
          <a:solidFill>
            <a:schemeClr val="bg1">
              <a:lumMod val="75000"/>
            </a:schemeClr>
          </a:solidFill>
          <a:ln w="3175"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96" name="右矢印 95"/>
          <p:cNvSpPr/>
          <p:nvPr/>
        </p:nvSpPr>
        <p:spPr bwMode="auto">
          <a:xfrm>
            <a:off x="1333863" y="5557227"/>
            <a:ext cx="468000" cy="209001"/>
          </a:xfrm>
          <a:prstGeom prst="rightArrow">
            <a:avLst/>
          </a:prstGeom>
          <a:solidFill>
            <a:schemeClr val="bg1">
              <a:lumMod val="75000"/>
            </a:schemeClr>
          </a:solidFill>
          <a:ln w="3175"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97" name="テキスト ボックス 96"/>
          <p:cNvSpPr txBox="1">
            <a:spLocks noChangeArrowheads="1"/>
          </p:cNvSpPr>
          <p:nvPr/>
        </p:nvSpPr>
        <p:spPr bwMode="auto">
          <a:xfrm>
            <a:off x="214488" y="3882571"/>
            <a:ext cx="4140000" cy="228712"/>
          </a:xfrm>
          <a:prstGeom prst="rect">
            <a:avLst/>
          </a:prstGeom>
          <a:solidFill>
            <a:srgbClr val="5D5635"/>
          </a:solidFill>
          <a:ln w="9525">
            <a:noFill/>
            <a:miter lim="800000"/>
            <a:headEnd/>
            <a:tailEnd/>
          </a:ln>
        </p:spPr>
        <p:txBody>
          <a:bodyPr wrap="square" lIns="108000" tIns="18000" rIns="108000" bIns="18000">
            <a:noAutofit/>
          </a:bodyPr>
          <a:lstStyle/>
          <a:p>
            <a:pPr>
              <a:lnSpc>
                <a:spcPts val="1500"/>
              </a:lnSpc>
            </a:pPr>
            <a:r>
              <a:rPr lang="ja-JP" altLang="en-US" sz="1100" b="1" dirty="0">
                <a:solidFill>
                  <a:schemeClr val="bg1"/>
                </a:solidFill>
                <a:latin typeface="Meiryo UI" pitchFamily="50" charset="-128"/>
                <a:ea typeface="Meiryo UI" pitchFamily="50" charset="-128"/>
              </a:rPr>
              <a:t>建設効果の内訳</a:t>
            </a:r>
          </a:p>
        </p:txBody>
      </p:sp>
      <p:sp>
        <p:nvSpPr>
          <p:cNvPr id="98" name="テキスト ボックス 97"/>
          <p:cNvSpPr txBox="1"/>
          <p:nvPr/>
        </p:nvSpPr>
        <p:spPr>
          <a:xfrm>
            <a:off x="1846566" y="6345537"/>
            <a:ext cx="2232000" cy="180000"/>
          </a:xfrm>
          <a:prstGeom prst="rect">
            <a:avLst/>
          </a:prstGeom>
          <a:solidFill>
            <a:srgbClr val="5D5635"/>
          </a:solidFill>
        </p:spPr>
        <p:txBody>
          <a:bodyPr wrap="square" lIns="0" tIns="0" rIns="0" bIns="0" rtlCol="0" anchor="ctr" anchorCtr="1">
            <a:noAutofit/>
          </a:bodyPr>
          <a:lstStyle/>
          <a:p>
            <a:pPr algn="ctr"/>
            <a:r>
              <a:rPr lang="ja-JP" altLang="en-US" sz="1050" b="1" dirty="0">
                <a:solidFill>
                  <a:schemeClr val="bg1"/>
                </a:solidFill>
                <a:latin typeface="Meiryo UI" panose="020B0604030504040204" pitchFamily="50" charset="-128"/>
                <a:ea typeface="Meiryo UI" panose="020B0604030504040204" pitchFamily="50" charset="-128"/>
              </a:rPr>
              <a:t>建設効果</a:t>
            </a:r>
            <a:endParaRPr lang="en-US" altLang="ja-JP" sz="1050" b="1" dirty="0">
              <a:solidFill>
                <a:schemeClr val="bg1"/>
              </a:solidFill>
              <a:latin typeface="Meiryo UI" panose="020B0604030504040204" pitchFamily="50" charset="-128"/>
              <a:ea typeface="Meiryo UI" panose="020B0604030504040204" pitchFamily="50" charset="-128"/>
            </a:endParaRPr>
          </a:p>
        </p:txBody>
      </p:sp>
      <p:sp>
        <p:nvSpPr>
          <p:cNvPr id="99" name="正方形/長方形 98"/>
          <p:cNvSpPr/>
          <p:nvPr/>
        </p:nvSpPr>
        <p:spPr bwMode="auto">
          <a:xfrm>
            <a:off x="791987" y="2509708"/>
            <a:ext cx="117554" cy="86082"/>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00" name="正方形/長方形 99"/>
          <p:cNvSpPr/>
          <p:nvPr/>
        </p:nvSpPr>
        <p:spPr bwMode="auto">
          <a:xfrm>
            <a:off x="1121362" y="2509708"/>
            <a:ext cx="117554" cy="86082"/>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01" name="テキスト ボックス 100"/>
          <p:cNvSpPr txBox="1"/>
          <p:nvPr/>
        </p:nvSpPr>
        <p:spPr>
          <a:xfrm>
            <a:off x="693028" y="2362125"/>
            <a:ext cx="108000" cy="123111"/>
          </a:xfrm>
          <a:prstGeom prst="rect">
            <a:avLst/>
          </a:prstGeom>
          <a:noFill/>
        </p:spPr>
        <p:txBody>
          <a:bodyPr vert="horz" wrap="square" lIns="0" tIns="0" rIns="0" bIns="0" rtlCol="0">
            <a:spAutoFit/>
          </a:bodyPr>
          <a:lstStyle/>
          <a:p>
            <a:r>
              <a:rPr lang="en-US" altLang="ja-JP" sz="800" dirty="0" err="1">
                <a:latin typeface="Meiryo UI" panose="020B0604030504040204" pitchFamily="50" charset="-128"/>
                <a:ea typeface="Meiryo UI" panose="020B0604030504040204" pitchFamily="50" charset="-128"/>
              </a:rPr>
              <a:t>i</a:t>
            </a:r>
            <a:r>
              <a:rPr lang="en-US" altLang="ja-JP" sz="800" dirty="0">
                <a:latin typeface="Meiryo UI" panose="020B0604030504040204" pitchFamily="50" charset="-128"/>
                <a:ea typeface="Meiryo UI" panose="020B0604030504040204" pitchFamily="50" charset="-128"/>
              </a:rPr>
              <a:t>)</a:t>
            </a:r>
            <a:endParaRPr lang="en-US" altLang="ja-JP" sz="800" dirty="0">
              <a:solidFill>
                <a:srgbClr val="C00000"/>
              </a:solidFill>
              <a:latin typeface="Meiryo UI" panose="020B0604030504040204" pitchFamily="50" charset="-128"/>
              <a:ea typeface="Meiryo UI" panose="020B0604030504040204" pitchFamily="50" charset="-128"/>
            </a:endParaRPr>
          </a:p>
        </p:txBody>
      </p:sp>
      <p:sp>
        <p:nvSpPr>
          <p:cNvPr id="102" name="テキスト ボックス 101"/>
          <p:cNvSpPr txBox="1"/>
          <p:nvPr/>
        </p:nvSpPr>
        <p:spPr>
          <a:xfrm>
            <a:off x="1180680" y="2362125"/>
            <a:ext cx="144000" cy="123111"/>
          </a:xfrm>
          <a:prstGeom prst="rect">
            <a:avLst/>
          </a:prstGeom>
          <a:noFill/>
        </p:spPr>
        <p:txBody>
          <a:bodyPr vert="horz" wrap="square" lIns="0" tIns="0" rIns="0" bIns="0" rtlCol="0">
            <a:spAutoFit/>
          </a:bodyPr>
          <a:lstStyle/>
          <a:p>
            <a:r>
              <a:rPr lang="en-US" altLang="ja-JP" sz="800" dirty="0">
                <a:latin typeface="Meiryo UI" panose="020B0604030504040204" pitchFamily="50" charset="-128"/>
                <a:ea typeface="Meiryo UI" panose="020B0604030504040204" pitchFamily="50" charset="-128"/>
              </a:rPr>
              <a:t>ii)</a:t>
            </a:r>
            <a:endParaRPr lang="en-US" altLang="ja-JP" sz="800" dirty="0">
              <a:solidFill>
                <a:srgbClr val="C00000"/>
              </a:solidFill>
              <a:latin typeface="Meiryo UI" panose="020B0604030504040204" pitchFamily="50" charset="-128"/>
              <a:ea typeface="Meiryo UI" panose="020B0604030504040204" pitchFamily="50" charset="-128"/>
            </a:endParaRPr>
          </a:p>
        </p:txBody>
      </p:sp>
      <p:cxnSp>
        <p:nvCxnSpPr>
          <p:cNvPr id="103" name="直線コネクタ 102"/>
          <p:cNvCxnSpPr/>
          <p:nvPr/>
        </p:nvCxnSpPr>
        <p:spPr bwMode="auto">
          <a:xfrm flipH="1">
            <a:off x="6608146" y="1984267"/>
            <a:ext cx="36000" cy="72000"/>
          </a:xfrm>
          <a:prstGeom prst="line">
            <a:avLst/>
          </a:prstGeom>
          <a:noFill/>
          <a:ln w="6350" cap="flat" cmpd="sng" algn="ctr">
            <a:solidFill>
              <a:schemeClr val="accent3">
                <a:lumMod val="50000"/>
              </a:schemeClr>
            </a:solidFill>
            <a:prstDash val="solid"/>
            <a:round/>
            <a:headEnd type="none" w="med" len="med"/>
            <a:tailEnd type="none" w="med" len="med"/>
          </a:ln>
          <a:effectLst/>
        </p:spPr>
      </p:cxnSp>
      <p:sp>
        <p:nvSpPr>
          <p:cNvPr id="104" name="テキスト ボックス 103"/>
          <p:cNvSpPr txBox="1"/>
          <p:nvPr/>
        </p:nvSpPr>
        <p:spPr>
          <a:xfrm>
            <a:off x="286870" y="1006965"/>
            <a:ext cx="4572000" cy="540000"/>
          </a:xfrm>
          <a:prstGeom prst="rect">
            <a:avLst/>
          </a:prstGeom>
          <a:noFill/>
          <a:ln w="12700">
            <a:solidFill>
              <a:schemeClr val="bg1">
                <a:lumMod val="65000"/>
              </a:schemeClr>
            </a:solidFill>
          </a:ln>
        </p:spPr>
        <p:txBody>
          <a:bodyPr wrap="square" lIns="108000" tIns="18000" rIns="108000" bIns="18000" rtlCol="0" anchor="ctr" anchorCtr="0">
            <a:noAutofit/>
          </a:bodyPr>
          <a:lstStyle/>
          <a:p>
            <a:pPr algn="just">
              <a:lnSpc>
                <a:spcPts val="1300"/>
              </a:lnSpc>
              <a:spcAft>
                <a:spcPts val="0"/>
              </a:spcAft>
              <a:buClr>
                <a:schemeClr val="tx1"/>
              </a:buClr>
            </a:pPr>
            <a:r>
              <a:rPr lang="ja-JP" altLang="en-US" sz="1000" dirty="0">
                <a:latin typeface="Meiryo UI" panose="020B0604030504040204" pitchFamily="50" charset="-128"/>
                <a:ea typeface="Meiryo UI" panose="020B0604030504040204" pitchFamily="50" charset="-128"/>
              </a:rPr>
              <a:t>経済波及効果には大きく</a:t>
            </a:r>
            <a:r>
              <a:rPr lang="ja-JP" altLang="en-US" sz="1000" dirty="0">
                <a:solidFill>
                  <a:srgbClr val="C00000"/>
                </a:solidFill>
                <a:latin typeface="Meiryo UI" panose="020B0604030504040204" pitchFamily="50" charset="-128"/>
                <a:ea typeface="Meiryo UI" panose="020B0604030504040204" pitchFamily="50" charset="-128"/>
              </a:rPr>
              <a:t>建設効果</a:t>
            </a:r>
            <a:r>
              <a:rPr lang="ja-JP" altLang="en-US" sz="1000" dirty="0">
                <a:latin typeface="Meiryo UI" panose="020B0604030504040204" pitchFamily="50" charset="-128"/>
                <a:ea typeface="Meiryo UI" panose="020B0604030504040204" pitchFamily="50" charset="-128"/>
              </a:rPr>
              <a:t>と</a:t>
            </a:r>
            <a:r>
              <a:rPr lang="ja-JP" altLang="en-US" sz="1000" dirty="0">
                <a:solidFill>
                  <a:srgbClr val="C00000"/>
                </a:solidFill>
                <a:latin typeface="Meiryo UI" panose="020B0604030504040204" pitchFamily="50" charset="-128"/>
                <a:ea typeface="Meiryo UI" panose="020B0604030504040204" pitchFamily="50" charset="-128"/>
              </a:rPr>
              <a:t>事業効果</a:t>
            </a:r>
            <a:r>
              <a:rPr lang="ja-JP" altLang="en-US" sz="1000" dirty="0">
                <a:latin typeface="Meiryo UI" panose="020B0604030504040204" pitchFamily="50" charset="-128"/>
                <a:ea typeface="Meiryo UI" panose="020B0604030504040204" pitchFamily="50" charset="-128"/>
              </a:rPr>
              <a:t>の</a:t>
            </a:r>
            <a:r>
              <a:rPr lang="en-US" altLang="ja-JP" sz="1000" dirty="0">
                <a:latin typeface="Meiryo UI" panose="020B0604030504040204" pitchFamily="50" charset="-128"/>
                <a:ea typeface="Meiryo UI" panose="020B0604030504040204" pitchFamily="50" charset="-128"/>
              </a:rPr>
              <a:t>2</a:t>
            </a:r>
            <a:r>
              <a:rPr lang="ja-JP" altLang="en-US" sz="1000" dirty="0">
                <a:latin typeface="Meiryo UI" panose="020B0604030504040204" pitchFamily="50" charset="-128"/>
                <a:ea typeface="Meiryo UI" panose="020B0604030504040204" pitchFamily="50" charset="-128"/>
              </a:rPr>
              <a:t>つがあり、本ツールでは</a:t>
            </a:r>
            <a:r>
              <a:rPr lang="ja-JP" altLang="en-US" sz="1000" dirty="0">
                <a:solidFill>
                  <a:srgbClr val="C00000"/>
                </a:solidFill>
                <a:latin typeface="Meiryo UI" panose="020B0604030504040204" pitchFamily="50" charset="-128"/>
                <a:ea typeface="Meiryo UI" panose="020B0604030504040204" pitchFamily="50" charset="-128"/>
              </a:rPr>
              <a:t>建設効果</a:t>
            </a:r>
            <a:r>
              <a:rPr lang="ja-JP" altLang="en-US" sz="1000" dirty="0">
                <a:latin typeface="Meiryo UI" panose="020B0604030504040204" pitchFamily="50" charset="-128"/>
                <a:ea typeface="Meiryo UI" panose="020B0604030504040204" pitchFamily="50" charset="-128"/>
              </a:rPr>
              <a:t>と</a:t>
            </a:r>
            <a:r>
              <a:rPr lang="ja-JP" altLang="en-US" sz="1000" dirty="0">
                <a:solidFill>
                  <a:srgbClr val="C00000"/>
                </a:solidFill>
                <a:latin typeface="Meiryo UI" panose="020B0604030504040204" pitchFamily="50" charset="-128"/>
                <a:ea typeface="Meiryo UI" panose="020B0604030504040204" pitchFamily="50" charset="-128"/>
              </a:rPr>
              <a:t>事業効果</a:t>
            </a:r>
            <a:r>
              <a:rPr lang="ja-JP" altLang="en-US" sz="1000" dirty="0">
                <a:latin typeface="Meiryo UI" panose="020B0604030504040204" pitchFamily="50" charset="-128"/>
                <a:ea typeface="Meiryo UI" panose="020B0604030504040204" pitchFamily="50" charset="-128"/>
              </a:rPr>
              <a:t>をそれぞれ算出している。</a:t>
            </a:r>
            <a:r>
              <a:rPr lang="ja-JP" altLang="en-US" sz="1000" dirty="0">
                <a:solidFill>
                  <a:srgbClr val="C00000"/>
                </a:solidFill>
                <a:latin typeface="Meiryo UI" panose="020B0604030504040204" pitchFamily="50" charset="-128"/>
                <a:ea typeface="Meiryo UI" panose="020B0604030504040204" pitchFamily="50" charset="-128"/>
              </a:rPr>
              <a:t>建設効果</a:t>
            </a:r>
            <a:r>
              <a:rPr lang="ja-JP" altLang="en-US" sz="1000" dirty="0">
                <a:latin typeface="Meiryo UI" panose="020B0604030504040204" pitchFamily="50" charset="-128"/>
                <a:ea typeface="Meiryo UI" panose="020B0604030504040204" pitchFamily="50" charset="-128"/>
              </a:rPr>
              <a:t>は</a:t>
            </a:r>
            <a:r>
              <a:rPr lang="ja-JP" altLang="en-US" sz="1000" dirty="0">
                <a:solidFill>
                  <a:srgbClr val="C00000"/>
                </a:solidFill>
                <a:latin typeface="Meiryo UI" panose="020B0604030504040204" pitchFamily="50" charset="-128"/>
                <a:ea typeface="Meiryo UI" panose="020B0604030504040204" pitchFamily="50" charset="-128"/>
              </a:rPr>
              <a:t>事業開始前に発生</a:t>
            </a:r>
            <a:r>
              <a:rPr lang="ja-JP" altLang="en-US" sz="1000" dirty="0">
                <a:latin typeface="Meiryo UI" panose="020B0604030504040204" pitchFamily="50" charset="-128"/>
                <a:ea typeface="Meiryo UI" panose="020B0604030504040204" pitchFamily="50" charset="-128"/>
              </a:rPr>
              <a:t>する効果で、</a:t>
            </a:r>
            <a:r>
              <a:rPr lang="ja-JP" altLang="en-US" sz="1000" dirty="0">
                <a:solidFill>
                  <a:srgbClr val="C00000"/>
                </a:solidFill>
                <a:latin typeface="Meiryo UI" panose="020B0604030504040204" pitchFamily="50" charset="-128"/>
                <a:ea typeface="Meiryo UI" panose="020B0604030504040204" pitchFamily="50" charset="-128"/>
              </a:rPr>
              <a:t>事業効果</a:t>
            </a:r>
            <a:r>
              <a:rPr lang="ja-JP" altLang="en-US" sz="1000" dirty="0">
                <a:latin typeface="Meiryo UI" panose="020B0604030504040204" pitchFamily="50" charset="-128"/>
                <a:ea typeface="Meiryo UI" panose="020B0604030504040204" pitchFamily="50" charset="-128"/>
              </a:rPr>
              <a:t>は</a:t>
            </a:r>
            <a:r>
              <a:rPr lang="ja-JP" altLang="en-US" sz="1000" dirty="0">
                <a:solidFill>
                  <a:srgbClr val="C00000"/>
                </a:solidFill>
                <a:latin typeface="Meiryo UI" panose="020B0604030504040204" pitchFamily="50" charset="-128"/>
                <a:ea typeface="Meiryo UI" panose="020B0604030504040204" pitchFamily="50" charset="-128"/>
              </a:rPr>
              <a:t>事業開始後に発生</a:t>
            </a:r>
            <a:r>
              <a:rPr lang="ja-JP" altLang="en-US" sz="1000" dirty="0">
                <a:latin typeface="Meiryo UI" panose="020B0604030504040204" pitchFamily="50" charset="-128"/>
                <a:ea typeface="Meiryo UI" panose="020B0604030504040204" pitchFamily="50" charset="-128"/>
              </a:rPr>
              <a:t>する効果である</a:t>
            </a:r>
            <a:r>
              <a:rPr lang="en-US" altLang="ja-JP" sz="1000" dirty="0">
                <a:latin typeface="Meiryo UI" panose="020B0604030504040204" pitchFamily="50" charset="-128"/>
                <a:ea typeface="Meiryo UI" panose="020B0604030504040204" pitchFamily="50" charset="-128"/>
              </a:rPr>
              <a:t>(</a:t>
            </a:r>
            <a:r>
              <a:rPr lang="ja-JP" altLang="en-US" sz="1000" dirty="0">
                <a:latin typeface="Meiryo UI" panose="020B0604030504040204" pitchFamily="50" charset="-128"/>
                <a:ea typeface="Meiryo UI" panose="020B0604030504040204" pitchFamily="50" charset="-128"/>
              </a:rPr>
              <a:t>下図</a:t>
            </a:r>
            <a:r>
              <a:rPr lang="en-US" altLang="ja-JP" sz="1000" dirty="0">
                <a:latin typeface="Meiryo UI" panose="020B0604030504040204" pitchFamily="50" charset="-128"/>
                <a:ea typeface="Meiryo UI" panose="020B0604030504040204" pitchFamily="50" charset="-128"/>
              </a:rPr>
              <a:t>)</a:t>
            </a:r>
            <a:r>
              <a:rPr lang="ja-JP" altLang="en-US" sz="1000" dirty="0" err="1">
                <a:latin typeface="Meiryo UI" panose="020B0604030504040204" pitchFamily="50" charset="-128"/>
                <a:ea typeface="Meiryo UI" panose="020B0604030504040204" pitchFamily="50" charset="-128"/>
              </a:rPr>
              <a:t>。</a:t>
            </a:r>
            <a:endParaRPr kumimoji="1" lang="ja-JP" altLang="en-US" sz="1000" dirty="0">
              <a:latin typeface="Meiryo UI" panose="020B0604030504040204" pitchFamily="50" charset="-128"/>
              <a:ea typeface="Meiryo UI" panose="020B0604030504040204" pitchFamily="50" charset="-128"/>
            </a:endParaRPr>
          </a:p>
        </p:txBody>
      </p:sp>
      <p:sp>
        <p:nvSpPr>
          <p:cNvPr id="105" name="角丸四角形 104"/>
          <p:cNvSpPr/>
          <p:nvPr/>
        </p:nvSpPr>
        <p:spPr bwMode="auto">
          <a:xfrm>
            <a:off x="505767" y="5220367"/>
            <a:ext cx="756000" cy="288000"/>
          </a:xfrm>
          <a:prstGeom prst="roundRect">
            <a:avLst>
              <a:gd name="adj" fmla="val 28406"/>
            </a:avLst>
          </a:prstGeom>
          <a:solidFill>
            <a:schemeClr val="bg1">
              <a:lumMod val="95000"/>
            </a:schemeClr>
          </a:solidFill>
          <a:ln w="9525"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700" dirty="0">
                <a:latin typeface="Meiryo UI" panose="020B0604030504040204" pitchFamily="50" charset="-128"/>
                <a:ea typeface="Meiryo UI" panose="020B0604030504040204" pitchFamily="50" charset="-128"/>
              </a:rPr>
              <a:t>事業を始めるために必要な設備投資</a:t>
            </a:r>
            <a:endParaRPr lang="ja-JP" altLang="en-US" sz="700" dirty="0">
              <a:solidFill>
                <a:srgbClr val="C00000"/>
              </a:solidFill>
              <a:latin typeface="Meiryo UI" panose="020B0604030504040204" pitchFamily="50" charset="-128"/>
              <a:ea typeface="Meiryo UI" panose="020B0604030504040204" pitchFamily="50" charset="-128"/>
            </a:endParaRPr>
          </a:p>
        </p:txBody>
      </p:sp>
      <p:sp>
        <p:nvSpPr>
          <p:cNvPr id="106" name="テキスト ボックス 105"/>
          <p:cNvSpPr txBox="1"/>
          <p:nvPr/>
        </p:nvSpPr>
        <p:spPr>
          <a:xfrm>
            <a:off x="5480513" y="1241678"/>
            <a:ext cx="3528000" cy="468000"/>
          </a:xfrm>
          <a:prstGeom prst="rect">
            <a:avLst/>
          </a:prstGeom>
          <a:solidFill>
            <a:schemeClr val="bg1"/>
          </a:solidFill>
          <a:ln>
            <a:solidFill>
              <a:schemeClr val="bg1">
                <a:lumMod val="65000"/>
              </a:schemeClr>
            </a:solidFill>
          </a:ln>
        </p:spPr>
        <p:txBody>
          <a:bodyPr wrap="square" lIns="72000" tIns="18000" rIns="72000" bIns="18000" rtlCol="0" anchor="ctr" anchorCtr="0">
            <a:noAutofit/>
          </a:bodyPr>
          <a:lstStyle/>
          <a:p>
            <a:pPr algn="just">
              <a:lnSpc>
                <a:spcPts val="1100"/>
              </a:lnSpc>
              <a:buClr>
                <a:schemeClr val="tx1"/>
              </a:buClr>
            </a:pPr>
            <a:r>
              <a:rPr lang="ja-JP" altLang="en-US" sz="800" dirty="0">
                <a:solidFill>
                  <a:srgbClr val="C00000"/>
                </a:solidFill>
                <a:latin typeface="Meiryo UI" panose="020B0604030504040204" pitchFamily="50" charset="-128"/>
                <a:ea typeface="Meiryo UI" panose="020B0604030504040204" pitchFamily="50" charset="-128"/>
              </a:rPr>
              <a:t>事業効果</a:t>
            </a:r>
            <a:r>
              <a:rPr lang="en-US" altLang="ja-JP" sz="800" dirty="0">
                <a:solidFill>
                  <a:srgbClr val="C00000"/>
                </a:solidFill>
                <a:latin typeface="Meiryo UI" panose="020B0604030504040204" pitchFamily="50" charset="-128"/>
                <a:ea typeface="Meiryo UI" panose="020B0604030504040204" pitchFamily="50" charset="-128"/>
              </a:rPr>
              <a:t>(</a:t>
            </a:r>
            <a:r>
              <a:rPr lang="ja-JP" altLang="en-US" sz="800" dirty="0">
                <a:solidFill>
                  <a:srgbClr val="C00000"/>
                </a:solidFill>
                <a:latin typeface="Meiryo UI" panose="020B0604030504040204" pitchFamily="50" charset="-128"/>
                <a:ea typeface="Meiryo UI" panose="020B0604030504040204" pitchFamily="50" charset="-128"/>
              </a:rPr>
              <a:t>事業期間の累積</a:t>
            </a:r>
            <a:r>
              <a:rPr lang="en-US" altLang="ja-JP" sz="800" dirty="0">
                <a:solidFill>
                  <a:srgbClr val="C00000"/>
                </a:solidFill>
                <a:latin typeface="Meiryo UI" panose="020B0604030504040204" pitchFamily="50" charset="-128"/>
                <a:ea typeface="Meiryo UI" panose="020B0604030504040204" pitchFamily="50" charset="-128"/>
              </a:rPr>
              <a:t>)</a:t>
            </a:r>
            <a:r>
              <a:rPr lang="ja-JP" altLang="en-US" sz="800" dirty="0">
                <a:solidFill>
                  <a:srgbClr val="C00000"/>
                </a:solidFill>
                <a:latin typeface="Meiryo UI" panose="020B0604030504040204" pitchFamily="50" charset="-128"/>
                <a:ea typeface="Meiryo UI" panose="020B0604030504040204" pitchFamily="50" charset="-128"/>
              </a:rPr>
              <a:t>が設備投資額に対して何倍程度になっているか</a:t>
            </a:r>
            <a:r>
              <a:rPr lang="ja-JP" altLang="en-US" sz="800" dirty="0">
                <a:latin typeface="Meiryo UI" panose="020B0604030504040204" pitchFamily="50" charset="-128"/>
                <a:ea typeface="Meiryo UI" panose="020B0604030504040204" pitchFamily="50" charset="-128"/>
              </a:rPr>
              <a:t>を把握するため、将来発生する事業効果を割引率で割り引いた</a:t>
            </a:r>
            <a:r>
              <a:rPr lang="ja-JP" altLang="en-US" sz="800" dirty="0">
                <a:solidFill>
                  <a:srgbClr val="C00000"/>
                </a:solidFill>
                <a:latin typeface="Meiryo UI" panose="020B0604030504040204" pitchFamily="50" charset="-128"/>
                <a:ea typeface="Meiryo UI" panose="020B0604030504040204" pitchFamily="50" charset="-128"/>
              </a:rPr>
              <a:t>現在価値</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下図左</a:t>
            </a:r>
            <a:r>
              <a:rPr lang="en-US" altLang="ja-JP" sz="800" dirty="0">
                <a:latin typeface="Meiryo UI" panose="020B0604030504040204" pitchFamily="50" charset="-128"/>
                <a:ea typeface="Meiryo UI" panose="020B0604030504040204" pitchFamily="50" charset="-128"/>
              </a:rPr>
              <a:t>)</a:t>
            </a:r>
            <a:r>
              <a:rPr lang="ja-JP" altLang="en-US" sz="800" dirty="0" err="1">
                <a:latin typeface="Meiryo UI" panose="020B0604030504040204" pitchFamily="50" charset="-128"/>
                <a:ea typeface="Meiryo UI" panose="020B0604030504040204" pitchFamily="50" charset="-128"/>
              </a:rPr>
              <a:t>を算</a:t>
            </a:r>
            <a:r>
              <a:rPr lang="ja-JP" altLang="en-US" sz="800" dirty="0">
                <a:latin typeface="Meiryo UI" panose="020B0604030504040204" pitchFamily="50" charset="-128"/>
                <a:ea typeface="Meiryo UI" panose="020B0604030504040204" pitchFamily="50" charset="-128"/>
              </a:rPr>
              <a:t>出し、これを事業期間で合計した</a:t>
            </a:r>
            <a:r>
              <a:rPr lang="ja-JP" altLang="en-US" sz="800" dirty="0">
                <a:solidFill>
                  <a:srgbClr val="C00000"/>
                </a:solidFill>
                <a:latin typeface="Meiryo UI" panose="020B0604030504040204" pitchFamily="50" charset="-128"/>
                <a:ea typeface="Meiryo UI" panose="020B0604030504040204" pitchFamily="50" charset="-128"/>
              </a:rPr>
              <a:t>事業効果の累積値</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下図右</a:t>
            </a:r>
            <a:r>
              <a:rPr lang="en-US" altLang="ja-JP" sz="800" dirty="0">
                <a:latin typeface="Meiryo UI" panose="020B0604030504040204" pitchFamily="50" charset="-128"/>
                <a:ea typeface="Meiryo UI" panose="020B0604030504040204" pitchFamily="50" charset="-128"/>
              </a:rPr>
              <a:t>)</a:t>
            </a:r>
            <a:r>
              <a:rPr lang="ja-JP" altLang="en-US" sz="800" dirty="0" err="1">
                <a:latin typeface="Meiryo UI" panose="020B0604030504040204" pitchFamily="50" charset="-128"/>
                <a:ea typeface="Meiryo UI" panose="020B0604030504040204" pitchFamily="50" charset="-128"/>
              </a:rPr>
              <a:t>を算</a:t>
            </a:r>
            <a:r>
              <a:rPr lang="ja-JP" altLang="en-US" sz="800" dirty="0">
                <a:latin typeface="Meiryo UI" panose="020B0604030504040204" pitchFamily="50" charset="-128"/>
                <a:ea typeface="Meiryo UI" panose="020B0604030504040204" pitchFamily="50" charset="-128"/>
              </a:rPr>
              <a:t>出している。</a:t>
            </a:r>
          </a:p>
        </p:txBody>
      </p:sp>
      <p:cxnSp>
        <p:nvCxnSpPr>
          <p:cNvPr id="107" name="直線矢印コネクタ 106"/>
          <p:cNvCxnSpPr/>
          <p:nvPr/>
        </p:nvCxnSpPr>
        <p:spPr bwMode="auto">
          <a:xfrm flipH="1">
            <a:off x="1889262" y="4711270"/>
            <a:ext cx="0" cy="342000"/>
          </a:xfrm>
          <a:prstGeom prst="straightConnector1">
            <a:avLst/>
          </a:prstGeom>
          <a:noFill/>
          <a:ln w="19050" cap="flat" cmpd="sng" algn="ctr">
            <a:solidFill>
              <a:schemeClr val="accent6">
                <a:lumMod val="75000"/>
              </a:schemeClr>
            </a:solidFill>
            <a:prstDash val="solid"/>
            <a:round/>
            <a:headEnd type="none" w="med" len="med"/>
            <a:tailEnd type="triangle"/>
          </a:ln>
          <a:effectLst/>
        </p:spPr>
      </p:cxnSp>
      <p:sp>
        <p:nvSpPr>
          <p:cNvPr id="108" name="テキスト ボックス 107"/>
          <p:cNvSpPr txBox="1"/>
          <p:nvPr/>
        </p:nvSpPr>
        <p:spPr>
          <a:xfrm>
            <a:off x="2739133" y="5598938"/>
            <a:ext cx="468000" cy="307777"/>
          </a:xfrm>
          <a:prstGeom prst="rect">
            <a:avLst/>
          </a:prstGeom>
          <a:noFill/>
        </p:spPr>
        <p:txBody>
          <a:bodyPr wrap="square" rtlCol="0">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地域内</a:t>
            </a:r>
            <a:endParaRPr lang="en-US" altLang="ja-JP" sz="700" dirty="0">
              <a:solidFill>
                <a:srgbClr val="C00000"/>
              </a:solidFill>
              <a:latin typeface="Meiryo UI" panose="020B0604030504040204" pitchFamily="50" charset="-128"/>
              <a:ea typeface="Meiryo UI" panose="020B0604030504040204" pitchFamily="50" charset="-128"/>
            </a:endParaRPr>
          </a:p>
          <a:p>
            <a:pPr algn="ctr"/>
            <a:r>
              <a:rPr lang="ja-JP" altLang="en-US" sz="700" dirty="0">
                <a:latin typeface="Meiryo UI" panose="020B0604030504040204" pitchFamily="50" charset="-128"/>
                <a:ea typeface="Meiryo UI" panose="020B0604030504040204" pitchFamily="50" charset="-128"/>
              </a:rPr>
              <a:t>の売上</a:t>
            </a:r>
            <a:endParaRPr lang="en-US" altLang="ja-JP" sz="700" dirty="0">
              <a:latin typeface="Meiryo UI" panose="020B0604030504040204" pitchFamily="50" charset="-128"/>
              <a:ea typeface="Meiryo UI" panose="020B0604030504040204" pitchFamily="50" charset="-128"/>
            </a:endParaRPr>
          </a:p>
        </p:txBody>
      </p:sp>
      <p:cxnSp>
        <p:nvCxnSpPr>
          <p:cNvPr id="109" name="直線コネクタ 108"/>
          <p:cNvCxnSpPr/>
          <p:nvPr/>
        </p:nvCxnSpPr>
        <p:spPr bwMode="auto">
          <a:xfrm>
            <a:off x="1237499" y="5067444"/>
            <a:ext cx="720000" cy="0"/>
          </a:xfrm>
          <a:prstGeom prst="line">
            <a:avLst/>
          </a:prstGeom>
          <a:noFill/>
          <a:ln w="19050" cap="flat" cmpd="sng" algn="ctr">
            <a:solidFill>
              <a:schemeClr val="tx1">
                <a:lumMod val="50000"/>
                <a:lumOff val="50000"/>
              </a:schemeClr>
            </a:solidFill>
            <a:prstDash val="sysDot"/>
            <a:round/>
            <a:headEnd type="none" w="med" len="med"/>
            <a:tailEnd type="none" w="med" len="med"/>
          </a:ln>
          <a:effectLst/>
        </p:spPr>
      </p:cxnSp>
      <p:sp>
        <p:nvSpPr>
          <p:cNvPr id="112" name="角丸四角形 111"/>
          <p:cNvSpPr/>
          <p:nvPr/>
        </p:nvSpPr>
        <p:spPr bwMode="auto">
          <a:xfrm>
            <a:off x="596058" y="4447922"/>
            <a:ext cx="864000" cy="162000"/>
          </a:xfrm>
          <a:prstGeom prst="roundRect">
            <a:avLst>
              <a:gd name="adj" fmla="val 0"/>
            </a:avLst>
          </a:prstGeom>
          <a:solidFill>
            <a:schemeClr val="bg1">
              <a:lumMod val="95000"/>
            </a:schemeClr>
          </a:solidFill>
          <a:ln w="12700"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900" b="1" dirty="0">
                <a:latin typeface="Meiryo UI" panose="020B0604030504040204" pitchFamily="50" charset="-128"/>
                <a:ea typeface="Meiryo UI" panose="020B0604030504040204" pitchFamily="50" charset="-128"/>
              </a:rPr>
              <a:t>インプット</a:t>
            </a:r>
            <a:endParaRPr lang="ja-JP" altLang="en-US" sz="900" b="1" dirty="0">
              <a:solidFill>
                <a:srgbClr val="C00000"/>
              </a:solidFill>
              <a:latin typeface="Meiryo UI" panose="020B0604030504040204" pitchFamily="50" charset="-128"/>
              <a:ea typeface="Meiryo UI" panose="020B0604030504040204" pitchFamily="50" charset="-128"/>
            </a:endParaRPr>
          </a:p>
        </p:txBody>
      </p:sp>
      <p:sp>
        <p:nvSpPr>
          <p:cNvPr id="113" name="テキスト ボックス 112"/>
          <p:cNvSpPr txBox="1"/>
          <p:nvPr/>
        </p:nvSpPr>
        <p:spPr>
          <a:xfrm>
            <a:off x="1915757" y="4771584"/>
            <a:ext cx="576000" cy="229984"/>
          </a:xfrm>
          <a:prstGeom prst="rect">
            <a:avLst/>
          </a:prstGeom>
          <a:noFill/>
          <a:ln>
            <a:noFill/>
          </a:ln>
        </p:spPr>
        <p:txBody>
          <a:bodyPr vert="horz" wrap="square" lIns="0" tIns="7200" rIns="0" bIns="7200" rtlCol="0">
            <a:spAutoFit/>
          </a:bodyPr>
          <a:lstStyle/>
          <a:p>
            <a:pPr algn="ctr"/>
            <a:r>
              <a:rPr lang="ja-JP" altLang="en-US" sz="700" dirty="0">
                <a:solidFill>
                  <a:schemeClr val="accent6">
                    <a:lumMod val="75000"/>
                  </a:schemeClr>
                </a:solidFill>
                <a:latin typeface="Meiryo UI" panose="020B0604030504040204" pitchFamily="50" charset="-128"/>
                <a:ea typeface="Meiryo UI" panose="020B0604030504040204" pitchFamily="50" charset="-128"/>
              </a:rPr>
              <a:t>地域内の売上のみを対象</a:t>
            </a:r>
            <a:endParaRPr lang="en-US" altLang="ja-JP" sz="700" dirty="0">
              <a:solidFill>
                <a:schemeClr val="accent6">
                  <a:lumMod val="75000"/>
                </a:schemeClr>
              </a:solidFill>
              <a:latin typeface="Meiryo UI" panose="020B0604030504040204" pitchFamily="50" charset="-128"/>
              <a:ea typeface="Meiryo UI" panose="020B0604030504040204" pitchFamily="50" charset="-128"/>
            </a:endParaRPr>
          </a:p>
        </p:txBody>
      </p:sp>
      <p:sp>
        <p:nvSpPr>
          <p:cNvPr id="114" name="角丸四角形 113"/>
          <p:cNvSpPr/>
          <p:nvPr/>
        </p:nvSpPr>
        <p:spPr bwMode="auto">
          <a:xfrm>
            <a:off x="1810643" y="4447922"/>
            <a:ext cx="2263576" cy="162000"/>
          </a:xfrm>
          <a:prstGeom prst="roundRect">
            <a:avLst>
              <a:gd name="adj" fmla="val 0"/>
            </a:avLst>
          </a:prstGeom>
          <a:solidFill>
            <a:schemeClr val="bg1">
              <a:lumMod val="95000"/>
            </a:schemeClr>
          </a:solidFill>
          <a:ln w="12700"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900" b="1" dirty="0">
                <a:latin typeface="Meiryo UI" panose="020B0604030504040204" pitchFamily="50" charset="-128"/>
                <a:ea typeface="Meiryo UI" panose="020B0604030504040204" pitchFamily="50" charset="-128"/>
              </a:rPr>
              <a:t>アウトプット</a:t>
            </a:r>
            <a:endParaRPr lang="ja-JP" altLang="en-US" sz="900" b="1" dirty="0">
              <a:solidFill>
                <a:srgbClr val="C00000"/>
              </a:solidFill>
              <a:latin typeface="Meiryo UI" panose="020B0604030504040204" pitchFamily="50" charset="-128"/>
              <a:ea typeface="Meiryo UI" panose="020B0604030504040204" pitchFamily="50" charset="-128"/>
            </a:endParaRPr>
          </a:p>
        </p:txBody>
      </p:sp>
      <p:sp>
        <p:nvSpPr>
          <p:cNvPr id="115" name="角丸四角形 202">
            <a:extLst>
              <a:ext uri="{FF2B5EF4-FFF2-40B4-BE49-F238E27FC236}">
                <a16:creationId xmlns:a16="http://schemas.microsoft.com/office/drawing/2014/main" id="{0A896007-FAF4-2AF3-0160-5990BFAFBA56}"/>
              </a:ext>
            </a:extLst>
          </p:cNvPr>
          <p:cNvSpPr/>
          <p:nvPr/>
        </p:nvSpPr>
        <p:spPr bwMode="auto">
          <a:xfrm>
            <a:off x="2760954" y="4867900"/>
            <a:ext cx="684000" cy="396000"/>
          </a:xfrm>
          <a:prstGeom prst="roundRect">
            <a:avLst>
              <a:gd name="adj" fmla="val 28406"/>
            </a:avLst>
          </a:prstGeom>
          <a:solidFill>
            <a:schemeClr val="bg1">
              <a:lumMod val="95000"/>
            </a:schemeClr>
          </a:solidFill>
          <a:ln w="9525"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600" dirty="0">
                <a:latin typeface="Meiryo UI" panose="020B0604030504040204" pitchFamily="50" charset="-128"/>
                <a:ea typeface="Meiryo UI" panose="020B0604030504040204" pitchFamily="50" charset="-128"/>
              </a:rPr>
              <a:t>設備投資による売上の発生に伴い、間接的に発生する原材料等の売上</a:t>
            </a:r>
            <a:endParaRPr lang="en-US" altLang="ja-JP" sz="600" dirty="0">
              <a:latin typeface="Meiryo UI" panose="020B0604030504040204" pitchFamily="50" charset="-128"/>
              <a:ea typeface="Meiryo UI" panose="020B0604030504040204" pitchFamily="50" charset="-128"/>
            </a:endParaRPr>
          </a:p>
        </p:txBody>
      </p:sp>
      <p:sp>
        <p:nvSpPr>
          <p:cNvPr id="116" name="テキスト ボックス 115">
            <a:extLst>
              <a:ext uri="{FF2B5EF4-FFF2-40B4-BE49-F238E27FC236}">
                <a16:creationId xmlns:a16="http://schemas.microsoft.com/office/drawing/2014/main" id="{700FD8EB-251A-F76A-97E4-31ED448FC185}"/>
              </a:ext>
            </a:extLst>
          </p:cNvPr>
          <p:cNvSpPr txBox="1"/>
          <p:nvPr/>
        </p:nvSpPr>
        <p:spPr>
          <a:xfrm>
            <a:off x="2409494" y="5325968"/>
            <a:ext cx="288000" cy="180000"/>
          </a:xfrm>
          <a:prstGeom prst="rect">
            <a:avLst/>
          </a:prstGeom>
          <a:solidFill>
            <a:schemeClr val="bg1">
              <a:lumMod val="50000"/>
            </a:schemeClr>
          </a:solidFill>
          <a:ln w="12700">
            <a:noFill/>
          </a:ln>
        </p:spPr>
        <p:txBody>
          <a:bodyPr wrap="square" lIns="0" tIns="0" rIns="0" bIns="0" rtlCol="0" anchor="ctr" anchorCtr="1">
            <a:noAutofit/>
          </a:bodyPr>
          <a:lstStyle>
            <a:defPPr>
              <a:defRPr lang="ja-JP"/>
            </a:defPPr>
            <a:lvl1pPr algn="ctr">
              <a:lnSpc>
                <a:spcPts val="800"/>
              </a:lnSpc>
              <a:defRPr sz="800">
                <a:solidFill>
                  <a:schemeClr val="bg1"/>
                </a:solidFill>
                <a:latin typeface="Meiryo UI" panose="020B0604030504040204" pitchFamily="50" charset="-128"/>
                <a:ea typeface="Meiryo UI" panose="020B0604030504040204" pitchFamily="50" charset="-128"/>
              </a:defRPr>
            </a:lvl1pPr>
          </a:lstStyle>
          <a:p>
            <a:r>
              <a:rPr lang="ja-JP" altLang="en-US" b="1" dirty="0"/>
              <a:t>波及</a:t>
            </a:r>
            <a:endParaRPr lang="en-US" altLang="ja-JP" b="1" dirty="0"/>
          </a:p>
        </p:txBody>
      </p:sp>
      <p:cxnSp>
        <p:nvCxnSpPr>
          <p:cNvPr id="117" name="直線コネクタ 116">
            <a:extLst>
              <a:ext uri="{FF2B5EF4-FFF2-40B4-BE49-F238E27FC236}">
                <a16:creationId xmlns:a16="http://schemas.microsoft.com/office/drawing/2014/main" id="{9ECAD3A5-7CB5-A125-017A-218B6A5BD09C}"/>
              </a:ext>
            </a:extLst>
          </p:cNvPr>
          <p:cNvCxnSpPr>
            <a:cxnSpLocks/>
          </p:cNvCxnSpPr>
          <p:nvPr/>
        </p:nvCxnSpPr>
        <p:spPr bwMode="auto">
          <a:xfrm flipH="1">
            <a:off x="2992602" y="5259652"/>
            <a:ext cx="72000" cy="180000"/>
          </a:xfrm>
          <a:prstGeom prst="line">
            <a:avLst/>
          </a:prstGeom>
          <a:noFill/>
          <a:ln w="6350" cap="flat" cmpd="sng" algn="ctr">
            <a:solidFill>
              <a:schemeClr val="bg1">
                <a:lumMod val="50000"/>
              </a:schemeClr>
            </a:solidFill>
            <a:prstDash val="solid"/>
            <a:round/>
            <a:headEnd type="none" w="med" len="med"/>
            <a:tailEnd type="none" w="med" len="med"/>
          </a:ln>
          <a:effectLst/>
        </p:spPr>
      </p:cxnSp>
      <p:cxnSp>
        <p:nvCxnSpPr>
          <p:cNvPr id="118" name="カギ線コネクタ 14">
            <a:extLst>
              <a:ext uri="{FF2B5EF4-FFF2-40B4-BE49-F238E27FC236}">
                <a16:creationId xmlns:a16="http://schemas.microsoft.com/office/drawing/2014/main" id="{C4C1D470-6FC9-AF9D-3BCE-6C5AB1CCA8E2}"/>
              </a:ext>
            </a:extLst>
          </p:cNvPr>
          <p:cNvCxnSpPr>
            <a:cxnSpLocks/>
            <a:stCxn id="99" idx="1"/>
            <a:endCxn id="136" idx="0"/>
          </p:cNvCxnSpPr>
          <p:nvPr/>
        </p:nvCxnSpPr>
        <p:spPr bwMode="auto">
          <a:xfrm rot="10800000" flipV="1">
            <a:off x="301171" y="2552748"/>
            <a:ext cx="490817" cy="1333005"/>
          </a:xfrm>
          <a:prstGeom prst="bentConnector2">
            <a:avLst/>
          </a:prstGeom>
          <a:noFill/>
          <a:ln w="12700" cap="flat" cmpd="sng" algn="ctr">
            <a:solidFill>
              <a:schemeClr val="bg2">
                <a:lumMod val="10000"/>
              </a:schemeClr>
            </a:solidFill>
            <a:prstDash val="solid"/>
            <a:round/>
            <a:headEnd type="oval" w="med" len="med"/>
            <a:tailEnd type="triangle"/>
          </a:ln>
          <a:effectLst/>
        </p:spPr>
      </p:cxnSp>
      <p:cxnSp>
        <p:nvCxnSpPr>
          <p:cNvPr id="119" name="カギ線コネクタ 180">
            <a:extLst>
              <a:ext uri="{FF2B5EF4-FFF2-40B4-BE49-F238E27FC236}">
                <a16:creationId xmlns:a16="http://schemas.microsoft.com/office/drawing/2014/main" id="{244AEC9D-9D30-D249-C41E-437EB14D35ED}"/>
              </a:ext>
            </a:extLst>
          </p:cNvPr>
          <p:cNvCxnSpPr>
            <a:cxnSpLocks/>
            <a:stCxn id="100" idx="3"/>
            <a:endCxn id="134" idx="0"/>
          </p:cNvCxnSpPr>
          <p:nvPr/>
        </p:nvCxnSpPr>
        <p:spPr bwMode="auto">
          <a:xfrm>
            <a:off x="1238916" y="2552749"/>
            <a:ext cx="3908574" cy="1333005"/>
          </a:xfrm>
          <a:prstGeom prst="bentConnector2">
            <a:avLst/>
          </a:prstGeom>
          <a:noFill/>
          <a:ln w="12700" cap="flat" cmpd="sng" algn="ctr">
            <a:solidFill>
              <a:srgbClr val="339933"/>
            </a:solidFill>
            <a:prstDash val="solid"/>
            <a:round/>
            <a:headEnd type="oval" w="med" len="med"/>
            <a:tailEnd type="triangle"/>
          </a:ln>
          <a:effectLst/>
        </p:spPr>
      </p:cxnSp>
      <p:sp>
        <p:nvSpPr>
          <p:cNvPr id="120" name="正方形/長方形 119">
            <a:extLst>
              <a:ext uri="{FF2B5EF4-FFF2-40B4-BE49-F238E27FC236}">
                <a16:creationId xmlns:a16="http://schemas.microsoft.com/office/drawing/2014/main" id="{819A2138-0355-A220-4C39-7DFCCD4F5DD1}"/>
              </a:ext>
            </a:extLst>
          </p:cNvPr>
          <p:cNvSpPr/>
          <p:nvPr/>
        </p:nvSpPr>
        <p:spPr bwMode="auto">
          <a:xfrm>
            <a:off x="4647612" y="3668298"/>
            <a:ext cx="0" cy="86082"/>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21" name="テキスト ボックス 120">
            <a:extLst>
              <a:ext uri="{FF2B5EF4-FFF2-40B4-BE49-F238E27FC236}">
                <a16:creationId xmlns:a16="http://schemas.microsoft.com/office/drawing/2014/main" id="{1669971F-195B-3681-7C47-8990E0BB8160}"/>
              </a:ext>
            </a:extLst>
          </p:cNvPr>
          <p:cNvSpPr txBox="1"/>
          <p:nvPr/>
        </p:nvSpPr>
        <p:spPr>
          <a:xfrm>
            <a:off x="484488" y="4155253"/>
            <a:ext cx="3600000" cy="216000"/>
          </a:xfrm>
          <a:prstGeom prst="rect">
            <a:avLst/>
          </a:prstGeom>
          <a:solidFill>
            <a:schemeClr val="bg1"/>
          </a:solidFill>
          <a:ln>
            <a:solidFill>
              <a:schemeClr val="bg1">
                <a:lumMod val="65000"/>
              </a:schemeClr>
            </a:solidFill>
          </a:ln>
        </p:spPr>
        <p:txBody>
          <a:bodyPr wrap="square" lIns="72000" tIns="18000" rIns="72000" bIns="18000" rtlCol="0" anchor="ctr" anchorCtr="0">
            <a:noAutofit/>
          </a:bodyPr>
          <a:lstStyle/>
          <a:p>
            <a:pPr algn="just">
              <a:lnSpc>
                <a:spcPts val="1100"/>
              </a:lnSpc>
              <a:buClr>
                <a:schemeClr val="tx1"/>
              </a:buClr>
            </a:pPr>
            <a:r>
              <a:rPr lang="ja-JP" altLang="en-US" sz="900" dirty="0">
                <a:solidFill>
                  <a:srgbClr val="C00000"/>
                </a:solidFill>
                <a:latin typeface="Meiryo UI" panose="020B0604030504040204" pitchFamily="50" charset="-128"/>
                <a:ea typeface="Meiryo UI" panose="020B0604030504040204" pitchFamily="50" charset="-128"/>
              </a:rPr>
              <a:t>設備投資</a:t>
            </a:r>
            <a:r>
              <a:rPr lang="ja-JP" altLang="en-US" sz="900" dirty="0">
                <a:latin typeface="Meiryo UI" panose="020B0604030504040204" pitchFamily="50" charset="-128"/>
                <a:ea typeface="Meiryo UI" panose="020B0604030504040204" pitchFamily="50" charset="-128"/>
              </a:rPr>
              <a:t>が</a:t>
            </a:r>
            <a:r>
              <a:rPr lang="ja-JP" altLang="en-US" sz="900" dirty="0">
                <a:solidFill>
                  <a:srgbClr val="C00000"/>
                </a:solidFill>
                <a:latin typeface="Meiryo UI" panose="020B0604030504040204" pitchFamily="50" charset="-128"/>
                <a:ea typeface="Meiryo UI" panose="020B0604030504040204" pitchFamily="50" charset="-128"/>
              </a:rPr>
              <a:t>地域内の売上</a:t>
            </a:r>
            <a:r>
              <a:rPr lang="ja-JP" altLang="en-US" sz="900" dirty="0">
                <a:latin typeface="Meiryo UI" panose="020B0604030504040204" pitchFamily="50" charset="-128"/>
                <a:ea typeface="Meiryo UI" panose="020B0604030504040204" pitchFamily="50" charset="-128"/>
              </a:rPr>
              <a:t>に繋がり、さらに間接的に</a:t>
            </a:r>
            <a:r>
              <a:rPr lang="ja-JP" altLang="en-US" sz="900" dirty="0">
                <a:solidFill>
                  <a:srgbClr val="C00000"/>
                </a:solidFill>
                <a:latin typeface="Meiryo UI" panose="020B0604030504040204" pitchFamily="50" charset="-128"/>
                <a:ea typeface="Meiryo UI" panose="020B0604030504040204" pitchFamily="50" charset="-128"/>
              </a:rPr>
              <a:t>波及</a:t>
            </a:r>
            <a:r>
              <a:rPr lang="ja-JP" altLang="en-US" sz="900" dirty="0">
                <a:latin typeface="Meiryo UI" panose="020B0604030504040204" pitchFamily="50" charset="-128"/>
                <a:ea typeface="Meiryo UI" panose="020B0604030504040204" pitchFamily="50" charset="-128"/>
              </a:rPr>
              <a:t>していく。</a:t>
            </a:r>
            <a:endParaRPr kumimoji="1" lang="ja-JP" altLang="en-US" sz="900" dirty="0">
              <a:latin typeface="Meiryo UI" panose="020B0604030504040204" pitchFamily="50" charset="-128"/>
              <a:ea typeface="Meiryo UI" panose="020B0604030504040204" pitchFamily="50" charset="-128"/>
            </a:endParaRPr>
          </a:p>
        </p:txBody>
      </p:sp>
      <p:sp>
        <p:nvSpPr>
          <p:cNvPr id="122" name="テキスト ボックス 121">
            <a:extLst>
              <a:ext uri="{FF2B5EF4-FFF2-40B4-BE49-F238E27FC236}">
                <a16:creationId xmlns:a16="http://schemas.microsoft.com/office/drawing/2014/main" id="{D11AEFFF-B7A8-57F3-D4BA-CEA14F327FC8}"/>
              </a:ext>
            </a:extLst>
          </p:cNvPr>
          <p:cNvSpPr txBox="1"/>
          <p:nvPr/>
        </p:nvSpPr>
        <p:spPr>
          <a:xfrm>
            <a:off x="8349475" y="2384819"/>
            <a:ext cx="504000" cy="252000"/>
          </a:xfrm>
          <a:prstGeom prst="rect">
            <a:avLst/>
          </a:prstGeom>
          <a:solidFill>
            <a:schemeClr val="bg1"/>
          </a:solidFill>
          <a:ln w="12700">
            <a:solidFill>
              <a:schemeClr val="accent3">
                <a:lumMod val="50000"/>
              </a:schemeClr>
            </a:solidFill>
          </a:ln>
        </p:spPr>
        <p:txBody>
          <a:bodyPr wrap="square" lIns="0" tIns="0" rIns="0" bIns="0" rtlCol="0" anchor="ctr" anchorCtr="1">
            <a:noAutofit/>
          </a:bodyPr>
          <a:lstStyle>
            <a:defPPr>
              <a:defRPr lang="ja-JP"/>
            </a:defPPr>
            <a:lvl1pPr algn="ctr">
              <a:defRPr sz="1200" b="1">
                <a:solidFill>
                  <a:schemeClr val="bg1"/>
                </a:solidFill>
                <a:latin typeface="Meiryo UI" panose="020B0604030504040204" pitchFamily="50" charset="-128"/>
                <a:ea typeface="Meiryo UI" panose="020B0604030504040204" pitchFamily="50" charset="-128"/>
              </a:defRPr>
            </a:lvl1pPr>
          </a:lstStyle>
          <a:p>
            <a:pPr>
              <a:lnSpc>
                <a:spcPts val="800"/>
              </a:lnSpc>
            </a:pPr>
            <a:r>
              <a:rPr lang="ja-JP" altLang="en-US" sz="700" b="0" dirty="0">
                <a:solidFill>
                  <a:schemeClr val="accent3">
                    <a:lumMod val="50000"/>
                  </a:schemeClr>
                </a:solidFill>
              </a:rPr>
              <a:t>事業効果</a:t>
            </a:r>
            <a:endParaRPr lang="en-US" altLang="ja-JP" sz="700" b="0" dirty="0">
              <a:solidFill>
                <a:schemeClr val="accent3">
                  <a:lumMod val="50000"/>
                </a:schemeClr>
              </a:solidFill>
            </a:endParaRPr>
          </a:p>
          <a:p>
            <a:pPr>
              <a:lnSpc>
                <a:spcPts val="800"/>
              </a:lnSpc>
            </a:pPr>
            <a:r>
              <a:rPr lang="ja-JP" altLang="en-US" sz="700" b="0" dirty="0">
                <a:solidFill>
                  <a:schemeClr val="accent3">
                    <a:lumMod val="50000"/>
                  </a:schemeClr>
                </a:solidFill>
              </a:rPr>
              <a:t>の累積値</a:t>
            </a:r>
          </a:p>
        </p:txBody>
      </p:sp>
      <p:sp>
        <p:nvSpPr>
          <p:cNvPr id="123" name="左中かっこ 122">
            <a:extLst>
              <a:ext uri="{FF2B5EF4-FFF2-40B4-BE49-F238E27FC236}">
                <a16:creationId xmlns:a16="http://schemas.microsoft.com/office/drawing/2014/main" id="{14BD01EC-13AF-106A-8B70-1BB07573CB70}"/>
              </a:ext>
            </a:extLst>
          </p:cNvPr>
          <p:cNvSpPr/>
          <p:nvPr/>
        </p:nvSpPr>
        <p:spPr bwMode="auto">
          <a:xfrm rot="16200000">
            <a:off x="6557944" y="2300110"/>
            <a:ext cx="144000" cy="2052000"/>
          </a:xfrm>
          <a:prstGeom prst="leftBrace">
            <a:avLst>
              <a:gd name="adj1" fmla="val 30823"/>
              <a:gd name="adj2" fmla="val 50000"/>
            </a:avLst>
          </a:prstGeom>
          <a:noFill/>
          <a:ln w="12700" cap="flat" cmpd="sng" algn="ctr">
            <a:solidFill>
              <a:schemeClr val="accent3">
                <a:lumMod val="50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400" b="0" i="0" u="none" strike="noStrike" cap="none" normalizeH="0" baseline="0">
              <a:ln>
                <a:noFill/>
              </a:ln>
              <a:solidFill>
                <a:schemeClr val="tx1"/>
              </a:solidFill>
              <a:effectLst/>
              <a:latin typeface="HGPｺﾞｼｯｸE" pitchFamily="50" charset="-128"/>
              <a:ea typeface="HGPｺﾞｼｯｸE" pitchFamily="50" charset="-128"/>
            </a:endParaRPr>
          </a:p>
        </p:txBody>
      </p:sp>
      <p:sp>
        <p:nvSpPr>
          <p:cNvPr id="124" name="正方形/長方形 123"/>
          <p:cNvSpPr/>
          <p:nvPr/>
        </p:nvSpPr>
        <p:spPr bwMode="auto">
          <a:xfrm>
            <a:off x="4047880" y="1888599"/>
            <a:ext cx="117554" cy="86082"/>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cxnSp>
        <p:nvCxnSpPr>
          <p:cNvPr id="125" name="カギ線コネクタ 180">
            <a:extLst>
              <a:ext uri="{FF2B5EF4-FFF2-40B4-BE49-F238E27FC236}">
                <a16:creationId xmlns:a16="http://schemas.microsoft.com/office/drawing/2014/main" id="{244AEC9D-9D30-D249-C41E-437EB14D35ED}"/>
              </a:ext>
            </a:extLst>
          </p:cNvPr>
          <p:cNvCxnSpPr>
            <a:cxnSpLocks/>
            <a:stCxn id="124" idx="3"/>
            <a:endCxn id="78" idx="1"/>
          </p:cNvCxnSpPr>
          <p:nvPr/>
        </p:nvCxnSpPr>
        <p:spPr bwMode="auto">
          <a:xfrm flipV="1">
            <a:off x="4165434" y="1072899"/>
            <a:ext cx="1127635" cy="858741"/>
          </a:xfrm>
          <a:prstGeom prst="bentConnector3">
            <a:avLst>
              <a:gd name="adj1" fmla="val 87100"/>
            </a:avLst>
          </a:prstGeom>
          <a:noFill/>
          <a:ln w="12700" cap="flat" cmpd="sng" algn="ctr">
            <a:solidFill>
              <a:srgbClr val="339933"/>
            </a:solidFill>
            <a:prstDash val="solid"/>
            <a:round/>
            <a:headEnd type="oval" w="med" len="med"/>
            <a:tailEnd type="triangle"/>
          </a:ln>
          <a:effectLst/>
        </p:spPr>
      </p:cxnSp>
      <p:sp>
        <p:nvSpPr>
          <p:cNvPr id="126" name="楕円 125"/>
          <p:cNvSpPr/>
          <p:nvPr/>
        </p:nvSpPr>
        <p:spPr bwMode="auto">
          <a:xfrm>
            <a:off x="1617478" y="2516749"/>
            <a:ext cx="72000" cy="72000"/>
          </a:xfrm>
          <a:prstGeom prst="ellipse">
            <a:avLst/>
          </a:prstGeom>
          <a:solidFill>
            <a:srgbClr val="339933"/>
          </a:solid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27" name="楕円 126"/>
          <p:cNvSpPr/>
          <p:nvPr/>
        </p:nvSpPr>
        <p:spPr bwMode="auto">
          <a:xfrm>
            <a:off x="2052413" y="2516749"/>
            <a:ext cx="72000" cy="72000"/>
          </a:xfrm>
          <a:prstGeom prst="ellipse">
            <a:avLst/>
          </a:prstGeom>
          <a:solidFill>
            <a:srgbClr val="339933"/>
          </a:solid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28" name="楕円 127"/>
          <p:cNvSpPr/>
          <p:nvPr/>
        </p:nvSpPr>
        <p:spPr bwMode="auto">
          <a:xfrm>
            <a:off x="2485956" y="2516749"/>
            <a:ext cx="72000" cy="72000"/>
          </a:xfrm>
          <a:prstGeom prst="ellipse">
            <a:avLst/>
          </a:prstGeom>
          <a:solidFill>
            <a:srgbClr val="339933"/>
          </a:solid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29" name="楕円 128"/>
          <p:cNvSpPr/>
          <p:nvPr/>
        </p:nvSpPr>
        <p:spPr bwMode="auto">
          <a:xfrm>
            <a:off x="2920145" y="2516749"/>
            <a:ext cx="72000" cy="72000"/>
          </a:xfrm>
          <a:prstGeom prst="ellipse">
            <a:avLst/>
          </a:prstGeom>
          <a:solidFill>
            <a:srgbClr val="339933"/>
          </a:solid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30" name="楕円 129"/>
          <p:cNvSpPr/>
          <p:nvPr/>
        </p:nvSpPr>
        <p:spPr bwMode="auto">
          <a:xfrm>
            <a:off x="3353532" y="2516749"/>
            <a:ext cx="72000" cy="72000"/>
          </a:xfrm>
          <a:prstGeom prst="ellipse">
            <a:avLst/>
          </a:prstGeom>
          <a:solidFill>
            <a:srgbClr val="339933"/>
          </a:solid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31" name="楕円 130"/>
          <p:cNvSpPr/>
          <p:nvPr/>
        </p:nvSpPr>
        <p:spPr bwMode="auto">
          <a:xfrm>
            <a:off x="3786594" y="2516749"/>
            <a:ext cx="72000" cy="72000"/>
          </a:xfrm>
          <a:prstGeom prst="ellipse">
            <a:avLst/>
          </a:prstGeom>
          <a:solidFill>
            <a:srgbClr val="339933"/>
          </a:solid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32" name="楕円 131"/>
          <p:cNvSpPr/>
          <p:nvPr/>
        </p:nvSpPr>
        <p:spPr bwMode="auto">
          <a:xfrm>
            <a:off x="4220980" y="2516749"/>
            <a:ext cx="72000" cy="72000"/>
          </a:xfrm>
          <a:prstGeom prst="ellipse">
            <a:avLst/>
          </a:prstGeom>
          <a:solidFill>
            <a:srgbClr val="339933"/>
          </a:solid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33" name="四角形吹き出し 117">
            <a:extLst>
              <a:ext uri="{FF2B5EF4-FFF2-40B4-BE49-F238E27FC236}">
                <a16:creationId xmlns:a16="http://schemas.microsoft.com/office/drawing/2014/main" id="{23B6009D-E8BF-9E79-AFE7-7BE1A0C3491B}"/>
              </a:ext>
            </a:extLst>
          </p:cNvPr>
          <p:cNvSpPr/>
          <p:nvPr/>
        </p:nvSpPr>
        <p:spPr bwMode="auto">
          <a:xfrm>
            <a:off x="131240" y="640757"/>
            <a:ext cx="4860000" cy="3132000"/>
          </a:xfrm>
          <a:prstGeom prst="wedgeRectCallout">
            <a:avLst>
              <a:gd name="adj1" fmla="val -46536"/>
              <a:gd name="adj2" fmla="val -47896"/>
            </a:avLst>
          </a:prstGeom>
          <a:noFill/>
          <a:ln w="28575" cap="flat" cmpd="sng" algn="ctr">
            <a:solidFill>
              <a:srgbClr val="00808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dirty="0"/>
          </a:p>
        </p:txBody>
      </p:sp>
      <p:sp>
        <p:nvSpPr>
          <p:cNvPr id="134" name="正方形/長方形 133"/>
          <p:cNvSpPr/>
          <p:nvPr/>
        </p:nvSpPr>
        <p:spPr bwMode="auto">
          <a:xfrm>
            <a:off x="5088713" y="3885754"/>
            <a:ext cx="117554" cy="86082"/>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35" name="正方形/長方形 134"/>
          <p:cNvSpPr/>
          <p:nvPr/>
        </p:nvSpPr>
        <p:spPr bwMode="auto">
          <a:xfrm>
            <a:off x="3540834" y="5701908"/>
            <a:ext cx="468000" cy="371586"/>
          </a:xfrm>
          <a:prstGeom prst="rect">
            <a:avLst/>
          </a:prstGeom>
          <a:solidFill>
            <a:srgbClr val="FFFF0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36" name="正方形/長方形 135"/>
          <p:cNvSpPr/>
          <p:nvPr/>
        </p:nvSpPr>
        <p:spPr bwMode="auto">
          <a:xfrm>
            <a:off x="242393" y="3885754"/>
            <a:ext cx="117554" cy="86082"/>
          </a:xfrm>
          <a:prstGeom prst="rect">
            <a:avLst/>
          </a:prstGeom>
          <a:noFill/>
          <a:ln w="9525"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37" name="テキスト ボックス 136"/>
          <p:cNvSpPr txBox="1"/>
          <p:nvPr/>
        </p:nvSpPr>
        <p:spPr>
          <a:xfrm>
            <a:off x="3540834" y="5733813"/>
            <a:ext cx="468000" cy="307777"/>
          </a:xfrm>
          <a:prstGeom prst="rect">
            <a:avLst/>
          </a:prstGeom>
          <a:noFill/>
        </p:spPr>
        <p:txBody>
          <a:bodyPr wrap="square" rtlCol="0">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地域内</a:t>
            </a:r>
            <a:endParaRPr lang="en-US" altLang="ja-JP" sz="700" dirty="0">
              <a:solidFill>
                <a:srgbClr val="C00000"/>
              </a:solidFill>
              <a:latin typeface="Meiryo UI" panose="020B0604030504040204" pitchFamily="50" charset="-128"/>
              <a:ea typeface="Meiryo UI" panose="020B0604030504040204" pitchFamily="50" charset="-128"/>
            </a:endParaRPr>
          </a:p>
          <a:p>
            <a:pPr algn="ctr"/>
            <a:r>
              <a:rPr lang="ja-JP" altLang="en-US" sz="700" dirty="0">
                <a:latin typeface="Meiryo UI" panose="020B0604030504040204" pitchFamily="50" charset="-128"/>
                <a:ea typeface="Meiryo UI" panose="020B0604030504040204" pitchFamily="50" charset="-128"/>
              </a:rPr>
              <a:t>の売上</a:t>
            </a:r>
            <a:endParaRPr lang="en-US" altLang="ja-JP" sz="700" dirty="0">
              <a:latin typeface="Meiryo UI" panose="020B0604030504040204" pitchFamily="50" charset="-128"/>
              <a:ea typeface="Meiryo UI" panose="020B0604030504040204" pitchFamily="50" charset="-128"/>
            </a:endParaRPr>
          </a:p>
        </p:txBody>
      </p:sp>
      <p:sp>
        <p:nvSpPr>
          <p:cNvPr id="138" name="右矢印 137"/>
          <p:cNvSpPr/>
          <p:nvPr/>
        </p:nvSpPr>
        <p:spPr bwMode="auto">
          <a:xfrm>
            <a:off x="3270865" y="5557227"/>
            <a:ext cx="216000" cy="209001"/>
          </a:xfrm>
          <a:prstGeom prst="rightArrow">
            <a:avLst/>
          </a:prstGeom>
          <a:solidFill>
            <a:schemeClr val="bg1">
              <a:lumMod val="75000"/>
            </a:schemeClr>
          </a:solidFill>
          <a:ln w="3175"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39" name="テキスト ボックス 138"/>
          <p:cNvSpPr txBox="1"/>
          <p:nvPr/>
        </p:nvSpPr>
        <p:spPr>
          <a:xfrm>
            <a:off x="3450834" y="6114863"/>
            <a:ext cx="648000" cy="205184"/>
          </a:xfrm>
          <a:prstGeom prst="rect">
            <a:avLst/>
          </a:prstGeom>
          <a:noFill/>
        </p:spPr>
        <p:txBody>
          <a:bodyPr wrap="square" lIns="0" tIns="0" rIns="0" bIns="0" rtlCol="0">
            <a:spAutoFit/>
          </a:bodyPr>
          <a:lstStyle/>
          <a:p>
            <a:pPr algn="ctr">
              <a:lnSpc>
                <a:spcPts val="800"/>
              </a:lnSpc>
            </a:pPr>
            <a:r>
              <a:rPr lang="ja-JP" altLang="en-US" sz="800" b="1" dirty="0">
                <a:solidFill>
                  <a:schemeClr val="accent6">
                    <a:lumMod val="75000"/>
                  </a:schemeClr>
                </a:solidFill>
                <a:latin typeface="Meiryo UI" panose="020B0604030504040204" pitchFamily="50" charset="-128"/>
                <a:ea typeface="Meiryo UI" panose="020B0604030504040204" pitchFamily="50" charset="-128"/>
              </a:rPr>
              <a:t>第</a:t>
            </a:r>
            <a:r>
              <a:rPr lang="en-US" altLang="ja-JP" sz="800" b="1" dirty="0">
                <a:solidFill>
                  <a:schemeClr val="accent6">
                    <a:lumMod val="75000"/>
                  </a:schemeClr>
                </a:solidFill>
                <a:latin typeface="Meiryo UI" panose="020B0604030504040204" pitchFamily="50" charset="-128"/>
                <a:ea typeface="Meiryo UI" panose="020B0604030504040204" pitchFamily="50" charset="-128"/>
              </a:rPr>
              <a:t>2</a:t>
            </a:r>
            <a:r>
              <a:rPr lang="ja-JP" altLang="en-US" sz="800" b="1" dirty="0">
                <a:solidFill>
                  <a:schemeClr val="accent6">
                    <a:lumMod val="75000"/>
                  </a:schemeClr>
                </a:solidFill>
                <a:latin typeface="Meiryo UI" panose="020B0604030504040204" pitchFamily="50" charset="-128"/>
                <a:ea typeface="Meiryo UI" panose="020B0604030504040204" pitchFamily="50" charset="-128"/>
              </a:rPr>
              <a:t>次</a:t>
            </a:r>
            <a:endParaRPr lang="en-US" altLang="ja-JP" sz="800" b="1" dirty="0">
              <a:solidFill>
                <a:schemeClr val="accent6">
                  <a:lumMod val="75000"/>
                </a:schemeClr>
              </a:solidFill>
              <a:latin typeface="Meiryo UI" panose="020B0604030504040204" pitchFamily="50" charset="-128"/>
              <a:ea typeface="Meiryo UI" panose="020B0604030504040204" pitchFamily="50" charset="-128"/>
            </a:endParaRPr>
          </a:p>
          <a:p>
            <a:pPr algn="ctr">
              <a:lnSpc>
                <a:spcPts val="800"/>
              </a:lnSpc>
            </a:pPr>
            <a:r>
              <a:rPr lang="ja-JP" altLang="en-US" sz="800" b="1" dirty="0">
                <a:solidFill>
                  <a:schemeClr val="accent6">
                    <a:lumMod val="75000"/>
                  </a:schemeClr>
                </a:solidFill>
                <a:latin typeface="Meiryo UI" panose="020B0604030504040204" pitchFamily="50" charset="-128"/>
                <a:ea typeface="Meiryo UI" panose="020B0604030504040204" pitchFamily="50" charset="-128"/>
              </a:rPr>
              <a:t>間接効果</a:t>
            </a:r>
            <a:endParaRPr lang="en-US" altLang="ja-JP" sz="800" b="1" baseline="30000" dirty="0">
              <a:solidFill>
                <a:schemeClr val="accent6">
                  <a:lumMod val="75000"/>
                </a:schemeClr>
              </a:solidFill>
              <a:latin typeface="Meiryo UI" panose="020B0604030504040204" pitchFamily="50" charset="-128"/>
              <a:ea typeface="Meiryo UI" panose="020B0604030504040204" pitchFamily="50" charset="-128"/>
            </a:endParaRPr>
          </a:p>
        </p:txBody>
      </p:sp>
      <p:sp>
        <p:nvSpPr>
          <p:cNvPr id="140" name="テキスト ボックス 139">
            <a:extLst>
              <a:ext uri="{FF2B5EF4-FFF2-40B4-BE49-F238E27FC236}">
                <a16:creationId xmlns:a16="http://schemas.microsoft.com/office/drawing/2014/main" id="{700FD8EB-251A-F76A-97E4-31ED448FC185}"/>
              </a:ext>
            </a:extLst>
          </p:cNvPr>
          <p:cNvSpPr txBox="1"/>
          <p:nvPr/>
        </p:nvSpPr>
        <p:spPr>
          <a:xfrm>
            <a:off x="3245532" y="5325968"/>
            <a:ext cx="288000" cy="180000"/>
          </a:xfrm>
          <a:prstGeom prst="rect">
            <a:avLst/>
          </a:prstGeom>
          <a:solidFill>
            <a:schemeClr val="bg1">
              <a:lumMod val="50000"/>
            </a:schemeClr>
          </a:solidFill>
          <a:ln w="12700">
            <a:noFill/>
          </a:ln>
        </p:spPr>
        <p:txBody>
          <a:bodyPr wrap="square" lIns="0" tIns="0" rIns="0" bIns="0" rtlCol="0" anchor="ctr" anchorCtr="1">
            <a:noAutofit/>
          </a:bodyPr>
          <a:lstStyle>
            <a:defPPr>
              <a:defRPr lang="ja-JP"/>
            </a:defPPr>
            <a:lvl1pPr algn="ctr">
              <a:lnSpc>
                <a:spcPts val="800"/>
              </a:lnSpc>
              <a:defRPr sz="800">
                <a:solidFill>
                  <a:schemeClr val="bg1"/>
                </a:solidFill>
                <a:latin typeface="Meiryo UI" panose="020B0604030504040204" pitchFamily="50" charset="-128"/>
                <a:ea typeface="Meiryo UI" panose="020B0604030504040204" pitchFamily="50" charset="-128"/>
              </a:defRPr>
            </a:lvl1pPr>
          </a:lstStyle>
          <a:p>
            <a:r>
              <a:rPr lang="ja-JP" altLang="en-US" b="1" dirty="0"/>
              <a:t>波及</a:t>
            </a:r>
            <a:endParaRPr lang="en-US" altLang="ja-JP" b="1" dirty="0"/>
          </a:p>
        </p:txBody>
      </p:sp>
      <p:sp>
        <p:nvSpPr>
          <p:cNvPr id="141" name="四角形吹き出し 140"/>
          <p:cNvSpPr/>
          <p:nvPr/>
        </p:nvSpPr>
        <p:spPr bwMode="auto">
          <a:xfrm>
            <a:off x="4780295" y="4109390"/>
            <a:ext cx="4140000" cy="2430000"/>
          </a:xfrm>
          <a:prstGeom prst="wedgeRectCallout">
            <a:avLst>
              <a:gd name="adj1" fmla="val -46536"/>
              <a:gd name="adj2" fmla="val -47896"/>
            </a:avLst>
          </a:prstGeom>
          <a:solidFill>
            <a:srgbClr val="E9F5DB"/>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dirty="0"/>
          </a:p>
        </p:txBody>
      </p:sp>
      <p:sp>
        <p:nvSpPr>
          <p:cNvPr id="142" name="正方形/長方形 141"/>
          <p:cNvSpPr/>
          <p:nvPr/>
        </p:nvSpPr>
        <p:spPr bwMode="auto">
          <a:xfrm>
            <a:off x="5326525" y="4700443"/>
            <a:ext cx="468000" cy="1368000"/>
          </a:xfrm>
          <a:prstGeom prst="rect">
            <a:avLst/>
          </a:prstGeom>
          <a:solidFill>
            <a:srgbClr val="00B0F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cxnSp>
        <p:nvCxnSpPr>
          <p:cNvPr id="143" name="直線コネクタ 142"/>
          <p:cNvCxnSpPr/>
          <p:nvPr/>
        </p:nvCxnSpPr>
        <p:spPr bwMode="auto">
          <a:xfrm>
            <a:off x="5803306" y="4700443"/>
            <a:ext cx="1296000" cy="0"/>
          </a:xfrm>
          <a:prstGeom prst="line">
            <a:avLst/>
          </a:prstGeom>
          <a:noFill/>
          <a:ln w="19050" cap="flat" cmpd="sng" algn="ctr">
            <a:solidFill>
              <a:schemeClr val="tx1">
                <a:lumMod val="50000"/>
                <a:lumOff val="50000"/>
              </a:schemeClr>
            </a:solidFill>
            <a:prstDash val="sysDot"/>
            <a:round/>
            <a:headEnd type="none" w="med" len="med"/>
            <a:tailEnd type="none" w="med" len="med"/>
          </a:ln>
          <a:effectLst/>
        </p:spPr>
      </p:cxnSp>
      <p:sp>
        <p:nvSpPr>
          <p:cNvPr id="144" name="テキスト ボックス 143"/>
          <p:cNvSpPr txBox="1"/>
          <p:nvPr/>
        </p:nvSpPr>
        <p:spPr>
          <a:xfrm>
            <a:off x="5182525" y="6143155"/>
            <a:ext cx="756000" cy="138499"/>
          </a:xfrm>
          <a:prstGeom prst="rect">
            <a:avLst/>
          </a:prstGeom>
          <a:noFill/>
        </p:spPr>
        <p:txBody>
          <a:bodyPr wrap="square" lIns="0" tIns="0" rIns="0" bIns="0" rtlCol="0">
            <a:spAutoFit/>
          </a:bodyPr>
          <a:lstStyle/>
          <a:p>
            <a:pPr algn="ctr"/>
            <a:r>
              <a:rPr lang="ja-JP" altLang="en-US" sz="900" b="1" dirty="0">
                <a:latin typeface="Meiryo UI" panose="020B0604030504040204" pitchFamily="50" charset="-128"/>
                <a:ea typeface="Meiryo UI" panose="020B0604030504040204" pitchFamily="50" charset="-128"/>
              </a:rPr>
              <a:t>売上</a:t>
            </a:r>
            <a:endParaRPr lang="en-US" altLang="ja-JP" sz="900" b="1" dirty="0">
              <a:latin typeface="Meiryo UI" panose="020B0604030504040204" pitchFamily="50" charset="-128"/>
              <a:ea typeface="Meiryo UI" panose="020B0604030504040204" pitchFamily="50" charset="-128"/>
            </a:endParaRPr>
          </a:p>
        </p:txBody>
      </p:sp>
      <p:sp>
        <p:nvSpPr>
          <p:cNvPr id="145" name="正方形/長方形 144"/>
          <p:cNvSpPr/>
          <p:nvPr/>
        </p:nvSpPr>
        <p:spPr bwMode="auto">
          <a:xfrm>
            <a:off x="7304940" y="5441394"/>
            <a:ext cx="468000" cy="627049"/>
          </a:xfrm>
          <a:prstGeom prst="rect">
            <a:avLst/>
          </a:prstGeom>
          <a:solidFill>
            <a:srgbClr val="FFFF0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46" name="正方形/長方形 145"/>
          <p:cNvSpPr/>
          <p:nvPr/>
        </p:nvSpPr>
        <p:spPr bwMode="auto">
          <a:xfrm>
            <a:off x="6456924" y="5060443"/>
            <a:ext cx="468000" cy="1008000"/>
          </a:xfrm>
          <a:prstGeom prst="rect">
            <a:avLst/>
          </a:prstGeom>
          <a:solidFill>
            <a:srgbClr val="FFC00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47" name="テキスト ボックス 146"/>
          <p:cNvSpPr txBox="1"/>
          <p:nvPr/>
        </p:nvSpPr>
        <p:spPr>
          <a:xfrm>
            <a:off x="6456924" y="5389080"/>
            <a:ext cx="468000" cy="307777"/>
          </a:xfrm>
          <a:prstGeom prst="rect">
            <a:avLst/>
          </a:prstGeom>
          <a:noFill/>
        </p:spPr>
        <p:txBody>
          <a:bodyPr wrap="square" rtlCol="0">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地域内</a:t>
            </a:r>
            <a:endParaRPr lang="en-US" altLang="ja-JP" sz="700" dirty="0">
              <a:solidFill>
                <a:srgbClr val="C00000"/>
              </a:solidFill>
              <a:latin typeface="Meiryo UI" panose="020B0604030504040204" pitchFamily="50" charset="-128"/>
              <a:ea typeface="Meiryo UI" panose="020B0604030504040204" pitchFamily="50" charset="-128"/>
            </a:endParaRPr>
          </a:p>
          <a:p>
            <a:pPr algn="ctr"/>
            <a:r>
              <a:rPr lang="ja-JP" altLang="en-US" sz="700" dirty="0">
                <a:latin typeface="Meiryo UI" panose="020B0604030504040204" pitchFamily="50" charset="-128"/>
                <a:ea typeface="Meiryo UI" panose="020B0604030504040204" pitchFamily="50" charset="-128"/>
              </a:rPr>
              <a:t>の売上</a:t>
            </a:r>
            <a:endParaRPr lang="en-US" altLang="ja-JP" sz="700" dirty="0">
              <a:latin typeface="Meiryo UI" panose="020B0604030504040204" pitchFamily="50" charset="-128"/>
              <a:ea typeface="Meiryo UI" panose="020B0604030504040204" pitchFamily="50" charset="-128"/>
            </a:endParaRPr>
          </a:p>
        </p:txBody>
      </p:sp>
      <p:cxnSp>
        <p:nvCxnSpPr>
          <p:cNvPr id="148" name="直線矢印コネクタ 147"/>
          <p:cNvCxnSpPr/>
          <p:nvPr/>
        </p:nvCxnSpPr>
        <p:spPr bwMode="auto">
          <a:xfrm>
            <a:off x="5014218" y="6068443"/>
            <a:ext cx="3780000" cy="0"/>
          </a:xfrm>
          <a:prstGeom prst="straightConnector1">
            <a:avLst/>
          </a:prstGeom>
          <a:noFill/>
          <a:ln w="19050" cap="flat" cmpd="sng" algn="ctr">
            <a:solidFill>
              <a:schemeClr val="tx1"/>
            </a:solidFill>
            <a:prstDash val="solid"/>
            <a:round/>
            <a:headEnd type="none" w="med" len="med"/>
            <a:tailEnd type="triangle"/>
          </a:ln>
          <a:effectLst/>
        </p:spPr>
      </p:cxnSp>
      <p:cxnSp>
        <p:nvCxnSpPr>
          <p:cNvPr id="149" name="直線矢印コネクタ 148"/>
          <p:cNvCxnSpPr/>
          <p:nvPr/>
        </p:nvCxnSpPr>
        <p:spPr bwMode="auto">
          <a:xfrm flipH="1" flipV="1">
            <a:off x="5014218" y="4556443"/>
            <a:ext cx="0" cy="1512000"/>
          </a:xfrm>
          <a:prstGeom prst="straightConnector1">
            <a:avLst/>
          </a:prstGeom>
          <a:noFill/>
          <a:ln w="19050" cap="flat" cmpd="sng" algn="ctr">
            <a:solidFill>
              <a:schemeClr val="tx1"/>
            </a:solidFill>
            <a:prstDash val="solid"/>
            <a:round/>
            <a:headEnd type="none" w="med" len="med"/>
            <a:tailEnd type="triangle"/>
          </a:ln>
          <a:effectLst/>
        </p:spPr>
      </p:cxnSp>
      <p:sp>
        <p:nvSpPr>
          <p:cNvPr id="150" name="テキスト ボックス 149"/>
          <p:cNvSpPr txBox="1"/>
          <p:nvPr/>
        </p:nvSpPr>
        <p:spPr>
          <a:xfrm>
            <a:off x="4835707" y="4497945"/>
            <a:ext cx="122400" cy="288000"/>
          </a:xfrm>
          <a:prstGeom prst="rect">
            <a:avLst/>
          </a:prstGeom>
          <a:noFill/>
        </p:spPr>
        <p:txBody>
          <a:bodyPr vert="eaVert" wrap="square" lIns="0" tIns="0" rIns="0" bIns="0" rtlCol="0">
            <a:spAutoFit/>
          </a:bodyPr>
          <a:lstStyle/>
          <a:p>
            <a:pPr algn="ctr"/>
            <a:r>
              <a:rPr lang="ja-JP" altLang="en-US" sz="700" dirty="0">
                <a:latin typeface="Meiryo UI" panose="020B0604030504040204" pitchFamily="50" charset="-128"/>
                <a:ea typeface="Meiryo UI" panose="020B0604030504040204" pitchFamily="50" charset="-128"/>
              </a:rPr>
              <a:t>効果</a:t>
            </a:r>
            <a:endParaRPr lang="en-US" altLang="ja-JP" sz="700" dirty="0">
              <a:latin typeface="Meiryo UI" panose="020B0604030504040204" pitchFamily="50" charset="-128"/>
              <a:ea typeface="Meiryo UI" panose="020B0604030504040204" pitchFamily="50" charset="-128"/>
            </a:endParaRPr>
          </a:p>
        </p:txBody>
      </p:sp>
      <p:sp>
        <p:nvSpPr>
          <p:cNvPr id="151" name="テキスト ボックス 150"/>
          <p:cNvSpPr txBox="1"/>
          <p:nvPr/>
        </p:nvSpPr>
        <p:spPr>
          <a:xfrm>
            <a:off x="6366924" y="6143155"/>
            <a:ext cx="648000" cy="138499"/>
          </a:xfrm>
          <a:prstGeom prst="rect">
            <a:avLst/>
          </a:prstGeom>
          <a:noFill/>
        </p:spPr>
        <p:txBody>
          <a:bodyPr wrap="square" lIns="0" tIns="0" rIns="0" bIns="0" rtlCol="0">
            <a:spAutoFit/>
          </a:bodyPr>
          <a:lstStyle/>
          <a:p>
            <a:pPr algn="ctr"/>
            <a:r>
              <a:rPr lang="ja-JP" altLang="en-US" sz="900" b="1" dirty="0">
                <a:solidFill>
                  <a:schemeClr val="accent6">
                    <a:lumMod val="75000"/>
                  </a:schemeClr>
                </a:solidFill>
                <a:latin typeface="Meiryo UI" panose="020B0604030504040204" pitchFamily="50" charset="-128"/>
                <a:ea typeface="Meiryo UI" panose="020B0604030504040204" pitchFamily="50" charset="-128"/>
              </a:rPr>
              <a:t>直接効果</a:t>
            </a:r>
            <a:endParaRPr lang="en-US" altLang="ja-JP" sz="900" b="1" dirty="0">
              <a:solidFill>
                <a:schemeClr val="accent6">
                  <a:lumMod val="75000"/>
                </a:schemeClr>
              </a:solidFill>
              <a:latin typeface="Meiryo UI" panose="020B0604030504040204" pitchFamily="50" charset="-128"/>
              <a:ea typeface="Meiryo UI" panose="020B0604030504040204" pitchFamily="50" charset="-128"/>
            </a:endParaRPr>
          </a:p>
        </p:txBody>
      </p:sp>
      <p:sp>
        <p:nvSpPr>
          <p:cNvPr id="152" name="テキスト ボックス 151"/>
          <p:cNvSpPr txBox="1"/>
          <p:nvPr/>
        </p:nvSpPr>
        <p:spPr>
          <a:xfrm>
            <a:off x="7214940" y="6109812"/>
            <a:ext cx="648000" cy="205184"/>
          </a:xfrm>
          <a:prstGeom prst="rect">
            <a:avLst/>
          </a:prstGeom>
          <a:noFill/>
        </p:spPr>
        <p:txBody>
          <a:bodyPr wrap="square" lIns="0" tIns="0" rIns="0" bIns="0" rtlCol="0">
            <a:spAutoFit/>
          </a:bodyPr>
          <a:lstStyle/>
          <a:p>
            <a:pPr algn="ctr">
              <a:lnSpc>
                <a:spcPts val="800"/>
              </a:lnSpc>
            </a:pPr>
            <a:r>
              <a:rPr lang="ja-JP" altLang="en-US" sz="800" b="1" dirty="0">
                <a:solidFill>
                  <a:schemeClr val="accent6">
                    <a:lumMod val="75000"/>
                  </a:schemeClr>
                </a:solidFill>
                <a:latin typeface="Meiryo UI" panose="020B0604030504040204" pitchFamily="50" charset="-128"/>
                <a:ea typeface="Meiryo UI" panose="020B0604030504040204" pitchFamily="50" charset="-128"/>
              </a:rPr>
              <a:t>第</a:t>
            </a:r>
            <a:r>
              <a:rPr lang="en-US" altLang="ja-JP" sz="800" b="1" dirty="0">
                <a:solidFill>
                  <a:schemeClr val="accent6">
                    <a:lumMod val="75000"/>
                  </a:schemeClr>
                </a:solidFill>
                <a:latin typeface="Meiryo UI" panose="020B0604030504040204" pitchFamily="50" charset="-128"/>
                <a:ea typeface="Meiryo UI" panose="020B0604030504040204" pitchFamily="50" charset="-128"/>
              </a:rPr>
              <a:t>1</a:t>
            </a:r>
            <a:r>
              <a:rPr lang="ja-JP" altLang="en-US" sz="800" b="1" dirty="0">
                <a:solidFill>
                  <a:schemeClr val="accent6">
                    <a:lumMod val="75000"/>
                  </a:schemeClr>
                </a:solidFill>
                <a:latin typeface="Meiryo UI" panose="020B0604030504040204" pitchFamily="50" charset="-128"/>
                <a:ea typeface="Meiryo UI" panose="020B0604030504040204" pitchFamily="50" charset="-128"/>
              </a:rPr>
              <a:t>次</a:t>
            </a:r>
            <a:endParaRPr lang="en-US" altLang="ja-JP" sz="800" b="1" dirty="0">
              <a:solidFill>
                <a:schemeClr val="accent6">
                  <a:lumMod val="75000"/>
                </a:schemeClr>
              </a:solidFill>
              <a:latin typeface="Meiryo UI" panose="020B0604030504040204" pitchFamily="50" charset="-128"/>
              <a:ea typeface="Meiryo UI" panose="020B0604030504040204" pitchFamily="50" charset="-128"/>
            </a:endParaRPr>
          </a:p>
          <a:p>
            <a:pPr algn="ctr">
              <a:lnSpc>
                <a:spcPts val="800"/>
              </a:lnSpc>
            </a:pPr>
            <a:r>
              <a:rPr lang="ja-JP" altLang="en-US" sz="800" b="1" dirty="0">
                <a:solidFill>
                  <a:schemeClr val="accent6">
                    <a:lumMod val="75000"/>
                  </a:schemeClr>
                </a:solidFill>
                <a:latin typeface="Meiryo UI" panose="020B0604030504040204" pitchFamily="50" charset="-128"/>
                <a:ea typeface="Meiryo UI" panose="020B0604030504040204" pitchFamily="50" charset="-128"/>
              </a:rPr>
              <a:t>間接効果</a:t>
            </a:r>
            <a:endParaRPr lang="en-US" altLang="ja-JP" sz="800" b="1" baseline="30000" dirty="0">
              <a:solidFill>
                <a:schemeClr val="accent6">
                  <a:lumMod val="75000"/>
                </a:schemeClr>
              </a:solidFill>
              <a:latin typeface="Meiryo UI" panose="020B0604030504040204" pitchFamily="50" charset="-128"/>
              <a:ea typeface="Meiryo UI" panose="020B0604030504040204" pitchFamily="50" charset="-128"/>
            </a:endParaRPr>
          </a:p>
        </p:txBody>
      </p:sp>
      <p:sp>
        <p:nvSpPr>
          <p:cNvPr id="153" name="右矢印 152"/>
          <p:cNvSpPr/>
          <p:nvPr/>
        </p:nvSpPr>
        <p:spPr bwMode="auto">
          <a:xfrm>
            <a:off x="7014153" y="5552176"/>
            <a:ext cx="216000" cy="209001"/>
          </a:xfrm>
          <a:prstGeom prst="rightArrow">
            <a:avLst/>
          </a:prstGeom>
          <a:solidFill>
            <a:schemeClr val="bg1">
              <a:lumMod val="75000"/>
            </a:schemeClr>
          </a:solidFill>
          <a:ln w="3175"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54" name="右矢印 153"/>
          <p:cNvSpPr/>
          <p:nvPr/>
        </p:nvSpPr>
        <p:spPr bwMode="auto">
          <a:xfrm>
            <a:off x="5899670" y="5552176"/>
            <a:ext cx="468000" cy="209001"/>
          </a:xfrm>
          <a:prstGeom prst="rightArrow">
            <a:avLst/>
          </a:prstGeom>
          <a:solidFill>
            <a:schemeClr val="bg1">
              <a:lumMod val="75000"/>
            </a:schemeClr>
          </a:solidFill>
          <a:ln w="3175"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55" name="テキスト ボックス 154"/>
          <p:cNvSpPr txBox="1">
            <a:spLocks noChangeArrowheads="1"/>
          </p:cNvSpPr>
          <p:nvPr/>
        </p:nvSpPr>
        <p:spPr bwMode="auto">
          <a:xfrm>
            <a:off x="4780295" y="3877520"/>
            <a:ext cx="4140000" cy="228712"/>
          </a:xfrm>
          <a:prstGeom prst="rect">
            <a:avLst/>
          </a:prstGeom>
          <a:solidFill>
            <a:srgbClr val="339933"/>
          </a:solidFill>
          <a:ln w="9525">
            <a:noFill/>
            <a:miter lim="800000"/>
            <a:headEnd/>
            <a:tailEnd/>
          </a:ln>
        </p:spPr>
        <p:txBody>
          <a:bodyPr wrap="square" lIns="108000" tIns="18000" rIns="108000" bIns="18000">
            <a:noAutofit/>
          </a:bodyPr>
          <a:lstStyle>
            <a:defPPr>
              <a:defRPr lang="ja-JP"/>
            </a:defPPr>
            <a:lvl1pPr>
              <a:lnSpc>
                <a:spcPts val="1500"/>
              </a:lnSpc>
              <a:defRPr sz="1100" b="1">
                <a:solidFill>
                  <a:schemeClr val="bg1"/>
                </a:solidFill>
                <a:latin typeface="Meiryo UI" pitchFamily="50" charset="-128"/>
                <a:ea typeface="Meiryo UI" pitchFamily="50" charset="-128"/>
              </a:defRPr>
            </a:lvl1pPr>
          </a:lstStyle>
          <a:p>
            <a:r>
              <a:rPr lang="ja-JP" altLang="en-US" dirty="0"/>
              <a:t>事業効果の内訳</a:t>
            </a:r>
          </a:p>
        </p:txBody>
      </p:sp>
      <p:sp>
        <p:nvSpPr>
          <p:cNvPr id="156" name="テキスト ボックス 155"/>
          <p:cNvSpPr txBox="1"/>
          <p:nvPr/>
        </p:nvSpPr>
        <p:spPr>
          <a:xfrm>
            <a:off x="6412373" y="6340486"/>
            <a:ext cx="2232000" cy="180000"/>
          </a:xfrm>
          <a:prstGeom prst="rect">
            <a:avLst/>
          </a:prstGeom>
          <a:solidFill>
            <a:srgbClr val="339933"/>
          </a:solidFill>
        </p:spPr>
        <p:txBody>
          <a:bodyPr wrap="square" lIns="0" tIns="0" rIns="0" bIns="0" rtlCol="0" anchor="ctr" anchorCtr="1">
            <a:noAutofit/>
          </a:bodyPr>
          <a:lstStyle>
            <a:defPPr>
              <a:defRPr lang="ja-JP"/>
            </a:defPPr>
            <a:lvl1pPr algn="ctr">
              <a:defRPr sz="1050" b="1">
                <a:solidFill>
                  <a:schemeClr val="bg1"/>
                </a:solidFill>
                <a:latin typeface="Meiryo UI" panose="020B0604030504040204" pitchFamily="50" charset="-128"/>
                <a:ea typeface="Meiryo UI" panose="020B0604030504040204" pitchFamily="50" charset="-128"/>
              </a:defRPr>
            </a:lvl1pPr>
          </a:lstStyle>
          <a:p>
            <a:r>
              <a:rPr lang="ja-JP" altLang="en-US" dirty="0"/>
              <a:t>事業効果</a:t>
            </a:r>
            <a:endParaRPr lang="en-US" altLang="ja-JP" dirty="0"/>
          </a:p>
        </p:txBody>
      </p:sp>
      <p:cxnSp>
        <p:nvCxnSpPr>
          <p:cNvPr id="157" name="直線矢印コネクタ 156"/>
          <p:cNvCxnSpPr/>
          <p:nvPr/>
        </p:nvCxnSpPr>
        <p:spPr bwMode="auto">
          <a:xfrm flipH="1">
            <a:off x="6455069" y="4706219"/>
            <a:ext cx="0" cy="342000"/>
          </a:xfrm>
          <a:prstGeom prst="straightConnector1">
            <a:avLst/>
          </a:prstGeom>
          <a:noFill/>
          <a:ln w="19050" cap="flat" cmpd="sng" algn="ctr">
            <a:solidFill>
              <a:schemeClr val="accent6">
                <a:lumMod val="75000"/>
              </a:schemeClr>
            </a:solidFill>
            <a:prstDash val="solid"/>
            <a:round/>
            <a:headEnd type="none" w="med" len="med"/>
            <a:tailEnd type="triangle"/>
          </a:ln>
          <a:effectLst/>
        </p:spPr>
      </p:cxnSp>
      <p:sp>
        <p:nvSpPr>
          <p:cNvPr id="158" name="テキスト ボックス 157"/>
          <p:cNvSpPr txBox="1"/>
          <p:nvPr/>
        </p:nvSpPr>
        <p:spPr>
          <a:xfrm>
            <a:off x="7304940" y="5593887"/>
            <a:ext cx="468000" cy="307777"/>
          </a:xfrm>
          <a:prstGeom prst="rect">
            <a:avLst/>
          </a:prstGeom>
          <a:noFill/>
        </p:spPr>
        <p:txBody>
          <a:bodyPr wrap="square" rtlCol="0">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地域内</a:t>
            </a:r>
            <a:endParaRPr lang="en-US" altLang="ja-JP" sz="700" dirty="0">
              <a:solidFill>
                <a:srgbClr val="C00000"/>
              </a:solidFill>
              <a:latin typeface="Meiryo UI" panose="020B0604030504040204" pitchFamily="50" charset="-128"/>
              <a:ea typeface="Meiryo UI" panose="020B0604030504040204" pitchFamily="50" charset="-128"/>
            </a:endParaRPr>
          </a:p>
          <a:p>
            <a:pPr algn="ctr"/>
            <a:r>
              <a:rPr lang="ja-JP" altLang="en-US" sz="700" dirty="0">
                <a:latin typeface="Meiryo UI" panose="020B0604030504040204" pitchFamily="50" charset="-128"/>
                <a:ea typeface="Meiryo UI" panose="020B0604030504040204" pitchFamily="50" charset="-128"/>
              </a:rPr>
              <a:t>の売上</a:t>
            </a:r>
            <a:endParaRPr lang="en-US" altLang="ja-JP" sz="700" dirty="0">
              <a:latin typeface="Meiryo UI" panose="020B0604030504040204" pitchFamily="50" charset="-128"/>
              <a:ea typeface="Meiryo UI" panose="020B0604030504040204" pitchFamily="50" charset="-128"/>
            </a:endParaRPr>
          </a:p>
        </p:txBody>
      </p:sp>
      <p:cxnSp>
        <p:nvCxnSpPr>
          <p:cNvPr id="159" name="直線コネクタ 158"/>
          <p:cNvCxnSpPr/>
          <p:nvPr/>
        </p:nvCxnSpPr>
        <p:spPr bwMode="auto">
          <a:xfrm>
            <a:off x="5803306" y="5062393"/>
            <a:ext cx="720000" cy="0"/>
          </a:xfrm>
          <a:prstGeom prst="line">
            <a:avLst/>
          </a:prstGeom>
          <a:noFill/>
          <a:ln w="19050" cap="flat" cmpd="sng" algn="ctr">
            <a:solidFill>
              <a:schemeClr val="tx1">
                <a:lumMod val="50000"/>
                <a:lumOff val="50000"/>
              </a:schemeClr>
            </a:solidFill>
            <a:prstDash val="sysDot"/>
            <a:round/>
            <a:headEnd type="none" w="med" len="med"/>
            <a:tailEnd type="none" w="med" len="med"/>
          </a:ln>
          <a:effectLst/>
        </p:spPr>
      </p:cxnSp>
      <p:cxnSp>
        <p:nvCxnSpPr>
          <p:cNvPr id="160" name="直線矢印コネクタ 159"/>
          <p:cNvCxnSpPr>
            <a:cxnSpLocks/>
          </p:cNvCxnSpPr>
          <p:nvPr/>
        </p:nvCxnSpPr>
        <p:spPr bwMode="auto">
          <a:xfrm flipH="1">
            <a:off x="6133670" y="5338291"/>
            <a:ext cx="0" cy="216000"/>
          </a:xfrm>
          <a:prstGeom prst="straightConnector1">
            <a:avLst/>
          </a:prstGeom>
          <a:noFill/>
          <a:ln w="44450" cap="flat" cmpd="sng" algn="ctr">
            <a:solidFill>
              <a:schemeClr val="bg1">
                <a:lumMod val="50000"/>
              </a:schemeClr>
            </a:solidFill>
            <a:prstDash val="solid"/>
            <a:round/>
            <a:headEnd type="none" w="med" len="med"/>
            <a:tailEnd type="triangle"/>
          </a:ln>
          <a:effectLst/>
        </p:spPr>
      </p:cxnSp>
      <p:sp>
        <p:nvSpPr>
          <p:cNvPr id="161" name="テキスト ボックス 160"/>
          <p:cNvSpPr txBox="1"/>
          <p:nvPr/>
        </p:nvSpPr>
        <p:spPr>
          <a:xfrm>
            <a:off x="5881670" y="5198676"/>
            <a:ext cx="504000" cy="180000"/>
          </a:xfrm>
          <a:prstGeom prst="rect">
            <a:avLst/>
          </a:prstGeom>
          <a:solidFill>
            <a:schemeClr val="bg1">
              <a:lumMod val="50000"/>
            </a:schemeClr>
          </a:solidFill>
          <a:ln w="12700">
            <a:noFill/>
          </a:ln>
        </p:spPr>
        <p:txBody>
          <a:bodyPr wrap="square" lIns="0" tIns="0" rIns="0" bIns="0" rtlCol="0" anchor="ctr" anchorCtr="1">
            <a:noAutofit/>
          </a:bodyPr>
          <a:lstStyle>
            <a:defPPr>
              <a:defRPr lang="ja-JP"/>
            </a:defPPr>
            <a:lvl1pPr algn="ctr">
              <a:lnSpc>
                <a:spcPts val="800"/>
              </a:lnSpc>
              <a:defRPr sz="800">
                <a:solidFill>
                  <a:schemeClr val="bg1"/>
                </a:solidFill>
                <a:latin typeface="Meiryo UI" panose="020B0604030504040204" pitchFamily="50" charset="-128"/>
                <a:ea typeface="Meiryo UI" panose="020B0604030504040204" pitchFamily="50" charset="-128"/>
              </a:defRPr>
            </a:lvl1pPr>
          </a:lstStyle>
          <a:p>
            <a:r>
              <a:rPr lang="ja-JP" altLang="en-US" b="1" dirty="0"/>
              <a:t>事業計画</a:t>
            </a:r>
            <a:endParaRPr lang="en-US" altLang="ja-JP" b="1" dirty="0"/>
          </a:p>
        </p:txBody>
      </p:sp>
      <p:sp>
        <p:nvSpPr>
          <p:cNvPr id="162" name="角丸四角形 161"/>
          <p:cNvSpPr/>
          <p:nvPr/>
        </p:nvSpPr>
        <p:spPr bwMode="auto">
          <a:xfrm>
            <a:off x="5161865" y="4442871"/>
            <a:ext cx="864000" cy="162000"/>
          </a:xfrm>
          <a:prstGeom prst="roundRect">
            <a:avLst>
              <a:gd name="adj" fmla="val 0"/>
            </a:avLst>
          </a:prstGeom>
          <a:solidFill>
            <a:schemeClr val="bg1">
              <a:lumMod val="95000"/>
            </a:schemeClr>
          </a:solidFill>
          <a:ln w="12700"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900" b="1" dirty="0">
                <a:latin typeface="Meiryo UI" panose="020B0604030504040204" pitchFamily="50" charset="-128"/>
                <a:ea typeface="Meiryo UI" panose="020B0604030504040204" pitchFamily="50" charset="-128"/>
              </a:rPr>
              <a:t>インプット</a:t>
            </a:r>
            <a:endParaRPr lang="ja-JP" altLang="en-US" sz="900" b="1" dirty="0">
              <a:solidFill>
                <a:srgbClr val="C00000"/>
              </a:solidFill>
              <a:latin typeface="Meiryo UI" panose="020B0604030504040204" pitchFamily="50" charset="-128"/>
              <a:ea typeface="Meiryo UI" panose="020B0604030504040204" pitchFamily="50" charset="-128"/>
            </a:endParaRPr>
          </a:p>
        </p:txBody>
      </p:sp>
      <p:sp>
        <p:nvSpPr>
          <p:cNvPr id="163" name="テキスト ボックス 162"/>
          <p:cNvSpPr txBox="1"/>
          <p:nvPr/>
        </p:nvSpPr>
        <p:spPr>
          <a:xfrm>
            <a:off x="6481564" y="4766533"/>
            <a:ext cx="576000" cy="229984"/>
          </a:xfrm>
          <a:prstGeom prst="rect">
            <a:avLst/>
          </a:prstGeom>
          <a:noFill/>
          <a:ln>
            <a:noFill/>
          </a:ln>
        </p:spPr>
        <p:txBody>
          <a:bodyPr vert="horz" wrap="square" lIns="0" tIns="7200" rIns="0" bIns="7200" rtlCol="0">
            <a:spAutoFit/>
          </a:bodyPr>
          <a:lstStyle/>
          <a:p>
            <a:pPr algn="ctr"/>
            <a:r>
              <a:rPr lang="ja-JP" altLang="en-US" sz="700" dirty="0">
                <a:solidFill>
                  <a:schemeClr val="accent6">
                    <a:lumMod val="75000"/>
                  </a:schemeClr>
                </a:solidFill>
                <a:latin typeface="Meiryo UI" panose="020B0604030504040204" pitchFamily="50" charset="-128"/>
                <a:ea typeface="Meiryo UI" panose="020B0604030504040204" pitchFamily="50" charset="-128"/>
              </a:rPr>
              <a:t>地域内の売上のみを対象</a:t>
            </a:r>
            <a:endParaRPr lang="en-US" altLang="ja-JP" sz="700" dirty="0">
              <a:solidFill>
                <a:schemeClr val="accent6">
                  <a:lumMod val="75000"/>
                </a:schemeClr>
              </a:solidFill>
              <a:latin typeface="Meiryo UI" panose="020B0604030504040204" pitchFamily="50" charset="-128"/>
              <a:ea typeface="Meiryo UI" panose="020B0604030504040204" pitchFamily="50" charset="-128"/>
            </a:endParaRPr>
          </a:p>
        </p:txBody>
      </p:sp>
      <p:sp>
        <p:nvSpPr>
          <p:cNvPr id="164" name="角丸四角形 163"/>
          <p:cNvSpPr/>
          <p:nvPr/>
        </p:nvSpPr>
        <p:spPr bwMode="auto">
          <a:xfrm>
            <a:off x="6376450" y="4442871"/>
            <a:ext cx="2263576" cy="162000"/>
          </a:xfrm>
          <a:prstGeom prst="roundRect">
            <a:avLst>
              <a:gd name="adj" fmla="val 0"/>
            </a:avLst>
          </a:prstGeom>
          <a:solidFill>
            <a:schemeClr val="bg1">
              <a:lumMod val="95000"/>
            </a:schemeClr>
          </a:solidFill>
          <a:ln w="12700"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900" b="1" dirty="0">
                <a:latin typeface="Meiryo UI" panose="020B0604030504040204" pitchFamily="50" charset="-128"/>
                <a:ea typeface="Meiryo UI" panose="020B0604030504040204" pitchFamily="50" charset="-128"/>
              </a:rPr>
              <a:t>アウトプット</a:t>
            </a:r>
            <a:endParaRPr lang="ja-JP" altLang="en-US" sz="900" b="1" dirty="0">
              <a:solidFill>
                <a:srgbClr val="C00000"/>
              </a:solidFill>
              <a:latin typeface="Meiryo UI" panose="020B0604030504040204" pitchFamily="50" charset="-128"/>
              <a:ea typeface="Meiryo UI" panose="020B0604030504040204" pitchFamily="50" charset="-128"/>
            </a:endParaRPr>
          </a:p>
        </p:txBody>
      </p:sp>
      <p:sp>
        <p:nvSpPr>
          <p:cNvPr id="165" name="テキスト ボックス 164">
            <a:extLst>
              <a:ext uri="{FF2B5EF4-FFF2-40B4-BE49-F238E27FC236}">
                <a16:creationId xmlns:a16="http://schemas.microsoft.com/office/drawing/2014/main" id="{700FD8EB-251A-F76A-97E4-31ED448FC185}"/>
              </a:ext>
            </a:extLst>
          </p:cNvPr>
          <p:cNvSpPr txBox="1"/>
          <p:nvPr/>
        </p:nvSpPr>
        <p:spPr>
          <a:xfrm>
            <a:off x="6975301" y="5320917"/>
            <a:ext cx="288000" cy="180000"/>
          </a:xfrm>
          <a:prstGeom prst="rect">
            <a:avLst/>
          </a:prstGeom>
          <a:solidFill>
            <a:schemeClr val="bg1">
              <a:lumMod val="50000"/>
            </a:schemeClr>
          </a:solidFill>
          <a:ln w="12700">
            <a:noFill/>
          </a:ln>
        </p:spPr>
        <p:txBody>
          <a:bodyPr wrap="square" lIns="0" tIns="0" rIns="0" bIns="0" rtlCol="0" anchor="ctr" anchorCtr="1">
            <a:noAutofit/>
          </a:bodyPr>
          <a:lstStyle>
            <a:defPPr>
              <a:defRPr lang="ja-JP"/>
            </a:defPPr>
            <a:lvl1pPr algn="ctr">
              <a:lnSpc>
                <a:spcPts val="800"/>
              </a:lnSpc>
              <a:defRPr sz="800">
                <a:solidFill>
                  <a:schemeClr val="bg1"/>
                </a:solidFill>
                <a:latin typeface="Meiryo UI" panose="020B0604030504040204" pitchFamily="50" charset="-128"/>
                <a:ea typeface="Meiryo UI" panose="020B0604030504040204" pitchFamily="50" charset="-128"/>
              </a:defRPr>
            </a:lvl1pPr>
          </a:lstStyle>
          <a:p>
            <a:r>
              <a:rPr lang="ja-JP" altLang="en-US" b="1" dirty="0"/>
              <a:t>波及</a:t>
            </a:r>
            <a:endParaRPr lang="en-US" altLang="ja-JP" b="1" dirty="0"/>
          </a:p>
        </p:txBody>
      </p:sp>
      <p:sp>
        <p:nvSpPr>
          <p:cNvPr id="166" name="テキスト ボックス 165">
            <a:extLst>
              <a:ext uri="{FF2B5EF4-FFF2-40B4-BE49-F238E27FC236}">
                <a16:creationId xmlns:a16="http://schemas.microsoft.com/office/drawing/2014/main" id="{1669971F-195B-3681-7C47-8990E0BB8160}"/>
              </a:ext>
            </a:extLst>
          </p:cNvPr>
          <p:cNvSpPr txBox="1"/>
          <p:nvPr/>
        </p:nvSpPr>
        <p:spPr>
          <a:xfrm>
            <a:off x="5050295" y="4150202"/>
            <a:ext cx="3636000" cy="216000"/>
          </a:xfrm>
          <a:prstGeom prst="rect">
            <a:avLst/>
          </a:prstGeom>
          <a:solidFill>
            <a:schemeClr val="bg1"/>
          </a:solidFill>
          <a:ln>
            <a:solidFill>
              <a:schemeClr val="bg1">
                <a:lumMod val="65000"/>
              </a:schemeClr>
            </a:solidFill>
          </a:ln>
        </p:spPr>
        <p:txBody>
          <a:bodyPr wrap="square" lIns="72000" tIns="18000" rIns="72000" bIns="18000" rtlCol="0" anchor="ctr" anchorCtr="0">
            <a:noAutofit/>
          </a:bodyPr>
          <a:lstStyle/>
          <a:p>
            <a:pPr algn="just">
              <a:lnSpc>
                <a:spcPts val="1100"/>
              </a:lnSpc>
              <a:buClr>
                <a:schemeClr val="tx1"/>
              </a:buClr>
            </a:pPr>
            <a:r>
              <a:rPr lang="ja-JP" altLang="en-US" sz="900" dirty="0">
                <a:solidFill>
                  <a:srgbClr val="C00000"/>
                </a:solidFill>
                <a:latin typeface="Meiryo UI" panose="020B0604030504040204" pitchFamily="50" charset="-128"/>
                <a:ea typeface="Meiryo UI" panose="020B0604030504040204" pitchFamily="50" charset="-128"/>
              </a:rPr>
              <a:t>事業実施による売上</a:t>
            </a:r>
            <a:r>
              <a:rPr lang="ja-JP" altLang="en-US" sz="900" dirty="0">
                <a:latin typeface="Meiryo UI" panose="020B0604030504040204" pitchFamily="50" charset="-128"/>
                <a:ea typeface="Meiryo UI" panose="020B0604030504040204" pitchFamily="50" charset="-128"/>
              </a:rPr>
              <a:t>が</a:t>
            </a:r>
            <a:r>
              <a:rPr lang="ja-JP" altLang="en-US" sz="900" dirty="0">
                <a:solidFill>
                  <a:srgbClr val="C00000"/>
                </a:solidFill>
                <a:latin typeface="Meiryo UI" panose="020B0604030504040204" pitchFamily="50" charset="-128"/>
                <a:ea typeface="Meiryo UI" panose="020B0604030504040204" pitchFamily="50" charset="-128"/>
              </a:rPr>
              <a:t>地域内の売上</a:t>
            </a:r>
            <a:r>
              <a:rPr lang="ja-JP" altLang="en-US" sz="900" dirty="0">
                <a:latin typeface="Meiryo UI" panose="020B0604030504040204" pitchFamily="50" charset="-128"/>
                <a:ea typeface="Meiryo UI" panose="020B0604030504040204" pitchFamily="50" charset="-128"/>
              </a:rPr>
              <a:t>に繋がり、さらに間接的に</a:t>
            </a:r>
            <a:r>
              <a:rPr lang="ja-JP" altLang="en-US" sz="900" dirty="0">
                <a:solidFill>
                  <a:srgbClr val="C00000"/>
                </a:solidFill>
                <a:latin typeface="Meiryo UI" panose="020B0604030504040204" pitchFamily="50" charset="-128"/>
                <a:ea typeface="Meiryo UI" panose="020B0604030504040204" pitchFamily="50" charset="-128"/>
              </a:rPr>
              <a:t>波及</a:t>
            </a:r>
            <a:r>
              <a:rPr lang="ja-JP" altLang="en-US" sz="900" dirty="0">
                <a:latin typeface="Meiryo UI" panose="020B0604030504040204" pitchFamily="50" charset="-128"/>
                <a:ea typeface="Meiryo UI" panose="020B0604030504040204" pitchFamily="50" charset="-128"/>
              </a:rPr>
              <a:t>していく。</a:t>
            </a:r>
            <a:endParaRPr kumimoji="1" lang="ja-JP" altLang="en-US" sz="900" dirty="0">
              <a:latin typeface="Meiryo UI" panose="020B0604030504040204" pitchFamily="50" charset="-128"/>
              <a:ea typeface="Meiryo UI" panose="020B0604030504040204" pitchFamily="50" charset="-128"/>
            </a:endParaRPr>
          </a:p>
        </p:txBody>
      </p:sp>
      <p:sp>
        <p:nvSpPr>
          <p:cNvPr id="167" name="正方形/長方形 166"/>
          <p:cNvSpPr/>
          <p:nvPr/>
        </p:nvSpPr>
        <p:spPr bwMode="auto">
          <a:xfrm>
            <a:off x="8106641" y="5696857"/>
            <a:ext cx="468000" cy="371586"/>
          </a:xfrm>
          <a:prstGeom prst="rect">
            <a:avLst/>
          </a:prstGeom>
          <a:solidFill>
            <a:srgbClr val="FFFF00"/>
          </a:solidFill>
          <a:ln w="19050"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68" name="テキスト ボックス 167"/>
          <p:cNvSpPr txBox="1"/>
          <p:nvPr/>
        </p:nvSpPr>
        <p:spPr>
          <a:xfrm>
            <a:off x="8106641" y="5728762"/>
            <a:ext cx="468000" cy="307777"/>
          </a:xfrm>
          <a:prstGeom prst="rect">
            <a:avLst/>
          </a:prstGeom>
          <a:noFill/>
        </p:spPr>
        <p:txBody>
          <a:bodyPr wrap="square" rtlCol="0">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地域内</a:t>
            </a:r>
            <a:endParaRPr lang="en-US" altLang="ja-JP" sz="700" dirty="0">
              <a:solidFill>
                <a:srgbClr val="C00000"/>
              </a:solidFill>
              <a:latin typeface="Meiryo UI" panose="020B0604030504040204" pitchFamily="50" charset="-128"/>
              <a:ea typeface="Meiryo UI" panose="020B0604030504040204" pitchFamily="50" charset="-128"/>
            </a:endParaRPr>
          </a:p>
          <a:p>
            <a:pPr algn="ctr"/>
            <a:r>
              <a:rPr lang="ja-JP" altLang="en-US" sz="700" dirty="0">
                <a:latin typeface="Meiryo UI" panose="020B0604030504040204" pitchFamily="50" charset="-128"/>
                <a:ea typeface="Meiryo UI" panose="020B0604030504040204" pitchFamily="50" charset="-128"/>
              </a:rPr>
              <a:t>の売上</a:t>
            </a:r>
            <a:endParaRPr lang="en-US" altLang="ja-JP" sz="700" dirty="0">
              <a:latin typeface="Meiryo UI" panose="020B0604030504040204" pitchFamily="50" charset="-128"/>
              <a:ea typeface="Meiryo UI" panose="020B0604030504040204" pitchFamily="50" charset="-128"/>
            </a:endParaRPr>
          </a:p>
        </p:txBody>
      </p:sp>
      <p:sp>
        <p:nvSpPr>
          <p:cNvPr id="169" name="右矢印 168"/>
          <p:cNvSpPr/>
          <p:nvPr/>
        </p:nvSpPr>
        <p:spPr bwMode="auto">
          <a:xfrm>
            <a:off x="7836672" y="5552176"/>
            <a:ext cx="216000" cy="209001"/>
          </a:xfrm>
          <a:prstGeom prst="rightArrow">
            <a:avLst/>
          </a:prstGeom>
          <a:solidFill>
            <a:schemeClr val="bg1">
              <a:lumMod val="75000"/>
            </a:schemeClr>
          </a:solidFill>
          <a:ln w="3175" cap="flat" cmpd="sng" algn="ctr">
            <a:solidFill>
              <a:schemeClr val="tx1"/>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36000" marR="0" indent="108000" algn="l" defTabSz="914400" rtl="0" eaLnBrk="1" fontAlgn="base" latinLnBrk="0" hangingPunct="1">
              <a:lnSpc>
                <a:spcPct val="100000"/>
              </a:lnSpc>
              <a:spcBef>
                <a:spcPct val="0"/>
              </a:spcBef>
              <a:spcAft>
                <a:spcPct val="0"/>
              </a:spcAft>
              <a:buClrTx/>
              <a:buSzTx/>
              <a:buFont typeface="Arial" panose="020B0604020202020204" pitchFamily="34" charset="0"/>
              <a:buChar char="•"/>
              <a:tabLst/>
            </a:pPr>
            <a:endParaRPr kumimoji="1" lang="ja-JP" altLang="en-US" sz="1100" dirty="0">
              <a:latin typeface="Meiryo UI" panose="020B0604030504040204" pitchFamily="50" charset="-128"/>
              <a:ea typeface="Meiryo UI" panose="020B0604030504040204" pitchFamily="50" charset="-128"/>
            </a:endParaRPr>
          </a:p>
        </p:txBody>
      </p:sp>
      <p:sp>
        <p:nvSpPr>
          <p:cNvPr id="170" name="テキスト ボックス 169"/>
          <p:cNvSpPr txBox="1"/>
          <p:nvPr/>
        </p:nvSpPr>
        <p:spPr>
          <a:xfrm>
            <a:off x="8016641" y="6109812"/>
            <a:ext cx="648000" cy="205184"/>
          </a:xfrm>
          <a:prstGeom prst="rect">
            <a:avLst/>
          </a:prstGeom>
          <a:noFill/>
        </p:spPr>
        <p:txBody>
          <a:bodyPr wrap="square" lIns="0" tIns="0" rIns="0" bIns="0" rtlCol="0">
            <a:spAutoFit/>
          </a:bodyPr>
          <a:lstStyle/>
          <a:p>
            <a:pPr algn="ctr">
              <a:lnSpc>
                <a:spcPts val="800"/>
              </a:lnSpc>
            </a:pPr>
            <a:r>
              <a:rPr lang="ja-JP" altLang="en-US" sz="800" b="1" dirty="0">
                <a:solidFill>
                  <a:schemeClr val="accent6">
                    <a:lumMod val="75000"/>
                  </a:schemeClr>
                </a:solidFill>
                <a:latin typeface="Meiryo UI" panose="020B0604030504040204" pitchFamily="50" charset="-128"/>
                <a:ea typeface="Meiryo UI" panose="020B0604030504040204" pitchFamily="50" charset="-128"/>
              </a:rPr>
              <a:t>第</a:t>
            </a:r>
            <a:r>
              <a:rPr lang="en-US" altLang="ja-JP" sz="800" b="1" dirty="0">
                <a:solidFill>
                  <a:schemeClr val="accent6">
                    <a:lumMod val="75000"/>
                  </a:schemeClr>
                </a:solidFill>
                <a:latin typeface="Meiryo UI" panose="020B0604030504040204" pitchFamily="50" charset="-128"/>
                <a:ea typeface="Meiryo UI" panose="020B0604030504040204" pitchFamily="50" charset="-128"/>
              </a:rPr>
              <a:t>2</a:t>
            </a:r>
            <a:r>
              <a:rPr lang="ja-JP" altLang="en-US" sz="800" b="1" dirty="0">
                <a:solidFill>
                  <a:schemeClr val="accent6">
                    <a:lumMod val="75000"/>
                  </a:schemeClr>
                </a:solidFill>
                <a:latin typeface="Meiryo UI" panose="020B0604030504040204" pitchFamily="50" charset="-128"/>
                <a:ea typeface="Meiryo UI" panose="020B0604030504040204" pitchFamily="50" charset="-128"/>
              </a:rPr>
              <a:t>次</a:t>
            </a:r>
            <a:endParaRPr lang="en-US" altLang="ja-JP" sz="800" b="1" dirty="0">
              <a:solidFill>
                <a:schemeClr val="accent6">
                  <a:lumMod val="75000"/>
                </a:schemeClr>
              </a:solidFill>
              <a:latin typeface="Meiryo UI" panose="020B0604030504040204" pitchFamily="50" charset="-128"/>
              <a:ea typeface="Meiryo UI" panose="020B0604030504040204" pitchFamily="50" charset="-128"/>
            </a:endParaRPr>
          </a:p>
          <a:p>
            <a:pPr algn="ctr">
              <a:lnSpc>
                <a:spcPts val="800"/>
              </a:lnSpc>
            </a:pPr>
            <a:r>
              <a:rPr lang="ja-JP" altLang="en-US" sz="800" b="1" dirty="0">
                <a:solidFill>
                  <a:schemeClr val="accent6">
                    <a:lumMod val="75000"/>
                  </a:schemeClr>
                </a:solidFill>
                <a:latin typeface="Meiryo UI" panose="020B0604030504040204" pitchFamily="50" charset="-128"/>
                <a:ea typeface="Meiryo UI" panose="020B0604030504040204" pitchFamily="50" charset="-128"/>
              </a:rPr>
              <a:t>間接効果</a:t>
            </a:r>
            <a:endParaRPr lang="en-US" altLang="ja-JP" sz="800" b="1" baseline="30000" dirty="0">
              <a:solidFill>
                <a:schemeClr val="accent6">
                  <a:lumMod val="75000"/>
                </a:schemeClr>
              </a:solidFill>
              <a:latin typeface="Meiryo UI" panose="020B0604030504040204" pitchFamily="50" charset="-128"/>
              <a:ea typeface="Meiryo UI" panose="020B0604030504040204" pitchFamily="50" charset="-128"/>
            </a:endParaRPr>
          </a:p>
        </p:txBody>
      </p:sp>
      <p:sp>
        <p:nvSpPr>
          <p:cNvPr id="171" name="テキスト ボックス 170">
            <a:extLst>
              <a:ext uri="{FF2B5EF4-FFF2-40B4-BE49-F238E27FC236}">
                <a16:creationId xmlns:a16="http://schemas.microsoft.com/office/drawing/2014/main" id="{700FD8EB-251A-F76A-97E4-31ED448FC185}"/>
              </a:ext>
            </a:extLst>
          </p:cNvPr>
          <p:cNvSpPr txBox="1"/>
          <p:nvPr/>
        </p:nvSpPr>
        <p:spPr>
          <a:xfrm>
            <a:off x="7811339" y="5320917"/>
            <a:ext cx="288000" cy="180000"/>
          </a:xfrm>
          <a:prstGeom prst="rect">
            <a:avLst/>
          </a:prstGeom>
          <a:solidFill>
            <a:schemeClr val="bg1">
              <a:lumMod val="50000"/>
            </a:schemeClr>
          </a:solidFill>
          <a:ln w="12700">
            <a:noFill/>
          </a:ln>
        </p:spPr>
        <p:txBody>
          <a:bodyPr wrap="square" lIns="0" tIns="0" rIns="0" bIns="0" rtlCol="0" anchor="ctr" anchorCtr="1">
            <a:noAutofit/>
          </a:bodyPr>
          <a:lstStyle>
            <a:defPPr>
              <a:defRPr lang="ja-JP"/>
            </a:defPPr>
            <a:lvl1pPr algn="ctr">
              <a:lnSpc>
                <a:spcPts val="800"/>
              </a:lnSpc>
              <a:defRPr sz="800">
                <a:solidFill>
                  <a:schemeClr val="bg1"/>
                </a:solidFill>
                <a:latin typeface="Meiryo UI" panose="020B0604030504040204" pitchFamily="50" charset="-128"/>
                <a:ea typeface="Meiryo UI" panose="020B0604030504040204" pitchFamily="50" charset="-128"/>
              </a:defRPr>
            </a:lvl1pPr>
          </a:lstStyle>
          <a:p>
            <a:r>
              <a:rPr lang="ja-JP" altLang="en-US" b="1" dirty="0"/>
              <a:t>波及</a:t>
            </a:r>
            <a:endParaRPr lang="en-US" altLang="ja-JP" b="1" dirty="0"/>
          </a:p>
        </p:txBody>
      </p:sp>
      <p:sp>
        <p:nvSpPr>
          <p:cNvPr id="172" name="角丸四角形 202">
            <a:extLst>
              <a:ext uri="{FF2B5EF4-FFF2-40B4-BE49-F238E27FC236}">
                <a16:creationId xmlns:a16="http://schemas.microsoft.com/office/drawing/2014/main" id="{F92BF1F2-6A91-3B45-4CF2-53DB8147B52A}"/>
              </a:ext>
            </a:extLst>
          </p:cNvPr>
          <p:cNvSpPr/>
          <p:nvPr/>
        </p:nvSpPr>
        <p:spPr bwMode="auto">
          <a:xfrm>
            <a:off x="5154478" y="5220367"/>
            <a:ext cx="600904" cy="288000"/>
          </a:xfrm>
          <a:prstGeom prst="roundRect">
            <a:avLst>
              <a:gd name="adj" fmla="val 28406"/>
            </a:avLst>
          </a:prstGeom>
          <a:solidFill>
            <a:schemeClr val="bg1">
              <a:lumMod val="95000"/>
            </a:schemeClr>
          </a:solidFill>
          <a:ln w="9525"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700" dirty="0">
                <a:latin typeface="Meiryo UI" panose="020B0604030504040204" pitchFamily="50" charset="-128"/>
                <a:ea typeface="Meiryo UI" panose="020B0604030504040204" pitchFamily="50" charset="-128"/>
              </a:rPr>
              <a:t>事業実施</a:t>
            </a:r>
            <a:endParaRPr lang="en-US" altLang="ja-JP" sz="700" dirty="0">
              <a:latin typeface="Meiryo UI" panose="020B0604030504040204" pitchFamily="50" charset="-128"/>
              <a:ea typeface="Meiryo UI" panose="020B0604030504040204" pitchFamily="50" charset="-128"/>
            </a:endParaRPr>
          </a:p>
          <a:p>
            <a:pPr algn="ctr"/>
            <a:r>
              <a:rPr lang="ja-JP" altLang="en-US" sz="700" dirty="0">
                <a:latin typeface="Meiryo UI" panose="020B0604030504040204" pitchFamily="50" charset="-128"/>
                <a:ea typeface="Meiryo UI" panose="020B0604030504040204" pitchFamily="50" charset="-128"/>
              </a:rPr>
              <a:t>による売上</a:t>
            </a:r>
            <a:endParaRPr lang="en-US" altLang="ja-JP" sz="700" dirty="0">
              <a:latin typeface="Meiryo UI" panose="020B0604030504040204" pitchFamily="50" charset="-128"/>
              <a:ea typeface="Meiryo UI" panose="020B0604030504040204" pitchFamily="50" charset="-128"/>
            </a:endParaRPr>
          </a:p>
        </p:txBody>
      </p:sp>
      <p:sp>
        <p:nvSpPr>
          <p:cNvPr id="173" name="角丸四角形 202">
            <a:extLst>
              <a:ext uri="{FF2B5EF4-FFF2-40B4-BE49-F238E27FC236}">
                <a16:creationId xmlns:a16="http://schemas.microsoft.com/office/drawing/2014/main" id="{0A896007-FAF4-2AF3-0160-5990BFAFBA56}"/>
              </a:ext>
            </a:extLst>
          </p:cNvPr>
          <p:cNvSpPr/>
          <p:nvPr/>
        </p:nvSpPr>
        <p:spPr bwMode="auto">
          <a:xfrm>
            <a:off x="3590796" y="5121090"/>
            <a:ext cx="720000" cy="396000"/>
          </a:xfrm>
          <a:prstGeom prst="roundRect">
            <a:avLst>
              <a:gd name="adj" fmla="val 28406"/>
            </a:avLst>
          </a:prstGeom>
          <a:solidFill>
            <a:schemeClr val="bg1">
              <a:lumMod val="95000"/>
            </a:schemeClr>
          </a:solidFill>
          <a:ln w="9525"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600" dirty="0">
                <a:latin typeface="Meiryo UI" panose="020B0604030504040204" pitchFamily="50" charset="-128"/>
                <a:ea typeface="Meiryo UI" panose="020B0604030504040204" pitchFamily="50" charset="-128"/>
              </a:rPr>
              <a:t>直接効果と第</a:t>
            </a:r>
            <a:r>
              <a:rPr lang="en-US" altLang="ja-JP" sz="600" dirty="0">
                <a:latin typeface="Meiryo UI" panose="020B0604030504040204" pitchFamily="50" charset="-128"/>
                <a:ea typeface="Meiryo UI" panose="020B0604030504040204" pitchFamily="50" charset="-128"/>
              </a:rPr>
              <a:t>1</a:t>
            </a:r>
            <a:r>
              <a:rPr lang="ja-JP" altLang="en-US" sz="600" dirty="0">
                <a:latin typeface="Meiryo UI" panose="020B0604030504040204" pitchFamily="50" charset="-128"/>
                <a:ea typeface="Meiryo UI" panose="020B0604030504040204" pitchFamily="50" charset="-128"/>
              </a:rPr>
              <a:t>次間接効果の売上が所得、さらに消費に回ることで発生する売上</a:t>
            </a:r>
            <a:endParaRPr lang="en-US" altLang="ja-JP" sz="600" dirty="0">
              <a:latin typeface="Meiryo UI" panose="020B0604030504040204" pitchFamily="50" charset="-128"/>
              <a:ea typeface="Meiryo UI" panose="020B0604030504040204" pitchFamily="50" charset="-128"/>
            </a:endParaRPr>
          </a:p>
        </p:txBody>
      </p:sp>
      <p:cxnSp>
        <p:nvCxnSpPr>
          <p:cNvPr id="174" name="直線コネクタ 173">
            <a:extLst>
              <a:ext uri="{FF2B5EF4-FFF2-40B4-BE49-F238E27FC236}">
                <a16:creationId xmlns:a16="http://schemas.microsoft.com/office/drawing/2014/main" id="{9ECAD3A5-7CB5-A125-017A-218B6A5BD09C}"/>
              </a:ext>
            </a:extLst>
          </p:cNvPr>
          <p:cNvCxnSpPr>
            <a:cxnSpLocks/>
          </p:cNvCxnSpPr>
          <p:nvPr/>
        </p:nvCxnSpPr>
        <p:spPr bwMode="auto">
          <a:xfrm flipH="1">
            <a:off x="3782958" y="5513278"/>
            <a:ext cx="72000" cy="180000"/>
          </a:xfrm>
          <a:prstGeom prst="line">
            <a:avLst/>
          </a:prstGeom>
          <a:noFill/>
          <a:ln w="6350" cap="flat" cmpd="sng" algn="ctr">
            <a:solidFill>
              <a:schemeClr val="bg1">
                <a:lumMod val="50000"/>
              </a:schemeClr>
            </a:solidFill>
            <a:prstDash val="solid"/>
            <a:round/>
            <a:headEnd type="none" w="med" len="med"/>
            <a:tailEnd type="none" w="med" len="med"/>
          </a:ln>
          <a:effectLst/>
        </p:spPr>
      </p:cxnSp>
      <p:sp>
        <p:nvSpPr>
          <p:cNvPr id="175" name="角丸四角形 202">
            <a:extLst>
              <a:ext uri="{FF2B5EF4-FFF2-40B4-BE49-F238E27FC236}">
                <a16:creationId xmlns:a16="http://schemas.microsoft.com/office/drawing/2014/main" id="{0A896007-FAF4-2AF3-0160-5990BFAFBA56}"/>
              </a:ext>
            </a:extLst>
          </p:cNvPr>
          <p:cNvSpPr/>
          <p:nvPr/>
        </p:nvSpPr>
        <p:spPr bwMode="auto">
          <a:xfrm>
            <a:off x="7313912" y="4858372"/>
            <a:ext cx="720000" cy="396000"/>
          </a:xfrm>
          <a:prstGeom prst="roundRect">
            <a:avLst>
              <a:gd name="adj" fmla="val 28406"/>
            </a:avLst>
          </a:prstGeom>
          <a:solidFill>
            <a:schemeClr val="bg1">
              <a:lumMod val="95000"/>
            </a:schemeClr>
          </a:solidFill>
          <a:ln w="9525"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600" dirty="0">
                <a:latin typeface="Meiryo UI" panose="020B0604030504040204" pitchFamily="50" charset="-128"/>
                <a:ea typeface="Meiryo UI" panose="020B0604030504040204" pitchFamily="50" charset="-128"/>
              </a:rPr>
              <a:t>事業による直接的な売上の発生に伴い、間接的に発生する原材料等の売上</a:t>
            </a:r>
            <a:endParaRPr lang="en-US" altLang="ja-JP" sz="600" dirty="0">
              <a:latin typeface="Meiryo UI" panose="020B0604030504040204" pitchFamily="50" charset="-128"/>
              <a:ea typeface="Meiryo UI" panose="020B0604030504040204" pitchFamily="50" charset="-128"/>
            </a:endParaRPr>
          </a:p>
        </p:txBody>
      </p:sp>
      <p:cxnSp>
        <p:nvCxnSpPr>
          <p:cNvPr id="176" name="直線コネクタ 175">
            <a:extLst>
              <a:ext uri="{FF2B5EF4-FFF2-40B4-BE49-F238E27FC236}">
                <a16:creationId xmlns:a16="http://schemas.microsoft.com/office/drawing/2014/main" id="{9ECAD3A5-7CB5-A125-017A-218B6A5BD09C}"/>
              </a:ext>
            </a:extLst>
          </p:cNvPr>
          <p:cNvCxnSpPr>
            <a:cxnSpLocks/>
          </p:cNvCxnSpPr>
          <p:nvPr/>
        </p:nvCxnSpPr>
        <p:spPr bwMode="auto">
          <a:xfrm flipH="1">
            <a:off x="7550322" y="5250124"/>
            <a:ext cx="72000" cy="180000"/>
          </a:xfrm>
          <a:prstGeom prst="line">
            <a:avLst/>
          </a:prstGeom>
          <a:noFill/>
          <a:ln w="6350" cap="flat" cmpd="sng" algn="ctr">
            <a:solidFill>
              <a:schemeClr val="bg1">
                <a:lumMod val="50000"/>
              </a:schemeClr>
            </a:solidFill>
            <a:prstDash val="solid"/>
            <a:round/>
            <a:headEnd type="none" w="med" len="med"/>
            <a:tailEnd type="none" w="med" len="med"/>
          </a:ln>
          <a:effectLst/>
        </p:spPr>
      </p:cxnSp>
      <p:sp>
        <p:nvSpPr>
          <p:cNvPr id="177" name="角丸四角形 202">
            <a:extLst>
              <a:ext uri="{FF2B5EF4-FFF2-40B4-BE49-F238E27FC236}">
                <a16:creationId xmlns:a16="http://schemas.microsoft.com/office/drawing/2014/main" id="{0A896007-FAF4-2AF3-0160-5990BFAFBA56}"/>
              </a:ext>
            </a:extLst>
          </p:cNvPr>
          <p:cNvSpPr/>
          <p:nvPr/>
        </p:nvSpPr>
        <p:spPr bwMode="auto">
          <a:xfrm>
            <a:off x="8148516" y="5113943"/>
            <a:ext cx="720000" cy="396000"/>
          </a:xfrm>
          <a:prstGeom prst="roundRect">
            <a:avLst>
              <a:gd name="adj" fmla="val 28406"/>
            </a:avLst>
          </a:prstGeom>
          <a:solidFill>
            <a:schemeClr val="bg1">
              <a:lumMod val="95000"/>
            </a:schemeClr>
          </a:solidFill>
          <a:ln w="9525" cap="flat" cmpd="sng" algn="ctr">
            <a:solidFill>
              <a:schemeClr val="bg1">
                <a:lumMod val="50000"/>
              </a:schemeClr>
            </a:solidFill>
            <a:prstDash val="solid"/>
            <a:round/>
            <a:headEnd type="none" w="med" len="med"/>
            <a:tailEnd type="none" w="med" len="med"/>
          </a:ln>
          <a:effectLst/>
        </p:spPr>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lang="ja-JP" altLang="en-US" sz="600" dirty="0">
                <a:latin typeface="Meiryo UI" panose="020B0604030504040204" pitchFamily="50" charset="-128"/>
                <a:ea typeface="Meiryo UI" panose="020B0604030504040204" pitchFamily="50" charset="-128"/>
              </a:rPr>
              <a:t>直接効果と第</a:t>
            </a:r>
            <a:r>
              <a:rPr lang="en-US" altLang="ja-JP" sz="600" dirty="0">
                <a:latin typeface="Meiryo UI" panose="020B0604030504040204" pitchFamily="50" charset="-128"/>
                <a:ea typeface="Meiryo UI" panose="020B0604030504040204" pitchFamily="50" charset="-128"/>
              </a:rPr>
              <a:t>1</a:t>
            </a:r>
            <a:r>
              <a:rPr lang="ja-JP" altLang="en-US" sz="600" dirty="0">
                <a:latin typeface="Meiryo UI" panose="020B0604030504040204" pitchFamily="50" charset="-128"/>
                <a:ea typeface="Meiryo UI" panose="020B0604030504040204" pitchFamily="50" charset="-128"/>
              </a:rPr>
              <a:t>次間接効果の売上が所得、さらに消費に回ることで発生する売上</a:t>
            </a:r>
            <a:endParaRPr lang="en-US" altLang="ja-JP" sz="600" dirty="0">
              <a:latin typeface="Meiryo UI" panose="020B0604030504040204" pitchFamily="50" charset="-128"/>
              <a:ea typeface="Meiryo UI" panose="020B0604030504040204" pitchFamily="50" charset="-128"/>
            </a:endParaRPr>
          </a:p>
        </p:txBody>
      </p:sp>
      <p:cxnSp>
        <p:nvCxnSpPr>
          <p:cNvPr id="178" name="直線コネクタ 177">
            <a:extLst>
              <a:ext uri="{FF2B5EF4-FFF2-40B4-BE49-F238E27FC236}">
                <a16:creationId xmlns:a16="http://schemas.microsoft.com/office/drawing/2014/main" id="{9ECAD3A5-7CB5-A125-017A-218B6A5BD09C}"/>
              </a:ext>
            </a:extLst>
          </p:cNvPr>
          <p:cNvCxnSpPr>
            <a:cxnSpLocks/>
          </p:cNvCxnSpPr>
          <p:nvPr/>
        </p:nvCxnSpPr>
        <p:spPr bwMode="auto">
          <a:xfrm flipH="1">
            <a:off x="8340678" y="5506131"/>
            <a:ext cx="72000" cy="180000"/>
          </a:xfrm>
          <a:prstGeom prst="line">
            <a:avLst/>
          </a:prstGeom>
          <a:noFill/>
          <a:ln w="6350" cap="flat" cmpd="sng" algn="ctr">
            <a:solidFill>
              <a:schemeClr val="bg1">
                <a:lumMod val="50000"/>
              </a:schemeClr>
            </a:solidFill>
            <a:prstDash val="solid"/>
            <a:round/>
            <a:headEnd type="none" w="med" len="med"/>
            <a:tailEnd type="none" w="med" len="med"/>
          </a:ln>
          <a:effectLst/>
        </p:spPr>
      </p:cxnSp>
      <p:cxnSp>
        <p:nvCxnSpPr>
          <p:cNvPr id="179" name="直線矢印コネクタ 178"/>
          <p:cNvCxnSpPr>
            <a:cxnSpLocks/>
          </p:cNvCxnSpPr>
          <p:nvPr/>
        </p:nvCxnSpPr>
        <p:spPr bwMode="auto">
          <a:xfrm flipH="1">
            <a:off x="1567863" y="5343342"/>
            <a:ext cx="0" cy="216000"/>
          </a:xfrm>
          <a:prstGeom prst="straightConnector1">
            <a:avLst/>
          </a:prstGeom>
          <a:noFill/>
          <a:ln w="44450" cap="flat" cmpd="sng" algn="ctr">
            <a:solidFill>
              <a:schemeClr val="bg1">
                <a:lumMod val="50000"/>
              </a:schemeClr>
            </a:solidFill>
            <a:prstDash val="solid"/>
            <a:round/>
            <a:headEnd type="none" w="med" len="med"/>
            <a:tailEnd type="triangle"/>
          </a:ln>
          <a:effectLst/>
        </p:spPr>
      </p:cxnSp>
      <p:sp>
        <p:nvSpPr>
          <p:cNvPr id="180" name="テキスト ボックス 179"/>
          <p:cNvSpPr txBox="1"/>
          <p:nvPr/>
        </p:nvSpPr>
        <p:spPr>
          <a:xfrm>
            <a:off x="1315863" y="5203727"/>
            <a:ext cx="504000" cy="180000"/>
          </a:xfrm>
          <a:prstGeom prst="rect">
            <a:avLst/>
          </a:prstGeom>
          <a:solidFill>
            <a:schemeClr val="bg1">
              <a:lumMod val="50000"/>
            </a:schemeClr>
          </a:solidFill>
          <a:ln w="12700">
            <a:noFill/>
          </a:ln>
        </p:spPr>
        <p:txBody>
          <a:bodyPr wrap="square" lIns="0" tIns="0" rIns="0" bIns="0" rtlCol="0" anchor="ctr" anchorCtr="1">
            <a:noAutofit/>
          </a:bodyPr>
          <a:lstStyle>
            <a:defPPr>
              <a:defRPr lang="ja-JP"/>
            </a:defPPr>
            <a:lvl1pPr algn="ctr">
              <a:lnSpc>
                <a:spcPts val="800"/>
              </a:lnSpc>
              <a:defRPr sz="800">
                <a:solidFill>
                  <a:schemeClr val="bg1"/>
                </a:solidFill>
                <a:latin typeface="Meiryo UI" panose="020B0604030504040204" pitchFamily="50" charset="-128"/>
                <a:ea typeface="Meiryo UI" panose="020B0604030504040204" pitchFamily="50" charset="-128"/>
              </a:defRPr>
            </a:lvl1pPr>
          </a:lstStyle>
          <a:p>
            <a:r>
              <a:rPr lang="ja-JP" altLang="en-US" b="1" dirty="0"/>
              <a:t>施設建設</a:t>
            </a:r>
            <a:endParaRPr lang="en-US" altLang="ja-JP" b="1" dirty="0"/>
          </a:p>
        </p:txBody>
      </p:sp>
      <p:sp>
        <p:nvSpPr>
          <p:cNvPr id="181" name="テキスト ボックス 180">
            <a:extLst>
              <a:ext uri="{FF2B5EF4-FFF2-40B4-BE49-F238E27FC236}">
                <a16:creationId xmlns:a16="http://schemas.microsoft.com/office/drawing/2014/main" id="{700FD8EB-251A-F76A-97E4-31ED448FC185}"/>
              </a:ext>
            </a:extLst>
          </p:cNvPr>
          <p:cNvSpPr txBox="1"/>
          <p:nvPr/>
        </p:nvSpPr>
        <p:spPr>
          <a:xfrm>
            <a:off x="1405937" y="5806754"/>
            <a:ext cx="288000" cy="142100"/>
          </a:xfrm>
          <a:prstGeom prst="rect">
            <a:avLst/>
          </a:prstGeom>
          <a:solidFill>
            <a:schemeClr val="bg1">
              <a:lumMod val="95000"/>
            </a:schemeClr>
          </a:solidFill>
          <a:ln w="6350">
            <a:solidFill>
              <a:schemeClr val="bg1">
                <a:lumMod val="50000"/>
              </a:schemeClr>
            </a:solidFill>
          </a:ln>
        </p:spPr>
        <p:txBody>
          <a:bodyPr wrap="square" lIns="0" tIns="0" rIns="0" bIns="0" rtlCol="0" anchor="ctr" anchorCtr="1">
            <a:noAutofit/>
          </a:bodyPr>
          <a:lstStyle>
            <a:defPPr>
              <a:defRPr lang="ja-JP"/>
            </a:defPPr>
            <a:lvl1pPr algn="ctr">
              <a:lnSpc>
                <a:spcPts val="800"/>
              </a:lnSpc>
              <a:defRPr sz="800">
                <a:solidFill>
                  <a:schemeClr val="bg1"/>
                </a:solidFill>
                <a:latin typeface="Meiryo UI" panose="020B0604030504040204" pitchFamily="50" charset="-128"/>
                <a:ea typeface="Meiryo UI" panose="020B0604030504040204" pitchFamily="50" charset="-128"/>
              </a:defRPr>
            </a:lvl1pPr>
          </a:lstStyle>
          <a:p>
            <a:r>
              <a:rPr lang="ja-JP" altLang="en-US" sz="700" b="1" dirty="0">
                <a:solidFill>
                  <a:schemeClr val="bg1">
                    <a:lumMod val="50000"/>
                  </a:schemeClr>
                </a:solidFill>
              </a:rPr>
              <a:t>調達</a:t>
            </a:r>
            <a:endParaRPr lang="en-US" altLang="ja-JP" sz="700" b="1" dirty="0">
              <a:solidFill>
                <a:schemeClr val="bg1">
                  <a:lumMod val="50000"/>
                </a:schemeClr>
              </a:solidFill>
            </a:endParaRPr>
          </a:p>
        </p:txBody>
      </p:sp>
      <p:sp>
        <p:nvSpPr>
          <p:cNvPr id="182" name="テキスト ボックス 181">
            <a:extLst>
              <a:ext uri="{FF2B5EF4-FFF2-40B4-BE49-F238E27FC236}">
                <a16:creationId xmlns:a16="http://schemas.microsoft.com/office/drawing/2014/main" id="{700FD8EB-251A-F76A-97E4-31ED448FC185}"/>
              </a:ext>
            </a:extLst>
          </p:cNvPr>
          <p:cNvSpPr txBox="1"/>
          <p:nvPr/>
        </p:nvSpPr>
        <p:spPr>
          <a:xfrm>
            <a:off x="5978814" y="5806754"/>
            <a:ext cx="288000" cy="142100"/>
          </a:xfrm>
          <a:prstGeom prst="rect">
            <a:avLst/>
          </a:prstGeom>
          <a:solidFill>
            <a:schemeClr val="bg1">
              <a:lumMod val="95000"/>
            </a:schemeClr>
          </a:solidFill>
          <a:ln w="6350">
            <a:solidFill>
              <a:schemeClr val="bg1">
                <a:lumMod val="50000"/>
              </a:schemeClr>
            </a:solidFill>
          </a:ln>
        </p:spPr>
        <p:txBody>
          <a:bodyPr wrap="square" lIns="0" tIns="0" rIns="0" bIns="0" rtlCol="0" anchor="ctr" anchorCtr="1">
            <a:noAutofit/>
          </a:bodyPr>
          <a:lstStyle>
            <a:defPPr>
              <a:defRPr lang="ja-JP"/>
            </a:defPPr>
            <a:lvl1pPr algn="ctr">
              <a:lnSpc>
                <a:spcPts val="800"/>
              </a:lnSpc>
              <a:defRPr sz="800">
                <a:solidFill>
                  <a:schemeClr val="bg1"/>
                </a:solidFill>
                <a:latin typeface="Meiryo UI" panose="020B0604030504040204" pitchFamily="50" charset="-128"/>
                <a:ea typeface="Meiryo UI" panose="020B0604030504040204" pitchFamily="50" charset="-128"/>
              </a:defRPr>
            </a:lvl1pPr>
          </a:lstStyle>
          <a:p>
            <a:r>
              <a:rPr lang="ja-JP" altLang="en-US" sz="700" b="1" dirty="0">
                <a:solidFill>
                  <a:schemeClr val="bg1">
                    <a:lumMod val="50000"/>
                  </a:schemeClr>
                </a:solidFill>
              </a:rPr>
              <a:t>調達</a:t>
            </a:r>
            <a:endParaRPr lang="en-US" altLang="ja-JP" sz="700" b="1" dirty="0">
              <a:solidFill>
                <a:schemeClr val="bg1">
                  <a:lumMod val="50000"/>
                </a:schemeClr>
              </a:solidFill>
            </a:endParaRPr>
          </a:p>
        </p:txBody>
      </p:sp>
    </p:spTree>
    <p:extLst>
      <p:ext uri="{BB962C8B-B14F-4D97-AF65-F5344CB8AC3E}">
        <p14:creationId xmlns:p14="http://schemas.microsoft.com/office/powerpoint/2010/main" val="289742839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ja-JP" altLang="en-US" dirty="0"/>
              <a:t>（</a:t>
            </a:r>
            <a:r>
              <a:rPr lang="ja-JP" altLang="en-US" dirty="0"/>
              <a:t>２）地域外への流出を考慮する場合</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8</a:t>
            </a:fld>
            <a:endParaRPr lang="en-US" altLang="ja-JP" dirty="0"/>
          </a:p>
        </p:txBody>
      </p:sp>
      <p:sp>
        <p:nvSpPr>
          <p:cNvPr id="9" name="テキスト ボックス 8"/>
          <p:cNvSpPr txBox="1"/>
          <p:nvPr/>
        </p:nvSpPr>
        <p:spPr>
          <a:xfrm>
            <a:off x="153988" y="1026280"/>
            <a:ext cx="8836025" cy="576000"/>
          </a:xfrm>
          <a:prstGeom prst="rect">
            <a:avLst/>
          </a:prstGeom>
          <a:noFill/>
          <a:ln w="19050">
            <a:solidFill>
              <a:schemeClr val="bg1">
                <a:lumMod val="65000"/>
              </a:schemeClr>
            </a:solidFill>
          </a:ln>
        </p:spPr>
        <p:txBody>
          <a:bodyPr wrap="square" lIns="108000" tIns="72000" rIns="108000" bIns="72000" rtlCol="0" anchor="ctr" anchorCtr="0">
            <a:noAutofit/>
          </a:bodyPr>
          <a:lstStyle>
            <a:defPPr>
              <a:defRPr lang="ja-JP"/>
            </a:defPPr>
            <a:lvl1pPr algn="just">
              <a:lnSpc>
                <a:spcPts val="1800"/>
              </a:lnSpc>
              <a:spcAft>
                <a:spcPts val="0"/>
              </a:spcAft>
              <a:buClr>
                <a:schemeClr val="tx1"/>
              </a:buClr>
              <a:defRPr sz="1400">
                <a:latin typeface="Meiryo UI" panose="020B0604030504040204" pitchFamily="50" charset="-128"/>
                <a:ea typeface="Meiryo UI" panose="020B0604030504040204" pitchFamily="50" charset="-128"/>
              </a:defRPr>
            </a:lvl1pPr>
          </a:lstStyle>
          <a:p>
            <a:r>
              <a:rPr lang="ja-JP" altLang="en-US" dirty="0"/>
              <a:t>事業の売上が大きくても、事業スキーム次第で効果が地域外に流出するため、この効果の地域外への流出分を考慮して経済波及効果を算出する</a:t>
            </a:r>
            <a:r>
              <a:rPr lang="en-US" altLang="ja-JP" dirty="0"/>
              <a:t>(</a:t>
            </a:r>
            <a:r>
              <a:rPr lang="ja-JP" altLang="en-US" dirty="0"/>
              <a:t>２－１節</a:t>
            </a:r>
            <a:r>
              <a:rPr lang="en-US" altLang="ja-JP" dirty="0"/>
              <a:t>)</a:t>
            </a:r>
            <a:r>
              <a:rPr lang="ja-JP" altLang="en-US" dirty="0"/>
              <a:t> 。</a:t>
            </a:r>
          </a:p>
        </p:txBody>
      </p:sp>
      <p:sp>
        <p:nvSpPr>
          <p:cNvPr id="11" name="テキスト ボックス 10"/>
          <p:cNvSpPr txBox="1">
            <a:spLocks noChangeArrowheads="1"/>
          </p:cNvSpPr>
          <p:nvPr/>
        </p:nvSpPr>
        <p:spPr bwMode="auto">
          <a:xfrm>
            <a:off x="162000" y="655200"/>
            <a:ext cx="8820000" cy="324000"/>
          </a:xfrm>
          <a:prstGeom prst="rect">
            <a:avLst/>
          </a:prstGeom>
          <a:solidFill>
            <a:srgbClr val="008080"/>
          </a:solidFill>
          <a:ln w="28575">
            <a:solidFill>
              <a:srgbClr val="008080"/>
            </a:solidFill>
            <a:miter lim="800000"/>
            <a:headEnd/>
            <a:tailEnd/>
          </a:ln>
        </p:spPr>
        <p:txBody>
          <a:bodyPr wrap="square" tIns="18000" bIns="18000" anchor="ctr" anchorCtr="0">
            <a:noAutofit/>
          </a:bodyPr>
          <a:lstStyle/>
          <a:p>
            <a:pPr>
              <a:lnSpc>
                <a:spcPts val="1500"/>
              </a:lnSpc>
            </a:pPr>
            <a:r>
              <a:rPr lang="ja-JP" altLang="en-US" sz="1600" b="1" dirty="0">
                <a:solidFill>
                  <a:schemeClr val="bg1"/>
                </a:solidFill>
                <a:latin typeface="Meiryo UI" pitchFamily="50" charset="-128"/>
                <a:ea typeface="Meiryo UI" pitchFamily="50" charset="-128"/>
              </a:rPr>
              <a:t>地域外への流出を考慮する経済波及効果</a:t>
            </a:r>
            <a:endParaRPr lang="en-US" altLang="ja-JP" sz="1600" b="1" dirty="0">
              <a:solidFill>
                <a:schemeClr val="bg1"/>
              </a:solidFill>
              <a:latin typeface="Meiryo UI" pitchFamily="50" charset="-128"/>
              <a:ea typeface="Meiryo UI" pitchFamily="50" charset="-128"/>
            </a:endParaRPr>
          </a:p>
        </p:txBody>
      </p:sp>
      <p:pic>
        <p:nvPicPr>
          <p:cNvPr id="5" name="図 4">
            <a:extLst>
              <a:ext uri="{FF2B5EF4-FFF2-40B4-BE49-F238E27FC236}">
                <a16:creationId xmlns:a16="http://schemas.microsoft.com/office/drawing/2014/main" id="{89F0F575-F0A9-500E-5685-A7C9ED2146F4}"/>
              </a:ext>
            </a:extLst>
          </p:cNvPr>
          <p:cNvPicPr>
            <a:picLocks noChangeAspect="1"/>
          </p:cNvPicPr>
          <p:nvPr/>
        </p:nvPicPr>
        <p:blipFill>
          <a:blip r:embed="rId2"/>
          <a:stretch>
            <a:fillRect/>
          </a:stretch>
        </p:blipFill>
        <p:spPr>
          <a:xfrm>
            <a:off x="54864" y="1666410"/>
            <a:ext cx="9034272" cy="4824984"/>
          </a:xfrm>
          <a:prstGeom prst="rect">
            <a:avLst/>
          </a:prstGeom>
        </p:spPr>
      </p:pic>
    </p:spTree>
    <p:extLst>
      <p:ext uri="{BB962C8B-B14F-4D97-AF65-F5344CB8AC3E}">
        <p14:creationId xmlns:p14="http://schemas.microsoft.com/office/powerpoint/2010/main" val="92591729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ja-JP" altLang="en-US" dirty="0"/>
              <a:t>（</a:t>
            </a:r>
            <a:r>
              <a:rPr lang="ja-JP" altLang="en-US" dirty="0"/>
              <a:t>３）地域外への流出を考慮しない場合</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9</a:t>
            </a:fld>
            <a:endParaRPr lang="en-US" altLang="ja-JP" dirty="0"/>
          </a:p>
        </p:txBody>
      </p:sp>
      <p:sp>
        <p:nvSpPr>
          <p:cNvPr id="15" name="テキスト ボックス 14"/>
          <p:cNvSpPr txBox="1"/>
          <p:nvPr/>
        </p:nvSpPr>
        <p:spPr>
          <a:xfrm>
            <a:off x="153988" y="1054855"/>
            <a:ext cx="8836025" cy="576000"/>
          </a:xfrm>
          <a:prstGeom prst="rect">
            <a:avLst/>
          </a:prstGeom>
          <a:noFill/>
          <a:ln w="19050">
            <a:solidFill>
              <a:schemeClr val="bg1">
                <a:lumMod val="65000"/>
              </a:schemeClr>
            </a:solidFill>
          </a:ln>
        </p:spPr>
        <p:txBody>
          <a:bodyPr wrap="square" lIns="108000" tIns="72000" rIns="108000" bIns="72000" rtlCol="0" anchor="ctr" anchorCtr="0">
            <a:noAutofit/>
          </a:bodyPr>
          <a:lstStyle>
            <a:defPPr>
              <a:defRPr lang="ja-JP"/>
            </a:defPPr>
            <a:lvl1pPr algn="just">
              <a:lnSpc>
                <a:spcPts val="1800"/>
              </a:lnSpc>
              <a:spcAft>
                <a:spcPts val="0"/>
              </a:spcAft>
              <a:buClr>
                <a:schemeClr val="tx1"/>
              </a:buClr>
              <a:defRPr sz="1400">
                <a:latin typeface="Meiryo UI" panose="020B0604030504040204" pitchFamily="50" charset="-128"/>
                <a:ea typeface="Meiryo UI" panose="020B0604030504040204" pitchFamily="50" charset="-128"/>
              </a:defRPr>
            </a:lvl1pPr>
          </a:lstStyle>
          <a:p>
            <a:r>
              <a:rPr lang="ja-JP" altLang="en-US" dirty="0"/>
              <a:t>事業スキームで全てを地域内から調達することを仮定し、効果の地域外への流出がないとした場合（＝地域外への流出を考慮しない場合）の経済波及効果を算出する</a:t>
            </a:r>
            <a:r>
              <a:rPr lang="en-US" altLang="ja-JP" dirty="0"/>
              <a:t>(</a:t>
            </a:r>
            <a:r>
              <a:rPr lang="ja-JP" altLang="en-US" dirty="0"/>
              <a:t>２－２節</a:t>
            </a:r>
            <a:r>
              <a:rPr lang="en-US" altLang="ja-JP" dirty="0"/>
              <a:t>)</a:t>
            </a:r>
            <a:r>
              <a:rPr lang="ja-JP" altLang="en-US" dirty="0" err="1"/>
              <a:t>。</a:t>
            </a:r>
            <a:r>
              <a:rPr lang="ja-JP" altLang="en-US" dirty="0"/>
              <a:t> ここで算出した効果は、効果の最大ポテンシャルと言える。</a:t>
            </a:r>
          </a:p>
        </p:txBody>
      </p:sp>
      <p:sp>
        <p:nvSpPr>
          <p:cNvPr id="16" name="テキスト ボックス 15"/>
          <p:cNvSpPr txBox="1">
            <a:spLocks noChangeArrowheads="1"/>
          </p:cNvSpPr>
          <p:nvPr/>
        </p:nvSpPr>
        <p:spPr bwMode="auto">
          <a:xfrm>
            <a:off x="162000" y="674250"/>
            <a:ext cx="8820000" cy="324000"/>
          </a:xfrm>
          <a:prstGeom prst="rect">
            <a:avLst/>
          </a:prstGeom>
          <a:solidFill>
            <a:srgbClr val="008080"/>
          </a:solidFill>
          <a:ln w="28575">
            <a:solidFill>
              <a:srgbClr val="008080"/>
            </a:solidFill>
            <a:miter lim="800000"/>
            <a:headEnd/>
            <a:tailEnd/>
          </a:ln>
        </p:spPr>
        <p:txBody>
          <a:bodyPr wrap="square" tIns="18000" bIns="18000" anchor="ctr" anchorCtr="0">
            <a:noAutofit/>
          </a:bodyPr>
          <a:lstStyle/>
          <a:p>
            <a:pPr>
              <a:lnSpc>
                <a:spcPts val="1500"/>
              </a:lnSpc>
            </a:pPr>
            <a:r>
              <a:rPr lang="ja-JP" altLang="en-US" sz="1600" b="1" dirty="0">
                <a:solidFill>
                  <a:schemeClr val="bg1"/>
                </a:solidFill>
                <a:latin typeface="Meiryo UI" pitchFamily="50" charset="-128"/>
                <a:ea typeface="Meiryo UI" pitchFamily="50" charset="-128"/>
              </a:rPr>
              <a:t>地域外への流出を考慮しない経済波及効果</a:t>
            </a:r>
            <a:endParaRPr lang="en-US" altLang="ja-JP" sz="1600" b="1" dirty="0">
              <a:solidFill>
                <a:schemeClr val="bg1"/>
              </a:solidFill>
              <a:latin typeface="Meiryo UI" pitchFamily="50" charset="-128"/>
              <a:ea typeface="Meiryo UI" pitchFamily="50" charset="-128"/>
            </a:endParaRPr>
          </a:p>
        </p:txBody>
      </p:sp>
      <p:pic>
        <p:nvPicPr>
          <p:cNvPr id="5" name="図 4">
            <a:extLst>
              <a:ext uri="{FF2B5EF4-FFF2-40B4-BE49-F238E27FC236}">
                <a16:creationId xmlns:a16="http://schemas.microsoft.com/office/drawing/2014/main" id="{79652C91-04BB-BB49-65C4-F083452083DE}"/>
              </a:ext>
            </a:extLst>
          </p:cNvPr>
          <p:cNvPicPr>
            <a:picLocks noChangeAspect="1"/>
          </p:cNvPicPr>
          <p:nvPr/>
        </p:nvPicPr>
        <p:blipFill>
          <a:blip r:embed="rId2"/>
          <a:stretch>
            <a:fillRect/>
          </a:stretch>
        </p:blipFill>
        <p:spPr>
          <a:xfrm>
            <a:off x="26670" y="1680000"/>
            <a:ext cx="9090660" cy="4828032"/>
          </a:xfrm>
          <a:prstGeom prst="rect">
            <a:avLst/>
          </a:prstGeom>
        </p:spPr>
      </p:pic>
    </p:spTree>
    <p:extLst>
      <p:ext uri="{BB962C8B-B14F-4D97-AF65-F5344CB8AC3E}">
        <p14:creationId xmlns:p14="http://schemas.microsoft.com/office/powerpoint/2010/main" val="543315847"/>
      </p:ext>
    </p:extLst>
  </p:cSld>
  <p:clrMapOvr>
    <a:masterClrMapping/>
  </p:clrMapOvr>
</p:sld>
</file>

<file path=ppt/theme/theme1.xml><?xml version="1.0" encoding="utf-8"?>
<a:theme xmlns:a="http://schemas.openxmlformats.org/drawingml/2006/main" name="Profil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noFill/>
        <a:ln w="38100" cap="flat" cmpd="sng" algn="ctr">
          <a:solidFill>
            <a:schemeClr val="folHlink"/>
          </a:solidFill>
          <a:prstDash val="solid"/>
          <a:round/>
          <a:headEnd type="none" w="med" len="med"/>
          <a:tailEnd type="none" w="med" len="med"/>
        </a:ln>
        <a:effectLst/>
      </a:spPr>
      <a:bodyPr vert="horz" wrap="none" lIns="36000" tIns="45720" rIns="36000" bIns="45720" numCol="1" rtlCol="0"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sz="1100" dirty="0" smtClean="0"/>
        </a:defPPr>
      </a:lstStyle>
    </a:spDef>
    <a:lnDef>
      <a:spPr bwMode="auto">
        <a:xfrm>
          <a:off x="0" y="0"/>
          <a:ext cx="1" cy="1"/>
        </a:xfrm>
        <a:custGeom>
          <a:avLst/>
          <a:gdLst/>
          <a:ahLst/>
          <a:cxnLst/>
          <a:rect l="0" t="0" r="0" b="0"/>
          <a:pathLst/>
        </a:custGeom>
        <a:noFill/>
        <a:ln w="38100" cap="flat" cmpd="sng" algn="ctr">
          <a:solidFill>
            <a:schemeClr val="folHlink"/>
          </a:solidFill>
          <a:prstDash val="solid"/>
          <a:round/>
          <a:headEnd type="none" w="med" len="med"/>
          <a:tailEnd type="none" w="med" len="med"/>
        </a:ln>
        <a:effectLst/>
      </a:spPr>
      <a:bodyPr vert="horz" wrap="none" lIns="36000" tIns="45720" rIns="36000" bIns="45720" numCol="1"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ja-JP" altLang="en-US" sz="1400" b="0" i="0" u="none" strike="noStrike" cap="none" normalizeH="0" baseline="0" smtClean="0">
            <a:ln>
              <a:noFill/>
            </a:ln>
            <a:solidFill>
              <a:schemeClr val="tx1"/>
            </a:solidFill>
            <a:effectLst/>
            <a:latin typeface="HGPｺﾞｼｯｸE" pitchFamily="50" charset="-128"/>
            <a:ea typeface="HGPｺﾞｼｯｸE" pitchFamily="50" charset="-128"/>
          </a:defRPr>
        </a:defPPr>
      </a:lstStyle>
    </a:lnDef>
  </a:objectDefaults>
  <a:extraClrSchemeLst>
    <a:extraClrScheme>
      <a:clrScheme name="Profile 1">
        <a:dk1>
          <a:srgbClr val="A50021"/>
        </a:dk1>
        <a:lt1>
          <a:srgbClr val="FFFFFF"/>
        </a:lt1>
        <a:dk2>
          <a:srgbClr val="800000"/>
        </a:dk2>
        <a:lt2>
          <a:srgbClr val="FFFFFF"/>
        </a:lt2>
        <a:accent1>
          <a:srgbClr val="FF9900"/>
        </a:accent1>
        <a:accent2>
          <a:srgbClr val="FF3300"/>
        </a:accent2>
        <a:accent3>
          <a:srgbClr val="C0AAAA"/>
        </a:accent3>
        <a:accent4>
          <a:srgbClr val="DADADA"/>
        </a:accent4>
        <a:accent5>
          <a:srgbClr val="FFCAAA"/>
        </a:accent5>
        <a:accent6>
          <a:srgbClr val="E72D00"/>
        </a:accent6>
        <a:hlink>
          <a:srgbClr val="FFFFCC"/>
        </a:hlink>
        <a:folHlink>
          <a:srgbClr val="FFCC99"/>
        </a:folHlink>
      </a:clrScheme>
      <a:clrMap bg1="dk2" tx1="lt1" bg2="dk1" tx2="lt2" accent1="accent1" accent2="accent2" accent3="accent3" accent4="accent4" accent5="accent5" accent6="accent6" hlink="hlink" folHlink="folHlink"/>
    </a:extraClrScheme>
    <a:extraClrScheme>
      <a:clrScheme name="Profile 2">
        <a:dk1>
          <a:srgbClr val="3C001E"/>
        </a:dk1>
        <a:lt1>
          <a:srgbClr val="FFFFFF"/>
        </a:lt1>
        <a:dk2>
          <a:srgbClr val="51072E"/>
        </a:dk2>
        <a:lt2>
          <a:srgbClr val="FFFFFF"/>
        </a:lt2>
        <a:accent1>
          <a:srgbClr val="89A38F"/>
        </a:accent1>
        <a:accent2>
          <a:srgbClr val="666699"/>
        </a:accent2>
        <a:accent3>
          <a:srgbClr val="B3AAAD"/>
        </a:accent3>
        <a:accent4>
          <a:srgbClr val="DADADA"/>
        </a:accent4>
        <a:accent5>
          <a:srgbClr val="C4CEC6"/>
        </a:accent5>
        <a:accent6>
          <a:srgbClr val="5C5C8A"/>
        </a:accent6>
        <a:hlink>
          <a:srgbClr val="808000"/>
        </a:hlink>
        <a:folHlink>
          <a:srgbClr val="666633"/>
        </a:folHlink>
      </a:clrScheme>
      <a:clrMap bg1="dk2" tx1="lt1" bg2="dk1" tx2="lt2" accent1="accent1" accent2="accent2" accent3="accent3" accent4="accent4" accent5="accent5" accent6="accent6" hlink="hlink" folHlink="folHlink"/>
    </a:extraClrScheme>
    <a:extraClrScheme>
      <a:clrScheme name="Profile 3">
        <a:dk1>
          <a:srgbClr val="333333"/>
        </a:dk1>
        <a:lt1>
          <a:srgbClr val="FFFFFF"/>
        </a:lt1>
        <a:dk2>
          <a:srgbClr val="000000"/>
        </a:dk2>
        <a:lt2>
          <a:srgbClr val="FFFFFF"/>
        </a:lt2>
        <a:accent1>
          <a:srgbClr val="3399FF"/>
        </a:accent1>
        <a:accent2>
          <a:srgbClr val="CC0000"/>
        </a:accent2>
        <a:accent3>
          <a:srgbClr val="AAAAAA"/>
        </a:accent3>
        <a:accent4>
          <a:srgbClr val="DADADA"/>
        </a:accent4>
        <a:accent5>
          <a:srgbClr val="ADCAFF"/>
        </a:accent5>
        <a:accent6>
          <a:srgbClr val="B90000"/>
        </a:accent6>
        <a:hlink>
          <a:srgbClr val="666699"/>
        </a:hlink>
        <a:folHlink>
          <a:srgbClr val="6600CC"/>
        </a:folHlink>
      </a:clrScheme>
      <a:clrMap bg1="dk2" tx1="lt1" bg2="dk1" tx2="lt2" accent1="accent1" accent2="accent2" accent3="accent3" accent4="accent4" accent5="accent5" accent6="accent6" hlink="hlink" folHlink="folHlink"/>
    </a:extraClrScheme>
    <a:extraClrScheme>
      <a:clrScheme name="Profile 4">
        <a:dk1>
          <a:srgbClr val="4B3D1B"/>
        </a:dk1>
        <a:lt1>
          <a:srgbClr val="FFFFFF"/>
        </a:lt1>
        <a:dk2>
          <a:srgbClr val="330000"/>
        </a:dk2>
        <a:lt2>
          <a:srgbClr val="FFFFFF"/>
        </a:lt2>
        <a:accent1>
          <a:srgbClr val="CC9900"/>
        </a:accent1>
        <a:accent2>
          <a:srgbClr val="CC6600"/>
        </a:accent2>
        <a:accent3>
          <a:srgbClr val="ADAAAA"/>
        </a:accent3>
        <a:accent4>
          <a:srgbClr val="DADADA"/>
        </a:accent4>
        <a:accent5>
          <a:srgbClr val="E2CAAA"/>
        </a:accent5>
        <a:accent6>
          <a:srgbClr val="B95C00"/>
        </a:accent6>
        <a:hlink>
          <a:srgbClr val="666699"/>
        </a:hlink>
        <a:folHlink>
          <a:srgbClr val="CCCC00"/>
        </a:folHlink>
      </a:clrScheme>
      <a:clrMap bg1="dk2" tx1="lt1" bg2="dk1" tx2="lt2" accent1="accent1" accent2="accent2" accent3="accent3" accent4="accent4" accent5="accent5" accent6="accent6" hlink="hlink" folHlink="folHlink"/>
    </a:extraClrScheme>
    <a:extraClrScheme>
      <a:clrScheme name="Profile 5">
        <a:dk1>
          <a:srgbClr val="006666"/>
        </a:dk1>
        <a:lt1>
          <a:srgbClr val="FFFFFF"/>
        </a:lt1>
        <a:dk2>
          <a:srgbClr val="003366"/>
        </a:dk2>
        <a:lt2>
          <a:srgbClr val="FFFFFF"/>
        </a:lt2>
        <a:accent1>
          <a:srgbClr val="0099CC"/>
        </a:accent1>
        <a:accent2>
          <a:srgbClr val="6666FF"/>
        </a:accent2>
        <a:accent3>
          <a:srgbClr val="AAADB8"/>
        </a:accent3>
        <a:accent4>
          <a:srgbClr val="DADADA"/>
        </a:accent4>
        <a:accent5>
          <a:srgbClr val="AACAE2"/>
        </a:accent5>
        <a:accent6>
          <a:srgbClr val="5C5CE7"/>
        </a:accent6>
        <a:hlink>
          <a:srgbClr val="FFFFCC"/>
        </a:hlink>
        <a:folHlink>
          <a:srgbClr val="FFCC00"/>
        </a:folHlink>
      </a:clrScheme>
      <a:clrMap bg1="dk2" tx1="lt1" bg2="dk1" tx2="lt2" accent1="accent1" accent2="accent2" accent3="accent3" accent4="accent4" accent5="accent5" accent6="accent6" hlink="hlink" folHlink="folHlink"/>
    </a:extraClrScheme>
    <a:extraClrScheme>
      <a:clrScheme name="Profile 6">
        <a:dk1>
          <a:srgbClr val="003366"/>
        </a:dk1>
        <a:lt1>
          <a:srgbClr val="FFFFFF"/>
        </a:lt1>
        <a:dk2>
          <a:srgbClr val="006666"/>
        </a:dk2>
        <a:lt2>
          <a:srgbClr val="FFFFFF"/>
        </a:lt2>
        <a:accent1>
          <a:srgbClr val="6699FF"/>
        </a:accent1>
        <a:accent2>
          <a:srgbClr val="00CCFF"/>
        </a:accent2>
        <a:accent3>
          <a:srgbClr val="AAB8B8"/>
        </a:accent3>
        <a:accent4>
          <a:srgbClr val="DADADA"/>
        </a:accent4>
        <a:accent5>
          <a:srgbClr val="B8CAFF"/>
        </a:accent5>
        <a:accent6>
          <a:srgbClr val="00B9E7"/>
        </a:accent6>
        <a:hlink>
          <a:srgbClr val="FFFFCC"/>
        </a:hlink>
        <a:folHlink>
          <a:srgbClr val="33CCCC"/>
        </a:folHlink>
      </a:clrScheme>
      <a:clrMap bg1="dk2" tx1="lt1" bg2="dk1" tx2="lt2" accent1="accent1" accent2="accent2" accent3="accent3" accent4="accent4" accent5="accent5" accent6="accent6" hlink="hlink" folHlink="folHlink"/>
    </a:extraClrScheme>
    <a:extraClrScheme>
      <a:clrScheme name="Profile 7">
        <a:dk1>
          <a:srgbClr val="000000"/>
        </a:dk1>
        <a:lt1>
          <a:srgbClr val="619CB1"/>
        </a:lt1>
        <a:dk2>
          <a:srgbClr val="FFFFFF"/>
        </a:dk2>
        <a:lt2>
          <a:srgbClr val="4E899E"/>
        </a:lt2>
        <a:accent1>
          <a:srgbClr val="FFCC00"/>
        </a:accent1>
        <a:accent2>
          <a:srgbClr val="B6523E"/>
        </a:accent2>
        <a:accent3>
          <a:srgbClr val="B7CBD5"/>
        </a:accent3>
        <a:accent4>
          <a:srgbClr val="000000"/>
        </a:accent4>
        <a:accent5>
          <a:srgbClr val="FFE2AA"/>
        </a:accent5>
        <a:accent6>
          <a:srgbClr val="A54937"/>
        </a:accent6>
        <a:hlink>
          <a:srgbClr val="99CC00"/>
        </a:hlink>
        <a:folHlink>
          <a:srgbClr val="666699"/>
        </a:folHlink>
      </a:clrScheme>
      <a:clrMap bg1="lt1" tx1="dk1" bg2="lt2" tx2="dk2" accent1="accent1" accent2="accent2" accent3="accent3" accent4="accent4" accent5="accent5" accent6="accent6" hlink="hlink" folHlink="folHlink"/>
    </a:extraClrScheme>
    <a:extraClrScheme>
      <a:clrScheme name="Profile 8">
        <a:dk1>
          <a:srgbClr val="598600"/>
        </a:dk1>
        <a:lt1>
          <a:srgbClr val="FFFFFF"/>
        </a:lt1>
        <a:dk2>
          <a:srgbClr val="336600"/>
        </a:dk2>
        <a:lt2>
          <a:srgbClr val="FFFFFF"/>
        </a:lt2>
        <a:accent1>
          <a:srgbClr val="33CC33"/>
        </a:accent1>
        <a:accent2>
          <a:srgbClr val="99CC00"/>
        </a:accent2>
        <a:accent3>
          <a:srgbClr val="ADB8AA"/>
        </a:accent3>
        <a:accent4>
          <a:srgbClr val="DADADA"/>
        </a:accent4>
        <a:accent5>
          <a:srgbClr val="ADE2AD"/>
        </a:accent5>
        <a:accent6>
          <a:srgbClr val="8AB900"/>
        </a:accent6>
        <a:hlink>
          <a:srgbClr val="FFCC00"/>
        </a:hlink>
        <a:folHlink>
          <a:srgbClr val="FFFF99"/>
        </a:folHlink>
      </a:clrScheme>
      <a:clrMap bg1="dk2" tx1="lt1" bg2="dk1" tx2="lt2" accent1="accent1" accent2="accent2" accent3="accent3" accent4="accent4" accent5="accent5" accent6="accent6" hlink="hlink" folHlink="folHlink"/>
    </a:extraClrScheme>
    <a:extraClrScheme>
      <a:clrScheme name="Profile 9">
        <a:dk1>
          <a:srgbClr val="000000"/>
        </a:dk1>
        <a:lt1>
          <a:srgbClr val="FFFFFF"/>
        </a:lt1>
        <a:dk2>
          <a:srgbClr val="000000"/>
        </a:dk2>
        <a:lt2>
          <a:srgbClr val="DDDDDD"/>
        </a:lt2>
        <a:accent1>
          <a:srgbClr val="A3B2C1"/>
        </a:accent1>
        <a:accent2>
          <a:srgbClr val="CC0000"/>
        </a:accent2>
        <a:accent3>
          <a:srgbClr val="FFFFFF"/>
        </a:accent3>
        <a:accent4>
          <a:srgbClr val="000000"/>
        </a:accent4>
        <a:accent5>
          <a:srgbClr val="CED5DD"/>
        </a:accent5>
        <a:accent6>
          <a:srgbClr val="B90000"/>
        </a:accent6>
        <a:hlink>
          <a:srgbClr val="336699"/>
        </a:hlink>
        <a:folHlink>
          <a:srgbClr val="00336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DECF94CF360A8344B4E88EB6C212422C" ma:contentTypeVersion="13" ma:contentTypeDescription="新しいドキュメントを作成します。" ma:contentTypeScope="" ma:versionID="a2c24460a730c3ab13e028caffc26803">
  <xsd:schema xmlns:xsd="http://www.w3.org/2001/XMLSchema" xmlns:xs="http://www.w3.org/2001/XMLSchema" xmlns:p="http://schemas.microsoft.com/office/2006/metadata/properties" xmlns:ns2="b9620526-75f8-4246-9115-2dabd408206d" xmlns:ns3="342acbb0-541b-4276-89c5-a733474b62ab" targetNamespace="http://schemas.microsoft.com/office/2006/metadata/properties" ma:root="true" ma:fieldsID="d99f60a325796d18b3f1a45e599dad9f" ns2:_="" ns3:_="">
    <xsd:import namespace="b9620526-75f8-4246-9115-2dabd408206d"/>
    <xsd:import namespace="342acbb0-541b-4276-89c5-a733474b62ab"/>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GenerationTime" minOccurs="0"/>
                <xsd:element ref="ns2:MediaServiceEventHashCode" minOccurs="0"/>
                <xsd:element ref="ns2:MediaLengthInSeconds" minOccurs="0"/>
                <xsd:element ref="ns2:MediaServiceBillingMetadata" minOccurs="0"/>
                <xsd:element ref="ns2:MediaServiceDateTaken" minOccurs="0"/>
                <xsd:element ref="ns2:lcf76f155ced4ddcb4097134ff3c332f" minOccurs="0"/>
                <xsd:element ref="ns3:TaxCatchAll" minOccurs="0"/>
                <xsd:element ref="ns2:MediaServiceLocation"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620526-75f8-4246-9115-2dabd408206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LengthInSeconds" ma:index="13" nillable="true" ma:displayName="MediaLengthInSeconds" ma:hidden="true" ma:internalName="MediaLengthInSeconds" ma:readOnly="true">
      <xsd:simpleType>
        <xsd:restriction base="dms:Unknown"/>
      </xsd:simpleType>
    </xsd:element>
    <xsd:element name="MediaServiceBillingMetadata" ma:index="14" nillable="true" ma:displayName="MediaServiceBillingMetadata" ma:hidden="true" ma:internalName="MediaServiceBillingMetadata" ma:readOnly="true">
      <xsd:simpleType>
        <xsd:restriction base="dms:Note"/>
      </xsd:simpleType>
    </xsd:element>
    <xsd:element name="MediaServiceDateTaken" ma:index="15" nillable="true" ma:displayName="MediaServiceDateTaken" ma:description="" ma:hidden="true" ma:indexed="true" ma:internalName="MediaServiceDateTaken" ma:readOnly="true">
      <xsd:simpleType>
        <xsd:restriction base="dms:Text"/>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1e1c6816-2a4f-4461-93c7-8dd281d6228d" ma:termSetId="09814cd3-568e-fe90-9814-8d621ff8fb84" ma:anchorId="fba54fb3-c3e1-fe81-a776-ca4b69148c4d" ma:open="true" ma:isKeyword="false">
      <xsd:complexType>
        <xsd:sequence>
          <xsd:element ref="pc:Terms" minOccurs="0" maxOccurs="1"/>
        </xsd:sequence>
      </xsd:complexType>
    </xsd:element>
    <xsd:element name="MediaServiceLocation" ma:index="19" nillable="true" ma:displayName="Location" ma:description="" ma:indexed="true" ma:internalName="MediaServiceLocation" ma:readOnly="true">
      <xsd:simpleType>
        <xsd:restriction base="dms:Text"/>
      </xsd:simpleType>
    </xsd:element>
    <xsd:element name="MediaServiceOCR" ma:index="20"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342acbb0-541b-4276-89c5-a733474b62ab"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ef4c2804-4a76-45a6-ae04-3c1080f8cb84}" ma:internalName="TaxCatchAll" ma:showField="CatchAllData" ma:web="342acbb0-541b-4276-89c5-a733474b62ab">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342acbb0-541b-4276-89c5-a733474b62ab" xsi:nil="true"/>
    <lcf76f155ced4ddcb4097134ff3c332f xmlns="b9620526-75f8-4246-9115-2dabd408206d">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1C95CF92-4EC2-4F92-9979-55EE6C1F5638}"/>
</file>

<file path=customXml/itemProps2.xml><?xml version="1.0" encoding="utf-8"?>
<ds:datastoreItem xmlns:ds="http://schemas.openxmlformats.org/officeDocument/2006/customXml" ds:itemID="{4A4C3A2A-2C90-4812-8179-35C0F265B563}"/>
</file>

<file path=customXml/itemProps3.xml><?xml version="1.0" encoding="utf-8"?>
<ds:datastoreItem xmlns:ds="http://schemas.openxmlformats.org/officeDocument/2006/customXml" ds:itemID="{545DE26B-EBC6-4B3A-A186-AA0AB2C03B1A}"/>
</file>

<file path=docProps/app.xml><?xml version="1.0" encoding="utf-8"?>
<Properties xmlns="http://schemas.openxmlformats.org/officeDocument/2006/extended-properties" xmlns:vt="http://schemas.openxmlformats.org/officeDocument/2006/docPropsVTypes">
  <Template/>
  <TotalTime>0</TotalTime>
  <Words>13635</Words>
  <Application>Microsoft Office PowerPoint</Application>
  <PresentationFormat>画面に合わせる (4:3)</PresentationFormat>
  <Paragraphs>2222</Paragraphs>
  <Slides>51</Slides>
  <Notes>1</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51</vt:i4>
      </vt:variant>
    </vt:vector>
  </HeadingPairs>
  <TitlesOfParts>
    <vt:vector size="59" baseType="lpstr">
      <vt:lpstr>HGPｺﾞｼｯｸE</vt:lpstr>
      <vt:lpstr>HGP創英角ｺﾞｼｯｸUB</vt:lpstr>
      <vt:lpstr>Meiryo UI</vt:lpstr>
      <vt:lpstr>Arial</vt:lpstr>
      <vt:lpstr>Tahoma</vt:lpstr>
      <vt:lpstr>Verdana</vt:lpstr>
      <vt:lpstr>Wingdings</vt:lpstr>
      <vt:lpstr>Profile</vt:lpstr>
      <vt:lpstr>〇〇市の経済波及効果分析</vt:lpstr>
      <vt:lpstr>PowerPoint プレゼンテーション</vt:lpstr>
      <vt:lpstr>目次</vt:lpstr>
      <vt:lpstr>目次</vt:lpstr>
      <vt:lpstr>PowerPoint プレゼンテーション</vt:lpstr>
      <vt:lpstr>PowerPoint プレゼンテーション</vt:lpstr>
      <vt:lpstr>（１）経済波及効果の考え方</vt:lpstr>
      <vt:lpstr>（２）地域外への流出を考慮する場合</vt:lpstr>
      <vt:lpstr>（３）地域外への流出を考慮しない場合</vt:lpstr>
      <vt:lpstr>（４）経済波及効果の解説</vt:lpstr>
      <vt:lpstr>PowerPoint プレゼンテーション</vt:lpstr>
      <vt:lpstr>（１）施策の内容と経済波及効果の算出結果</vt:lpstr>
      <vt:lpstr>（１）施策の内容と経済波及効果の算出結果</vt:lpstr>
      <vt:lpstr>（１）施策の内容と経済波及効果の算出結果</vt:lpstr>
      <vt:lpstr>（１）施策の内容と経済波及効果の算出結果</vt:lpstr>
      <vt:lpstr>（１）施策の内容と経済波及効果の算出結果</vt:lpstr>
      <vt:lpstr>（１）施策の内容と経済波及効果の算出結果</vt:lpstr>
      <vt:lpstr>（２）経済波及効果の内訳</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（３）税収効果の算出結果</vt:lpstr>
      <vt:lpstr>PowerPoint プレゼンテーション</vt:lpstr>
      <vt:lpstr>（１）施策の内容と経済波及効果の算出結果</vt:lpstr>
      <vt:lpstr>（１）施策の内容と経済波及効果の算出結果</vt:lpstr>
      <vt:lpstr>（１）施策の内容と経済波及効果の算出結果</vt:lpstr>
      <vt:lpstr>（１）施策の内容と経済波及効果の算出結果</vt:lpstr>
      <vt:lpstr>（１）施策の内容と経済波及効果の算出結果</vt:lpstr>
      <vt:lpstr>（１）施策の内容と経済波及効果の算出結果</vt:lpstr>
      <vt:lpstr>（２）経済波及効果の内訳</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施策の内容と経済波及効果の算出結果</vt:lpstr>
      <vt:lpstr>（３）税収効果の算出結果</vt:lpstr>
      <vt:lpstr>留意事項</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2025-12-02T11:06:10Z</dcterms:created>
  <dcterms:modified xsi:type="dcterms:W3CDTF">2025-12-03T07:28:36Z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0x010100DECF94CF360A8344B4E88EB6C212422C</vt:lpwstr>
  </property>
</Properties>
</file>