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3">
  <p:sldMasterIdLst>
    <p:sldMasterId id="2147483649" r:id="rId1"/>
  </p:sldMasterIdLst>
  <p:notesMasterIdLst>
    <p:notesMasterId r:id="rId53"/>
  </p:notesMasterIdLst>
  <p:handoutMasterIdLst>
    <p:handoutMasterId r:id="rId54"/>
  </p:handoutMasterIdLst>
  <p:sldIdLst>
    <p:sldId id="1345" r:id="rId2"/>
    <p:sldId id="1928" r:id="rId3"/>
    <p:sldId id="1557" r:id="rId4"/>
    <p:sldId id="1598" r:id="rId5"/>
    <p:sldId id="1418" r:id="rId6"/>
    <p:sldId id="1558" r:id="rId7"/>
    <p:sldId id="1559" r:id="rId8"/>
    <p:sldId id="1560" r:id="rId9"/>
    <p:sldId id="1561" r:id="rId10"/>
    <p:sldId id="1562" r:id="rId11"/>
    <p:sldId id="1563" r:id="rId12"/>
    <p:sldId id="1548" r:id="rId13"/>
    <p:sldId id="1550" r:id="rId14"/>
    <p:sldId id="1551" r:id="rId15"/>
    <p:sldId id="1552" r:id="rId16"/>
    <p:sldId id="1553" r:id="rId17"/>
    <p:sldId id="1564" r:id="rId18"/>
    <p:sldId id="1549" r:id="rId19"/>
    <p:sldId id="1554" r:id="rId20"/>
    <p:sldId id="1566" r:id="rId21"/>
    <p:sldId id="1567" r:id="rId22"/>
    <p:sldId id="1568" r:id="rId23"/>
    <p:sldId id="1569" r:id="rId24"/>
    <p:sldId id="1570" r:id="rId25"/>
    <p:sldId id="1571" r:id="rId26"/>
    <p:sldId id="1594" r:id="rId27"/>
    <p:sldId id="1572" r:id="rId28"/>
    <p:sldId id="1573" r:id="rId29"/>
    <p:sldId id="1574" r:id="rId30"/>
    <p:sldId id="1596" r:id="rId31"/>
    <p:sldId id="1576" r:id="rId32"/>
    <p:sldId id="1929" r:id="rId33"/>
    <p:sldId id="1930" r:id="rId34"/>
    <p:sldId id="1931" r:id="rId35"/>
    <p:sldId id="1932" r:id="rId36"/>
    <p:sldId id="1933" r:id="rId37"/>
    <p:sldId id="1934" r:id="rId38"/>
    <p:sldId id="1935" r:id="rId39"/>
    <p:sldId id="1936" r:id="rId40"/>
    <p:sldId id="1937" r:id="rId41"/>
    <p:sldId id="1938" r:id="rId42"/>
    <p:sldId id="1939" r:id="rId43"/>
    <p:sldId id="1940" r:id="rId44"/>
    <p:sldId id="1941" r:id="rId45"/>
    <p:sldId id="1942" r:id="rId46"/>
    <p:sldId id="1943" r:id="rId47"/>
    <p:sldId id="1944" r:id="rId48"/>
    <p:sldId id="1945" r:id="rId49"/>
    <p:sldId id="1946" r:id="rId50"/>
    <p:sldId id="1947" r:id="rId51"/>
    <p:sldId id="1473" r:id="rId52"/>
  </p:sldIdLst>
  <p:sldSz cx="9144000" cy="6858000" type="screen4x3"/>
  <p:notesSz cx="6807200" cy="9939338"/>
  <p:defaultTextStyle>
    <a:defPPr>
      <a:defRPr lang="ja-JP"/>
    </a:defPPr>
    <a:lvl1pPr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1pPr>
    <a:lvl2pPr marL="4572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2pPr>
    <a:lvl3pPr marL="9144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3pPr>
    <a:lvl4pPr marL="13716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4pPr>
    <a:lvl5pPr marL="18288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5pPr>
    <a:lvl6pPr marL="22860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6pPr>
    <a:lvl7pPr marL="27432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7pPr>
    <a:lvl8pPr marL="32004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8pPr>
    <a:lvl9pPr marL="36576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CAE8AA"/>
    <a:srgbClr val="C9F1FF"/>
    <a:srgbClr val="FFE4C9"/>
    <a:srgbClr val="E5F8FF"/>
    <a:srgbClr val="E1E4DA"/>
    <a:srgbClr val="00CC99"/>
    <a:srgbClr val="B6A6CA"/>
    <a:srgbClr val="ABE9FF"/>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テーマ スタイル 1 - アクセント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27F97BB-C833-4FB7-BDE5-3F7075034690}" styleName="テーマ スタイル 2 - アクセント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78" autoAdjust="0"/>
    <p:restoredTop sz="99697" autoAdjust="0"/>
  </p:normalViewPr>
  <p:slideViewPr>
    <p:cSldViewPr snapToGrid="0">
      <p:cViewPr varScale="1">
        <p:scale>
          <a:sx n="118" d="100"/>
          <a:sy n="118" d="100"/>
        </p:scale>
        <p:origin x="120" y="30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90" d="100"/>
          <a:sy n="90" d="100"/>
        </p:scale>
        <p:origin x="-3756" y="-108"/>
      </p:cViewPr>
      <p:guideLst>
        <p:guide orient="horz" pos="3131"/>
        <p:guide pos="2145"/>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customXml" Target="../customXml/item3.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7" name="Rectangle 3"/>
          <p:cNvSpPr>
            <a:spLocks noGrp="1" noChangeArrowheads="1"/>
          </p:cNvSpPr>
          <p:nvPr>
            <p:ph type="dt" sz="quarter"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36868" name="Rectangle 4"/>
          <p:cNvSpPr>
            <a:spLocks noGrp="1" noChangeArrowheads="1"/>
          </p:cNvSpPr>
          <p:nvPr>
            <p:ph type="ftr" sz="quarter" idx="2"/>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9" name="Rectangle 5"/>
          <p:cNvSpPr>
            <a:spLocks noGrp="1" noChangeArrowheads="1"/>
          </p:cNvSpPr>
          <p:nvPr>
            <p:ph type="sldNum" sz="quarter" idx="3"/>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4D50D208-1B19-45DE-ABFD-9787C11CBF72}" type="slidenum">
              <a:rPr lang="en-US" altLang="ja-JP"/>
              <a:pPr>
                <a:defRPr/>
              </a:pPr>
              <a:t>‹#›</a:t>
            </a:fld>
            <a:endParaRPr lang="en-US" altLang="ja-JP"/>
          </a:p>
        </p:txBody>
      </p:sp>
    </p:spTree>
    <p:extLst>
      <p:ext uri="{BB962C8B-B14F-4D97-AF65-F5344CB8AC3E}">
        <p14:creationId xmlns:p14="http://schemas.microsoft.com/office/powerpoint/2010/main" val="106082414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19" name="Rectangle 3"/>
          <p:cNvSpPr>
            <a:spLocks noGrp="1" noChangeArrowheads="1"/>
          </p:cNvSpPr>
          <p:nvPr>
            <p:ph type="dt"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5124" name="Rectangle 4"/>
          <p:cNvSpPr>
            <a:spLocks noGrp="1" noRot="1" noChangeAspect="1" noChangeArrowheads="1" noTextEdit="1"/>
          </p:cNvSpPr>
          <p:nvPr>
            <p:ph type="sldImg" idx="2"/>
          </p:nvPr>
        </p:nvSpPr>
        <p:spPr bwMode="auto">
          <a:xfrm>
            <a:off x="920750" y="746125"/>
            <a:ext cx="4968875" cy="3727450"/>
          </a:xfrm>
          <a:prstGeom prst="rect">
            <a:avLst/>
          </a:prstGeom>
          <a:noFill/>
          <a:ln w="9525">
            <a:solidFill>
              <a:srgbClr val="000000"/>
            </a:solidFill>
            <a:miter lim="800000"/>
            <a:headEnd/>
            <a:tailEnd/>
          </a:ln>
        </p:spPr>
      </p:sp>
      <p:sp>
        <p:nvSpPr>
          <p:cNvPr id="34821" name="Rectangle 5"/>
          <p:cNvSpPr>
            <a:spLocks noGrp="1" noChangeArrowheads="1"/>
          </p:cNvSpPr>
          <p:nvPr>
            <p:ph type="body" sz="quarter" idx="3"/>
          </p:nvPr>
        </p:nvSpPr>
        <p:spPr bwMode="auto">
          <a:xfrm>
            <a:off x="682630" y="4721237"/>
            <a:ext cx="5445125" cy="4471988"/>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34822" name="Rectangle 6"/>
          <p:cNvSpPr>
            <a:spLocks noGrp="1" noChangeArrowheads="1"/>
          </p:cNvSpPr>
          <p:nvPr>
            <p:ph type="ftr" sz="quarter" idx="4"/>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23" name="Rectangle 7"/>
          <p:cNvSpPr>
            <a:spLocks noGrp="1" noChangeArrowheads="1"/>
          </p:cNvSpPr>
          <p:nvPr>
            <p:ph type="sldNum" sz="quarter" idx="5"/>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D361620E-6F95-41EB-B32D-1E8CFB5BE0F5}" type="slidenum">
              <a:rPr lang="en-US" altLang="ja-JP"/>
              <a:pPr>
                <a:defRPr/>
              </a:pPr>
              <a:t>‹#›</a:t>
            </a:fld>
            <a:endParaRPr lang="en-US" altLang="ja-JP"/>
          </a:p>
        </p:txBody>
      </p:sp>
    </p:spTree>
    <p:extLst>
      <p:ext uri="{BB962C8B-B14F-4D97-AF65-F5344CB8AC3E}">
        <p14:creationId xmlns:p14="http://schemas.microsoft.com/office/powerpoint/2010/main" val="204869905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p:txBody>
          <a:bodyPr/>
          <a:lstStyle/>
          <a:p>
            <a:pPr eaLnBrk="1" hangingPunct="1"/>
            <a:endParaRPr lang="ja-JP" altLang="ja-JP" dirty="0"/>
          </a:p>
        </p:txBody>
      </p:sp>
    </p:spTree>
    <p:extLst>
      <p:ext uri="{BB962C8B-B14F-4D97-AF65-F5344CB8AC3E}">
        <p14:creationId xmlns:p14="http://schemas.microsoft.com/office/powerpoint/2010/main" val="2402875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8400" y="1"/>
            <a:ext cx="8100000" cy="493058"/>
          </a:xfrm>
        </p:spPr>
        <p:txBody>
          <a:bodyPr/>
          <a:lstStyle/>
          <a:p>
            <a:r>
              <a:rPr lang="ja-JP" altLang="en-US" dirty="0"/>
              <a:t>マスタ タイトルの書式設定</a:t>
            </a:r>
          </a:p>
        </p:txBody>
      </p:sp>
      <p:sp>
        <p:nvSpPr>
          <p:cNvPr id="4"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FE43666E-B777-482D-BFD8-1237E091D9C1}"/>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3"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58400" y="0"/>
            <a:ext cx="8928000" cy="493200"/>
          </a:xfrm>
          <a:noFill/>
          <a:ln w="9525">
            <a:noFill/>
            <a:miter lim="800000"/>
            <a:headEnd/>
            <a:tailEnd/>
          </a:ln>
        </p:spPr>
        <p:txBody>
          <a:bodyPr vert="horz" wrap="square" lIns="91440" tIns="45720" rIns="91440" bIns="45720" numCol="1" anchor="b" anchorCtr="0" compatLnSpc="1">
            <a:prstTxWarp prst="textNoShape">
              <a:avLst/>
            </a:prstTxWarp>
          </a:bodyPr>
          <a:lstStyle>
            <a:lvl1pPr>
              <a:defRPr lang="ja-JP" altLang="en-US" dirty="0"/>
            </a:lvl1pPr>
          </a:lstStyle>
          <a:p>
            <a:pPr lvl="0"/>
            <a:r>
              <a:rPr lang="ja-JP" altLang="en-US" dirty="0"/>
              <a:t>マスタ タイトルの書式設定</a:t>
            </a:r>
          </a:p>
        </p:txBody>
      </p:sp>
      <p:cxnSp>
        <p:nvCxnSpPr>
          <p:cNvPr id="6" name="直線コネクタ 5"/>
          <p:cNvCxnSpPr/>
          <p:nvPr userDrawn="1"/>
        </p:nvCxnSpPr>
        <p:spPr bwMode="auto">
          <a:xfrm>
            <a:off x="152400" y="6547102"/>
            <a:ext cx="8928000" cy="0"/>
          </a:xfrm>
          <a:prstGeom prst="line">
            <a:avLst/>
          </a:prstGeom>
          <a:solidFill>
            <a:schemeClr val="accent2"/>
          </a:solidFill>
          <a:ln w="9525">
            <a:solidFill>
              <a:srgbClr val="009999"/>
            </a:solidFill>
            <a:round/>
            <a:headEnd/>
            <a:tailEnd/>
          </a:ln>
        </p:spPr>
      </p:cxnSp>
      <p:sp>
        <p:nvSpPr>
          <p:cNvPr id="8" name="Rectangle 6"/>
          <p:cNvSpPr>
            <a:spLocks noGrp="1" noChangeArrowheads="1"/>
          </p:cNvSpPr>
          <p:nvPr>
            <p:ph type="sldNum" sz="quarter" idx="4"/>
          </p:nvPr>
        </p:nvSpPr>
        <p:spPr>
          <a:xfrm>
            <a:off x="8584440" y="6584502"/>
            <a:ext cx="540000" cy="252000"/>
          </a:xfrm>
          <a:prstGeom prst="rect">
            <a:avLst/>
          </a:prstGeom>
          <a:noFill/>
          <a:ln/>
        </p:spPr>
        <p:txBody>
          <a:bodyPr/>
          <a:lstStyle>
            <a:lvl1pPr>
              <a:defRPr lang="en-US" altLang="ja-JP" smtClean="0"/>
            </a:lvl1pPr>
          </a:lstStyle>
          <a:p>
            <a:fld id="{5AC316A2-ED79-4A4C-BB2E-71F78B36301B}" type="slidenum">
              <a:rPr lang="en-US" altLang="ja-JP" smtClean="0"/>
              <a:pPr/>
              <a:t>‹#›</a:t>
            </a:fld>
            <a:endParaRPr lang="ja-JP" altLang="en-US" dirty="0"/>
          </a:p>
        </p:txBody>
      </p:sp>
      <p:sp>
        <p:nvSpPr>
          <p:cNvPr id="5" name="テキスト ボックス 4">
            <a:extLst>
              <a:ext uri="{FF2B5EF4-FFF2-40B4-BE49-F238E27FC236}">
                <a16:creationId xmlns:a16="http://schemas.microsoft.com/office/drawing/2014/main" id="{7980080B-65AB-4E93-864C-1E4F35804239}"/>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98304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58400" y="0"/>
            <a:ext cx="8928000" cy="493200"/>
          </a:xfrm>
          <a:noFill/>
          <a:ln w="9525">
            <a:noFill/>
            <a:miter lim="800000"/>
            <a:headEnd/>
            <a:tailEnd/>
          </a:ln>
        </p:spPr>
        <p:txBody>
          <a:bodyPr vert="horz" wrap="square" lIns="91440" tIns="45720" rIns="91440" bIns="45720" numCol="1" anchor="b" anchorCtr="0" compatLnSpc="1">
            <a:prstTxWarp prst="textNoShape">
              <a:avLst/>
            </a:prstTxWarp>
          </a:bodyPr>
          <a:lstStyle>
            <a:lvl1pPr>
              <a:defRPr kumimoji="1" lang="ja-JP" altLang="en-US" sz="2400" b="1" dirty="0">
                <a:solidFill>
                  <a:schemeClr val="tx2"/>
                </a:solidFill>
                <a:latin typeface="Meiryo UI" pitchFamily="50" charset="-128"/>
                <a:ea typeface="Meiryo UI" pitchFamily="50" charset="-128"/>
                <a:cs typeface="+mj-cs"/>
              </a:defRPr>
            </a:lvl1pPr>
          </a:lstStyle>
          <a:p>
            <a:pPr lvl="0" algn="l" rtl="0" eaLnBrk="0" fontAlgn="base" hangingPunct="0">
              <a:spcBef>
                <a:spcPct val="0"/>
              </a:spcBef>
              <a:spcAft>
                <a:spcPct val="0"/>
              </a:spcAft>
            </a:pPr>
            <a:r>
              <a:rPr lang="ja-JP" altLang="en-US" dirty="0"/>
              <a:t>マスタ タイトルの書式設定</a:t>
            </a:r>
          </a:p>
        </p:txBody>
      </p:sp>
      <p:sp>
        <p:nvSpPr>
          <p:cNvPr id="3" name="コンテンツ プレースホルダ 2"/>
          <p:cNvSpPr>
            <a:spLocks noGrp="1"/>
          </p:cNvSpPr>
          <p:nvPr>
            <p:ph idx="1"/>
          </p:nvPr>
        </p:nvSpPr>
        <p:spPr>
          <a:xfrm>
            <a:off x="64746" y="901627"/>
            <a:ext cx="9038769" cy="1223612"/>
          </a:xfrm>
          <a:prstGeom prst="rect">
            <a:avLst/>
          </a:prstGeom>
          <a:ln w="28575">
            <a:solidFill>
              <a:srgbClr val="002060"/>
            </a:solidFill>
          </a:ln>
        </p:spPr>
        <p:txBody>
          <a:bodyPr/>
          <a:lstStyle>
            <a:lvl1pPr marL="180000" indent="-180000">
              <a:spcBef>
                <a:spcPts val="300"/>
              </a:spcBef>
              <a:buClr>
                <a:schemeClr val="accent2"/>
              </a:buClr>
              <a:buFont typeface="Wingdings" pitchFamily="2" charset="2"/>
              <a:buChar char="n"/>
              <a:defRPr sz="1400">
                <a:solidFill>
                  <a:schemeClr val="tx1"/>
                </a:solidFill>
                <a:latin typeface="Meiryo UI" pitchFamily="50" charset="-128"/>
                <a:ea typeface="Meiryo UI" pitchFamily="50" charset="-128"/>
              </a:defRPr>
            </a:lvl1pPr>
            <a:lvl2pPr marL="446088" indent="-180000">
              <a:spcBef>
                <a:spcPts val="300"/>
              </a:spcBef>
              <a:buClr>
                <a:schemeClr val="accent2"/>
              </a:buClr>
              <a:buFont typeface="Wingdings" pitchFamily="2" charset="2"/>
              <a:buChar char="l"/>
              <a:tabLst>
                <a:tab pos="265113" algn="l"/>
              </a:tabLst>
              <a:defRPr sz="1200">
                <a:solidFill>
                  <a:schemeClr val="tx1"/>
                </a:solidFill>
                <a:latin typeface="Meiryo UI" pitchFamily="50" charset="-128"/>
                <a:ea typeface="Meiryo UI" pitchFamily="50" charset="-128"/>
              </a:defRPr>
            </a:lvl2pPr>
            <a:lvl3pPr marL="712788" indent="-180000">
              <a:spcBef>
                <a:spcPts val="300"/>
              </a:spcBef>
              <a:buClr>
                <a:schemeClr val="accent2"/>
              </a:buClr>
              <a:buFont typeface="Wingdings" pitchFamily="2" charset="2"/>
              <a:buChar char="p"/>
              <a:tabLst>
                <a:tab pos="265113" algn="l"/>
              </a:tabLst>
              <a:defRPr sz="1200">
                <a:solidFill>
                  <a:schemeClr val="tx1"/>
                </a:solidFill>
                <a:latin typeface="Meiryo UI" pitchFamily="50" charset="-128"/>
                <a:ea typeface="Meiryo UI" pitchFamily="50" charset="-128"/>
              </a:defRPr>
            </a:lvl3pPr>
            <a:lvl4pPr marL="989013"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4pPr>
            <a:lvl5pPr marL="1169988"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6"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2EE39D22-2682-497A-99C3-EF5C79613249}"/>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140534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8750" y="0"/>
            <a:ext cx="8100000" cy="493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ja-JP" altLang="en-US" dirty="0"/>
              <a:t>マスタ タイトルの書式設定</a:t>
            </a:r>
          </a:p>
        </p:txBody>
      </p:sp>
      <p:sp>
        <p:nvSpPr>
          <p:cNvPr id="133124" name="AutoShape 4"/>
          <p:cNvSpPr>
            <a:spLocks noChangeArrowheads="1"/>
          </p:cNvSpPr>
          <p:nvPr/>
        </p:nvSpPr>
        <p:spPr bwMode="auto">
          <a:xfrm>
            <a:off x="152400" y="499228"/>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rgbClr val="008080"/>
          </a:solidFill>
          <a:ln w="9525">
            <a:solidFill>
              <a:srgbClr val="008080"/>
            </a:solidFill>
            <a:round/>
            <a:headEnd/>
            <a:tailEnd/>
          </a:ln>
        </p:spPr>
        <p:txBody>
          <a:bodyPr/>
          <a:lstStyle/>
          <a:p>
            <a:pPr>
              <a:defRPr/>
            </a:pPr>
            <a:endParaRPr kumimoji="0" lang="ja-JP" altLang="en-US" sz="2400" b="1">
              <a:latin typeface="Meiryo UI" pitchFamily="50" charset="-128"/>
              <a:ea typeface="Meiryo UI" pitchFamily="50" charset="-128"/>
            </a:endParaRPr>
          </a:p>
        </p:txBody>
      </p:sp>
      <p:sp>
        <p:nvSpPr>
          <p:cNvPr id="8"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pic>
        <p:nvPicPr>
          <p:cNvPr id="5" name="Picture 3" descr="\\Vmi-fs12\共通\ロゴマーク\新ロゴ（20130401以降）\和文\グループマーク＋社名ロゴ.jpg"/>
          <p:cNvPicPr>
            <a:picLocks noChangeAspect="1" noChangeArrowheads="1"/>
          </p:cNvPicPr>
          <p:nvPr/>
        </p:nvPicPr>
        <p:blipFill>
          <a:blip r:embed="rId6" cstate="print">
            <a:clrChange>
              <a:clrFrom>
                <a:srgbClr val="FFFFFE"/>
              </a:clrFrom>
              <a:clrTo>
                <a:srgbClr val="FFFFFE">
                  <a:alpha val="0"/>
                </a:srgbClr>
              </a:clrTo>
            </a:clrChange>
          </a:blip>
          <a:srcRect/>
          <a:stretch>
            <a:fillRect/>
          </a:stretch>
        </p:blipFill>
        <p:spPr bwMode="auto">
          <a:xfrm>
            <a:off x="1044847" y="6554739"/>
            <a:ext cx="1505742" cy="303261"/>
          </a:xfrm>
          <a:prstGeom prst="rect">
            <a:avLst/>
          </a:prstGeom>
          <a:noFill/>
        </p:spPr>
      </p:pic>
      <p:cxnSp>
        <p:nvCxnSpPr>
          <p:cNvPr id="9" name="直線コネクタ 8"/>
          <p:cNvCxnSpPr/>
          <p:nvPr/>
        </p:nvCxnSpPr>
        <p:spPr bwMode="auto">
          <a:xfrm>
            <a:off x="152400" y="6547102"/>
            <a:ext cx="8928000" cy="0"/>
          </a:xfrm>
          <a:prstGeom prst="line">
            <a:avLst/>
          </a:prstGeom>
          <a:solidFill>
            <a:schemeClr val="accent2"/>
          </a:solidFill>
          <a:ln w="9525">
            <a:solidFill>
              <a:srgbClr val="008080"/>
            </a:solidFill>
            <a:round/>
            <a:headEnd/>
            <a:tailEnd/>
          </a:ln>
        </p:spPr>
      </p:cxnSp>
      <p:pic>
        <p:nvPicPr>
          <p:cNvPr id="7" name="Picture 5" descr="環境省：Ministry of the Environment"/>
          <p:cNvPicPr>
            <a:picLocks noChangeAspect="1" noChangeArrowheads="1"/>
          </p:cNvPicPr>
          <p:nvPr userDrawn="1"/>
        </p:nvPicPr>
        <p:blipFill>
          <a:blip r:embed="rId7" cstate="print"/>
          <a:srcRect/>
          <a:stretch>
            <a:fillRect/>
          </a:stretch>
        </p:blipFill>
        <p:spPr bwMode="auto">
          <a:xfrm>
            <a:off x="14631" y="6529864"/>
            <a:ext cx="883444" cy="328136"/>
          </a:xfrm>
          <a:prstGeom prst="rect">
            <a:avLst/>
          </a:prstGeom>
          <a:noFill/>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7" r:id="rId3"/>
    <p:sldLayoutId id="2147483658" r:id="rId4"/>
  </p:sldLayoutIdLst>
  <p:hf hdr="0" ftr="0" dt="0"/>
  <p:txStyles>
    <p:title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idx="4294967295"/>
          </p:nvPr>
        </p:nvSpPr>
        <p:spPr>
          <a:xfrm>
            <a:off x="0" y="1790700"/>
            <a:ext cx="9144000" cy="1584000"/>
          </a:xfrm>
          <a:solidFill>
            <a:srgbClr val="008080"/>
          </a:solidFill>
        </p:spPr>
        <p:txBody>
          <a:bodyPr wrap="square" rtlCol="0" anchor="ctr" anchorCtr="0">
            <a:noAutofit/>
          </a:bodyPr>
          <a:lstStyle/>
          <a:p>
            <a:pPr algn="ctr">
              <a:spcAft>
                <a:spcPts val="600"/>
              </a:spcAft>
            </a:pPr>
            <a:r>
              <a:rPr lang="ja-JP" altLang="en-US" sz="4800" kern="1200" dirty="0">
                <a:solidFill>
                  <a:schemeClr val="bg1"/>
                </a:solidFill>
              </a:rPr>
              <a:t>〇〇</a:t>
            </a:r>
            <a:r>
              <a:rPr lang="ja-JP" altLang="ja-JP" sz="4800" kern="1200" dirty="0">
                <a:solidFill>
                  <a:schemeClr val="bg1"/>
                </a:solidFill>
                <a:latin typeface="Meiryo UI" pitchFamily="50" charset="-128"/>
                <a:ea typeface="Meiryo UI" pitchFamily="50" charset="-128"/>
                <a:cs typeface="+mn-cs"/>
              </a:rPr>
              <a:t>市の</a:t>
            </a:r>
            <a:r>
              <a:rPr lang="ja-JP" altLang="en-US" sz="4800" kern="1200" dirty="0">
                <a:solidFill>
                  <a:schemeClr val="bg1"/>
                </a:solidFill>
                <a:cs typeface="+mn-cs"/>
              </a:rPr>
              <a:t>経済波及効果</a:t>
            </a:r>
            <a:r>
              <a:rPr lang="ja-JP" altLang="ja-JP" sz="4800" kern="1200" dirty="0">
                <a:solidFill>
                  <a:schemeClr val="bg1"/>
                </a:solidFill>
                <a:latin typeface="Meiryo UI" pitchFamily="50" charset="-128"/>
                <a:ea typeface="Meiryo UI" pitchFamily="50" charset="-128"/>
                <a:cs typeface="+mn-cs"/>
              </a:rPr>
              <a:t>分析</a:t>
            </a:r>
            <a:endParaRPr lang="en-US" altLang="ja-JP" sz="4800" kern="1200" dirty="0">
              <a:solidFill>
                <a:schemeClr val="bg1"/>
              </a:solidFill>
              <a:latin typeface="Meiryo UI" pitchFamily="50" charset="-128"/>
              <a:ea typeface="Meiryo UI" pitchFamily="50" charset="-128"/>
              <a:cs typeface="+mn-cs"/>
            </a:endParaRPr>
          </a:p>
        </p:txBody>
      </p:sp>
      <p:pic>
        <p:nvPicPr>
          <p:cNvPr id="10" name="Picture 3" descr="\\Vmi-fs12\共通\ロゴマーク\新ロゴ（20130401以降）\和文\グループマーク＋社名ロゴ.jpg"/>
          <p:cNvPicPr>
            <a:picLocks noChangeAspect="1" noChangeArrowheads="1"/>
          </p:cNvPicPr>
          <p:nvPr/>
        </p:nvPicPr>
        <p:blipFill>
          <a:blip r:embed="rId3" cstate="print">
            <a:clrChange>
              <a:clrFrom>
                <a:srgbClr val="FFFFFE"/>
              </a:clrFrom>
              <a:clrTo>
                <a:srgbClr val="FFFFFE">
                  <a:alpha val="0"/>
                </a:srgbClr>
              </a:clrTo>
            </a:clrChange>
          </a:blip>
          <a:srcRect/>
          <a:stretch>
            <a:fillRect/>
          </a:stretch>
        </p:blipFill>
        <p:spPr bwMode="auto">
          <a:xfrm>
            <a:off x="4942346" y="5379916"/>
            <a:ext cx="2681190" cy="540000"/>
          </a:xfrm>
          <a:prstGeom prst="rect">
            <a:avLst/>
          </a:prstGeom>
          <a:noFill/>
        </p:spPr>
      </p:pic>
      <p:sp>
        <p:nvSpPr>
          <p:cNvPr id="7" name="タイトル 4"/>
          <p:cNvSpPr txBox="1">
            <a:spLocks/>
          </p:cNvSpPr>
          <p:nvPr/>
        </p:nvSpPr>
        <p:spPr bwMode="auto">
          <a:xfrm>
            <a:off x="3235474" y="4656118"/>
            <a:ext cx="2629161" cy="523540"/>
          </a:xfrm>
          <a:prstGeom prst="rect">
            <a:avLst/>
          </a:prstGeom>
          <a:noFill/>
          <a:ln w="9525">
            <a:noFill/>
            <a:miter lim="800000"/>
            <a:headEnd/>
            <a:tailEnd/>
          </a:ln>
        </p:spPr>
        <p:txBody>
          <a:bodyPr anchor="b"/>
          <a:lstStyle/>
          <a:p>
            <a:pPr algn="ctr" eaLnBrk="0" hangingPunct="0"/>
            <a:r>
              <a:rPr lang="en-US" altLang="ja-JP" sz="1800" b="1" dirty="0">
                <a:solidFill>
                  <a:srgbClr val="44546A"/>
                </a:solidFill>
                <a:latin typeface="Meiryo UI" pitchFamily="50" charset="-128"/>
                <a:ea typeface="Meiryo UI" pitchFamily="50" charset="-128"/>
              </a:rPr>
              <a:t>2025</a:t>
            </a:r>
            <a:r>
              <a:rPr lang="ja-JP" altLang="en-US" sz="1800" b="1" dirty="0">
                <a:solidFill>
                  <a:srgbClr val="44546A"/>
                </a:solidFill>
                <a:latin typeface="Meiryo UI" pitchFamily="50" charset="-128"/>
                <a:ea typeface="Meiryo UI" pitchFamily="50" charset="-128"/>
              </a:rPr>
              <a:t>年</a:t>
            </a:r>
            <a:r>
              <a:rPr lang="en-US" altLang="ja-JP" sz="1800" b="1" dirty="0">
                <a:solidFill>
                  <a:srgbClr val="44546A"/>
                </a:solidFill>
                <a:latin typeface="Meiryo UI" pitchFamily="50" charset="-128"/>
                <a:ea typeface="Meiryo UI" pitchFamily="50" charset="-128"/>
              </a:rPr>
              <a:t>3</a:t>
            </a:r>
            <a:r>
              <a:rPr lang="ja-JP" altLang="en-US" sz="1800" b="1" dirty="0">
                <a:solidFill>
                  <a:srgbClr val="44546A"/>
                </a:solidFill>
                <a:latin typeface="Meiryo UI" pitchFamily="50" charset="-128"/>
                <a:ea typeface="Meiryo UI" pitchFamily="50" charset="-128"/>
              </a:rPr>
              <a:t>月</a:t>
            </a:r>
            <a:r>
              <a:rPr lang="en-US" altLang="ja-JP" sz="1800" b="1" dirty="0">
                <a:solidFill>
                  <a:srgbClr val="44546A"/>
                </a:solidFill>
                <a:latin typeface="Meiryo UI" pitchFamily="50" charset="-128"/>
                <a:ea typeface="Meiryo UI" pitchFamily="50" charset="-128"/>
              </a:rPr>
              <a:t>31</a:t>
            </a:r>
            <a:r>
              <a:rPr lang="ja-JP" altLang="en-US" sz="1800" b="1" dirty="0">
                <a:solidFill>
                  <a:srgbClr val="44546A"/>
                </a:solidFill>
                <a:latin typeface="Meiryo UI" pitchFamily="50" charset="-128"/>
                <a:ea typeface="Meiryo UI" pitchFamily="50" charset="-128"/>
              </a:rPr>
              <a:t>日</a:t>
            </a:r>
            <a:endParaRPr lang="en-US" altLang="ja-JP" sz="1800" b="1" dirty="0">
              <a:solidFill>
                <a:srgbClr val="44546A"/>
              </a:solidFill>
              <a:latin typeface="Meiryo UI" pitchFamily="50" charset="-128"/>
              <a:ea typeface="Meiryo UI" pitchFamily="50" charset="-128"/>
            </a:endParaRPr>
          </a:p>
        </p:txBody>
      </p:sp>
      <p:pic>
        <p:nvPicPr>
          <p:cNvPr id="61445" name="Picture 5" descr="環境省：Ministry of the Environment"/>
          <p:cNvPicPr>
            <a:picLocks noChangeAspect="1" noChangeArrowheads="1"/>
          </p:cNvPicPr>
          <p:nvPr/>
        </p:nvPicPr>
        <p:blipFill>
          <a:blip r:embed="rId4" cstate="print"/>
          <a:srcRect/>
          <a:stretch>
            <a:fillRect/>
          </a:stretch>
        </p:blipFill>
        <p:spPr bwMode="auto">
          <a:xfrm>
            <a:off x="2553005" y="5330658"/>
            <a:ext cx="1689815" cy="627647"/>
          </a:xfrm>
          <a:prstGeom prst="rect">
            <a:avLst/>
          </a:prstGeom>
          <a:noFill/>
        </p:spPr>
      </p:pic>
      <p:sp>
        <p:nvSpPr>
          <p:cNvPr id="2" name="テキスト ボックス 1"/>
          <p:cNvSpPr txBox="1"/>
          <p:nvPr/>
        </p:nvSpPr>
        <p:spPr>
          <a:xfrm>
            <a:off x="252000" y="3454629"/>
            <a:ext cx="8640000" cy="523220"/>
          </a:xfrm>
          <a:prstGeom prst="rect">
            <a:avLst/>
          </a:prstGeom>
          <a:noFill/>
          <a:ln w="9525">
            <a:noFill/>
            <a:miter lim="800000"/>
            <a:headEnd/>
            <a:tailEnd/>
          </a:ln>
        </p:spPr>
        <p:txBody>
          <a:bodyPr anchor="b">
            <a:spAutoFit/>
          </a:bodyPr>
          <a:lstStyle>
            <a:defPPr>
              <a:defRPr lang="ja-JP"/>
            </a:defPPr>
            <a:lvl1pPr algn="ctr" eaLnBrk="0" hangingPunct="0">
              <a:defRPr sz="1800" b="1">
                <a:solidFill>
                  <a:srgbClr val="44546A"/>
                </a:solidFill>
                <a:latin typeface="Meiryo UI" pitchFamily="50" charset="-128"/>
                <a:ea typeface="Meiryo UI" pitchFamily="50" charset="-128"/>
              </a:defRPr>
            </a:lvl1pPr>
          </a:lstStyle>
          <a:p>
            <a:r>
              <a:rPr lang="ja-JP" altLang="en-US" sz="2800" dirty="0"/>
              <a:t>●●発電（売電）</a:t>
            </a:r>
          </a:p>
        </p:txBody>
      </p:sp>
      <p:sp>
        <p:nvSpPr>
          <p:cNvPr id="8" name="テキスト ボックス 7"/>
          <p:cNvSpPr txBox="1"/>
          <p:nvPr/>
        </p:nvSpPr>
        <p:spPr>
          <a:xfrm>
            <a:off x="3402000" y="4078914"/>
            <a:ext cx="2340000" cy="461665"/>
          </a:xfrm>
          <a:prstGeom prst="rect">
            <a:avLst/>
          </a:prstGeom>
          <a:noFill/>
        </p:spPr>
        <p:txBody>
          <a:bodyPr wrap="square" rtlCol="0">
            <a:spAutoFit/>
          </a:bodyPr>
          <a:lstStyle/>
          <a:p>
            <a:pPr algn="ctr"/>
            <a:r>
              <a:rPr kumimoji="1" lang="en-US" altLang="ja-JP" sz="2400" b="1" dirty="0">
                <a:solidFill>
                  <a:srgbClr val="44546A"/>
                </a:solidFill>
                <a:latin typeface="Meiryo UI" pitchFamily="50" charset="-128"/>
                <a:ea typeface="Meiryo UI" pitchFamily="50" charset="-128"/>
              </a:rPr>
              <a:t>Ver7.0</a:t>
            </a:r>
            <a:endParaRPr kumimoji="1" lang="ja-JP" altLang="en-US" sz="2400" b="1" dirty="0">
              <a:solidFill>
                <a:srgbClr val="44546A"/>
              </a:solidFill>
              <a:latin typeface="Meiryo UI" pitchFamily="50" charset="-128"/>
              <a:ea typeface="Meiryo UI" pitchFamily="50" charset="-128"/>
            </a:endParaRPr>
          </a:p>
        </p:txBody>
      </p:sp>
      <p:sp>
        <p:nvSpPr>
          <p:cNvPr id="9" name="テキスト ボックス 8">
            <a:extLst>
              <a:ext uri="{FF2B5EF4-FFF2-40B4-BE49-F238E27FC236}">
                <a16:creationId xmlns:a16="http://schemas.microsoft.com/office/drawing/2014/main" id="{D87590B4-185F-47DA-A32E-B7C86A36EF45}"/>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60EA8D8-FE08-BA1A-7449-8D8BD3D1E86F}"/>
              </a:ext>
            </a:extLst>
          </p:cNvPr>
          <p:cNvSpPr>
            <a:spLocks noGrp="1"/>
          </p:cNvSpPr>
          <p:nvPr>
            <p:ph type="ctrTitle"/>
          </p:nvPr>
        </p:nvSpPr>
        <p:spPr/>
        <p:txBody>
          <a:bodyPr/>
          <a:lstStyle/>
          <a:p>
            <a:r>
              <a:rPr kumimoji="1" lang="ja-JP" altLang="en-US" dirty="0"/>
              <a:t>（４）経済波及効果の解説</a:t>
            </a:r>
          </a:p>
        </p:txBody>
      </p:sp>
      <p:sp>
        <p:nvSpPr>
          <p:cNvPr id="3" name="スライド番号プレースホルダー 2">
            <a:extLst>
              <a:ext uri="{FF2B5EF4-FFF2-40B4-BE49-F238E27FC236}">
                <a16:creationId xmlns:a16="http://schemas.microsoft.com/office/drawing/2014/main" id="{F690B968-577E-2948-15D8-4A7A7BAFD0D5}"/>
              </a:ext>
            </a:extLst>
          </p:cNvPr>
          <p:cNvSpPr>
            <a:spLocks noGrp="1"/>
          </p:cNvSpPr>
          <p:nvPr>
            <p:ph type="sldNum" sz="quarter" idx="4"/>
          </p:nvPr>
        </p:nvSpPr>
        <p:spPr/>
        <p:txBody>
          <a:bodyPr/>
          <a:lstStyle/>
          <a:p>
            <a:pPr>
              <a:defRPr/>
            </a:pPr>
            <a:fld id="{20DC7313-58E3-4F6B-88A3-0F915AD38F14}" type="slidenum">
              <a:rPr lang="en-US" altLang="ja-JP" smtClean="0"/>
              <a:pPr>
                <a:defRPr/>
              </a:pPr>
              <a:t>10</a:t>
            </a:fld>
            <a:endParaRPr lang="en-US" altLang="ja-JP" dirty="0"/>
          </a:p>
        </p:txBody>
      </p:sp>
      <p:sp>
        <p:nvSpPr>
          <p:cNvPr id="4" name="テキスト ボックス 3">
            <a:extLst>
              <a:ext uri="{FF2B5EF4-FFF2-40B4-BE49-F238E27FC236}">
                <a16:creationId xmlns:a16="http://schemas.microsoft.com/office/drawing/2014/main" id="{5D590BFB-2738-9EF3-3E56-130807884BBD}"/>
              </a:ext>
            </a:extLst>
          </p:cNvPr>
          <p:cNvSpPr txBox="1">
            <a:spLocks noChangeArrowheads="1"/>
          </p:cNvSpPr>
          <p:nvPr/>
        </p:nvSpPr>
        <p:spPr bwMode="auto">
          <a:xfrm>
            <a:off x="62083" y="675554"/>
            <a:ext cx="8928000" cy="252000"/>
          </a:xfrm>
          <a:prstGeom prst="rect">
            <a:avLst/>
          </a:prstGeom>
          <a:solidFill>
            <a:srgbClr val="008080"/>
          </a:solidFill>
          <a:ln w="9525">
            <a:solidFill>
              <a:srgbClr val="008080"/>
            </a:solidFill>
            <a:miter lim="800000"/>
            <a:headEnd/>
            <a:tailEnd/>
          </a:ln>
        </p:spPr>
        <p:txBody>
          <a:bodyPr wrap="square" tIns="18000" bIns="18000" anchor="ctr" anchorCtr="0">
            <a:noAutofit/>
          </a:bodyPr>
          <a:lstStyle/>
          <a:p>
            <a:pPr>
              <a:lnSpc>
                <a:spcPts val="1500"/>
              </a:lnSpc>
            </a:pPr>
            <a:r>
              <a:rPr lang="ja-JP" altLang="en-US" sz="1400" b="1" dirty="0">
                <a:solidFill>
                  <a:schemeClr val="bg1"/>
                </a:solidFill>
                <a:latin typeface="Meiryo UI" pitchFamily="50" charset="-128"/>
                <a:ea typeface="Meiryo UI" pitchFamily="50" charset="-128"/>
              </a:rPr>
              <a:t>建設効果と事業効果</a:t>
            </a:r>
            <a:endParaRPr lang="ja-JP" altLang="en-US" sz="1400" b="1" baseline="30000" dirty="0">
              <a:solidFill>
                <a:schemeClr val="bg1"/>
              </a:solidFill>
              <a:latin typeface="Meiryo UI" pitchFamily="50" charset="-128"/>
              <a:ea typeface="Meiryo UI" pitchFamily="50" charset="-128"/>
            </a:endParaRPr>
          </a:p>
        </p:txBody>
      </p:sp>
      <p:sp>
        <p:nvSpPr>
          <p:cNvPr id="5" name="テキスト ボックス 4">
            <a:extLst>
              <a:ext uri="{FF2B5EF4-FFF2-40B4-BE49-F238E27FC236}">
                <a16:creationId xmlns:a16="http://schemas.microsoft.com/office/drawing/2014/main" id="{072F1E51-C0FA-DDA6-F6AD-E03B913E40AF}"/>
              </a:ext>
            </a:extLst>
          </p:cNvPr>
          <p:cNvSpPr txBox="1">
            <a:spLocks noChangeArrowheads="1"/>
          </p:cNvSpPr>
          <p:nvPr/>
        </p:nvSpPr>
        <p:spPr bwMode="auto">
          <a:xfrm>
            <a:off x="62082" y="4847285"/>
            <a:ext cx="8928000" cy="252000"/>
          </a:xfrm>
          <a:prstGeom prst="rect">
            <a:avLst/>
          </a:prstGeom>
          <a:solidFill>
            <a:srgbClr val="008080"/>
          </a:solidFill>
          <a:ln w="9525">
            <a:noFill/>
            <a:miter lim="800000"/>
            <a:headEnd/>
            <a:tailEnd/>
          </a:ln>
        </p:spPr>
        <p:txBody>
          <a:bodyPr wrap="square" tIns="18000" bIns="18000" anchor="ctr" anchorCtr="0">
            <a:noAutofit/>
          </a:bodyPr>
          <a:lstStyle/>
          <a:p>
            <a:pPr>
              <a:lnSpc>
                <a:spcPts val="1500"/>
              </a:lnSpc>
            </a:pPr>
            <a:r>
              <a:rPr lang="ja-JP" altLang="en-US" sz="1400" b="1" dirty="0">
                <a:solidFill>
                  <a:schemeClr val="bg1"/>
                </a:solidFill>
                <a:latin typeface="Meiryo UI" pitchFamily="50" charset="-128"/>
                <a:ea typeface="Meiryo UI" pitchFamily="50" charset="-128"/>
              </a:rPr>
              <a:t>事業効果の現在価値</a:t>
            </a:r>
            <a:endParaRPr lang="ja-JP" altLang="en-US" sz="1400" b="1" baseline="30000" dirty="0">
              <a:solidFill>
                <a:schemeClr val="bg1"/>
              </a:solidFill>
              <a:latin typeface="Meiryo UI" pitchFamily="50" charset="-128"/>
              <a:ea typeface="Meiryo UI" pitchFamily="50" charset="-128"/>
            </a:endParaRPr>
          </a:p>
        </p:txBody>
      </p:sp>
      <p:sp>
        <p:nvSpPr>
          <p:cNvPr id="6" name="テキスト ボックス 5">
            <a:extLst>
              <a:ext uri="{FF2B5EF4-FFF2-40B4-BE49-F238E27FC236}">
                <a16:creationId xmlns:a16="http://schemas.microsoft.com/office/drawing/2014/main" id="{0CDD462C-D28F-BB69-C915-35AD4F9F0BE8}"/>
              </a:ext>
            </a:extLst>
          </p:cNvPr>
          <p:cNvSpPr txBox="1">
            <a:spLocks noChangeArrowheads="1"/>
          </p:cNvSpPr>
          <p:nvPr/>
        </p:nvSpPr>
        <p:spPr bwMode="auto">
          <a:xfrm>
            <a:off x="88878" y="1124711"/>
            <a:ext cx="4392000" cy="216000"/>
          </a:xfrm>
          <a:prstGeom prst="rect">
            <a:avLst/>
          </a:prstGeom>
          <a:solidFill>
            <a:schemeClr val="bg1">
              <a:lumMod val="85000"/>
            </a:schemeClr>
          </a:solidFill>
          <a:ln w="9525">
            <a:noFill/>
            <a:miter lim="800000"/>
            <a:headEnd/>
            <a:tailEnd/>
          </a:ln>
        </p:spPr>
        <p:txBody>
          <a:bodyPr wrap="square" tIns="18000" bIns="18000" anchor="ctr" anchorCtr="0">
            <a:noAutofit/>
          </a:bodyPr>
          <a:lstStyle>
            <a:defPPr>
              <a:defRPr lang="ja-JP"/>
            </a:defPPr>
            <a:lvl1pPr>
              <a:lnSpc>
                <a:spcPts val="1500"/>
              </a:lnSpc>
              <a:defRPr sz="1050" b="1">
                <a:latin typeface="Meiryo UI" pitchFamily="50" charset="-128"/>
                <a:ea typeface="Meiryo UI" pitchFamily="50" charset="-128"/>
              </a:defRPr>
            </a:lvl1pPr>
          </a:lstStyle>
          <a:p>
            <a:r>
              <a:rPr lang="en-US" altLang="ja-JP" sz="1200" dirty="0" err="1"/>
              <a:t>i</a:t>
            </a:r>
            <a:r>
              <a:rPr lang="en-US" altLang="ja-JP" sz="1200" dirty="0"/>
              <a:t> ) </a:t>
            </a:r>
            <a:r>
              <a:rPr lang="ja-JP" altLang="en-US" sz="1200" dirty="0"/>
              <a:t>建設効果</a:t>
            </a:r>
          </a:p>
        </p:txBody>
      </p:sp>
      <p:sp>
        <p:nvSpPr>
          <p:cNvPr id="7" name="テキスト ボックス 6">
            <a:extLst>
              <a:ext uri="{FF2B5EF4-FFF2-40B4-BE49-F238E27FC236}">
                <a16:creationId xmlns:a16="http://schemas.microsoft.com/office/drawing/2014/main" id="{F4C02A7A-B0E4-CE75-0366-BC58D7536B54}"/>
              </a:ext>
            </a:extLst>
          </p:cNvPr>
          <p:cNvSpPr txBox="1">
            <a:spLocks noChangeArrowheads="1"/>
          </p:cNvSpPr>
          <p:nvPr/>
        </p:nvSpPr>
        <p:spPr bwMode="auto">
          <a:xfrm>
            <a:off x="4596108" y="1124711"/>
            <a:ext cx="4392000" cy="216000"/>
          </a:xfrm>
          <a:prstGeom prst="rect">
            <a:avLst/>
          </a:prstGeom>
          <a:solidFill>
            <a:schemeClr val="bg1">
              <a:lumMod val="85000"/>
            </a:schemeClr>
          </a:solidFill>
          <a:ln w="9525">
            <a:noFill/>
            <a:miter lim="800000"/>
            <a:headEnd/>
            <a:tailEnd/>
          </a:ln>
        </p:spPr>
        <p:txBody>
          <a:bodyPr wrap="square" tIns="18000" bIns="18000" anchor="ctr" anchorCtr="0">
            <a:noAutofit/>
          </a:bodyPr>
          <a:lstStyle>
            <a:defPPr>
              <a:defRPr lang="ja-JP"/>
            </a:defPPr>
            <a:lvl1pPr>
              <a:lnSpc>
                <a:spcPts val="1500"/>
              </a:lnSpc>
              <a:defRPr sz="1100" b="1">
                <a:latin typeface="Meiryo UI" pitchFamily="50" charset="-128"/>
                <a:ea typeface="Meiryo UI" pitchFamily="50" charset="-128"/>
              </a:defRPr>
            </a:lvl1pPr>
          </a:lstStyle>
          <a:p>
            <a:r>
              <a:rPr lang="en-US" altLang="ja-JP" sz="1200" dirty="0"/>
              <a:t>ii ) </a:t>
            </a:r>
            <a:r>
              <a:rPr lang="ja-JP" altLang="en-US" sz="1200" dirty="0"/>
              <a:t>事業効果</a:t>
            </a:r>
          </a:p>
        </p:txBody>
      </p:sp>
      <p:sp>
        <p:nvSpPr>
          <p:cNvPr id="8" name="テキスト ボックス 7">
            <a:extLst>
              <a:ext uri="{FF2B5EF4-FFF2-40B4-BE49-F238E27FC236}">
                <a16:creationId xmlns:a16="http://schemas.microsoft.com/office/drawing/2014/main" id="{1626B7E6-04B5-0C8F-A413-E4A1742310E6}"/>
              </a:ext>
            </a:extLst>
          </p:cNvPr>
          <p:cNvSpPr txBox="1">
            <a:spLocks noChangeArrowheads="1"/>
          </p:cNvSpPr>
          <p:nvPr/>
        </p:nvSpPr>
        <p:spPr bwMode="auto">
          <a:xfrm>
            <a:off x="88878" y="3175779"/>
            <a:ext cx="4391998" cy="216000"/>
          </a:xfrm>
          <a:prstGeom prst="rect">
            <a:avLst/>
          </a:prstGeom>
          <a:solidFill>
            <a:schemeClr val="bg1">
              <a:lumMod val="85000"/>
            </a:schemeClr>
          </a:solidFill>
          <a:ln w="9525">
            <a:noFill/>
            <a:miter lim="800000"/>
            <a:headEnd/>
            <a:tailEnd/>
          </a:ln>
        </p:spPr>
        <p:txBody>
          <a:bodyPr wrap="square" tIns="18000" bIns="18000" anchor="ctr" anchorCtr="0">
            <a:noAutofit/>
          </a:bodyPr>
          <a:lstStyle>
            <a:defPPr>
              <a:defRPr lang="ja-JP"/>
            </a:defPPr>
            <a:lvl1pPr>
              <a:lnSpc>
                <a:spcPts val="1500"/>
              </a:lnSpc>
              <a:defRPr sz="1100" b="1">
                <a:latin typeface="Meiryo UI" pitchFamily="50" charset="-128"/>
                <a:ea typeface="Meiryo UI" pitchFamily="50" charset="-128"/>
              </a:defRPr>
            </a:lvl1pPr>
          </a:lstStyle>
          <a:p>
            <a:r>
              <a:rPr lang="en-US" altLang="ja-JP" sz="1200" dirty="0" err="1"/>
              <a:t>i</a:t>
            </a:r>
            <a:r>
              <a:rPr lang="en-US" altLang="ja-JP" sz="1200" dirty="0"/>
              <a:t> ) </a:t>
            </a:r>
            <a:r>
              <a:rPr lang="ja-JP" altLang="en-US" sz="1200" dirty="0"/>
              <a:t>直接効果</a:t>
            </a:r>
          </a:p>
        </p:txBody>
      </p:sp>
      <p:sp>
        <p:nvSpPr>
          <p:cNvPr id="9" name="テキスト ボックス 8"/>
          <p:cNvSpPr txBox="1"/>
          <p:nvPr/>
        </p:nvSpPr>
        <p:spPr>
          <a:xfrm>
            <a:off x="88876" y="1366410"/>
            <a:ext cx="4392000" cy="1288800"/>
          </a:xfrm>
          <a:prstGeom prst="rect">
            <a:avLst/>
          </a:prstGeom>
          <a:noFill/>
          <a:ln>
            <a:solidFill>
              <a:schemeClr val="bg1">
                <a:lumMod val="65000"/>
              </a:schemeClr>
            </a:solidFill>
          </a:ln>
        </p:spPr>
        <p:txBody>
          <a:bodyPr wrap="square" lIns="108000" tIns="72000" rIns="72000" bIns="72000" rtlCol="0" anchor="ctr" anchorCtr="0">
            <a:spAutoFit/>
          </a:bodyPr>
          <a:lstStyle/>
          <a:p>
            <a:pPr marL="171450" indent="-171450" algn="just">
              <a:spcAft>
                <a:spcPts val="400"/>
              </a:spcAft>
              <a:buClr>
                <a:schemeClr val="tx1"/>
              </a:buClr>
              <a:buFont typeface="Wingdings" panose="05000000000000000000" pitchFamily="2" charset="2"/>
              <a:buChar char="ü"/>
            </a:pPr>
            <a:r>
              <a:rPr lang="ja-JP" altLang="en-US" sz="900" dirty="0">
                <a:solidFill>
                  <a:srgbClr val="C00000"/>
                </a:solidFill>
                <a:latin typeface="Meiryo UI" panose="020B0604030504040204" pitchFamily="50" charset="-128"/>
                <a:ea typeface="Meiryo UI" panose="020B0604030504040204" pitchFamily="50" charset="-128"/>
              </a:rPr>
              <a:t>建設効果</a:t>
            </a:r>
            <a:r>
              <a:rPr lang="ja-JP" altLang="en-US" sz="900" dirty="0">
                <a:latin typeface="Meiryo UI" panose="020B0604030504040204" pitchFamily="50" charset="-128"/>
                <a:ea typeface="Meiryo UI" panose="020B0604030504040204" pitchFamily="50" charset="-128"/>
              </a:rPr>
              <a:t>は、事業者が事業を開始するために必要となる</a:t>
            </a:r>
            <a:r>
              <a:rPr lang="ja-JP" altLang="en-US" sz="900" dirty="0">
                <a:solidFill>
                  <a:srgbClr val="C00000"/>
                </a:solidFill>
                <a:latin typeface="Meiryo UI" panose="020B0604030504040204" pitchFamily="50" charset="-128"/>
                <a:ea typeface="Meiryo UI" panose="020B0604030504040204" pitchFamily="50" charset="-128"/>
              </a:rPr>
              <a:t>建物の建設</a:t>
            </a:r>
            <a:r>
              <a:rPr lang="ja-JP" altLang="en-US" sz="900" dirty="0">
                <a:latin typeface="Meiryo UI" panose="020B0604030504040204" pitchFamily="50" charset="-128"/>
                <a:ea typeface="Meiryo UI" panose="020B0604030504040204" pitchFamily="50" charset="-128"/>
              </a:rPr>
              <a:t>や</a:t>
            </a:r>
            <a:r>
              <a:rPr lang="ja-JP" altLang="en-US" sz="900" dirty="0">
                <a:solidFill>
                  <a:srgbClr val="C00000"/>
                </a:solidFill>
                <a:latin typeface="Meiryo UI" panose="020B0604030504040204" pitchFamily="50" charset="-128"/>
                <a:ea typeface="Meiryo UI" panose="020B0604030504040204" pitchFamily="50" charset="-128"/>
              </a:rPr>
              <a:t>設備の設置</a:t>
            </a:r>
            <a:r>
              <a:rPr lang="ja-JP" altLang="en-US" sz="900" dirty="0">
                <a:latin typeface="Meiryo UI" panose="020B0604030504040204" pitchFamily="50" charset="-128"/>
                <a:ea typeface="Meiryo UI" panose="020B0604030504040204" pitchFamily="50" charset="-128"/>
              </a:rPr>
              <a:t>など、新たに</a:t>
            </a:r>
            <a:r>
              <a:rPr lang="ja-JP" altLang="en-US" sz="900" dirty="0">
                <a:solidFill>
                  <a:srgbClr val="C00000"/>
                </a:solidFill>
                <a:latin typeface="Meiryo UI" panose="020B0604030504040204" pitchFamily="50" charset="-128"/>
                <a:ea typeface="Meiryo UI" panose="020B0604030504040204" pitchFamily="50" charset="-128"/>
              </a:rPr>
              <a:t>設備投資</a:t>
            </a:r>
            <a:r>
              <a:rPr lang="ja-JP" altLang="en-US" sz="900" dirty="0">
                <a:latin typeface="Meiryo UI" panose="020B0604030504040204" pitchFamily="50" charset="-128"/>
                <a:ea typeface="Meiryo UI" panose="020B0604030504040204" pitchFamily="50" charset="-128"/>
              </a:rPr>
              <a:t>を行うことによって発生する効果である。</a:t>
            </a:r>
            <a:endParaRPr lang="en-US" altLang="ja-JP" sz="900" dirty="0">
              <a:latin typeface="Meiryo UI" panose="020B0604030504040204" pitchFamily="50" charset="-128"/>
              <a:ea typeface="Meiryo UI" panose="020B0604030504040204" pitchFamily="50" charset="-128"/>
            </a:endParaRPr>
          </a:p>
          <a:p>
            <a:pPr marL="171450" indent="-171450" algn="just">
              <a:spcAft>
                <a:spcPts val="4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これは、事業者が設備投資のために建設産業や設備製造産業などに発注することで、</a:t>
            </a:r>
            <a:r>
              <a:rPr lang="ja-JP" altLang="en-US" sz="900" dirty="0">
                <a:solidFill>
                  <a:srgbClr val="C00000"/>
                </a:solidFill>
                <a:latin typeface="Meiryo UI" panose="020B0604030504040204" pitchFamily="50" charset="-128"/>
                <a:ea typeface="Meiryo UI" panose="020B0604030504040204" pitchFamily="50" charset="-128"/>
              </a:rPr>
              <a:t>建設産業や設備製造産業などで発生する売上</a:t>
            </a:r>
            <a:r>
              <a:rPr lang="ja-JP" altLang="en-US" sz="900" dirty="0">
                <a:latin typeface="Meiryo UI" panose="020B0604030504040204" pitchFamily="50" charset="-128"/>
                <a:ea typeface="Meiryo UI" panose="020B0604030504040204" pitchFamily="50" charset="-128"/>
              </a:rPr>
              <a:t>を意味している。</a:t>
            </a:r>
            <a:endParaRPr lang="en-US" altLang="ja-JP" sz="900" dirty="0">
              <a:latin typeface="Meiryo UI" panose="020B0604030504040204" pitchFamily="50" charset="-128"/>
              <a:ea typeface="Meiryo UI" panose="020B0604030504040204" pitchFamily="50" charset="-128"/>
            </a:endParaRPr>
          </a:p>
          <a:p>
            <a:pPr marL="171450" indent="-171450" algn="just">
              <a:spcAft>
                <a:spcPts val="4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ここでの効果には、これら建設産業や設備製造産業などの生産活動において必要となる</a:t>
            </a:r>
            <a:r>
              <a:rPr lang="ja-JP" altLang="en-US" sz="900" dirty="0">
                <a:solidFill>
                  <a:srgbClr val="C00000"/>
                </a:solidFill>
                <a:latin typeface="Meiryo UI" panose="020B0604030504040204" pitchFamily="50" charset="-128"/>
                <a:ea typeface="Meiryo UI" panose="020B0604030504040204" pitchFamily="50" charset="-128"/>
              </a:rPr>
              <a:t>原材料等の調達先の売上</a:t>
            </a:r>
            <a:r>
              <a:rPr lang="ja-JP" altLang="en-US" sz="900" dirty="0">
                <a:latin typeface="Meiryo UI" panose="020B0604030504040204" pitchFamily="50" charset="-128"/>
                <a:ea typeface="Meiryo UI" panose="020B0604030504040204" pitchFamily="50" charset="-128"/>
              </a:rPr>
              <a:t>も含まれている。</a:t>
            </a:r>
            <a:endParaRPr lang="en-US" altLang="ja-JP" sz="900" dirty="0">
              <a:latin typeface="Meiryo UI" panose="020B0604030504040204" pitchFamily="50" charset="-128"/>
              <a:ea typeface="Meiryo UI" panose="020B0604030504040204" pitchFamily="50" charset="-128"/>
            </a:endParaRPr>
          </a:p>
          <a:p>
            <a:pPr marL="171450" indent="-171450" algn="just">
              <a:spcAft>
                <a:spcPts val="4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設備投資後に事業が開始されるため、</a:t>
            </a:r>
            <a:r>
              <a:rPr lang="ja-JP" altLang="en-US" sz="900" dirty="0">
                <a:solidFill>
                  <a:srgbClr val="C00000"/>
                </a:solidFill>
                <a:latin typeface="Meiryo UI" panose="020B0604030504040204" pitchFamily="50" charset="-128"/>
                <a:ea typeface="Meiryo UI" panose="020B0604030504040204" pitchFamily="50" charset="-128"/>
              </a:rPr>
              <a:t>建設効果は事業開始前に発生する効果</a:t>
            </a:r>
            <a:r>
              <a:rPr lang="ja-JP" altLang="en-US" sz="900" dirty="0">
                <a:latin typeface="Meiryo UI" panose="020B0604030504040204" pitchFamily="50" charset="-128"/>
                <a:ea typeface="Meiryo UI" panose="020B0604030504040204" pitchFamily="50" charset="-128"/>
              </a:rPr>
              <a:t>である。</a:t>
            </a:r>
            <a:endParaRPr lang="en-US" altLang="ja-JP" sz="900" dirty="0">
              <a:latin typeface="Meiryo UI" panose="020B0604030504040204" pitchFamily="50" charset="-128"/>
              <a:ea typeface="Meiryo UI" panose="020B0604030504040204" pitchFamily="50" charset="-128"/>
            </a:endParaRPr>
          </a:p>
        </p:txBody>
      </p:sp>
      <p:sp>
        <p:nvSpPr>
          <p:cNvPr id="10" name="テキスト ボックス 9"/>
          <p:cNvSpPr txBox="1"/>
          <p:nvPr/>
        </p:nvSpPr>
        <p:spPr>
          <a:xfrm>
            <a:off x="4596106" y="1366411"/>
            <a:ext cx="4392000" cy="1288800"/>
          </a:xfrm>
          <a:prstGeom prst="rect">
            <a:avLst/>
          </a:prstGeom>
          <a:noFill/>
          <a:ln>
            <a:solidFill>
              <a:schemeClr val="bg1">
                <a:lumMod val="65000"/>
              </a:schemeClr>
            </a:solidFill>
          </a:ln>
        </p:spPr>
        <p:txBody>
          <a:bodyPr wrap="square" lIns="108000" tIns="36000" rIns="72000" bIns="36000" rtlCol="0" anchor="t" anchorCtr="0">
            <a:noAutofit/>
          </a:bodyPr>
          <a:lstStyle/>
          <a:p>
            <a:pPr marL="171450" indent="-171450" algn="just">
              <a:spcAft>
                <a:spcPts val="300"/>
              </a:spcAft>
              <a:buClr>
                <a:schemeClr val="tx1"/>
              </a:buClr>
              <a:buFont typeface="Wingdings" panose="05000000000000000000" pitchFamily="2" charset="2"/>
              <a:buChar char="ü"/>
            </a:pPr>
            <a:r>
              <a:rPr lang="ja-JP" altLang="en-US" sz="900" dirty="0">
                <a:solidFill>
                  <a:srgbClr val="C00000"/>
                </a:solidFill>
                <a:latin typeface="Meiryo UI" panose="020B0604030504040204" pitchFamily="50" charset="-128"/>
                <a:ea typeface="Meiryo UI" panose="020B0604030504040204" pitchFamily="50" charset="-128"/>
              </a:rPr>
              <a:t>事業効果</a:t>
            </a:r>
            <a:r>
              <a:rPr lang="ja-JP" altLang="en-US" sz="900" dirty="0">
                <a:latin typeface="Meiryo UI" panose="020B0604030504040204" pitchFamily="50" charset="-128"/>
                <a:ea typeface="Meiryo UI" panose="020B0604030504040204" pitchFamily="50" charset="-128"/>
              </a:rPr>
              <a:t>は、事業者が</a:t>
            </a:r>
            <a:r>
              <a:rPr lang="ja-JP" altLang="en-US" sz="900" dirty="0">
                <a:solidFill>
                  <a:srgbClr val="C00000"/>
                </a:solidFill>
                <a:latin typeface="Meiryo UI" panose="020B0604030504040204" pitchFamily="50" charset="-128"/>
                <a:ea typeface="Meiryo UI" panose="020B0604030504040204" pitchFamily="50" charset="-128"/>
              </a:rPr>
              <a:t>事業計画どおりに事業を順調に実施した場合に発生する効果</a:t>
            </a:r>
            <a:r>
              <a:rPr lang="ja-JP" altLang="en-US" sz="900" dirty="0">
                <a:latin typeface="Meiryo UI" panose="020B0604030504040204" pitchFamily="50" charset="-128"/>
                <a:ea typeface="Meiryo UI" panose="020B0604030504040204" pitchFamily="50" charset="-128"/>
              </a:rPr>
              <a:t>であり、事業実施による</a:t>
            </a:r>
            <a:r>
              <a:rPr lang="ja-JP" altLang="en-US" sz="900" dirty="0">
                <a:solidFill>
                  <a:srgbClr val="C00000"/>
                </a:solidFill>
                <a:latin typeface="Meiryo UI" panose="020B0604030504040204" pitchFamily="50" charset="-128"/>
                <a:ea typeface="Meiryo UI" panose="020B0604030504040204" pitchFamily="50" charset="-128"/>
              </a:rPr>
              <a:t>事業者の売上</a:t>
            </a:r>
            <a:r>
              <a:rPr lang="ja-JP" altLang="en-US" sz="900" dirty="0">
                <a:latin typeface="Meiryo UI" panose="020B0604030504040204" pitchFamily="50" charset="-128"/>
                <a:ea typeface="Meiryo UI" panose="020B0604030504040204" pitchFamily="50" charset="-128"/>
              </a:rPr>
              <a:t>を意味している。</a:t>
            </a:r>
            <a:endParaRPr lang="en-US" altLang="ja-JP" sz="900" dirty="0">
              <a:latin typeface="Meiryo UI" panose="020B0604030504040204" pitchFamily="50" charset="-128"/>
              <a:ea typeface="Meiryo UI" panose="020B0604030504040204" pitchFamily="50" charset="-128"/>
            </a:endParaRPr>
          </a:p>
          <a:p>
            <a:pPr marL="171450" indent="-171450" algn="just">
              <a:spcAft>
                <a:spcPts val="3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ここでの効果には、事業者の生産活動において必要となる</a:t>
            </a:r>
            <a:r>
              <a:rPr lang="ja-JP" altLang="en-US" sz="900" dirty="0">
                <a:solidFill>
                  <a:srgbClr val="C00000"/>
                </a:solidFill>
                <a:latin typeface="Meiryo UI" panose="020B0604030504040204" pitchFamily="50" charset="-128"/>
                <a:ea typeface="Meiryo UI" panose="020B0604030504040204" pitchFamily="50" charset="-128"/>
              </a:rPr>
              <a:t>原材料等の調達先の売上</a:t>
            </a:r>
            <a:r>
              <a:rPr lang="ja-JP" altLang="en-US" sz="900" dirty="0">
                <a:latin typeface="Meiryo UI" panose="020B0604030504040204" pitchFamily="50" charset="-128"/>
                <a:ea typeface="Meiryo UI" panose="020B0604030504040204" pitchFamily="50" charset="-128"/>
              </a:rPr>
              <a:t>も含まれている。</a:t>
            </a:r>
            <a:endParaRPr lang="en-US" altLang="ja-JP" sz="900" dirty="0">
              <a:latin typeface="Meiryo UI" panose="020B0604030504040204" pitchFamily="50" charset="-128"/>
              <a:ea typeface="Meiryo UI" panose="020B0604030504040204" pitchFamily="50" charset="-128"/>
            </a:endParaRPr>
          </a:p>
          <a:p>
            <a:pPr marL="171450" indent="-171450" algn="just">
              <a:spcAft>
                <a:spcPts val="3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事業期間中の各年の売上は、</a:t>
            </a:r>
            <a:r>
              <a:rPr lang="ja-JP" altLang="en-US" sz="900" dirty="0">
                <a:solidFill>
                  <a:srgbClr val="C00000"/>
                </a:solidFill>
                <a:latin typeface="Meiryo UI" panose="020B0604030504040204" pitchFamily="50" charset="-128"/>
                <a:ea typeface="Meiryo UI" panose="020B0604030504040204" pitchFamily="50" charset="-128"/>
              </a:rPr>
              <a:t>毎年同じ事業計画のもとで同額の売上が発生すると仮定</a:t>
            </a:r>
            <a:r>
              <a:rPr lang="ja-JP" altLang="en-US" sz="900" dirty="0">
                <a:latin typeface="Meiryo UI" panose="020B0604030504040204" pitchFamily="50" charset="-128"/>
                <a:ea typeface="Meiryo UI" panose="020B0604030504040204" pitchFamily="50" charset="-128"/>
              </a:rPr>
              <a:t>している。</a:t>
            </a:r>
            <a:endParaRPr lang="en-US" altLang="ja-JP" sz="900" dirty="0">
              <a:latin typeface="Meiryo UI" panose="020B0604030504040204" pitchFamily="50" charset="-128"/>
              <a:ea typeface="Meiryo UI" panose="020B0604030504040204" pitchFamily="50" charset="-128"/>
            </a:endParaRPr>
          </a:p>
          <a:p>
            <a:pPr marL="171450" indent="-171450" algn="just">
              <a:spcAft>
                <a:spcPts val="3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この事業実施によって発生する売上は、事業実施によって誘発されるという意味で、一般には</a:t>
            </a:r>
            <a:r>
              <a:rPr lang="ja-JP" altLang="en-US" sz="900" dirty="0">
                <a:solidFill>
                  <a:srgbClr val="C00000"/>
                </a:solidFill>
                <a:latin typeface="Meiryo UI" panose="020B0604030504040204" pitchFamily="50" charset="-128"/>
                <a:ea typeface="Meiryo UI" panose="020B0604030504040204" pitchFamily="50" charset="-128"/>
              </a:rPr>
              <a:t>生産誘発額</a:t>
            </a:r>
            <a:r>
              <a:rPr lang="ja-JP" altLang="en-US" sz="900" dirty="0">
                <a:latin typeface="Meiryo UI" panose="020B0604030504040204" pitchFamily="50" charset="-128"/>
                <a:ea typeface="Meiryo UI" panose="020B0604030504040204" pitchFamily="50" charset="-128"/>
              </a:rPr>
              <a:t>と呼ばれる</a:t>
            </a: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建設効果の場合も同じ</a:t>
            </a:r>
            <a:r>
              <a:rPr lang="en-US" altLang="ja-JP" sz="900" dirty="0">
                <a:latin typeface="Meiryo UI" panose="020B0604030504040204" pitchFamily="50" charset="-128"/>
                <a:ea typeface="Meiryo UI" panose="020B0604030504040204" pitchFamily="50" charset="-128"/>
              </a:rPr>
              <a:t>)</a:t>
            </a:r>
            <a:r>
              <a:rPr lang="ja-JP" altLang="en-US" sz="900" dirty="0" err="1">
                <a:latin typeface="Meiryo UI" panose="020B0604030504040204" pitchFamily="50" charset="-128"/>
                <a:ea typeface="Meiryo UI" panose="020B0604030504040204" pitchFamily="50" charset="-128"/>
              </a:rPr>
              <a:t>。</a:t>
            </a:r>
            <a:endParaRPr lang="en-US" altLang="ja-JP" sz="900" dirty="0">
              <a:latin typeface="Meiryo UI" panose="020B0604030504040204" pitchFamily="50" charset="-128"/>
              <a:ea typeface="Meiryo UI" panose="020B0604030504040204" pitchFamily="50" charset="-128"/>
            </a:endParaRPr>
          </a:p>
        </p:txBody>
      </p:sp>
      <p:sp>
        <p:nvSpPr>
          <p:cNvPr id="60" name="テキスト ボックス 59"/>
          <p:cNvSpPr txBox="1"/>
          <p:nvPr/>
        </p:nvSpPr>
        <p:spPr>
          <a:xfrm>
            <a:off x="88876" y="3416583"/>
            <a:ext cx="4392000" cy="1357200"/>
          </a:xfrm>
          <a:prstGeom prst="rect">
            <a:avLst/>
          </a:prstGeom>
          <a:noFill/>
          <a:ln>
            <a:solidFill>
              <a:schemeClr val="bg1">
                <a:lumMod val="65000"/>
              </a:schemeClr>
            </a:solidFill>
          </a:ln>
        </p:spPr>
        <p:txBody>
          <a:bodyPr wrap="square" lIns="108000" tIns="72000" rIns="72000" bIns="72000" rtlCol="0" anchor="t" anchorCtr="0">
            <a:noAutofit/>
          </a:bodyPr>
          <a:lstStyle/>
          <a:p>
            <a:pPr marL="171450" indent="-171450" algn="just">
              <a:spcAft>
                <a:spcPts val="6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直接効果は、事業の実施による</a:t>
            </a:r>
            <a:r>
              <a:rPr lang="ja-JP" altLang="en-US" sz="900" dirty="0">
                <a:solidFill>
                  <a:srgbClr val="C00000"/>
                </a:solidFill>
                <a:latin typeface="Meiryo UI" panose="020B0604030504040204" pitchFamily="50" charset="-128"/>
                <a:ea typeface="Meiryo UI" panose="020B0604030504040204" pitchFamily="50" charset="-128"/>
              </a:rPr>
              <a:t>事業主の直接の売上</a:t>
            </a:r>
            <a:r>
              <a:rPr lang="ja-JP" altLang="en-US" sz="900" dirty="0">
                <a:latin typeface="Meiryo UI" panose="020B0604030504040204" pitchFamily="50" charset="-128"/>
                <a:ea typeface="Meiryo UI" panose="020B0604030504040204" pitchFamily="50" charset="-128"/>
              </a:rPr>
              <a:t>であり、発電事業の場合は発電事業者が発電を行うことによる売上が直接効果となる。</a:t>
            </a:r>
            <a:endParaRPr lang="en-US" altLang="ja-JP" sz="900" dirty="0">
              <a:latin typeface="Meiryo UI" panose="020B0604030504040204" pitchFamily="50" charset="-128"/>
              <a:ea typeface="Meiryo UI" panose="020B0604030504040204" pitchFamily="50" charset="-128"/>
            </a:endParaRPr>
          </a:p>
          <a:p>
            <a:pPr marL="171450" indent="-171450" algn="just">
              <a:spcAft>
                <a:spcPts val="600"/>
              </a:spcAft>
              <a:buClr>
                <a:schemeClr val="tx1"/>
              </a:buClr>
              <a:buFont typeface="Wingdings" panose="05000000000000000000" pitchFamily="2" charset="2"/>
              <a:buChar char="ü"/>
            </a:pPr>
            <a:r>
              <a:rPr lang="ja-JP" altLang="en-US" sz="900" dirty="0">
                <a:solidFill>
                  <a:srgbClr val="C00000"/>
                </a:solidFill>
                <a:latin typeface="Meiryo UI" panose="020B0604030504040204" pitchFamily="50" charset="-128"/>
                <a:ea typeface="Meiryo UI" panose="020B0604030504040204" pitchFamily="50" charset="-128"/>
              </a:rPr>
              <a:t>直接効果は地域内産業の売上</a:t>
            </a:r>
            <a:r>
              <a:rPr lang="ja-JP" altLang="en-US" sz="900" dirty="0">
                <a:latin typeface="Meiryo UI" panose="020B0604030504040204" pitchFamily="50" charset="-128"/>
                <a:ea typeface="Meiryo UI" panose="020B0604030504040204" pitchFamily="50" charset="-128"/>
              </a:rPr>
              <a:t>を意味しており、設備投資で必要となる機械設備を域外から調達している場合など、</a:t>
            </a:r>
            <a:r>
              <a:rPr lang="ja-JP" altLang="en-US" sz="900" dirty="0">
                <a:solidFill>
                  <a:srgbClr val="C00000"/>
                </a:solidFill>
                <a:latin typeface="Meiryo UI" panose="020B0604030504040204" pitchFamily="50" charset="-128"/>
                <a:ea typeface="Meiryo UI" panose="020B0604030504040204" pitchFamily="50" charset="-128"/>
              </a:rPr>
              <a:t>売上が地域外産業に発生</a:t>
            </a:r>
            <a:r>
              <a:rPr lang="ja-JP" altLang="en-US" sz="900" dirty="0">
                <a:latin typeface="Meiryo UI" panose="020B0604030504040204" pitchFamily="50" charset="-128"/>
                <a:ea typeface="Meiryo UI" panose="020B0604030504040204" pitchFamily="50" charset="-128"/>
              </a:rPr>
              <a:t>する場合は</a:t>
            </a:r>
            <a:r>
              <a:rPr lang="ja-JP" altLang="en-US" sz="900" dirty="0">
                <a:solidFill>
                  <a:srgbClr val="C00000"/>
                </a:solidFill>
                <a:latin typeface="Meiryo UI" panose="020B0604030504040204" pitchFamily="50" charset="-128"/>
                <a:ea typeface="Meiryo UI" panose="020B0604030504040204" pitchFamily="50" charset="-128"/>
              </a:rPr>
              <a:t>直接効果から除く</a:t>
            </a:r>
            <a:r>
              <a:rPr lang="ja-JP" altLang="en-US" sz="900" dirty="0">
                <a:latin typeface="Meiryo UI" panose="020B0604030504040204" pitchFamily="50" charset="-128"/>
                <a:ea typeface="Meiryo UI" panose="020B0604030504040204" pitchFamily="50" charset="-128"/>
              </a:rPr>
              <a:t>。</a:t>
            </a:r>
            <a:endParaRPr lang="en-US" altLang="ja-JP" sz="900" dirty="0">
              <a:latin typeface="Meiryo UI" panose="020B0604030504040204" pitchFamily="50" charset="-128"/>
              <a:ea typeface="Meiryo UI" panose="020B0604030504040204" pitchFamily="50" charset="-128"/>
            </a:endParaRPr>
          </a:p>
          <a:p>
            <a:pPr marL="171450" indent="-171450" algn="just">
              <a:spcAft>
                <a:spcPts val="6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同様に、観光客が地域内でお土産品を購入しても、お土産品が地域外で生産されている場合は</a:t>
            </a:r>
            <a:r>
              <a:rPr lang="ja-JP" altLang="en-US" sz="900" dirty="0">
                <a:solidFill>
                  <a:srgbClr val="C00000"/>
                </a:solidFill>
                <a:latin typeface="Meiryo UI" panose="020B0604030504040204" pitchFamily="50" charset="-128"/>
                <a:ea typeface="Meiryo UI" panose="020B0604030504040204" pitchFamily="50" charset="-128"/>
              </a:rPr>
              <a:t>直接効果から除く</a:t>
            </a:r>
            <a:r>
              <a:rPr lang="ja-JP" altLang="en-US" sz="900" dirty="0">
                <a:latin typeface="Meiryo UI" panose="020B0604030504040204" pitchFamily="50" charset="-128"/>
                <a:ea typeface="Meiryo UI" panose="020B0604030504040204" pitchFamily="50" charset="-128"/>
              </a:rPr>
              <a:t>。</a:t>
            </a:r>
            <a:endParaRPr lang="en-US" altLang="ja-JP" sz="900" dirty="0">
              <a:latin typeface="Meiryo UI" panose="020B0604030504040204" pitchFamily="50" charset="-128"/>
              <a:ea typeface="Meiryo UI" panose="020B0604030504040204" pitchFamily="50" charset="-128"/>
            </a:endParaRPr>
          </a:p>
        </p:txBody>
      </p:sp>
      <p:sp>
        <p:nvSpPr>
          <p:cNvPr id="115" name="テキスト ボックス 114"/>
          <p:cNvSpPr txBox="1"/>
          <p:nvPr/>
        </p:nvSpPr>
        <p:spPr>
          <a:xfrm>
            <a:off x="88875" y="5532294"/>
            <a:ext cx="4392001" cy="919089"/>
          </a:xfrm>
          <a:prstGeom prst="rect">
            <a:avLst/>
          </a:prstGeom>
          <a:noFill/>
          <a:ln>
            <a:solidFill>
              <a:schemeClr val="bg1">
                <a:lumMod val="65000"/>
              </a:schemeClr>
            </a:solidFill>
          </a:ln>
        </p:spPr>
        <p:txBody>
          <a:bodyPr wrap="square" lIns="108000" tIns="36000" rIns="72000" bIns="36000" rtlCol="0" anchor="ctr" anchorCtr="0">
            <a:spAutoFit/>
          </a:bodyPr>
          <a:lstStyle/>
          <a:p>
            <a:pPr marL="171450" indent="-171450" algn="just">
              <a:spcAft>
                <a:spcPts val="6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一般的に、同じ額面でも、それを</a:t>
            </a:r>
            <a:r>
              <a:rPr lang="ja-JP" altLang="en-US" sz="900" dirty="0">
                <a:solidFill>
                  <a:srgbClr val="C00000"/>
                </a:solidFill>
                <a:latin typeface="Meiryo UI" panose="020B0604030504040204" pitchFamily="50" charset="-128"/>
                <a:ea typeface="Meiryo UI" panose="020B0604030504040204" pitchFamily="50" charset="-128"/>
              </a:rPr>
              <a:t>将来受け取るよりも現在受け取った方が価値は高い</a:t>
            </a:r>
            <a:r>
              <a:rPr lang="ja-JP" altLang="en-US" sz="900" dirty="0">
                <a:latin typeface="Meiryo UI" panose="020B0604030504040204" pitchFamily="50" charset="-128"/>
                <a:ea typeface="Meiryo UI" panose="020B0604030504040204" pitchFamily="50" charset="-128"/>
              </a:rPr>
              <a:t>。</a:t>
            </a:r>
            <a:endParaRPr lang="en-US" altLang="ja-JP" sz="900" dirty="0">
              <a:latin typeface="Meiryo UI" panose="020B0604030504040204" pitchFamily="50" charset="-128"/>
              <a:ea typeface="Meiryo UI" panose="020B0604030504040204" pitchFamily="50" charset="-128"/>
            </a:endParaRPr>
          </a:p>
          <a:p>
            <a:pPr marL="171450" indent="-171450" algn="just">
              <a:spcAft>
                <a:spcPts val="6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これは、例えば将来受け取る</a:t>
            </a:r>
            <a:r>
              <a:rPr lang="en-US" altLang="ja-JP" sz="900" dirty="0">
                <a:latin typeface="Meiryo UI" panose="020B0604030504040204" pitchFamily="50" charset="-128"/>
                <a:ea typeface="Meiryo UI" panose="020B0604030504040204" pitchFamily="50" charset="-128"/>
              </a:rPr>
              <a:t>100</a:t>
            </a:r>
            <a:r>
              <a:rPr lang="ja-JP" altLang="en-US" sz="900" dirty="0">
                <a:latin typeface="Meiryo UI" panose="020B0604030504040204" pitchFamily="50" charset="-128"/>
                <a:ea typeface="Meiryo UI" panose="020B0604030504040204" pitchFamily="50" charset="-128"/>
              </a:rPr>
              <a:t>万円よりも、現在</a:t>
            </a:r>
            <a:r>
              <a:rPr lang="en-US" altLang="ja-JP" sz="900" dirty="0">
                <a:latin typeface="Meiryo UI" panose="020B0604030504040204" pitchFamily="50" charset="-128"/>
                <a:ea typeface="Meiryo UI" panose="020B0604030504040204" pitchFamily="50" charset="-128"/>
              </a:rPr>
              <a:t>100</a:t>
            </a:r>
            <a:r>
              <a:rPr lang="ja-JP" altLang="en-US" sz="900" dirty="0">
                <a:latin typeface="Meiryo UI" panose="020B0604030504040204" pitchFamily="50" charset="-128"/>
                <a:ea typeface="Meiryo UI" panose="020B0604030504040204" pitchFamily="50" charset="-128"/>
              </a:rPr>
              <a:t>万円を受け取って国債を購入することで国債の利回り分だけ受け取る金額が高くなるためである。</a:t>
            </a:r>
            <a:endParaRPr lang="en-US" altLang="ja-JP" sz="900" dirty="0">
              <a:latin typeface="Meiryo UI" panose="020B0604030504040204" pitchFamily="50" charset="-128"/>
              <a:ea typeface="Meiryo UI" panose="020B0604030504040204" pitchFamily="50" charset="-128"/>
            </a:endParaRPr>
          </a:p>
          <a:p>
            <a:pPr marL="171450" indent="-171450" algn="just">
              <a:spcAft>
                <a:spcPts val="6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このように、</a:t>
            </a:r>
            <a:r>
              <a:rPr lang="ja-JP" altLang="en-US" sz="900" dirty="0">
                <a:solidFill>
                  <a:srgbClr val="C00000"/>
                </a:solidFill>
                <a:latin typeface="Meiryo UI" panose="020B0604030504040204" pitchFamily="50" charset="-128"/>
                <a:ea typeface="Meiryo UI" panose="020B0604030504040204" pitchFamily="50" charset="-128"/>
              </a:rPr>
              <a:t>現在と将来では価値が異なる</a:t>
            </a:r>
            <a:r>
              <a:rPr lang="ja-JP" altLang="en-US" sz="900" dirty="0">
                <a:latin typeface="Meiryo UI" panose="020B0604030504040204" pitchFamily="50" charset="-128"/>
                <a:ea typeface="Meiryo UI" panose="020B0604030504040204" pitchFamily="50" charset="-128"/>
              </a:rPr>
              <a:t>ため、</a:t>
            </a:r>
            <a:r>
              <a:rPr lang="ja-JP" altLang="en-US" sz="900" dirty="0">
                <a:solidFill>
                  <a:srgbClr val="C00000"/>
                </a:solidFill>
                <a:latin typeface="Meiryo UI" panose="020B0604030504040204" pitchFamily="50" charset="-128"/>
                <a:ea typeface="Meiryo UI" panose="020B0604030504040204" pitchFamily="50" charset="-128"/>
              </a:rPr>
              <a:t>将来発生する効果を評価</a:t>
            </a:r>
            <a:r>
              <a:rPr lang="ja-JP" altLang="en-US" sz="900" dirty="0">
                <a:latin typeface="Meiryo UI" panose="020B0604030504040204" pitchFamily="50" charset="-128"/>
                <a:ea typeface="Meiryo UI" panose="020B0604030504040204" pitchFamily="50" charset="-128"/>
              </a:rPr>
              <a:t>する際は、</a:t>
            </a:r>
            <a:r>
              <a:rPr lang="ja-JP" altLang="en-US" sz="900" dirty="0">
                <a:solidFill>
                  <a:srgbClr val="C00000"/>
                </a:solidFill>
                <a:latin typeface="Meiryo UI" panose="020B0604030504040204" pitchFamily="50" charset="-128"/>
                <a:ea typeface="Meiryo UI" panose="020B0604030504040204" pitchFamily="50" charset="-128"/>
              </a:rPr>
              <a:t>統一された現在</a:t>
            </a:r>
            <a:r>
              <a:rPr lang="en-US" altLang="ja-JP" sz="900" dirty="0">
                <a:solidFill>
                  <a:srgbClr val="C00000"/>
                </a:solidFill>
                <a:latin typeface="Meiryo UI" panose="020B0604030504040204" pitchFamily="50" charset="-128"/>
                <a:ea typeface="Meiryo UI" panose="020B0604030504040204" pitchFamily="50" charset="-128"/>
              </a:rPr>
              <a:t>(</a:t>
            </a:r>
            <a:r>
              <a:rPr lang="ja-JP" altLang="en-US" sz="900" dirty="0">
                <a:solidFill>
                  <a:srgbClr val="C00000"/>
                </a:solidFill>
                <a:latin typeface="Meiryo UI" panose="020B0604030504040204" pitchFamily="50" charset="-128"/>
                <a:ea typeface="Meiryo UI" panose="020B0604030504040204" pitchFamily="50" charset="-128"/>
              </a:rPr>
              <a:t>基準年</a:t>
            </a:r>
            <a:r>
              <a:rPr lang="en-US" altLang="ja-JP" sz="900" dirty="0">
                <a:solidFill>
                  <a:srgbClr val="C00000"/>
                </a:solidFill>
                <a:latin typeface="Meiryo UI" panose="020B0604030504040204" pitchFamily="50" charset="-128"/>
                <a:ea typeface="Meiryo UI" panose="020B0604030504040204" pitchFamily="50" charset="-128"/>
              </a:rPr>
              <a:t>)</a:t>
            </a:r>
            <a:r>
              <a:rPr lang="ja-JP" altLang="en-US" sz="900" dirty="0">
                <a:solidFill>
                  <a:srgbClr val="C00000"/>
                </a:solidFill>
                <a:latin typeface="Meiryo UI" panose="020B0604030504040204" pitchFamily="50" charset="-128"/>
                <a:ea typeface="Meiryo UI" panose="020B0604030504040204" pitchFamily="50" charset="-128"/>
              </a:rPr>
              <a:t>の価値に換算してから評価</a:t>
            </a:r>
            <a:r>
              <a:rPr lang="ja-JP" altLang="en-US" sz="900" dirty="0">
                <a:latin typeface="Meiryo UI" panose="020B0604030504040204" pitchFamily="50" charset="-128"/>
                <a:ea typeface="Meiryo UI" panose="020B0604030504040204" pitchFamily="50" charset="-128"/>
              </a:rPr>
              <a:t>する必要がある。</a:t>
            </a:r>
            <a:endParaRPr lang="en-US" altLang="ja-JP" sz="900" dirty="0">
              <a:latin typeface="Meiryo UI" panose="020B0604030504040204" pitchFamily="50" charset="-128"/>
              <a:ea typeface="Meiryo UI" panose="020B0604030504040204" pitchFamily="50" charset="-128"/>
            </a:endParaRPr>
          </a:p>
        </p:txBody>
      </p:sp>
      <p:sp>
        <p:nvSpPr>
          <p:cNvPr id="81" name="テキスト ボックス 80">
            <a:extLst>
              <a:ext uri="{FF2B5EF4-FFF2-40B4-BE49-F238E27FC236}">
                <a16:creationId xmlns:a16="http://schemas.microsoft.com/office/drawing/2014/main" id="{5D590BFB-2738-9EF3-3E56-130807884BBD}"/>
              </a:ext>
            </a:extLst>
          </p:cNvPr>
          <p:cNvSpPr txBox="1">
            <a:spLocks noChangeArrowheads="1"/>
          </p:cNvSpPr>
          <p:nvPr/>
        </p:nvSpPr>
        <p:spPr bwMode="auto">
          <a:xfrm>
            <a:off x="62083" y="2730251"/>
            <a:ext cx="8928000" cy="252000"/>
          </a:xfrm>
          <a:prstGeom prst="rect">
            <a:avLst/>
          </a:prstGeom>
          <a:solidFill>
            <a:srgbClr val="008080"/>
          </a:solidFill>
          <a:ln w="9525">
            <a:solidFill>
              <a:srgbClr val="008080"/>
            </a:solidFill>
            <a:miter lim="800000"/>
            <a:headEnd/>
            <a:tailEnd/>
          </a:ln>
        </p:spPr>
        <p:txBody>
          <a:bodyPr wrap="square" tIns="18000" bIns="18000" anchor="ctr" anchorCtr="0">
            <a:noAutofit/>
          </a:bodyPr>
          <a:lstStyle/>
          <a:p>
            <a:pPr>
              <a:lnSpc>
                <a:spcPts val="1500"/>
              </a:lnSpc>
            </a:pPr>
            <a:r>
              <a:rPr lang="ja-JP" altLang="en-US" sz="1400" b="1" dirty="0">
                <a:solidFill>
                  <a:schemeClr val="bg1"/>
                </a:solidFill>
                <a:latin typeface="Meiryo UI" pitchFamily="50" charset="-128"/>
                <a:ea typeface="Meiryo UI" pitchFamily="50" charset="-128"/>
              </a:rPr>
              <a:t>直接効果と間接効果</a:t>
            </a:r>
            <a:endParaRPr lang="ja-JP" altLang="en-US" sz="1400" b="1" baseline="30000" dirty="0">
              <a:solidFill>
                <a:schemeClr val="bg1"/>
              </a:solidFill>
              <a:latin typeface="Meiryo UI" pitchFamily="50" charset="-128"/>
              <a:ea typeface="Meiryo UI" pitchFamily="50" charset="-128"/>
            </a:endParaRPr>
          </a:p>
        </p:txBody>
      </p:sp>
      <p:sp>
        <p:nvSpPr>
          <p:cNvPr id="82" name="テキスト ボックス 81">
            <a:extLst>
              <a:ext uri="{FF2B5EF4-FFF2-40B4-BE49-F238E27FC236}">
                <a16:creationId xmlns:a16="http://schemas.microsoft.com/office/drawing/2014/main" id="{1626B7E6-04B5-0C8F-A413-E4A1742310E6}"/>
              </a:ext>
            </a:extLst>
          </p:cNvPr>
          <p:cNvSpPr txBox="1">
            <a:spLocks noChangeArrowheads="1"/>
          </p:cNvSpPr>
          <p:nvPr/>
        </p:nvSpPr>
        <p:spPr bwMode="auto">
          <a:xfrm>
            <a:off x="4596108" y="3175779"/>
            <a:ext cx="4391998" cy="216000"/>
          </a:xfrm>
          <a:prstGeom prst="rect">
            <a:avLst/>
          </a:prstGeom>
          <a:solidFill>
            <a:schemeClr val="bg1">
              <a:lumMod val="85000"/>
            </a:schemeClr>
          </a:solidFill>
          <a:ln w="9525">
            <a:noFill/>
            <a:miter lim="800000"/>
            <a:headEnd/>
            <a:tailEnd/>
          </a:ln>
        </p:spPr>
        <p:txBody>
          <a:bodyPr wrap="square" tIns="18000" bIns="18000" anchor="ctr" anchorCtr="0">
            <a:noAutofit/>
          </a:bodyPr>
          <a:lstStyle>
            <a:defPPr>
              <a:defRPr lang="ja-JP"/>
            </a:defPPr>
            <a:lvl1pPr>
              <a:lnSpc>
                <a:spcPts val="1500"/>
              </a:lnSpc>
              <a:defRPr sz="1100" b="1">
                <a:latin typeface="Meiryo UI" pitchFamily="50" charset="-128"/>
                <a:ea typeface="Meiryo UI" pitchFamily="50" charset="-128"/>
              </a:defRPr>
            </a:lvl1pPr>
          </a:lstStyle>
          <a:p>
            <a:r>
              <a:rPr lang="en-US" altLang="ja-JP" sz="1200" dirty="0"/>
              <a:t>ii ) </a:t>
            </a:r>
            <a:r>
              <a:rPr lang="ja-JP" altLang="en-US" sz="1200" dirty="0"/>
              <a:t>間接効果</a:t>
            </a:r>
          </a:p>
        </p:txBody>
      </p:sp>
      <p:sp>
        <p:nvSpPr>
          <p:cNvPr id="11" name="正方形/長方形 10"/>
          <p:cNvSpPr/>
          <p:nvPr/>
        </p:nvSpPr>
        <p:spPr>
          <a:xfrm>
            <a:off x="62082" y="898766"/>
            <a:ext cx="8926023" cy="246221"/>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rPr>
              <a:t>経済波及効果には大きく「建設効果」と「事業効果」の</a:t>
            </a:r>
            <a:r>
              <a:rPr lang="en-US" altLang="ja-JP" sz="1000" dirty="0">
                <a:latin typeface="Meiryo UI" panose="020B0604030504040204" pitchFamily="50" charset="-128"/>
                <a:ea typeface="Meiryo UI" panose="020B0604030504040204" pitchFamily="50" charset="-128"/>
              </a:rPr>
              <a:t>2</a:t>
            </a:r>
            <a:r>
              <a:rPr lang="ja-JP" altLang="en-US" sz="1000" dirty="0">
                <a:latin typeface="Meiryo UI" panose="020B0604030504040204" pitchFamily="50" charset="-128"/>
                <a:ea typeface="Meiryo UI" panose="020B0604030504040204" pitchFamily="50" charset="-128"/>
              </a:rPr>
              <a:t>つがあり、それぞれ以下の特徴がある。</a:t>
            </a:r>
            <a:endParaRPr lang="ja-JP" altLang="en-US" sz="1000" dirty="0"/>
          </a:p>
        </p:txBody>
      </p:sp>
      <p:sp>
        <p:nvSpPr>
          <p:cNvPr id="83" name="正方形/長方形 82"/>
          <p:cNvSpPr/>
          <p:nvPr/>
        </p:nvSpPr>
        <p:spPr>
          <a:xfrm>
            <a:off x="62082" y="2954452"/>
            <a:ext cx="8926023" cy="246221"/>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rPr>
              <a:t>「建設効果」、「事業効果」ともに、効果の内訳として大きく「直接効果」と「間接効果」の</a:t>
            </a:r>
            <a:r>
              <a:rPr lang="en-US" altLang="ja-JP" sz="1000" dirty="0">
                <a:latin typeface="Meiryo UI" panose="020B0604030504040204" pitchFamily="50" charset="-128"/>
                <a:ea typeface="Meiryo UI" panose="020B0604030504040204" pitchFamily="50" charset="-128"/>
              </a:rPr>
              <a:t>2</a:t>
            </a:r>
            <a:r>
              <a:rPr lang="ja-JP" altLang="en-US" sz="1000" dirty="0">
                <a:latin typeface="Meiryo UI" panose="020B0604030504040204" pitchFamily="50" charset="-128"/>
                <a:ea typeface="Meiryo UI" panose="020B0604030504040204" pitchFamily="50" charset="-128"/>
              </a:rPr>
              <a:t>つがあり、それぞれ以下の特徴がある。</a:t>
            </a:r>
            <a:endParaRPr lang="ja-JP" altLang="en-US" sz="1000" dirty="0"/>
          </a:p>
        </p:txBody>
      </p:sp>
      <p:sp>
        <p:nvSpPr>
          <p:cNvPr id="84" name="テキスト ボックス 83"/>
          <p:cNvSpPr txBox="1"/>
          <p:nvPr/>
        </p:nvSpPr>
        <p:spPr>
          <a:xfrm>
            <a:off x="4596106" y="3416583"/>
            <a:ext cx="4392000" cy="1355994"/>
          </a:xfrm>
          <a:prstGeom prst="rect">
            <a:avLst/>
          </a:prstGeom>
          <a:noFill/>
          <a:ln>
            <a:solidFill>
              <a:schemeClr val="bg1">
                <a:lumMod val="65000"/>
              </a:schemeClr>
            </a:solidFill>
          </a:ln>
        </p:spPr>
        <p:txBody>
          <a:bodyPr wrap="square" lIns="108000" tIns="72000" rIns="72000" bIns="72000" rtlCol="0" anchor="ctr" anchorCtr="0">
            <a:spAutoFit/>
          </a:bodyPr>
          <a:lstStyle/>
          <a:p>
            <a:pPr marL="171450" indent="-171450" algn="just">
              <a:spcAft>
                <a:spcPts val="4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間接効果は、直接効果を発端として、取引先産業との取引を通じて波及的に発生する売上であり、内訳として「</a:t>
            </a:r>
            <a:r>
              <a:rPr lang="ja-JP" altLang="en-US" sz="900" dirty="0">
                <a:solidFill>
                  <a:srgbClr val="C00000"/>
                </a:solidFill>
                <a:latin typeface="Meiryo UI" panose="020B0604030504040204" pitchFamily="50" charset="-128"/>
                <a:ea typeface="Meiryo UI" panose="020B0604030504040204" pitchFamily="50" charset="-128"/>
              </a:rPr>
              <a:t>第</a:t>
            </a:r>
            <a:r>
              <a:rPr lang="en-US" altLang="ja-JP" sz="900" dirty="0">
                <a:solidFill>
                  <a:srgbClr val="C00000"/>
                </a:solidFill>
                <a:latin typeface="Meiryo UI" panose="020B0604030504040204" pitchFamily="50" charset="-128"/>
                <a:ea typeface="Meiryo UI" panose="020B0604030504040204" pitchFamily="50" charset="-128"/>
              </a:rPr>
              <a:t>1</a:t>
            </a:r>
            <a:r>
              <a:rPr lang="ja-JP" altLang="en-US" sz="900" dirty="0">
                <a:solidFill>
                  <a:srgbClr val="C00000"/>
                </a:solidFill>
                <a:latin typeface="Meiryo UI" panose="020B0604030504040204" pitchFamily="50" charset="-128"/>
                <a:ea typeface="Meiryo UI" panose="020B0604030504040204" pitchFamily="50" charset="-128"/>
              </a:rPr>
              <a:t>次間接効果</a:t>
            </a:r>
            <a:r>
              <a:rPr lang="ja-JP" altLang="en-US" sz="900" dirty="0">
                <a:latin typeface="Meiryo UI" panose="020B0604030504040204" pitchFamily="50" charset="-128"/>
                <a:ea typeface="Meiryo UI" panose="020B0604030504040204" pitchFamily="50" charset="-128"/>
              </a:rPr>
              <a:t>」と「</a:t>
            </a:r>
            <a:r>
              <a:rPr lang="ja-JP" altLang="en-US" sz="900" dirty="0">
                <a:solidFill>
                  <a:srgbClr val="C00000"/>
                </a:solidFill>
                <a:latin typeface="Meiryo UI" panose="020B0604030504040204" pitchFamily="50" charset="-128"/>
                <a:ea typeface="Meiryo UI" panose="020B0604030504040204" pitchFamily="50" charset="-128"/>
              </a:rPr>
              <a:t>第</a:t>
            </a:r>
            <a:r>
              <a:rPr lang="en-US" altLang="ja-JP" sz="900" dirty="0">
                <a:solidFill>
                  <a:srgbClr val="C00000"/>
                </a:solidFill>
                <a:latin typeface="Meiryo UI" panose="020B0604030504040204" pitchFamily="50" charset="-128"/>
                <a:ea typeface="Meiryo UI" panose="020B0604030504040204" pitchFamily="50" charset="-128"/>
              </a:rPr>
              <a:t>2</a:t>
            </a:r>
            <a:r>
              <a:rPr lang="ja-JP" altLang="en-US" sz="900" dirty="0">
                <a:solidFill>
                  <a:srgbClr val="C00000"/>
                </a:solidFill>
                <a:latin typeface="Meiryo UI" panose="020B0604030504040204" pitchFamily="50" charset="-128"/>
                <a:ea typeface="Meiryo UI" panose="020B0604030504040204" pitchFamily="50" charset="-128"/>
              </a:rPr>
              <a:t>次間接効果</a:t>
            </a:r>
            <a:r>
              <a:rPr lang="ja-JP" altLang="en-US" sz="900" dirty="0">
                <a:latin typeface="Meiryo UI" panose="020B0604030504040204" pitchFamily="50" charset="-128"/>
                <a:ea typeface="Meiryo UI" panose="020B0604030504040204" pitchFamily="50" charset="-128"/>
              </a:rPr>
              <a:t>」の</a:t>
            </a:r>
            <a:r>
              <a:rPr lang="en-US" altLang="ja-JP" sz="900" dirty="0">
                <a:latin typeface="Meiryo UI" panose="020B0604030504040204" pitchFamily="50" charset="-128"/>
                <a:ea typeface="Meiryo UI" panose="020B0604030504040204" pitchFamily="50" charset="-128"/>
              </a:rPr>
              <a:t>2</a:t>
            </a:r>
            <a:r>
              <a:rPr lang="ja-JP" altLang="en-US" sz="900" dirty="0">
                <a:latin typeface="Meiryo UI" panose="020B0604030504040204" pitchFamily="50" charset="-128"/>
                <a:ea typeface="Meiryo UI" panose="020B0604030504040204" pitchFamily="50" charset="-128"/>
              </a:rPr>
              <a:t>つがある。</a:t>
            </a:r>
            <a:endParaRPr lang="en-US" altLang="ja-JP" sz="900" dirty="0">
              <a:latin typeface="Meiryo UI" panose="020B0604030504040204" pitchFamily="50" charset="-128"/>
              <a:ea typeface="Meiryo UI" panose="020B0604030504040204" pitchFamily="50" charset="-128"/>
            </a:endParaRPr>
          </a:p>
          <a:p>
            <a:pPr marL="171450" indent="-171450" algn="just">
              <a:spcAft>
                <a:spcPts val="400"/>
              </a:spcAft>
              <a:buClr>
                <a:schemeClr val="tx1"/>
              </a:buClr>
              <a:buFont typeface="Wingdings" panose="05000000000000000000" pitchFamily="2" charset="2"/>
              <a:buChar char="ü"/>
            </a:pPr>
            <a:r>
              <a:rPr lang="ja-JP" altLang="en-US" sz="900" dirty="0">
                <a:solidFill>
                  <a:srgbClr val="C00000"/>
                </a:solidFill>
                <a:latin typeface="Meiryo UI" panose="020B0604030504040204" pitchFamily="50" charset="-128"/>
                <a:ea typeface="Meiryo UI" panose="020B0604030504040204" pitchFamily="50" charset="-128"/>
              </a:rPr>
              <a:t>第</a:t>
            </a:r>
            <a:r>
              <a:rPr lang="en-US" altLang="ja-JP" sz="900" dirty="0">
                <a:solidFill>
                  <a:srgbClr val="C00000"/>
                </a:solidFill>
                <a:latin typeface="Meiryo UI" panose="020B0604030504040204" pitchFamily="50" charset="-128"/>
                <a:ea typeface="Meiryo UI" panose="020B0604030504040204" pitchFamily="50" charset="-128"/>
              </a:rPr>
              <a:t>1</a:t>
            </a:r>
            <a:r>
              <a:rPr lang="ja-JP" altLang="en-US" sz="900" dirty="0">
                <a:solidFill>
                  <a:srgbClr val="C00000"/>
                </a:solidFill>
                <a:latin typeface="Meiryo UI" panose="020B0604030504040204" pitchFamily="50" charset="-128"/>
                <a:ea typeface="Meiryo UI" panose="020B0604030504040204" pitchFamily="50" charset="-128"/>
              </a:rPr>
              <a:t>次間接効果</a:t>
            </a:r>
            <a:r>
              <a:rPr lang="ja-JP" altLang="en-US" sz="900" dirty="0">
                <a:latin typeface="Meiryo UI" panose="020B0604030504040204" pitchFamily="50" charset="-128"/>
                <a:ea typeface="Meiryo UI" panose="020B0604030504040204" pitchFamily="50" charset="-128"/>
              </a:rPr>
              <a:t>は、直接効果で発生した地域内産業の売上を発端として、この地域内産業との</a:t>
            </a:r>
            <a:r>
              <a:rPr lang="en-US" altLang="ja-JP" sz="900" dirty="0">
                <a:latin typeface="Meiryo UI" panose="020B0604030504040204" pitchFamily="50" charset="-128"/>
                <a:ea typeface="Meiryo UI" panose="020B0604030504040204" pitchFamily="50" charset="-128"/>
              </a:rPr>
              <a:t>1</a:t>
            </a:r>
            <a:r>
              <a:rPr lang="ja-JP" altLang="en-US" sz="900" dirty="0">
                <a:latin typeface="Meiryo UI" panose="020B0604030504040204" pitchFamily="50" charset="-128"/>
                <a:ea typeface="Meiryo UI" panose="020B0604030504040204" pitchFamily="50" charset="-128"/>
              </a:rPr>
              <a:t>次取引産業</a:t>
            </a:r>
            <a:r>
              <a:rPr lang="en-US" altLang="ja-JP" sz="900" dirty="0">
                <a:latin typeface="Meiryo UI" panose="020B0604030504040204" pitchFamily="50" charset="-128"/>
                <a:ea typeface="Meiryo UI" panose="020B0604030504040204" pitchFamily="50" charset="-128"/>
              </a:rPr>
              <a:t>(Tier1)</a:t>
            </a:r>
            <a:r>
              <a:rPr lang="ja-JP" altLang="en-US" sz="900" dirty="0">
                <a:latin typeface="Meiryo UI" panose="020B0604030504040204" pitchFamily="50" charset="-128"/>
                <a:ea typeface="Meiryo UI" panose="020B0604030504040204" pitchFamily="50" charset="-128"/>
              </a:rPr>
              <a:t>に売上が発生し、次に</a:t>
            </a:r>
            <a:r>
              <a:rPr lang="en-US" altLang="ja-JP" sz="900" dirty="0">
                <a:latin typeface="Meiryo UI" panose="020B0604030504040204" pitchFamily="50" charset="-128"/>
                <a:ea typeface="Meiryo UI" panose="020B0604030504040204" pitchFamily="50" charset="-128"/>
              </a:rPr>
              <a:t>1</a:t>
            </a:r>
            <a:r>
              <a:rPr lang="ja-JP" altLang="en-US" sz="900" dirty="0">
                <a:latin typeface="Meiryo UI" panose="020B0604030504040204" pitchFamily="50" charset="-128"/>
                <a:ea typeface="Meiryo UI" panose="020B0604030504040204" pitchFamily="50" charset="-128"/>
              </a:rPr>
              <a:t>次取引産業に販売を行っている</a:t>
            </a:r>
            <a:r>
              <a:rPr lang="en-US" altLang="ja-JP" sz="900" dirty="0">
                <a:latin typeface="Meiryo UI" panose="020B0604030504040204" pitchFamily="50" charset="-128"/>
                <a:ea typeface="Meiryo UI" panose="020B0604030504040204" pitchFamily="50" charset="-128"/>
              </a:rPr>
              <a:t>2</a:t>
            </a:r>
            <a:r>
              <a:rPr lang="ja-JP" altLang="en-US" sz="900" dirty="0">
                <a:latin typeface="Meiryo UI" panose="020B0604030504040204" pitchFamily="50" charset="-128"/>
                <a:ea typeface="Meiryo UI" panose="020B0604030504040204" pitchFamily="50" charset="-128"/>
              </a:rPr>
              <a:t>次取引産業</a:t>
            </a:r>
            <a:r>
              <a:rPr lang="en-US" altLang="ja-JP" sz="900" dirty="0">
                <a:latin typeface="Meiryo UI" panose="020B0604030504040204" pitchFamily="50" charset="-128"/>
                <a:ea typeface="Meiryo UI" panose="020B0604030504040204" pitchFamily="50" charset="-128"/>
              </a:rPr>
              <a:t>(Tier2)</a:t>
            </a:r>
            <a:r>
              <a:rPr lang="ja-JP" altLang="en-US" sz="900" dirty="0">
                <a:latin typeface="Meiryo UI" panose="020B0604030504040204" pitchFamily="50" charset="-128"/>
                <a:ea typeface="Meiryo UI" panose="020B0604030504040204" pitchFamily="50" charset="-128"/>
              </a:rPr>
              <a:t>の売上が発生し、究極的に</a:t>
            </a:r>
            <a:r>
              <a:rPr lang="en-US" altLang="ja-JP" sz="900" dirty="0">
                <a:latin typeface="Meiryo UI" panose="020B0604030504040204" pitchFamily="50" charset="-128"/>
                <a:ea typeface="Meiryo UI" panose="020B0604030504040204" pitchFamily="50" charset="-128"/>
              </a:rPr>
              <a:t>n</a:t>
            </a:r>
            <a:r>
              <a:rPr lang="ja-JP" altLang="en-US" sz="900" dirty="0">
                <a:latin typeface="Meiryo UI" panose="020B0604030504040204" pitchFamily="50" charset="-128"/>
                <a:ea typeface="Meiryo UI" panose="020B0604030504040204" pitchFamily="50" charset="-128"/>
              </a:rPr>
              <a:t>次取引産業までの売上がどれだけ発生するかを示している。</a:t>
            </a:r>
            <a:endParaRPr lang="en-US" altLang="ja-JP" sz="900" dirty="0">
              <a:latin typeface="Meiryo UI" panose="020B0604030504040204" pitchFamily="50" charset="-128"/>
              <a:ea typeface="Meiryo UI" panose="020B0604030504040204" pitchFamily="50" charset="-128"/>
            </a:endParaRPr>
          </a:p>
          <a:p>
            <a:pPr marL="171450" indent="-171450" algn="just">
              <a:spcAft>
                <a:spcPts val="400"/>
              </a:spcAft>
              <a:buClr>
                <a:schemeClr val="tx1"/>
              </a:buClr>
              <a:buFont typeface="Wingdings" panose="05000000000000000000" pitchFamily="2" charset="2"/>
              <a:buChar char="ü"/>
            </a:pPr>
            <a:r>
              <a:rPr lang="ja-JP" altLang="en-US" sz="900" dirty="0">
                <a:solidFill>
                  <a:srgbClr val="C00000"/>
                </a:solidFill>
                <a:latin typeface="Meiryo UI" panose="020B0604030504040204" pitchFamily="50" charset="-128"/>
                <a:ea typeface="Meiryo UI" panose="020B0604030504040204" pitchFamily="50" charset="-128"/>
              </a:rPr>
              <a:t>第</a:t>
            </a:r>
            <a:r>
              <a:rPr lang="en-US" altLang="ja-JP" sz="900" dirty="0">
                <a:solidFill>
                  <a:srgbClr val="C00000"/>
                </a:solidFill>
                <a:latin typeface="Meiryo UI" panose="020B0604030504040204" pitchFamily="50" charset="-128"/>
                <a:ea typeface="Meiryo UI" panose="020B0604030504040204" pitchFamily="50" charset="-128"/>
              </a:rPr>
              <a:t>2</a:t>
            </a:r>
            <a:r>
              <a:rPr lang="ja-JP" altLang="en-US" sz="900" dirty="0">
                <a:solidFill>
                  <a:srgbClr val="C00000"/>
                </a:solidFill>
                <a:latin typeface="Meiryo UI" panose="020B0604030504040204" pitchFamily="50" charset="-128"/>
                <a:ea typeface="Meiryo UI" panose="020B0604030504040204" pitchFamily="50" charset="-128"/>
              </a:rPr>
              <a:t>次間接効果</a:t>
            </a:r>
            <a:r>
              <a:rPr lang="ja-JP" altLang="en-US" sz="900" dirty="0">
                <a:latin typeface="Meiryo UI" panose="020B0604030504040204" pitchFamily="50" charset="-128"/>
                <a:ea typeface="Meiryo UI" panose="020B0604030504040204" pitchFamily="50" charset="-128"/>
              </a:rPr>
              <a:t>は、直接効果と第</a:t>
            </a:r>
            <a:r>
              <a:rPr lang="en-US" altLang="ja-JP" sz="900" dirty="0">
                <a:latin typeface="Meiryo UI" panose="020B0604030504040204" pitchFamily="50" charset="-128"/>
                <a:ea typeface="Meiryo UI" panose="020B0604030504040204" pitchFamily="50" charset="-128"/>
              </a:rPr>
              <a:t>1</a:t>
            </a:r>
            <a:r>
              <a:rPr lang="ja-JP" altLang="en-US" sz="900" dirty="0">
                <a:latin typeface="Meiryo UI" panose="020B0604030504040204" pitchFamily="50" charset="-128"/>
                <a:ea typeface="Meiryo UI" panose="020B0604030504040204" pitchFamily="50" charset="-128"/>
              </a:rPr>
              <a:t>次間接効果における売上の発生に伴って</a:t>
            </a:r>
            <a:r>
              <a:rPr lang="ja-JP" altLang="en-US" sz="900" dirty="0">
                <a:solidFill>
                  <a:srgbClr val="C00000"/>
                </a:solidFill>
                <a:latin typeface="Meiryo UI" panose="020B0604030504040204" pitchFamily="50" charset="-128"/>
                <a:ea typeface="Meiryo UI" panose="020B0604030504040204" pitchFamily="50" charset="-128"/>
              </a:rPr>
              <a:t>従業員の所得が増加</a:t>
            </a:r>
            <a:r>
              <a:rPr lang="ja-JP" altLang="en-US" sz="900" dirty="0">
                <a:latin typeface="Meiryo UI" panose="020B0604030504040204" pitchFamily="50" charset="-128"/>
                <a:ea typeface="Meiryo UI" panose="020B0604030504040204" pitchFamily="50" charset="-128"/>
              </a:rPr>
              <a:t>し、この所得の増加が</a:t>
            </a:r>
            <a:r>
              <a:rPr lang="ja-JP" altLang="en-US" sz="900" dirty="0">
                <a:solidFill>
                  <a:srgbClr val="C00000"/>
                </a:solidFill>
                <a:latin typeface="Meiryo UI" panose="020B0604030504040204" pitchFamily="50" charset="-128"/>
                <a:ea typeface="Meiryo UI" panose="020B0604030504040204" pitchFamily="50" charset="-128"/>
              </a:rPr>
              <a:t>新たな消費に回ることで発生する売上</a:t>
            </a:r>
            <a:r>
              <a:rPr lang="ja-JP" altLang="en-US" sz="900" dirty="0">
                <a:latin typeface="Meiryo UI" panose="020B0604030504040204" pitchFamily="50" charset="-128"/>
                <a:ea typeface="Meiryo UI" panose="020B0604030504040204" pitchFamily="50" charset="-128"/>
              </a:rPr>
              <a:t>である。</a:t>
            </a:r>
            <a:endParaRPr lang="en-US" altLang="ja-JP" sz="900" dirty="0">
              <a:latin typeface="Meiryo UI" panose="020B0604030504040204" pitchFamily="50" charset="-128"/>
              <a:ea typeface="Meiryo UI" panose="020B0604030504040204" pitchFamily="50" charset="-128"/>
            </a:endParaRPr>
          </a:p>
        </p:txBody>
      </p:sp>
      <p:sp>
        <p:nvSpPr>
          <p:cNvPr id="85" name="テキスト ボックス 84">
            <a:extLst>
              <a:ext uri="{FF2B5EF4-FFF2-40B4-BE49-F238E27FC236}">
                <a16:creationId xmlns:a16="http://schemas.microsoft.com/office/drawing/2014/main" id="{1626B7E6-04B5-0C8F-A413-E4A1742310E6}"/>
              </a:ext>
            </a:extLst>
          </p:cNvPr>
          <p:cNvSpPr txBox="1">
            <a:spLocks noChangeArrowheads="1"/>
          </p:cNvSpPr>
          <p:nvPr/>
        </p:nvSpPr>
        <p:spPr bwMode="auto">
          <a:xfrm>
            <a:off x="88878" y="5291174"/>
            <a:ext cx="4391998" cy="216000"/>
          </a:xfrm>
          <a:prstGeom prst="rect">
            <a:avLst/>
          </a:prstGeom>
          <a:solidFill>
            <a:schemeClr val="bg1">
              <a:lumMod val="85000"/>
            </a:schemeClr>
          </a:solidFill>
          <a:ln w="9525">
            <a:noFill/>
            <a:miter lim="800000"/>
            <a:headEnd/>
            <a:tailEnd/>
          </a:ln>
        </p:spPr>
        <p:txBody>
          <a:bodyPr wrap="square" tIns="18000" bIns="18000" anchor="ctr" anchorCtr="0">
            <a:noAutofit/>
          </a:bodyPr>
          <a:lstStyle>
            <a:defPPr>
              <a:defRPr lang="ja-JP"/>
            </a:defPPr>
            <a:lvl1pPr>
              <a:lnSpc>
                <a:spcPts val="1500"/>
              </a:lnSpc>
              <a:defRPr sz="1100" b="1">
                <a:latin typeface="Meiryo UI" pitchFamily="50" charset="-128"/>
                <a:ea typeface="Meiryo UI" pitchFamily="50" charset="-128"/>
              </a:defRPr>
            </a:lvl1pPr>
          </a:lstStyle>
          <a:p>
            <a:r>
              <a:rPr lang="en-US" altLang="ja-JP" sz="1200" dirty="0" err="1"/>
              <a:t>i</a:t>
            </a:r>
            <a:r>
              <a:rPr lang="en-US" altLang="ja-JP" sz="1200" dirty="0"/>
              <a:t> ) </a:t>
            </a:r>
            <a:r>
              <a:rPr lang="ja-JP" altLang="en-US" sz="1200" dirty="0"/>
              <a:t>現在価値</a:t>
            </a:r>
          </a:p>
        </p:txBody>
      </p:sp>
      <p:sp>
        <p:nvSpPr>
          <p:cNvPr id="12" name="正方形/長方形 11"/>
          <p:cNvSpPr/>
          <p:nvPr/>
        </p:nvSpPr>
        <p:spPr>
          <a:xfrm>
            <a:off x="62082" y="5063335"/>
            <a:ext cx="8928000" cy="246221"/>
          </a:xfrm>
          <a:prstGeom prst="rect">
            <a:avLst/>
          </a:prstGeom>
        </p:spPr>
        <p:txBody>
          <a:bodyPr wrap="square">
            <a:spAutoFit/>
          </a:bodyPr>
          <a:lstStyle/>
          <a:p>
            <a:r>
              <a:rPr lang="ja-JP" altLang="en-US" sz="1000" dirty="0">
                <a:latin typeface="Meiryo UI" panose="020B0604030504040204" pitchFamily="50" charset="-128"/>
                <a:ea typeface="Meiryo UI" panose="020B0604030504040204" pitchFamily="50" charset="-128"/>
              </a:rPr>
              <a:t>事業効果が設備投資額に対して何倍程度になっているかを把握するため、将来発生する事業効果を割引率で割り引いた現在価値を算出する。</a:t>
            </a:r>
          </a:p>
        </p:txBody>
      </p:sp>
      <p:sp>
        <p:nvSpPr>
          <p:cNvPr id="86" name="テキスト ボックス 85">
            <a:extLst>
              <a:ext uri="{FF2B5EF4-FFF2-40B4-BE49-F238E27FC236}">
                <a16:creationId xmlns:a16="http://schemas.microsoft.com/office/drawing/2014/main" id="{1626B7E6-04B5-0C8F-A413-E4A1742310E6}"/>
              </a:ext>
            </a:extLst>
          </p:cNvPr>
          <p:cNvSpPr txBox="1">
            <a:spLocks noChangeArrowheads="1"/>
          </p:cNvSpPr>
          <p:nvPr/>
        </p:nvSpPr>
        <p:spPr bwMode="auto">
          <a:xfrm>
            <a:off x="4596108" y="5291174"/>
            <a:ext cx="4391998" cy="216000"/>
          </a:xfrm>
          <a:prstGeom prst="rect">
            <a:avLst/>
          </a:prstGeom>
          <a:solidFill>
            <a:schemeClr val="bg1">
              <a:lumMod val="85000"/>
            </a:schemeClr>
          </a:solidFill>
          <a:ln w="9525">
            <a:noFill/>
            <a:miter lim="800000"/>
            <a:headEnd/>
            <a:tailEnd/>
          </a:ln>
        </p:spPr>
        <p:txBody>
          <a:bodyPr wrap="square" tIns="18000" bIns="18000" anchor="ctr" anchorCtr="0">
            <a:noAutofit/>
          </a:bodyPr>
          <a:lstStyle>
            <a:defPPr>
              <a:defRPr lang="ja-JP"/>
            </a:defPPr>
            <a:lvl1pPr>
              <a:lnSpc>
                <a:spcPts val="1500"/>
              </a:lnSpc>
              <a:defRPr sz="1100" b="1">
                <a:latin typeface="Meiryo UI" pitchFamily="50" charset="-128"/>
                <a:ea typeface="Meiryo UI" pitchFamily="50" charset="-128"/>
              </a:defRPr>
            </a:lvl1pPr>
          </a:lstStyle>
          <a:p>
            <a:r>
              <a:rPr lang="en-US" altLang="ja-JP" sz="1200" dirty="0"/>
              <a:t>ii ) </a:t>
            </a:r>
            <a:r>
              <a:rPr lang="ja-JP" altLang="en-US" sz="1200" dirty="0"/>
              <a:t>割引率</a:t>
            </a:r>
          </a:p>
        </p:txBody>
      </p:sp>
      <p:sp>
        <p:nvSpPr>
          <p:cNvPr id="87" name="テキスト ボックス 86"/>
          <p:cNvSpPr txBox="1"/>
          <p:nvPr/>
        </p:nvSpPr>
        <p:spPr>
          <a:xfrm>
            <a:off x="4596106" y="5533383"/>
            <a:ext cx="4392001" cy="918000"/>
          </a:xfrm>
          <a:prstGeom prst="rect">
            <a:avLst/>
          </a:prstGeom>
          <a:noFill/>
          <a:ln>
            <a:solidFill>
              <a:schemeClr val="bg1">
                <a:lumMod val="65000"/>
              </a:schemeClr>
            </a:solidFill>
          </a:ln>
        </p:spPr>
        <p:txBody>
          <a:bodyPr wrap="square" lIns="108000" tIns="72000" rIns="72000" bIns="72000" rtlCol="0" anchor="t" anchorCtr="0">
            <a:noAutofit/>
          </a:bodyPr>
          <a:lstStyle/>
          <a:p>
            <a:pPr marL="171450" indent="-171450" algn="just">
              <a:spcAft>
                <a:spcPts val="4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建設効果は事業開始前までに発生する効果であるが、</a:t>
            </a:r>
            <a:r>
              <a:rPr lang="ja-JP" altLang="en-US" sz="900" dirty="0">
                <a:solidFill>
                  <a:srgbClr val="C00000"/>
                </a:solidFill>
                <a:latin typeface="Meiryo UI" panose="020B0604030504040204" pitchFamily="50" charset="-128"/>
                <a:ea typeface="Meiryo UI" panose="020B0604030504040204" pitchFamily="50" charset="-128"/>
              </a:rPr>
              <a:t>事業効果は事業開始後に将来発生する効果</a:t>
            </a:r>
            <a:r>
              <a:rPr lang="ja-JP" altLang="en-US" sz="900" dirty="0">
                <a:latin typeface="Meiryo UI" panose="020B0604030504040204" pitchFamily="50" charset="-128"/>
                <a:ea typeface="Meiryo UI" panose="020B0604030504040204" pitchFamily="50" charset="-128"/>
              </a:rPr>
              <a:t>であるため、これを</a:t>
            </a:r>
            <a:r>
              <a:rPr lang="ja-JP" altLang="en-US" sz="900" dirty="0">
                <a:solidFill>
                  <a:srgbClr val="C00000"/>
                </a:solidFill>
                <a:latin typeface="Meiryo UI" panose="020B0604030504040204" pitchFamily="50" charset="-128"/>
                <a:ea typeface="Meiryo UI" panose="020B0604030504040204" pitchFamily="50" charset="-128"/>
              </a:rPr>
              <a:t>現在価値</a:t>
            </a:r>
            <a:r>
              <a:rPr lang="ja-JP" altLang="en-US" sz="900" dirty="0">
                <a:latin typeface="Meiryo UI" panose="020B0604030504040204" pitchFamily="50" charset="-128"/>
                <a:ea typeface="Meiryo UI" panose="020B0604030504040204" pitchFamily="50" charset="-128"/>
              </a:rPr>
              <a:t>に割り引き、現在</a:t>
            </a: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基準年</a:t>
            </a: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の価値に換算する。</a:t>
            </a:r>
            <a:endParaRPr lang="en-US" altLang="ja-JP" sz="900" dirty="0">
              <a:latin typeface="Meiryo UI" panose="020B0604030504040204" pitchFamily="50" charset="-128"/>
              <a:ea typeface="Meiryo UI" panose="020B0604030504040204" pitchFamily="50" charset="-128"/>
            </a:endParaRPr>
          </a:p>
          <a:p>
            <a:pPr marL="171450" indent="-171450" algn="just">
              <a:spcAft>
                <a:spcPts val="4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この将来発生する効果を現在価値に割り引く際の比率を</a:t>
            </a:r>
            <a:r>
              <a:rPr lang="ja-JP" altLang="en-US" sz="900" dirty="0">
                <a:solidFill>
                  <a:srgbClr val="C00000"/>
                </a:solidFill>
                <a:latin typeface="Meiryo UI" panose="020B0604030504040204" pitchFamily="50" charset="-128"/>
                <a:ea typeface="Meiryo UI" panose="020B0604030504040204" pitchFamily="50" charset="-128"/>
              </a:rPr>
              <a:t>割引率</a:t>
            </a:r>
            <a:r>
              <a:rPr lang="ja-JP" altLang="en-US" sz="900" dirty="0">
                <a:latin typeface="Meiryo UI" panose="020B0604030504040204" pitchFamily="50" charset="-128"/>
                <a:ea typeface="Meiryo UI" panose="020B0604030504040204" pitchFamily="50" charset="-128"/>
              </a:rPr>
              <a:t>と呼ぶ。</a:t>
            </a:r>
            <a:endParaRPr lang="en-US" altLang="ja-JP" sz="900" dirty="0">
              <a:latin typeface="Meiryo UI" panose="020B0604030504040204" pitchFamily="50" charset="-128"/>
              <a:ea typeface="Meiryo UI" panose="020B0604030504040204" pitchFamily="50" charset="-128"/>
            </a:endParaRPr>
          </a:p>
          <a:p>
            <a:pPr marL="171450" indent="-171450" algn="just">
              <a:spcAft>
                <a:spcPts val="400"/>
              </a:spcAft>
              <a:buClr>
                <a:schemeClr val="tx1"/>
              </a:buClr>
              <a:buFont typeface="Wingdings" panose="05000000000000000000" pitchFamily="2" charset="2"/>
              <a:buChar char="ü"/>
            </a:pPr>
            <a:r>
              <a:rPr lang="ja-JP" altLang="en-US" sz="900" dirty="0">
                <a:latin typeface="Meiryo UI" panose="020B0604030504040204" pitchFamily="50" charset="-128"/>
                <a:ea typeface="Meiryo UI" panose="020B0604030504040204" pitchFamily="50" charset="-128"/>
              </a:rPr>
              <a:t>本ツールの</a:t>
            </a:r>
            <a:r>
              <a:rPr lang="ja-JP" altLang="en-US" sz="900" dirty="0">
                <a:solidFill>
                  <a:srgbClr val="C00000"/>
                </a:solidFill>
                <a:latin typeface="Meiryo UI" panose="020B0604030504040204" pitchFamily="50" charset="-128"/>
                <a:ea typeface="Meiryo UI" panose="020B0604030504040204" pitchFamily="50" charset="-128"/>
              </a:rPr>
              <a:t>割引率の標準設定値</a:t>
            </a:r>
            <a:r>
              <a:rPr lang="ja-JP" altLang="en-US" sz="900" dirty="0">
                <a:latin typeface="Meiryo UI" panose="020B0604030504040204" pitchFamily="50" charset="-128"/>
                <a:ea typeface="Meiryo UI" panose="020B0604030504040204" pitchFamily="50" charset="-128"/>
              </a:rPr>
              <a:t>には、</a:t>
            </a:r>
            <a:r>
              <a:rPr lang="en-US" altLang="ja-JP" sz="900" dirty="0">
                <a:solidFill>
                  <a:srgbClr val="C00000"/>
                </a:solidFill>
                <a:latin typeface="Meiryo UI" panose="020B0604030504040204" pitchFamily="50" charset="-128"/>
                <a:ea typeface="Meiryo UI" panose="020B0604030504040204" pitchFamily="50" charset="-128"/>
              </a:rPr>
              <a:t>10</a:t>
            </a:r>
            <a:r>
              <a:rPr lang="ja-JP" altLang="en-US" sz="900" dirty="0">
                <a:solidFill>
                  <a:srgbClr val="C00000"/>
                </a:solidFill>
                <a:latin typeface="Meiryo UI" panose="020B0604030504040204" pitchFamily="50" charset="-128"/>
                <a:ea typeface="Meiryo UI" panose="020B0604030504040204" pitchFamily="50" charset="-128"/>
              </a:rPr>
              <a:t>年国債</a:t>
            </a:r>
            <a:r>
              <a:rPr lang="ja-JP" altLang="en-US" sz="900" dirty="0">
                <a:latin typeface="Meiryo UI" panose="020B0604030504040204" pitchFamily="50" charset="-128"/>
                <a:ea typeface="Meiryo UI" panose="020B0604030504040204" pitchFamily="50" charset="-128"/>
              </a:rPr>
              <a:t>の令和</a:t>
            </a:r>
            <a:r>
              <a:rPr lang="en-US" altLang="ja-JP" sz="900" dirty="0">
                <a:latin typeface="Meiryo UI" panose="020B0604030504040204" pitchFamily="50" charset="-128"/>
                <a:ea typeface="Meiryo UI" panose="020B0604030504040204" pitchFamily="50" charset="-128"/>
              </a:rPr>
              <a:t>6</a:t>
            </a:r>
            <a:r>
              <a:rPr lang="ja-JP" altLang="en-US" sz="900" dirty="0">
                <a:latin typeface="Meiryo UI" panose="020B0604030504040204" pitchFamily="50" charset="-128"/>
                <a:ea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rPr>
              <a:t>(2024</a:t>
            </a:r>
            <a:r>
              <a:rPr lang="ja-JP" altLang="en-US" sz="900" dirty="0">
                <a:latin typeface="Meiryo UI" panose="020B0604030504040204" pitchFamily="50" charset="-128"/>
                <a:ea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の</a:t>
            </a:r>
            <a:r>
              <a:rPr lang="en-US" altLang="ja-JP" sz="900" dirty="0">
                <a:latin typeface="Meiryo UI" panose="020B0604030504040204" pitchFamily="50" charset="-128"/>
                <a:ea typeface="Meiryo UI" panose="020B0604030504040204" pitchFamily="50" charset="-128"/>
              </a:rPr>
              <a:t>1</a:t>
            </a:r>
            <a:r>
              <a:rPr lang="ja-JP" altLang="en-US" sz="900" dirty="0">
                <a:latin typeface="Meiryo UI" panose="020B0604030504040204" pitchFamily="50" charset="-128"/>
                <a:ea typeface="Meiryo UI" panose="020B0604030504040204" pitchFamily="50" charset="-128"/>
              </a:rPr>
              <a:t>年間の平均利回りである</a:t>
            </a:r>
            <a:r>
              <a:rPr lang="en-US" altLang="ja-JP" sz="900" dirty="0">
                <a:solidFill>
                  <a:srgbClr val="C00000"/>
                </a:solidFill>
                <a:latin typeface="Meiryo UI" panose="020B0604030504040204" pitchFamily="50" charset="-128"/>
                <a:ea typeface="Meiryo UI" panose="020B0604030504040204" pitchFamily="50" charset="-128"/>
              </a:rPr>
              <a:t>0.91%</a:t>
            </a:r>
            <a:r>
              <a:rPr lang="ja-JP" altLang="en-US" sz="900" dirty="0">
                <a:latin typeface="Meiryo UI" panose="020B0604030504040204" pitchFamily="50" charset="-128"/>
                <a:ea typeface="Meiryo UI" panose="020B0604030504040204" pitchFamily="50" charset="-128"/>
              </a:rPr>
              <a:t>を用いている</a:t>
            </a: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任意の割引率に変更可能</a:t>
            </a:r>
            <a:r>
              <a:rPr lang="en-US" altLang="ja-JP" sz="900" dirty="0">
                <a:latin typeface="Meiryo UI" panose="020B0604030504040204" pitchFamily="50" charset="-128"/>
                <a:ea typeface="Meiryo UI" panose="020B0604030504040204" pitchFamily="50" charset="-128"/>
              </a:rPr>
              <a:t>)</a:t>
            </a:r>
            <a:r>
              <a:rPr lang="ja-JP" altLang="en-US" sz="900" dirty="0" err="1">
                <a:latin typeface="Meiryo UI" panose="020B0604030504040204" pitchFamily="50" charset="-128"/>
                <a:ea typeface="Meiryo UI" panose="020B0604030504040204" pitchFamily="50" charset="-128"/>
              </a:rPr>
              <a:t>。</a:t>
            </a:r>
            <a:endParaRPr lang="en-US" altLang="ja-JP" sz="900" dirty="0">
              <a:latin typeface="Meiryo UI" panose="020B0604030504040204" pitchFamily="50" charset="-128"/>
              <a:ea typeface="Meiryo UI" panose="020B0604030504040204" pitchFamily="50" charset="-128"/>
            </a:endParaRPr>
          </a:p>
          <a:p>
            <a:pPr marL="171450" indent="-171450" algn="just">
              <a:spcAft>
                <a:spcPts val="400"/>
              </a:spcAft>
              <a:buClr>
                <a:schemeClr val="tx1"/>
              </a:buClr>
              <a:buFont typeface="Wingdings" panose="05000000000000000000" pitchFamily="2" charset="2"/>
              <a:buChar char="ü"/>
            </a:pPr>
            <a:endParaRPr lang="en-US" altLang="ja-JP" sz="900" dirty="0">
              <a:latin typeface="Meiryo UI" panose="020B0604030504040204" pitchFamily="50" charset="-128"/>
              <a:ea typeface="Meiryo UI" panose="020B0604030504040204" pitchFamily="50" charset="-128"/>
            </a:endParaRPr>
          </a:p>
          <a:p>
            <a:pPr marL="171450" indent="-171450" algn="just">
              <a:spcAft>
                <a:spcPts val="400"/>
              </a:spcAft>
              <a:buClr>
                <a:schemeClr val="tx1"/>
              </a:buClr>
              <a:buFont typeface="Wingdings" panose="05000000000000000000" pitchFamily="2" charset="2"/>
              <a:buChar char="ü"/>
            </a:pPr>
            <a:endParaRPr lang="en-US" altLang="ja-JP" sz="9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51514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11</a:t>
            </a:fld>
            <a:endParaRPr lang="en-US" altLang="ja-JP" dirty="0"/>
          </a:p>
        </p:txBody>
      </p:sp>
      <p:sp>
        <p:nvSpPr>
          <p:cNvPr id="3" name="タイトル 5"/>
          <p:cNvSpPr txBox="1">
            <a:spLocks/>
          </p:cNvSpPr>
          <p:nvPr/>
        </p:nvSpPr>
        <p:spPr>
          <a:xfrm>
            <a:off x="0" y="2232000"/>
            <a:ext cx="9144000" cy="1080000"/>
          </a:xfrm>
          <a:prstGeom prst="rect">
            <a:avLst/>
          </a:prstGeom>
          <a:solidFill>
            <a:srgbClr val="008080"/>
          </a:solidFill>
        </p:spPr>
        <p:txBody>
          <a:bodyPr wrap="square" rtlCol="0" anchor="ctr" anchorCtr="1">
            <a:no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400" kern="0" dirty="0">
                <a:solidFill>
                  <a:schemeClr val="bg1"/>
                </a:solidFill>
              </a:rPr>
              <a:t>２．結果の概要</a:t>
            </a:r>
          </a:p>
        </p:txBody>
      </p:sp>
      <p:sp>
        <p:nvSpPr>
          <p:cNvPr id="4" name="タイトル 5"/>
          <p:cNvSpPr txBox="1">
            <a:spLocks/>
          </p:cNvSpPr>
          <p:nvPr/>
        </p:nvSpPr>
        <p:spPr>
          <a:xfrm>
            <a:off x="0" y="3452619"/>
            <a:ext cx="9144000" cy="828000"/>
          </a:xfrm>
          <a:prstGeom prst="rect">
            <a:avLst/>
          </a:prstGeom>
          <a:solidFill>
            <a:schemeClr val="accent5">
              <a:lumMod val="40000"/>
              <a:lumOff val="60000"/>
            </a:schemeClr>
          </a:solidFill>
        </p:spPr>
        <p:txBody>
          <a:bodyPr wrap="square" rtlCol="0" anchor="ctr" anchorCtr="1">
            <a:no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3200" kern="0" dirty="0">
                <a:solidFill>
                  <a:schemeClr val="tx1"/>
                </a:solidFill>
              </a:rPr>
              <a:t>２－１．地域外への流出を考慮する場合の効果</a:t>
            </a:r>
          </a:p>
        </p:txBody>
      </p:sp>
      <p:sp>
        <p:nvSpPr>
          <p:cNvPr id="5" name="テキスト ボックス 4">
            <a:extLst>
              <a:ext uri="{FF2B5EF4-FFF2-40B4-BE49-F238E27FC236}">
                <a16:creationId xmlns:a16="http://schemas.microsoft.com/office/drawing/2014/main" id="{E7587C76-BB13-4596-B40B-EBF98FE4B5C0}"/>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605944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12</a:t>
            </a:fld>
            <a:endParaRPr lang="en-US" altLang="ja-JP" dirty="0"/>
          </a:p>
        </p:txBody>
      </p:sp>
      <p:sp>
        <p:nvSpPr>
          <p:cNvPr id="2" name="タイトル 1"/>
          <p:cNvSpPr>
            <a:spLocks noGrp="1"/>
          </p:cNvSpPr>
          <p:nvPr>
            <p:ph type="ctrTitle"/>
          </p:nvPr>
        </p:nvSpPr>
        <p:spPr/>
        <p:txBody>
          <a:bodyPr/>
          <a:lstStyle/>
          <a:p>
            <a:r>
              <a:rPr lang="ja-JP" altLang="en-US" dirty="0"/>
              <a:t>（１）施策の内容と経済波及効果の算出結果</a:t>
            </a:r>
            <a:endParaRPr kumimoji="1" lang="ja-JP" altLang="en-US" dirty="0"/>
          </a:p>
        </p:txBody>
      </p:sp>
      <p:sp>
        <p:nvSpPr>
          <p:cNvPr id="48" name="テキスト ボックス 33">
            <a:extLst>
              <a:ext uri="{FF2B5EF4-FFF2-40B4-BE49-F238E27FC236}">
                <a16:creationId xmlns:a16="http://schemas.microsoft.com/office/drawing/2014/main" id="{6F859280-7B59-6B2A-BE7A-FBD821D6FFFF}"/>
              </a:ext>
            </a:extLst>
          </p:cNvPr>
          <p:cNvSpPr txBox="1"/>
          <p:nvPr/>
        </p:nvSpPr>
        <p:spPr>
          <a:xfrm>
            <a:off x="6379897" y="4057031"/>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③建設効果と事業効果の合計</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47" name="テキスト ボックス 32">
            <a:extLst>
              <a:ext uri="{FF2B5EF4-FFF2-40B4-BE49-F238E27FC236}">
                <a16:creationId xmlns:a16="http://schemas.microsoft.com/office/drawing/2014/main" id="{6F859280-7B59-6B2A-BE7A-FBD821D6FFFF}"/>
              </a:ext>
            </a:extLst>
          </p:cNvPr>
          <p:cNvSpPr txBox="1"/>
          <p:nvPr/>
        </p:nvSpPr>
        <p:spPr>
          <a:xfrm>
            <a:off x="2820641" y="4057031"/>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②事業効果</a:t>
            </a:r>
            <a:r>
              <a:rPr lang="ja-JP" altLang="en-US" sz="1100" u="sng" baseline="30000" dirty="0">
                <a:latin typeface="Meiryo UI" panose="020B0604030504040204" pitchFamily="50" charset="-128"/>
                <a:ea typeface="Meiryo UI" panose="020B0604030504040204" pitchFamily="50" charset="-128"/>
              </a:rPr>
              <a:t>注</a:t>
            </a:r>
            <a:r>
              <a:rPr lang="en-US" altLang="ja-JP" sz="1100" u="sng" baseline="30000" dirty="0">
                <a:latin typeface="Meiryo UI" panose="020B0604030504040204" pitchFamily="50" charset="-128"/>
                <a:ea typeface="Meiryo UI" panose="020B0604030504040204" pitchFamily="50" charset="-128"/>
              </a:rPr>
              <a:t>2</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46" name="テキスト ボックス 31">
            <a:extLst>
              <a:ext uri="{FF2B5EF4-FFF2-40B4-BE49-F238E27FC236}">
                <a16:creationId xmlns:a16="http://schemas.microsoft.com/office/drawing/2014/main" id="{6F859280-7B59-6B2A-BE7A-FBD821D6FFFF}"/>
              </a:ext>
            </a:extLst>
          </p:cNvPr>
          <p:cNvSpPr txBox="1"/>
          <p:nvPr/>
        </p:nvSpPr>
        <p:spPr>
          <a:xfrm>
            <a:off x="100211" y="4057031"/>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①建設効果</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0" name="テキスト ボックス 30"/>
          <p:cNvSpPr txBox="1">
            <a:spLocks noChangeArrowheads="1"/>
          </p:cNvSpPr>
          <p:nvPr/>
        </p:nvSpPr>
        <p:spPr bwMode="auto">
          <a:xfrm>
            <a:off x="103434" y="3845479"/>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p>
        </p:txBody>
      </p:sp>
      <p:sp>
        <p:nvSpPr>
          <p:cNvPr id="53" name="テキスト ボックス 29">
            <a:extLst>
              <a:ext uri="{FF2B5EF4-FFF2-40B4-BE49-F238E27FC236}">
                <a16:creationId xmlns:a16="http://schemas.microsoft.com/office/drawing/2014/main" id="{AE3F361C-6CFF-A103-91C4-BDAD3FC2F6D2}"/>
              </a:ext>
            </a:extLst>
          </p:cNvPr>
          <p:cNvSpPr txBox="1"/>
          <p:nvPr/>
        </p:nvSpPr>
        <p:spPr>
          <a:xfrm>
            <a:off x="6223794" y="2509307"/>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52" name="テキスト ボックス 27">
            <a:extLst>
              <a:ext uri="{FF2B5EF4-FFF2-40B4-BE49-F238E27FC236}">
                <a16:creationId xmlns:a16="http://schemas.microsoft.com/office/drawing/2014/main" id="{AE3F361C-6CFF-A103-91C4-BDAD3FC2F6D2}"/>
              </a:ext>
            </a:extLst>
          </p:cNvPr>
          <p:cNvSpPr txBox="1"/>
          <p:nvPr/>
        </p:nvSpPr>
        <p:spPr>
          <a:xfrm>
            <a:off x="6223794" y="1242662"/>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56" name="テキスト ボックス 26">
            <a:extLst>
              <a:ext uri="{FF2B5EF4-FFF2-40B4-BE49-F238E27FC236}">
                <a16:creationId xmlns:a16="http://schemas.microsoft.com/office/drawing/2014/main" id="{AE3F361C-6CFF-A103-91C4-BDAD3FC2F6D2}"/>
              </a:ext>
            </a:extLst>
          </p:cNvPr>
          <p:cNvSpPr txBox="1"/>
          <p:nvPr/>
        </p:nvSpPr>
        <p:spPr>
          <a:xfrm>
            <a:off x="6131949" y="1083992"/>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②調達計画</a:t>
            </a:r>
            <a:endParaRPr kumimoji="1" lang="ja-JP" altLang="en-US" sz="900" u="sng" dirty="0">
              <a:latin typeface="Meiryo UI" panose="020B0604030504040204" pitchFamily="50" charset="-128"/>
              <a:ea typeface="Meiryo UI" panose="020B0604030504040204" pitchFamily="50" charset="-128"/>
            </a:endParaRPr>
          </a:p>
        </p:txBody>
      </p:sp>
      <p:sp>
        <p:nvSpPr>
          <p:cNvPr id="44" name="テキスト ボックス 25">
            <a:extLst>
              <a:ext uri="{FF2B5EF4-FFF2-40B4-BE49-F238E27FC236}">
                <a16:creationId xmlns:a16="http://schemas.microsoft.com/office/drawing/2014/main" id="{AE3F361C-6CFF-A103-91C4-BDAD3FC2F6D2}"/>
              </a:ext>
            </a:extLst>
          </p:cNvPr>
          <p:cNvSpPr txBox="1"/>
          <p:nvPr/>
        </p:nvSpPr>
        <p:spPr>
          <a:xfrm>
            <a:off x="3649804" y="1062047"/>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a:t>
            </a:r>
            <a:endParaRPr kumimoji="1" lang="ja-JP" altLang="en-US" sz="900" u="sng" dirty="0">
              <a:latin typeface="Meiryo UI" panose="020B0604030504040204" pitchFamily="50" charset="-128"/>
              <a:ea typeface="Meiryo UI" panose="020B0604030504040204" pitchFamily="50" charset="-128"/>
            </a:endParaRPr>
          </a:p>
        </p:txBody>
      </p:sp>
      <p:sp>
        <p:nvSpPr>
          <p:cNvPr id="55" name="テキスト ボックス 24"/>
          <p:cNvSpPr txBox="1"/>
          <p:nvPr/>
        </p:nvSpPr>
        <p:spPr>
          <a:xfrm>
            <a:off x="3591212" y="89526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36" name="テキスト ボックス 22">
            <a:extLst>
              <a:ext uri="{FF2B5EF4-FFF2-40B4-BE49-F238E27FC236}">
                <a16:creationId xmlns:a16="http://schemas.microsoft.com/office/drawing/2014/main" id="{AE3F361C-6CFF-A103-91C4-BDAD3FC2F6D2}"/>
              </a:ext>
            </a:extLst>
          </p:cNvPr>
          <p:cNvSpPr txBox="1"/>
          <p:nvPr/>
        </p:nvSpPr>
        <p:spPr>
          <a:xfrm>
            <a:off x="145032" y="1278177"/>
            <a:ext cx="108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設備の概要</a:t>
            </a:r>
            <a:endParaRPr kumimoji="1" lang="ja-JP" altLang="en-US" sz="1000" b="1" u="sng" dirty="0">
              <a:latin typeface="Meiryo UI" panose="020B0604030504040204" pitchFamily="50" charset="-128"/>
              <a:ea typeface="Meiryo UI" panose="020B0604030504040204" pitchFamily="50" charset="-128"/>
            </a:endParaRPr>
          </a:p>
        </p:txBody>
      </p:sp>
      <p:sp>
        <p:nvSpPr>
          <p:cNvPr id="24" name="テキスト ボックス 21"/>
          <p:cNvSpPr txBox="1"/>
          <p:nvPr/>
        </p:nvSpPr>
        <p:spPr>
          <a:xfrm>
            <a:off x="145032" y="89526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29087"/>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57" name="テキスト ボックス 7"/>
          <p:cNvSpPr txBox="1"/>
          <p:nvPr/>
        </p:nvSpPr>
        <p:spPr>
          <a:xfrm>
            <a:off x="3024000" y="6433200"/>
            <a:ext cx="324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2) </a:t>
            </a:r>
            <a:r>
              <a:rPr lang="ja-JP" altLang="en-US" sz="700" dirty="0"/>
              <a:t>現在価値は割引率</a:t>
            </a:r>
            <a:r>
              <a:rPr lang="en-US" altLang="ja-JP" sz="700" dirty="0"/>
              <a:t>0.91</a:t>
            </a:r>
            <a:r>
              <a:rPr lang="ja-JP" altLang="en-US" sz="700" dirty="0"/>
              <a:t>％として算出</a:t>
            </a:r>
          </a:p>
        </p:txBody>
      </p:sp>
      <p:sp>
        <p:nvSpPr>
          <p:cNvPr id="41" name="テキスト ボックス 6">
            <a:extLst>
              <a:ext uri="{FF2B5EF4-FFF2-40B4-BE49-F238E27FC236}">
                <a16:creationId xmlns:a16="http://schemas.microsoft.com/office/drawing/2014/main" id="{D13BE80D-532D-3131-F698-99D7097F5BA7}"/>
              </a:ext>
            </a:extLst>
          </p:cNvPr>
          <p:cNvSpPr txBox="1"/>
          <p:nvPr/>
        </p:nvSpPr>
        <p:spPr>
          <a:xfrm>
            <a:off x="156960" y="3706566"/>
            <a:ext cx="2952000" cy="102592"/>
          </a:xfrm>
          <a:prstGeom prst="rect">
            <a:avLst/>
          </a:prstGeom>
          <a:noFill/>
        </p:spPr>
        <p:txBody>
          <a:bodyPr wrap="square" lIns="0" tIns="0" rIns="0" bIns="0" rtlCol="0">
            <a:spAutoFit/>
          </a:bodyPr>
          <a:lstStyle>
            <a:defPPr>
              <a:defRPr lang="ja-JP"/>
            </a:defPPr>
            <a:lvl1pPr marL="266700" indent="-266700" algn="just">
              <a:lnSpc>
                <a:spcPts val="8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1)</a:t>
            </a:r>
            <a:r>
              <a:rPr lang="ja-JP" altLang="en-US" sz="700" dirty="0"/>
              <a:t> 発注額のうちどれだけを地域内の業者に発注しているかを表す割合</a:t>
            </a:r>
          </a:p>
        </p:txBody>
      </p:sp>
      <p:sp>
        <p:nvSpPr>
          <p:cNvPr id="29" name="テキスト ボックス 5"/>
          <p:cNvSpPr txBox="1"/>
          <p:nvPr/>
        </p:nvSpPr>
        <p:spPr>
          <a:xfrm>
            <a:off x="7462733" y="5411624"/>
            <a:ext cx="901008" cy="396000"/>
          </a:xfrm>
          <a:prstGeom prst="rect">
            <a:avLst/>
          </a:prstGeom>
          <a:solidFill>
            <a:schemeClr val="bg1"/>
          </a:solidFill>
          <a:ln w="12700">
            <a:solidFill>
              <a:srgbClr val="339933"/>
            </a:solidFill>
          </a:ln>
        </p:spPr>
        <p:txBody>
          <a:bodyPr wrap="square" lIns="36000" tIns="0" rIns="36000" bIns="0" rtlCol="0" anchor="ctr" anchorCtr="1">
            <a:noAutofit/>
          </a:bodyPr>
          <a:lstStyle/>
          <a:p>
            <a:pPr algn="ctr"/>
            <a:r>
              <a:rPr lang="ja-JP" altLang="en-US" sz="1000" b="1" dirty="0">
                <a:solidFill>
                  <a:srgbClr val="339933"/>
                </a:solidFill>
                <a:latin typeface="Meiryo UI" panose="020B0604030504040204" pitchFamily="50" charset="-128"/>
                <a:ea typeface="Meiryo UI" panose="020B0604030504040204" pitchFamily="50" charset="-128"/>
              </a:rPr>
              <a:t>設備投資額の約</a:t>
            </a:r>
            <a:r>
              <a:rPr lang="en-US" altLang="ja-JP" sz="1000" b="1" dirty="0">
                <a:solidFill>
                  <a:srgbClr val="339933"/>
                </a:solidFill>
                <a:latin typeface="Meiryo UI" panose="020B0604030504040204" pitchFamily="50" charset="-128"/>
                <a:ea typeface="Meiryo UI" panose="020B0604030504040204" pitchFamily="50" charset="-128"/>
              </a:rPr>
              <a:t>2.3</a:t>
            </a:r>
            <a:r>
              <a:rPr lang="ja-JP" altLang="en-US" sz="1000" b="1" dirty="0">
                <a:solidFill>
                  <a:srgbClr val="339933"/>
                </a:solidFill>
                <a:latin typeface="Meiryo UI" panose="020B0604030504040204" pitchFamily="50" charset="-128"/>
                <a:ea typeface="Meiryo UI" panose="020B0604030504040204" pitchFamily="50" charset="-128"/>
              </a:rPr>
              <a:t>倍</a:t>
            </a:r>
            <a:endParaRPr lang="en-US" altLang="ja-JP" sz="1000" b="1" dirty="0">
              <a:solidFill>
                <a:srgbClr val="339933"/>
              </a:solidFill>
              <a:latin typeface="Meiryo UI" panose="020B0604030504040204" pitchFamily="50" charset="-128"/>
              <a:ea typeface="Meiryo UI" panose="020B0604030504040204" pitchFamily="50" charset="-128"/>
            </a:endParaRPr>
          </a:p>
        </p:txBody>
      </p:sp>
      <p:sp>
        <p:nvSpPr>
          <p:cNvPr id="40" name="テキスト ボックス 4">
            <a:extLst>
              <a:ext uri="{FF2B5EF4-FFF2-40B4-BE49-F238E27FC236}">
                <a16:creationId xmlns:a16="http://schemas.microsoft.com/office/drawing/2014/main" id="{D415A49F-BFA3-D7DD-9C2E-8BFAC3DB3B39}"/>
              </a:ext>
            </a:extLst>
          </p:cNvPr>
          <p:cNvSpPr txBox="1"/>
          <p:nvPr/>
        </p:nvSpPr>
        <p:spPr>
          <a:xfrm>
            <a:off x="6463027" y="4292898"/>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建設効果と事業効果</a:t>
            </a:r>
            <a:r>
              <a:rPr lang="en-US" altLang="ja-JP" sz="1000" b="0" dirty="0"/>
              <a:t>(</a:t>
            </a:r>
            <a:r>
              <a:rPr lang="ja-JP" altLang="en-US" sz="1000" b="0" dirty="0"/>
              <a:t>累積</a:t>
            </a:r>
            <a:r>
              <a:rPr lang="en-US" altLang="ja-JP" sz="1000" b="0" dirty="0"/>
              <a:t>)</a:t>
            </a:r>
            <a:r>
              <a:rPr lang="ja-JP" altLang="en-US" sz="1000" b="0" dirty="0"/>
              <a:t>を合計すると</a:t>
            </a:r>
            <a:r>
              <a:rPr lang="en-US" altLang="ja-JP" sz="1000" b="0" dirty="0"/>
              <a:t>18.71</a:t>
            </a:r>
            <a:r>
              <a:rPr lang="ja-JP" altLang="en-US" sz="1000" b="0" dirty="0"/>
              <a:t>億円であり、設備投資額の約</a:t>
            </a:r>
            <a:r>
              <a:rPr lang="en-US" altLang="ja-JP" sz="1000" b="0" dirty="0"/>
              <a:t>2.3</a:t>
            </a:r>
            <a:r>
              <a:rPr lang="ja-JP" altLang="en-US" sz="1000" b="0" dirty="0"/>
              <a:t>倍である。</a:t>
            </a:r>
          </a:p>
        </p:txBody>
      </p:sp>
      <p:sp>
        <p:nvSpPr>
          <p:cNvPr id="45" name="テキスト ボックス 3"/>
          <p:cNvSpPr txBox="1"/>
          <p:nvPr/>
        </p:nvSpPr>
        <p:spPr>
          <a:xfrm>
            <a:off x="2901547" y="4292898"/>
            <a:ext cx="3456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en-US" altLang="ja-JP" sz="1000" b="0" dirty="0"/>
              <a:t>5,000kW</a:t>
            </a:r>
            <a:r>
              <a:rPr lang="ja-JP" altLang="en-US" sz="1000" b="0" dirty="0" err="1"/>
              <a:t>の太</a:t>
            </a:r>
            <a:r>
              <a:rPr lang="ja-JP" altLang="en-US" sz="1000" b="0" dirty="0"/>
              <a:t>陽光発電を導入することによる事業効果は、事業期間</a:t>
            </a:r>
            <a:r>
              <a:rPr lang="en-US" altLang="ja-JP" sz="1000" b="0" dirty="0"/>
              <a:t>(17</a:t>
            </a:r>
            <a:r>
              <a:rPr lang="ja-JP" altLang="en-US" sz="1000" b="0" dirty="0"/>
              <a:t>年</a:t>
            </a:r>
            <a:r>
              <a:rPr lang="en-US" altLang="ja-JP" sz="1000" b="0" dirty="0"/>
              <a:t>)</a:t>
            </a:r>
            <a:r>
              <a:rPr lang="ja-JP" altLang="en-US" sz="1000" b="0" dirty="0"/>
              <a:t>の累積</a:t>
            </a:r>
            <a:r>
              <a:rPr lang="en-US" altLang="ja-JP" sz="1000" b="0" dirty="0"/>
              <a:t>(</a:t>
            </a:r>
            <a:r>
              <a:rPr lang="ja-JP" altLang="en-US" sz="1000" b="0" dirty="0"/>
              <a:t>現在価値</a:t>
            </a:r>
            <a:r>
              <a:rPr lang="en-US" altLang="ja-JP" sz="1000" b="0" dirty="0"/>
              <a:t>)</a:t>
            </a:r>
            <a:r>
              <a:rPr lang="ja-JP" altLang="en-US" sz="1000" b="0" dirty="0"/>
              <a:t>で</a:t>
            </a:r>
            <a:r>
              <a:rPr lang="en-US" altLang="ja-JP" sz="1000" b="0" dirty="0"/>
              <a:t>16.66</a:t>
            </a:r>
            <a:r>
              <a:rPr lang="ja-JP" altLang="en-US" sz="1000" b="0" dirty="0"/>
              <a:t>億円</a:t>
            </a:r>
            <a:r>
              <a:rPr lang="en-US" altLang="ja-JP" sz="1000" b="0" dirty="0"/>
              <a:t>/</a:t>
            </a:r>
            <a:r>
              <a:rPr lang="ja-JP" altLang="en-US" sz="1000" b="0" dirty="0"/>
              <a:t>年である。</a:t>
            </a:r>
          </a:p>
        </p:txBody>
      </p:sp>
      <p:sp>
        <p:nvSpPr>
          <p:cNvPr id="31" name="テキスト ボックス 2"/>
          <p:cNvSpPr txBox="1"/>
          <p:nvPr/>
        </p:nvSpPr>
        <p:spPr>
          <a:xfrm>
            <a:off x="155845" y="4292898"/>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設備投資額</a:t>
            </a:r>
            <a:r>
              <a:rPr lang="en-US" altLang="ja-JP" sz="1000" b="0" dirty="0"/>
              <a:t>7.98</a:t>
            </a:r>
            <a:r>
              <a:rPr lang="ja-JP" altLang="en-US" sz="1000" b="0" dirty="0"/>
              <a:t>億円による地域内の建設効果は</a:t>
            </a:r>
            <a:r>
              <a:rPr lang="en-US" altLang="ja-JP" sz="1000" b="0" dirty="0"/>
              <a:t>2.05</a:t>
            </a:r>
            <a:r>
              <a:rPr lang="ja-JP" altLang="en-US" sz="1000" b="0" dirty="0"/>
              <a:t>億円である。</a:t>
            </a:r>
          </a:p>
        </p:txBody>
      </p:sp>
      <p:graphicFrame>
        <p:nvGraphicFramePr>
          <p:cNvPr id="43" name="表 2">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2004307998"/>
              </p:ext>
            </p:extLst>
          </p:nvPr>
        </p:nvGraphicFramePr>
        <p:xfrm>
          <a:off x="3698955" y="1240622"/>
          <a:ext cx="2211326" cy="2447995"/>
        </p:xfrm>
        <a:graphic>
          <a:graphicData uri="http://schemas.openxmlformats.org/drawingml/2006/table">
            <a:tbl>
              <a:tblPr firstRow="1" bandRow="1">
                <a:tableStyleId>{5940675A-B579-460E-94D1-54222C63F5DA}</a:tableStyleId>
              </a:tblPr>
              <a:tblGrid>
                <a:gridCol w="756000">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gridCol w="591326">
                  <a:extLst>
                    <a:ext uri="{9D8B030D-6E8A-4147-A177-3AD203B41FA5}">
                      <a16:colId xmlns:a16="http://schemas.microsoft.com/office/drawing/2014/main" val="3698287331"/>
                    </a:ext>
                  </a:extLst>
                </a:gridCol>
              </a:tblGrid>
              <a:tr h="193754">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修繕費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保険料</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諸費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一般管理費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減価償却</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固定資産税</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37478202"/>
                  </a:ext>
                </a:extLst>
              </a:tr>
            </a:tbl>
          </a:graphicData>
        </a:graphic>
      </p:graphicFrame>
      <p:graphicFrame>
        <p:nvGraphicFramePr>
          <p:cNvPr id="27" name="表 1">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1385601875"/>
              </p:ext>
            </p:extLst>
          </p:nvPr>
        </p:nvGraphicFramePr>
        <p:xfrm>
          <a:off x="160695" y="1456614"/>
          <a:ext cx="3240001" cy="2232003"/>
        </p:xfrm>
        <a:graphic>
          <a:graphicData uri="http://schemas.openxmlformats.org/drawingml/2006/table">
            <a:tbl>
              <a:tblPr firstRow="1" bandRow="1">
                <a:tableStyleId>{5940675A-B579-460E-94D1-54222C63F5DA}</a:tableStyleId>
              </a:tblPr>
              <a:tblGrid>
                <a:gridCol w="153410">
                  <a:extLst>
                    <a:ext uri="{9D8B030D-6E8A-4147-A177-3AD203B41FA5}">
                      <a16:colId xmlns:a16="http://schemas.microsoft.com/office/drawing/2014/main" val="2250622700"/>
                    </a:ext>
                  </a:extLst>
                </a:gridCol>
                <a:gridCol w="368776">
                  <a:extLst>
                    <a:ext uri="{9D8B030D-6E8A-4147-A177-3AD203B41FA5}">
                      <a16:colId xmlns:a16="http://schemas.microsoft.com/office/drawing/2014/main" val="739774977"/>
                    </a:ext>
                  </a:extLst>
                </a:gridCol>
                <a:gridCol w="154367">
                  <a:extLst>
                    <a:ext uri="{9D8B030D-6E8A-4147-A177-3AD203B41FA5}">
                      <a16:colId xmlns:a16="http://schemas.microsoft.com/office/drawing/2014/main" val="1626966803"/>
                    </a:ext>
                  </a:extLst>
                </a:gridCol>
                <a:gridCol w="1014412">
                  <a:extLst>
                    <a:ext uri="{9D8B030D-6E8A-4147-A177-3AD203B41FA5}">
                      <a16:colId xmlns:a16="http://schemas.microsoft.com/office/drawing/2014/main" val="1758199408"/>
                    </a:ext>
                  </a:extLst>
                </a:gridCol>
                <a:gridCol w="931477">
                  <a:extLst>
                    <a:ext uri="{9D8B030D-6E8A-4147-A177-3AD203B41FA5}">
                      <a16:colId xmlns:a16="http://schemas.microsoft.com/office/drawing/2014/main" val="1868032922"/>
                    </a:ext>
                  </a:extLst>
                </a:gridCol>
                <a:gridCol w="617559">
                  <a:extLst>
                    <a:ext uri="{9D8B030D-6E8A-4147-A177-3AD203B41FA5}">
                      <a16:colId xmlns:a16="http://schemas.microsoft.com/office/drawing/2014/main" val="3698287331"/>
                    </a:ext>
                  </a:extLst>
                </a:gridCol>
              </a:tblGrid>
              <a:tr h="145951">
                <a:tc gridSpan="4">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項目</a:t>
                      </a:r>
                    </a:p>
                  </a:txBody>
                  <a:tcPr marL="36000" marR="0" marT="36000" marB="0" anchor="ctr" anchorCtr="1">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設定値</a:t>
                      </a:r>
                    </a:p>
                  </a:txBody>
                  <a:tcPr marL="36000" marR="0" marT="36000" marB="0" anchor="ctr" anchorCtr="1">
                    <a:solidFill>
                      <a:schemeClr val="bg1">
                        <a:lumMod val="75000"/>
                      </a:schemeClr>
                    </a:solidFill>
                  </a:tcPr>
                </a:tc>
                <a:tc>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単位</a:t>
                      </a:r>
                    </a:p>
                  </a:txBody>
                  <a:tcPr marL="36000" marR="0" marT="36000" marB="0" anchor="ctr" anchorCtr="1">
                    <a:solidFill>
                      <a:schemeClr val="bg1">
                        <a:lumMod val="75000"/>
                      </a:schemeClr>
                    </a:solidFill>
                  </a:tcPr>
                </a:tc>
                <a:extLst>
                  <a:ext uri="{0D108BD9-81ED-4DB2-BD59-A6C34878D82A}">
                    <a16:rowId xmlns:a16="http://schemas.microsoft.com/office/drawing/2014/main" val="3528111955"/>
                  </a:ext>
                </a:extLst>
              </a:tr>
              <a:tr h="145951">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設備投資額</a:t>
                      </a:r>
                    </a:p>
                  </a:txBody>
                  <a:tcPr marL="36000" marR="0" marT="36000" marB="0" anchor="ctr">
                    <a:lnB w="12700" cmpd="sng">
                      <a:noFill/>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noFill/>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百万円</a:t>
                      </a:r>
                    </a:p>
                  </a:txBody>
                  <a:tcPr marL="36000" marR="0" marT="36000" marB="0" anchor="ctr">
                    <a:noFill/>
                  </a:tcPr>
                </a:tc>
                <a:extLst>
                  <a:ext uri="{0D108BD9-81ED-4DB2-BD59-A6C34878D82A}">
                    <a16:rowId xmlns:a16="http://schemas.microsoft.com/office/drawing/2014/main" val="2600272368"/>
                  </a:ext>
                </a:extLst>
              </a:tr>
              <a:tr h="145951">
                <a:tc rowSpan="8">
                  <a:txBody>
                    <a:bodyPr/>
                    <a:lstStyle/>
                    <a:p>
                      <a:pPr marL="0" algn="l" defTabSz="914400" rtl="0" eaLnBrk="1" latinLnBrk="0" hangingPunct="1">
                        <a:lnSpc>
                          <a:spcPts val="4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R w="12700" cap="flat" cmpd="sng" algn="ctr">
                      <a:solidFill>
                        <a:schemeClr val="tx1"/>
                      </a:solidFill>
                      <a:prstDash val="solid"/>
                      <a:round/>
                      <a:headEnd type="none" w="med" len="med"/>
                      <a:tailEnd type="none" w="med" len="med"/>
                    </a:lnR>
                    <a:lnT w="12700" cmpd="sng">
                      <a:noFill/>
                    </a:lnT>
                    <a:solidFill>
                      <a:schemeClr val="bg1">
                        <a:lumMod val="95000"/>
                      </a:schemeClr>
                    </a:solidFill>
                  </a:tcPr>
                </a:tc>
                <a:tc gridSpan="3">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うち、工事費の割合</a:t>
                      </a:r>
                    </a:p>
                  </a:txBody>
                  <a:tcPr marL="36000" marR="0" marT="36000" marB="0" anchor="ctr">
                    <a:lnL w="1270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5949214"/>
                  </a:ext>
                </a:extLst>
              </a:tr>
              <a:tr h="153074">
                <a:tc vMerge="1">
                  <a:txBody>
                    <a:bodyPr/>
                    <a:lstStyle/>
                    <a:p>
                      <a:endParaRPr kumimoji="1" lang="ja-JP" altLang="en-US"/>
                    </a:p>
                  </a:txBody>
                  <a:tcPr/>
                </a:tc>
                <a:tc rowSpan="3">
                  <a:txBody>
                    <a:bodyPr/>
                    <a:lstStyle/>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設備費</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の割合</a:t>
                      </a: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7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054710940"/>
                  </a:ext>
                </a:extLst>
              </a:tr>
              <a:tr h="153074">
                <a:tc vMerge="1">
                  <a:txBody>
                    <a:bodyPr/>
                    <a:lstStyle/>
                    <a:p>
                      <a:endParaRPr kumimoji="1" lang="ja-JP" altLang="en-US"/>
                    </a:p>
                  </a:txBody>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lumMod val="95000"/>
                      </a:schemeClr>
                    </a:solidFill>
                  </a:tcPr>
                </a:tc>
                <a:tc gridSpan="2">
                  <a:txBody>
                    <a:bodyPr/>
                    <a:lstStyle/>
                    <a:p>
                      <a:pPr>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パワコン等</a:t>
                      </a:r>
                      <a:endParaRPr kumimoji="1" lang="ja-JP" altLang="en-US" sz="7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588648718"/>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タービン、燃焼炉、ボイラー等</a:t>
                      </a:r>
                      <a:endParaRPr kumimoji="1" lang="ja-JP" altLang="en-US" sz="70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218628976"/>
                  </a:ext>
                </a:extLst>
              </a:tr>
              <a:tr h="145951">
                <a:tc vMerge="1">
                  <a:txBody>
                    <a:bodyPr/>
                    <a:lstStyle/>
                    <a:p>
                      <a:pPr marL="0" algn="ctr" defTabSz="914400" rtl="0" eaLnBrk="1" latinLnBrk="0" hangingPunct="1">
                        <a:lnSpc>
                          <a:spcPts val="10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rowSpan="4">
                  <a:txBody>
                    <a:bodyPr/>
                    <a:lstStyle/>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域内</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調達率</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8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bg1">
                        <a:lumMod val="95000"/>
                      </a:schemeClr>
                    </a:solidFill>
                  </a:tcPr>
                </a:tc>
                <a:tc gridSpan="2">
                  <a:txBody>
                    <a:bodyPr/>
                    <a:lstStyle/>
                    <a:p>
                      <a:pPr marL="0" indent="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工事費</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95744064"/>
                  </a:ext>
                </a:extLst>
              </a:tr>
              <a:tr h="153074">
                <a:tc vMerge="1">
                  <a:txBody>
                    <a:bodyPr/>
                    <a:lstStyle/>
                    <a:p>
                      <a:endParaRPr kumimoji="1" lang="ja-JP" altLang="en-US"/>
                    </a:p>
                  </a:txBody>
                  <a:tcPr/>
                </a:tc>
                <a:tc vMerge="1">
                  <a:txBody>
                    <a:bodyPr/>
                    <a:lstStyle/>
                    <a:p>
                      <a:endParaRPr kumimoji="1" lang="ja-JP" altLang="en-US"/>
                    </a:p>
                  </a:txBody>
                  <a:tcPr/>
                </a:tc>
                <a:tc rowSpan="3">
                  <a:txBody>
                    <a:bodyPr/>
                    <a:lstStyle/>
                    <a:p>
                      <a:pPr algn="ctr">
                        <a:lnSpc>
                          <a:spcPts val="800"/>
                        </a:lnSpc>
                      </a:pPr>
                      <a:r>
                        <a:rPr kumimoji="1" lang="ja-JP" altLang="en-US" sz="700" dirty="0">
                          <a:latin typeface="Meiryo UI" panose="020B0604030504040204" pitchFamily="50" charset="-128"/>
                          <a:ea typeface="Meiryo UI" panose="020B0604030504040204" pitchFamily="50" charset="-128"/>
                        </a:rPr>
                        <a:t>設備費</a:t>
                      </a:r>
                    </a:p>
                  </a:txBody>
                  <a:tcPr marL="0" marR="0" marT="0" marB="0" vert="wordArtVertRtl" anchor="ctr">
                    <a:lnL w="6350" cap="flat" cmpd="sng" algn="ctr">
                      <a:solidFill>
                        <a:schemeClr val="tx1"/>
                      </a:solidFill>
                      <a:prstDash val="solid"/>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700" dirty="0">
                        <a:latin typeface="Meiryo UI" panose="020B0604030504040204" pitchFamily="50" charset="-128"/>
                        <a:ea typeface="Meiryo UI" panose="020B0604030504040204" pitchFamily="50" charset="-128"/>
                      </a:endParaRP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05390480"/>
                  </a:ext>
                </a:extLst>
              </a:tr>
              <a:tr h="153074">
                <a:tc vMerge="1">
                  <a:txBody>
                    <a:bodyPr/>
                    <a:lstStyle/>
                    <a:p>
                      <a:endParaRPr kumimoji="1" lang="ja-JP" altLang="en-US"/>
                    </a:p>
                  </a:txBody>
                  <a:tcPr/>
                </a:tc>
                <a:tc vMerge="1">
                  <a:txBody>
                    <a:bodyPr/>
                    <a:lstStyle/>
                    <a:p>
                      <a:endParaRPr kumimoji="1" lang="ja-JP" altLang="en-US"/>
                    </a:p>
                  </a:txBody>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nSpc>
                          <a:spcPts val="400"/>
                        </a:lnSpc>
                      </a:pPr>
                      <a:r>
                        <a:rPr kumimoji="1" lang="ja-JP" altLang="en-US" sz="700" dirty="0">
                          <a:latin typeface="Meiryo UI" panose="020B0604030504040204" pitchFamily="50" charset="-128"/>
                          <a:ea typeface="Meiryo UI" panose="020B0604030504040204" pitchFamily="50" charset="-128"/>
                        </a:rPr>
                        <a:t>パワコン等</a:t>
                      </a: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24939159"/>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endParaRPr kumimoji="1" lang="ja-JP" altLang="en-US"/>
                    </a:p>
                  </a:txBody>
                  <a:tcPr>
                    <a:lnL w="12700" cap="flat" cmpd="sng" algn="ctr">
                      <a:solidFill>
                        <a:schemeClr val="tx1"/>
                      </a:solidFill>
                      <a:prstDash val="solid"/>
                      <a:round/>
                      <a:headEnd type="none" w="med" len="med"/>
                      <a:tailEnd type="none" w="med" len="med"/>
                    </a:lnL>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50" dirty="0">
                          <a:latin typeface="Meiryo UI" panose="020B0604030504040204" pitchFamily="50" charset="-128"/>
                          <a:ea typeface="Meiryo UI" panose="020B0604030504040204" pitchFamily="50" charset="-128"/>
                        </a:rPr>
                        <a:t>タービン、燃焼炉、ボイラー等</a:t>
                      </a: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3497675649"/>
                  </a:ext>
                </a:extLst>
              </a:tr>
              <a:tr h="145951">
                <a:tc rowSpan="3" gridSpan="2">
                  <a:txBody>
                    <a:bodyPr/>
                    <a:lstStyle/>
                    <a:p>
                      <a:pPr marL="0" algn="ctr"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発電設備</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のスペック</a:t>
                      </a:r>
                    </a:p>
                  </a:txBody>
                  <a:tcPr marL="36000" marR="0" marT="36000" marB="0" anchor="ctr">
                    <a:lnR w="6350" cap="flat" cmpd="sng" algn="ctr">
                      <a:solidFill>
                        <a:schemeClr val="tx1"/>
                      </a:solidFill>
                      <a:prstDash val="solid"/>
                      <a:round/>
                      <a:headEnd type="none" w="med" len="med"/>
                      <a:tailEnd type="none" w="med" len="med"/>
                    </a:lnR>
                    <a:solidFill>
                      <a:schemeClr val="bg1">
                        <a:lumMod val="95000"/>
                      </a:schemeClr>
                    </a:solidFill>
                  </a:tcPr>
                </a:tc>
                <a:tc rowSpan="3" h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施策規模</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olid"/>
                      <a:round/>
                      <a:headEnd type="none" w="med" len="med"/>
                      <a:tailEnd type="none" w="med" len="med"/>
                    </a:lnB>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kW</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698132"/>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売電単価</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/kWh</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2513280"/>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設備利用率</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a:t>
                      </a:r>
                    </a:p>
                  </a:txBody>
                  <a:tcPr marL="36000" marR="0" marT="36000" marB="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29033583"/>
                  </a:ext>
                </a:extLst>
              </a:tr>
              <a:tr h="145951">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売上高</a:t>
                      </a: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年間</a:t>
                      </a:r>
                      <a:r>
                        <a:rPr kumimoji="1" lang="en-US" altLang="ja-JP" sz="800"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千円</a:t>
                      </a:r>
                    </a:p>
                  </a:txBody>
                  <a:tcPr marL="36000" marR="0" marT="36000" marB="0" anchor="ctr"/>
                </a:tc>
                <a:extLst>
                  <a:ext uri="{0D108BD9-81ED-4DB2-BD59-A6C34878D82A}">
                    <a16:rowId xmlns:a16="http://schemas.microsoft.com/office/drawing/2014/main" val="90072559"/>
                  </a:ext>
                </a:extLst>
              </a:tr>
              <a:tr h="145951">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事業年数</a:t>
                      </a: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年</a:t>
                      </a:r>
                    </a:p>
                  </a:txBody>
                  <a:tcPr marL="36000" marR="0" marT="36000" marB="0" anchor="ctr"/>
                </a:tc>
                <a:extLst>
                  <a:ext uri="{0D108BD9-81ED-4DB2-BD59-A6C34878D82A}">
                    <a16:rowId xmlns:a16="http://schemas.microsoft.com/office/drawing/2014/main" val="2528999370"/>
                  </a:ext>
                </a:extLst>
              </a:tr>
            </a:tbl>
          </a:graphicData>
        </a:graphic>
      </p:graphicFrame>
      <p:sp>
        <p:nvSpPr>
          <p:cNvPr id="28" name="テキスト ボックス 1"/>
          <p:cNvSpPr txBox="1"/>
          <p:nvPr/>
        </p:nvSpPr>
        <p:spPr>
          <a:xfrm>
            <a:off x="160695" y="1074759"/>
            <a:ext cx="3240000" cy="180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kumimoji="1" lang="zh-TW" altLang="en-US" sz="1000" dirty="0">
                <a:latin typeface="Meiryo UI" panose="020B0604030504040204" pitchFamily="50" charset="-128"/>
                <a:ea typeface="Meiryo UI" panose="020B0604030504040204" pitchFamily="50" charset="-128"/>
              </a:rPr>
              <a:t>太陽光発電</a:t>
            </a:r>
            <a:r>
              <a:rPr kumimoji="1" lang="en-US" altLang="zh-TW" sz="1000" dirty="0">
                <a:latin typeface="Meiryo UI" panose="020B0604030504040204" pitchFamily="50" charset="-128"/>
                <a:ea typeface="Meiryo UI" panose="020B0604030504040204" pitchFamily="50" charset="-128"/>
              </a:rPr>
              <a:t>(</a:t>
            </a:r>
            <a:r>
              <a:rPr kumimoji="1" lang="zh-TW" altLang="en-US" sz="1000" dirty="0">
                <a:latin typeface="Meiryo UI" panose="020B0604030504040204" pitchFamily="50" charset="-128"/>
                <a:ea typeface="Meiryo UI" panose="020B0604030504040204" pitchFamily="50" charset="-128"/>
              </a:rPr>
              <a:t>売電</a:t>
            </a:r>
            <a:r>
              <a:rPr kumimoji="1" lang="en-US" altLang="zh-TW"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25" name="正方形/長方形 31">
            <a:extLst>
              <a:ext uri="{FF2B5EF4-FFF2-40B4-BE49-F238E27FC236}">
                <a16:creationId xmlns:a16="http://schemas.microsoft.com/office/drawing/2014/main" id="{BAAA8A7E-D5BF-4E1B-81BB-041899575248}"/>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106739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13</a:t>
            </a:fld>
            <a:endParaRPr lang="en-US" altLang="ja-JP" dirty="0"/>
          </a:p>
        </p:txBody>
      </p:sp>
      <p:sp>
        <p:nvSpPr>
          <p:cNvPr id="2" name="タイトル 1"/>
          <p:cNvSpPr>
            <a:spLocks noGrp="1"/>
          </p:cNvSpPr>
          <p:nvPr>
            <p:ph type="ctrTitle"/>
          </p:nvPr>
        </p:nvSpPr>
        <p:spPr/>
        <p:txBody>
          <a:bodyPr/>
          <a:lstStyle/>
          <a:p>
            <a:r>
              <a:rPr lang="ja-JP" altLang="en-US" dirty="0"/>
              <a:t>（１）施策の内容と経済波及効果の算出結果</a:t>
            </a:r>
            <a:endParaRPr kumimoji="1" lang="ja-JP" altLang="en-US" dirty="0"/>
          </a:p>
        </p:txBody>
      </p:sp>
      <p:sp>
        <p:nvSpPr>
          <p:cNvPr id="35" name="テキスト ボックス 35">
            <a:extLst>
              <a:ext uri="{FF2B5EF4-FFF2-40B4-BE49-F238E27FC236}">
                <a16:creationId xmlns:a16="http://schemas.microsoft.com/office/drawing/2014/main" id="{6F859280-7B59-6B2A-BE7A-FBD821D6FFFF}"/>
              </a:ext>
            </a:extLst>
          </p:cNvPr>
          <p:cNvSpPr txBox="1"/>
          <p:nvPr/>
        </p:nvSpPr>
        <p:spPr>
          <a:xfrm>
            <a:off x="6379897" y="4042239"/>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③建設効果と事業効果の合計</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4" name="テキスト ボックス 34">
            <a:extLst>
              <a:ext uri="{FF2B5EF4-FFF2-40B4-BE49-F238E27FC236}">
                <a16:creationId xmlns:a16="http://schemas.microsoft.com/office/drawing/2014/main" id="{6F859280-7B59-6B2A-BE7A-FBD821D6FFFF}"/>
              </a:ext>
            </a:extLst>
          </p:cNvPr>
          <p:cNvSpPr txBox="1"/>
          <p:nvPr/>
        </p:nvSpPr>
        <p:spPr>
          <a:xfrm>
            <a:off x="2820641" y="4042239"/>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②事業効果</a:t>
            </a:r>
            <a:r>
              <a:rPr lang="ja-JP" altLang="en-US" sz="1100" u="sng" baseline="30000" dirty="0">
                <a:latin typeface="Meiryo UI" panose="020B0604030504040204" pitchFamily="50" charset="-128"/>
                <a:ea typeface="Meiryo UI" panose="020B0604030504040204" pitchFamily="50" charset="-128"/>
              </a:rPr>
              <a:t>注</a:t>
            </a:r>
            <a:r>
              <a:rPr lang="en-US" altLang="ja-JP" sz="1100" u="sng" baseline="30000" dirty="0">
                <a:latin typeface="Meiryo UI" panose="020B0604030504040204" pitchFamily="50" charset="-128"/>
                <a:ea typeface="Meiryo UI" panose="020B0604030504040204" pitchFamily="50" charset="-128"/>
              </a:rPr>
              <a:t>2</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3" name="テキスト ボックス 33">
            <a:extLst>
              <a:ext uri="{FF2B5EF4-FFF2-40B4-BE49-F238E27FC236}">
                <a16:creationId xmlns:a16="http://schemas.microsoft.com/office/drawing/2014/main" id="{6F859280-7B59-6B2A-BE7A-FBD821D6FFFF}"/>
              </a:ext>
            </a:extLst>
          </p:cNvPr>
          <p:cNvSpPr txBox="1"/>
          <p:nvPr/>
        </p:nvSpPr>
        <p:spPr>
          <a:xfrm>
            <a:off x="100211" y="4042239"/>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①建設効果</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9" name="テキスト ボックス 32"/>
          <p:cNvSpPr txBox="1">
            <a:spLocks noChangeArrowheads="1"/>
          </p:cNvSpPr>
          <p:nvPr/>
        </p:nvSpPr>
        <p:spPr bwMode="auto">
          <a:xfrm>
            <a:off x="103434" y="3837749"/>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p>
        </p:txBody>
      </p:sp>
      <p:sp>
        <p:nvSpPr>
          <p:cNvPr id="30" name="テキスト ボックス 31">
            <a:extLst>
              <a:ext uri="{FF2B5EF4-FFF2-40B4-BE49-F238E27FC236}">
                <a16:creationId xmlns:a16="http://schemas.microsoft.com/office/drawing/2014/main" id="{AE3F361C-6CFF-A103-91C4-BDAD3FC2F6D2}"/>
              </a:ext>
            </a:extLst>
          </p:cNvPr>
          <p:cNvSpPr txBox="1"/>
          <p:nvPr/>
        </p:nvSpPr>
        <p:spPr>
          <a:xfrm>
            <a:off x="6596585" y="2476335"/>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36" name="テキスト ボックス 29">
            <a:extLst>
              <a:ext uri="{FF2B5EF4-FFF2-40B4-BE49-F238E27FC236}">
                <a16:creationId xmlns:a16="http://schemas.microsoft.com/office/drawing/2014/main" id="{AE3F361C-6CFF-A103-91C4-BDAD3FC2F6D2}"/>
              </a:ext>
            </a:extLst>
          </p:cNvPr>
          <p:cNvSpPr txBox="1"/>
          <p:nvPr/>
        </p:nvSpPr>
        <p:spPr>
          <a:xfrm>
            <a:off x="6596585" y="1221980"/>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37" name="テキスト ボックス 28">
            <a:extLst>
              <a:ext uri="{FF2B5EF4-FFF2-40B4-BE49-F238E27FC236}">
                <a16:creationId xmlns:a16="http://schemas.microsoft.com/office/drawing/2014/main" id="{AE3F361C-6CFF-A103-91C4-BDAD3FC2F6D2}"/>
              </a:ext>
            </a:extLst>
          </p:cNvPr>
          <p:cNvSpPr txBox="1"/>
          <p:nvPr/>
        </p:nvSpPr>
        <p:spPr>
          <a:xfrm>
            <a:off x="6512555" y="1063310"/>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③調達計画</a:t>
            </a:r>
            <a:endParaRPr kumimoji="1" lang="ja-JP" altLang="en-US" sz="900" u="sng" dirty="0">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AE3F361C-6CFF-A103-91C4-BDAD3FC2F6D2}"/>
              </a:ext>
            </a:extLst>
          </p:cNvPr>
          <p:cNvSpPr txBox="1"/>
          <p:nvPr/>
        </p:nvSpPr>
        <p:spPr>
          <a:xfrm>
            <a:off x="4706311" y="1063310"/>
            <a:ext cx="162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②事業計画：地域新電力</a:t>
            </a:r>
            <a:endParaRPr kumimoji="1" lang="ja-JP" altLang="en-US" sz="900" u="sng" dirty="0">
              <a:latin typeface="Meiryo UI" panose="020B0604030504040204" pitchFamily="50" charset="-128"/>
              <a:ea typeface="Meiryo UI" panose="020B0604030504040204" pitchFamily="50" charset="-128"/>
            </a:endParaRPr>
          </a:p>
        </p:txBody>
      </p:sp>
      <p:sp>
        <p:nvSpPr>
          <p:cNvPr id="22" name="テキスト ボックス 26">
            <a:extLst>
              <a:ext uri="{FF2B5EF4-FFF2-40B4-BE49-F238E27FC236}">
                <a16:creationId xmlns:a16="http://schemas.microsoft.com/office/drawing/2014/main" id="{AE3F361C-6CFF-A103-91C4-BDAD3FC2F6D2}"/>
              </a:ext>
            </a:extLst>
          </p:cNvPr>
          <p:cNvSpPr txBox="1"/>
          <p:nvPr/>
        </p:nvSpPr>
        <p:spPr>
          <a:xfrm>
            <a:off x="3027651" y="1063310"/>
            <a:ext cx="144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①事業計画：発電所</a:t>
            </a:r>
            <a:endParaRPr kumimoji="1" lang="ja-JP" altLang="en-US" sz="900" u="sng" dirty="0">
              <a:latin typeface="Meiryo UI" panose="020B0604030504040204" pitchFamily="50" charset="-128"/>
              <a:ea typeface="Meiryo UI" panose="020B0604030504040204" pitchFamily="50" charset="-128"/>
            </a:endParaRPr>
          </a:p>
        </p:txBody>
      </p:sp>
      <p:sp>
        <p:nvSpPr>
          <p:cNvPr id="40" name="テキスト ボックス 25"/>
          <p:cNvSpPr txBox="1"/>
          <p:nvPr/>
        </p:nvSpPr>
        <p:spPr>
          <a:xfrm>
            <a:off x="2983653" y="896529"/>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3">
            <a:extLst>
              <a:ext uri="{FF2B5EF4-FFF2-40B4-BE49-F238E27FC236}">
                <a16:creationId xmlns:a16="http://schemas.microsoft.com/office/drawing/2014/main" id="{AE3F361C-6CFF-A103-91C4-BDAD3FC2F6D2}"/>
              </a:ext>
            </a:extLst>
          </p:cNvPr>
          <p:cNvSpPr txBox="1"/>
          <p:nvPr/>
        </p:nvSpPr>
        <p:spPr>
          <a:xfrm>
            <a:off x="112382" y="1283953"/>
            <a:ext cx="108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設備の概要</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2"/>
          <p:cNvSpPr txBox="1"/>
          <p:nvPr/>
        </p:nvSpPr>
        <p:spPr>
          <a:xfrm>
            <a:off x="112382" y="896429"/>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1"/>
          <p:cNvSpPr txBox="1">
            <a:spLocks noChangeArrowheads="1"/>
          </p:cNvSpPr>
          <p:nvPr/>
        </p:nvSpPr>
        <p:spPr bwMode="auto">
          <a:xfrm>
            <a:off x="103432" y="636733"/>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43" name="テキスト ボックス 7"/>
          <p:cNvSpPr txBox="1"/>
          <p:nvPr/>
        </p:nvSpPr>
        <p:spPr>
          <a:xfrm>
            <a:off x="3024000" y="6431649"/>
            <a:ext cx="324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2) </a:t>
            </a:r>
            <a:r>
              <a:rPr lang="ja-JP" altLang="en-US" sz="700" dirty="0"/>
              <a:t>現在価値は割引率</a:t>
            </a:r>
            <a:r>
              <a:rPr lang="en-US" altLang="ja-JP" sz="700" dirty="0"/>
              <a:t>0.91</a:t>
            </a:r>
            <a:r>
              <a:rPr lang="ja-JP" altLang="en-US" sz="700" dirty="0"/>
              <a:t>％として算出</a:t>
            </a:r>
          </a:p>
        </p:txBody>
      </p:sp>
      <p:sp>
        <p:nvSpPr>
          <p:cNvPr id="44" name="テキスト ボックス 6"/>
          <p:cNvSpPr txBox="1"/>
          <p:nvPr/>
        </p:nvSpPr>
        <p:spPr>
          <a:xfrm>
            <a:off x="141343" y="3698179"/>
            <a:ext cx="270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1)</a:t>
            </a:r>
            <a:r>
              <a:rPr lang="ja-JP" altLang="en-US" sz="700" dirty="0"/>
              <a:t> 発注額のうちどれだけを地域内の業者に発注しているかを表す割合</a:t>
            </a:r>
          </a:p>
        </p:txBody>
      </p:sp>
      <p:sp>
        <p:nvSpPr>
          <p:cNvPr id="29" name="テキスト ボックス 5"/>
          <p:cNvSpPr txBox="1"/>
          <p:nvPr/>
        </p:nvSpPr>
        <p:spPr>
          <a:xfrm>
            <a:off x="7477973" y="5405236"/>
            <a:ext cx="901008" cy="396000"/>
          </a:xfrm>
          <a:prstGeom prst="rect">
            <a:avLst/>
          </a:prstGeom>
          <a:solidFill>
            <a:schemeClr val="bg1"/>
          </a:solidFill>
          <a:ln w="12700">
            <a:solidFill>
              <a:srgbClr val="339933"/>
            </a:solidFill>
          </a:ln>
        </p:spPr>
        <p:txBody>
          <a:bodyPr wrap="square" lIns="36000" tIns="0" rIns="36000" bIns="0" rtlCol="0" anchor="ctr" anchorCtr="1">
            <a:noAutofit/>
          </a:bodyPr>
          <a:lstStyle/>
          <a:p>
            <a:pPr algn="ctr"/>
            <a:r>
              <a:rPr lang="ja-JP" altLang="en-US" sz="1000" b="1" dirty="0">
                <a:solidFill>
                  <a:srgbClr val="339933"/>
                </a:solidFill>
                <a:latin typeface="Meiryo UI" panose="020B0604030504040204" pitchFamily="50" charset="-128"/>
                <a:ea typeface="Meiryo UI" panose="020B0604030504040204" pitchFamily="50" charset="-128"/>
              </a:rPr>
              <a:t>設備投資額の約</a:t>
            </a:r>
            <a:r>
              <a:rPr lang="en-US" altLang="ja-JP" sz="1000" b="1" dirty="0">
                <a:solidFill>
                  <a:srgbClr val="339933"/>
                </a:solidFill>
                <a:latin typeface="Meiryo UI" panose="020B0604030504040204" pitchFamily="50" charset="-128"/>
                <a:ea typeface="Meiryo UI" panose="020B0604030504040204" pitchFamily="50" charset="-128"/>
              </a:rPr>
              <a:t>2.3</a:t>
            </a:r>
            <a:r>
              <a:rPr lang="ja-JP" altLang="en-US" sz="1000" b="1" dirty="0">
                <a:solidFill>
                  <a:srgbClr val="339933"/>
                </a:solidFill>
                <a:latin typeface="Meiryo UI" panose="020B0604030504040204" pitchFamily="50" charset="-128"/>
                <a:ea typeface="Meiryo UI" panose="020B0604030504040204" pitchFamily="50" charset="-128"/>
              </a:rPr>
              <a:t>倍</a:t>
            </a:r>
            <a:endParaRPr lang="en-US" altLang="ja-JP" sz="1000" b="1" dirty="0">
              <a:solidFill>
                <a:srgbClr val="339933"/>
              </a:solidFill>
              <a:latin typeface="Meiryo UI" panose="020B0604030504040204" pitchFamily="50" charset="-128"/>
              <a:ea typeface="Meiryo UI" panose="020B0604030504040204" pitchFamily="50" charset="-128"/>
            </a:endParaRPr>
          </a:p>
        </p:txBody>
      </p:sp>
      <p:sp>
        <p:nvSpPr>
          <p:cNvPr id="11" name="テキスト ボックス 4">
            <a:extLst>
              <a:ext uri="{FF2B5EF4-FFF2-40B4-BE49-F238E27FC236}">
                <a16:creationId xmlns:a16="http://schemas.microsoft.com/office/drawing/2014/main" id="{D415A49F-BFA3-D7DD-9C2E-8BFAC3DB3B39}"/>
              </a:ext>
            </a:extLst>
          </p:cNvPr>
          <p:cNvSpPr txBox="1"/>
          <p:nvPr/>
        </p:nvSpPr>
        <p:spPr>
          <a:xfrm>
            <a:off x="6463027" y="4286464"/>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建設効果と事業効果</a:t>
            </a:r>
            <a:r>
              <a:rPr lang="en-US" altLang="ja-JP" sz="1000" b="0" dirty="0"/>
              <a:t>(</a:t>
            </a:r>
            <a:r>
              <a:rPr lang="ja-JP" altLang="en-US" sz="1000" b="0" dirty="0"/>
              <a:t>累積</a:t>
            </a:r>
            <a:r>
              <a:rPr lang="en-US" altLang="ja-JP" sz="1000" b="0" dirty="0"/>
              <a:t>)</a:t>
            </a:r>
            <a:r>
              <a:rPr lang="ja-JP" altLang="en-US" sz="1000" b="0" dirty="0"/>
              <a:t>を合計すると</a:t>
            </a:r>
            <a:r>
              <a:rPr lang="en-US" altLang="ja-JP" sz="1000" b="0" dirty="0"/>
              <a:t>18.71</a:t>
            </a:r>
            <a:r>
              <a:rPr lang="ja-JP" altLang="en-US" sz="1000" b="0" dirty="0"/>
              <a:t>億円であり、設備投資額の約</a:t>
            </a:r>
            <a:r>
              <a:rPr lang="en-US" altLang="ja-JP" sz="1000" b="0" dirty="0"/>
              <a:t>2.3</a:t>
            </a:r>
            <a:r>
              <a:rPr lang="ja-JP" altLang="en-US" sz="1000" b="0" dirty="0"/>
              <a:t>倍である。</a:t>
            </a:r>
          </a:p>
        </p:txBody>
      </p:sp>
      <p:sp>
        <p:nvSpPr>
          <p:cNvPr id="32" name="テキスト ボックス 3"/>
          <p:cNvSpPr txBox="1"/>
          <p:nvPr/>
        </p:nvSpPr>
        <p:spPr>
          <a:xfrm>
            <a:off x="2901547" y="4286464"/>
            <a:ext cx="3456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en-US" altLang="ja-JP" sz="1000" b="0" dirty="0"/>
              <a:t>5,000kW</a:t>
            </a:r>
            <a:r>
              <a:rPr lang="ja-JP" altLang="en-US" sz="1000" b="0" dirty="0" err="1"/>
              <a:t>の太</a:t>
            </a:r>
            <a:r>
              <a:rPr lang="ja-JP" altLang="en-US" sz="1000" b="0" dirty="0"/>
              <a:t>陽光発電を導入し、地域新電力で売電することによる事業効果は、事業期間</a:t>
            </a:r>
            <a:r>
              <a:rPr lang="en-US" altLang="ja-JP" sz="1000" b="0" dirty="0"/>
              <a:t>(17</a:t>
            </a:r>
            <a:r>
              <a:rPr lang="ja-JP" altLang="en-US" sz="1000" b="0" dirty="0"/>
              <a:t>年</a:t>
            </a:r>
            <a:r>
              <a:rPr lang="en-US" altLang="ja-JP" sz="1000" b="0" dirty="0"/>
              <a:t>)</a:t>
            </a:r>
            <a:r>
              <a:rPr lang="ja-JP" altLang="en-US" sz="1000" b="0" dirty="0"/>
              <a:t>の累積</a:t>
            </a:r>
            <a:r>
              <a:rPr lang="en-US" altLang="ja-JP" sz="1000" b="0" dirty="0"/>
              <a:t>(</a:t>
            </a:r>
            <a:r>
              <a:rPr lang="ja-JP" altLang="en-US" sz="1000" b="0" dirty="0"/>
              <a:t>現在価値</a:t>
            </a:r>
            <a:r>
              <a:rPr lang="en-US" altLang="ja-JP" sz="1000" b="0" dirty="0"/>
              <a:t>)</a:t>
            </a:r>
            <a:r>
              <a:rPr lang="ja-JP" altLang="en-US" sz="1000" b="0" dirty="0"/>
              <a:t>で</a:t>
            </a:r>
            <a:r>
              <a:rPr lang="en-US" altLang="ja-JP" sz="1000" b="0" dirty="0"/>
              <a:t>16.66</a:t>
            </a:r>
            <a:r>
              <a:rPr lang="ja-JP" altLang="en-US" sz="1000" b="0" dirty="0"/>
              <a:t>億円</a:t>
            </a:r>
            <a:r>
              <a:rPr lang="en-US" altLang="ja-JP" sz="1000" b="0" dirty="0"/>
              <a:t>/</a:t>
            </a:r>
            <a:r>
              <a:rPr lang="ja-JP" altLang="en-US" sz="1000" b="0" dirty="0"/>
              <a:t>年である。</a:t>
            </a:r>
          </a:p>
        </p:txBody>
      </p:sp>
      <p:sp>
        <p:nvSpPr>
          <p:cNvPr id="25" name="テキスト ボックス 2"/>
          <p:cNvSpPr txBox="1"/>
          <p:nvPr/>
        </p:nvSpPr>
        <p:spPr>
          <a:xfrm>
            <a:off x="155845" y="4286464"/>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設備投資額</a:t>
            </a:r>
            <a:r>
              <a:rPr lang="en-US" altLang="ja-JP" sz="1000" b="0" dirty="0"/>
              <a:t>7.98</a:t>
            </a:r>
            <a:r>
              <a:rPr lang="ja-JP" altLang="en-US" sz="1000" b="0" dirty="0"/>
              <a:t>億円による地域内の建設効果は</a:t>
            </a:r>
            <a:r>
              <a:rPr lang="en-US" altLang="ja-JP" sz="1000" b="0" dirty="0"/>
              <a:t>2.05</a:t>
            </a:r>
            <a:r>
              <a:rPr lang="ja-JP" altLang="en-US" sz="1000" b="0" dirty="0"/>
              <a:t>億円である。</a:t>
            </a:r>
          </a:p>
        </p:txBody>
      </p:sp>
      <p:graphicFrame>
        <p:nvGraphicFramePr>
          <p:cNvPr id="6" name="表 4">
            <a:extLst>
              <a:ext uri="{FF2B5EF4-FFF2-40B4-BE49-F238E27FC236}">
                <a16:creationId xmlns:a16="http://schemas.microsoft.com/office/drawing/2014/main" id="{F13ABDB2-5F30-31DF-D904-7BDB7AD7F038}"/>
              </a:ext>
            </a:extLst>
          </p:cNvPr>
          <p:cNvGraphicFramePr>
            <a:graphicFrameLocks noGrp="1"/>
          </p:cNvGraphicFramePr>
          <p:nvPr>
            <p:extLst>
              <p:ext uri="{D42A27DB-BD31-4B8C-83A1-F6EECF244321}">
                <p14:modId xmlns:p14="http://schemas.microsoft.com/office/powerpoint/2010/main" val="3369405205"/>
              </p:ext>
            </p:extLst>
          </p:nvPr>
        </p:nvGraphicFramePr>
        <p:xfrm>
          <a:off x="4680648" y="2931225"/>
          <a:ext cx="1697529" cy="396000"/>
        </p:xfrm>
        <a:graphic>
          <a:graphicData uri="http://schemas.openxmlformats.org/drawingml/2006/table">
            <a:tbl>
              <a:tblPr firstRow="1" bandRow="1">
                <a:tableStyleId>{5940675A-B579-460E-94D1-54222C63F5DA}</a:tableStyleId>
              </a:tblPr>
              <a:tblGrid>
                <a:gridCol w="692705">
                  <a:extLst>
                    <a:ext uri="{9D8B030D-6E8A-4147-A177-3AD203B41FA5}">
                      <a16:colId xmlns:a16="http://schemas.microsoft.com/office/drawing/2014/main" val="4225358675"/>
                    </a:ext>
                  </a:extLst>
                </a:gridCol>
                <a:gridCol w="1004824">
                  <a:extLst>
                    <a:ext uri="{9D8B030D-6E8A-4147-A177-3AD203B41FA5}">
                      <a16:colId xmlns:a16="http://schemas.microsoft.com/office/drawing/2014/main" val="1868032922"/>
                    </a:ext>
                  </a:extLst>
                </a:gridCol>
              </a:tblGrid>
              <a:tr h="188758">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円</a:t>
                      </a:r>
                      <a:r>
                        <a:rPr kumimoji="1" lang="en-US" altLang="ja-JP" sz="800" b="1" dirty="0">
                          <a:latin typeface="Meiryo UI" panose="020B0604030504040204" pitchFamily="50" charset="-128"/>
                          <a:ea typeface="Meiryo UI" panose="020B0604030504040204" pitchFamily="50" charset="-128"/>
                        </a:rPr>
                        <a:t>/kWh)</a:t>
                      </a:r>
                      <a:endParaRPr kumimoji="1" lang="ja-JP" altLang="en-US" sz="8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207242">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販売価格</a:t>
                      </a:r>
                    </a:p>
                  </a:txBody>
                  <a:tcPr anchor="ctr">
                    <a:no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90072559"/>
                  </a:ext>
                </a:extLst>
              </a:tr>
            </a:tbl>
          </a:graphicData>
        </a:graphic>
      </p:graphicFrame>
      <p:graphicFrame>
        <p:nvGraphicFramePr>
          <p:cNvPr id="24" name="表 3">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791919260"/>
              </p:ext>
            </p:extLst>
          </p:nvPr>
        </p:nvGraphicFramePr>
        <p:xfrm>
          <a:off x="4680649" y="1237129"/>
          <a:ext cx="1697529" cy="1620002"/>
        </p:xfrm>
        <a:graphic>
          <a:graphicData uri="http://schemas.openxmlformats.org/drawingml/2006/table">
            <a:tbl>
              <a:tblPr firstRow="1" bandRow="1">
                <a:tableStyleId>{5940675A-B579-460E-94D1-54222C63F5DA}</a:tableStyleId>
              </a:tblPr>
              <a:tblGrid>
                <a:gridCol w="833529">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tblGrid>
              <a:tr h="191680">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千円</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電力仕入</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その他の販管費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983102443"/>
                  </a:ext>
                </a:extLst>
              </a:tr>
            </a:tbl>
          </a:graphicData>
        </a:graphic>
      </p:graphicFrame>
      <p:graphicFrame>
        <p:nvGraphicFramePr>
          <p:cNvPr id="21" name="表 2">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3641333681"/>
              </p:ext>
            </p:extLst>
          </p:nvPr>
        </p:nvGraphicFramePr>
        <p:xfrm>
          <a:off x="3009940" y="1237129"/>
          <a:ext cx="1584000" cy="2448004"/>
        </p:xfrm>
        <a:graphic>
          <a:graphicData uri="http://schemas.openxmlformats.org/drawingml/2006/table">
            <a:tbl>
              <a:tblPr firstRow="1" bandRow="1">
                <a:tableStyleId>{5940675A-B579-460E-94D1-54222C63F5DA}</a:tableStyleId>
              </a:tblPr>
              <a:tblGrid>
                <a:gridCol w="720000">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tblGrid>
              <a:tr h="187196">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千円</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修繕費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保険料</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諸費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一般管理費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減価償却</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固定資産税</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37478202"/>
                  </a:ext>
                </a:extLst>
              </a:tr>
            </a:tbl>
          </a:graphicData>
        </a:graphic>
      </p:graphicFrame>
      <p:graphicFrame>
        <p:nvGraphicFramePr>
          <p:cNvPr id="38" name="表 1">
            <a:extLst>
              <a:ext uri="{FF2B5EF4-FFF2-40B4-BE49-F238E27FC236}">
                <a16:creationId xmlns:a16="http://schemas.microsoft.com/office/drawing/2014/main" id="{35D37D07-DD1A-4BC7-88A5-1080CB857D3E}"/>
              </a:ext>
            </a:extLst>
          </p:cNvPr>
          <p:cNvGraphicFramePr>
            <a:graphicFrameLocks noGrp="1"/>
          </p:cNvGraphicFramePr>
          <p:nvPr>
            <p:extLst>
              <p:ext uri="{D42A27DB-BD31-4B8C-83A1-F6EECF244321}">
                <p14:modId xmlns:p14="http://schemas.microsoft.com/office/powerpoint/2010/main" val="1803910432"/>
              </p:ext>
            </p:extLst>
          </p:nvPr>
        </p:nvGraphicFramePr>
        <p:xfrm>
          <a:off x="128045" y="1454074"/>
          <a:ext cx="2772000" cy="2232003"/>
        </p:xfrm>
        <a:graphic>
          <a:graphicData uri="http://schemas.openxmlformats.org/drawingml/2006/table">
            <a:tbl>
              <a:tblPr firstRow="1" bandRow="1">
                <a:tableStyleId>{5940675A-B579-460E-94D1-54222C63F5DA}</a:tableStyleId>
              </a:tblPr>
              <a:tblGrid>
                <a:gridCol w="94936">
                  <a:extLst>
                    <a:ext uri="{9D8B030D-6E8A-4147-A177-3AD203B41FA5}">
                      <a16:colId xmlns:a16="http://schemas.microsoft.com/office/drawing/2014/main" val="2250622700"/>
                    </a:ext>
                  </a:extLst>
                </a:gridCol>
                <a:gridCol w="404388">
                  <a:extLst>
                    <a:ext uri="{9D8B030D-6E8A-4147-A177-3AD203B41FA5}">
                      <a16:colId xmlns:a16="http://schemas.microsoft.com/office/drawing/2014/main" val="739774977"/>
                    </a:ext>
                  </a:extLst>
                </a:gridCol>
                <a:gridCol w="175239">
                  <a:extLst>
                    <a:ext uri="{9D8B030D-6E8A-4147-A177-3AD203B41FA5}">
                      <a16:colId xmlns:a16="http://schemas.microsoft.com/office/drawing/2014/main" val="1626966803"/>
                    </a:ext>
                  </a:extLst>
                </a:gridCol>
                <a:gridCol w="912932">
                  <a:extLst>
                    <a:ext uri="{9D8B030D-6E8A-4147-A177-3AD203B41FA5}">
                      <a16:colId xmlns:a16="http://schemas.microsoft.com/office/drawing/2014/main" val="1758199408"/>
                    </a:ext>
                  </a:extLst>
                </a:gridCol>
                <a:gridCol w="753776">
                  <a:extLst>
                    <a:ext uri="{9D8B030D-6E8A-4147-A177-3AD203B41FA5}">
                      <a16:colId xmlns:a16="http://schemas.microsoft.com/office/drawing/2014/main" val="1868032922"/>
                    </a:ext>
                  </a:extLst>
                </a:gridCol>
                <a:gridCol w="430729">
                  <a:extLst>
                    <a:ext uri="{9D8B030D-6E8A-4147-A177-3AD203B41FA5}">
                      <a16:colId xmlns:a16="http://schemas.microsoft.com/office/drawing/2014/main" val="3698287331"/>
                    </a:ext>
                  </a:extLst>
                </a:gridCol>
              </a:tblGrid>
              <a:tr h="145951">
                <a:tc gridSpan="4">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項目</a:t>
                      </a:r>
                    </a:p>
                  </a:txBody>
                  <a:tcPr marL="36000" marR="0" marT="36000" marB="0" anchor="ctr" anchorCtr="1">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設定値</a:t>
                      </a:r>
                    </a:p>
                  </a:txBody>
                  <a:tcPr marL="36000" marR="0" marT="36000" marB="0" anchor="ctr" anchorCtr="1">
                    <a:solidFill>
                      <a:schemeClr val="bg1">
                        <a:lumMod val="75000"/>
                      </a:schemeClr>
                    </a:solidFill>
                  </a:tcPr>
                </a:tc>
                <a:tc>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単位</a:t>
                      </a:r>
                    </a:p>
                  </a:txBody>
                  <a:tcPr marL="36000" marR="0" marT="36000" marB="0" anchor="ctr" anchorCtr="1">
                    <a:solidFill>
                      <a:schemeClr val="bg1">
                        <a:lumMod val="75000"/>
                      </a:schemeClr>
                    </a:solidFill>
                  </a:tcPr>
                </a:tc>
                <a:extLst>
                  <a:ext uri="{0D108BD9-81ED-4DB2-BD59-A6C34878D82A}">
                    <a16:rowId xmlns:a16="http://schemas.microsoft.com/office/drawing/2014/main" val="3528111955"/>
                  </a:ext>
                </a:extLst>
              </a:tr>
              <a:tr h="145951">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設備投資額</a:t>
                      </a:r>
                    </a:p>
                  </a:txBody>
                  <a:tcPr marL="36000" marR="0" marT="36000" marB="0" anchor="ctr">
                    <a:lnB w="12700" cmpd="sng">
                      <a:noFill/>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noFill/>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百万円</a:t>
                      </a:r>
                    </a:p>
                  </a:txBody>
                  <a:tcPr marL="36000" marR="0" marT="36000" marB="0" anchor="ctr">
                    <a:noFill/>
                  </a:tcPr>
                </a:tc>
                <a:extLst>
                  <a:ext uri="{0D108BD9-81ED-4DB2-BD59-A6C34878D82A}">
                    <a16:rowId xmlns:a16="http://schemas.microsoft.com/office/drawing/2014/main" val="2600272368"/>
                  </a:ext>
                </a:extLst>
              </a:tr>
              <a:tr h="145951">
                <a:tc rowSpan="8">
                  <a:txBody>
                    <a:bodyPr/>
                    <a:lstStyle/>
                    <a:p>
                      <a:pPr marL="0" algn="l" defTabSz="914400" rtl="0" eaLnBrk="1" latinLnBrk="0" hangingPunct="1">
                        <a:lnSpc>
                          <a:spcPts val="400"/>
                        </a:lnSpc>
                      </a:pPr>
                      <a:endParaRPr kumimoji="1" lang="ja-JP" altLang="en-US" sz="750" kern="12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R w="12700" cap="flat" cmpd="sng" algn="ctr">
                      <a:solidFill>
                        <a:schemeClr val="tx1"/>
                      </a:solidFill>
                      <a:prstDash val="solid"/>
                      <a:round/>
                      <a:headEnd type="none" w="med" len="med"/>
                      <a:tailEnd type="none" w="med" len="med"/>
                    </a:lnR>
                    <a:lnT w="12700" cmpd="sng">
                      <a:noFill/>
                    </a:lnT>
                    <a:solidFill>
                      <a:schemeClr val="bg1">
                        <a:lumMod val="95000"/>
                      </a:schemeClr>
                    </a:solidFill>
                  </a:tcPr>
                </a:tc>
                <a:tc gridSpan="3">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うち、工事費の割合</a:t>
                      </a:r>
                    </a:p>
                  </a:txBody>
                  <a:tcPr marL="36000" marR="0" marT="36000" marB="0" anchor="ctr">
                    <a:lnL w="1270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5949214"/>
                  </a:ext>
                </a:extLst>
              </a:tr>
              <a:tr h="153074">
                <a:tc vMerge="1">
                  <a:txBody>
                    <a:bodyPr/>
                    <a:lstStyle/>
                    <a:p>
                      <a:endParaRPr kumimoji="1" lang="ja-JP" altLang="en-US"/>
                    </a:p>
                  </a:txBody>
                  <a:tcPr/>
                </a:tc>
                <a:tc rowSpan="3">
                  <a:txBody>
                    <a:bodyPr/>
                    <a:lstStyle/>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うち、</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設備費</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の割合</a:t>
                      </a: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054710940"/>
                  </a:ext>
                </a:extLst>
              </a:tr>
              <a:tr h="153074">
                <a:tc vMerge="1">
                  <a:txBody>
                    <a:bodyPr/>
                    <a:lstStyle/>
                    <a:p>
                      <a:endParaRPr kumimoji="1" lang="ja-JP" altLang="en-US"/>
                    </a:p>
                  </a:txBody>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パワコン等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588648718"/>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タービン、燃焼炉、ボイラー等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218628976"/>
                  </a:ext>
                </a:extLst>
              </a:tr>
              <a:tr h="145951">
                <a:tc vMerge="1">
                  <a:txBody>
                    <a:bodyPr/>
                    <a:lstStyle/>
                    <a:p>
                      <a:pPr marL="0" algn="ctr" defTabSz="914400" rtl="0" eaLnBrk="1" latinLnBrk="0" hangingPunct="1">
                        <a:lnSpc>
                          <a:spcPts val="10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rowSpan="4">
                  <a:txBody>
                    <a:bodyPr/>
                    <a:lstStyle/>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域内</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調達率</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7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7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bg1">
                        <a:lumMod val="95000"/>
                      </a:schemeClr>
                    </a:solidFill>
                  </a:tcPr>
                </a:tc>
                <a:tc gridSpan="2">
                  <a:txBody>
                    <a:bodyPr/>
                    <a:lstStyle/>
                    <a:p>
                      <a:pPr marL="0" indent="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工事費</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95744064"/>
                  </a:ext>
                </a:extLst>
              </a:tr>
              <a:tr h="153074">
                <a:tc vMerge="1">
                  <a:txBody>
                    <a:bodyPr/>
                    <a:lstStyle/>
                    <a:p>
                      <a:endParaRPr kumimoji="1" lang="ja-JP" altLang="en-US"/>
                    </a:p>
                  </a:txBody>
                  <a:tcPr/>
                </a:tc>
                <a:tc vMerge="1">
                  <a:txBody>
                    <a:bodyPr/>
                    <a:lstStyle/>
                    <a:p>
                      <a:endParaRPr kumimoji="1" lang="ja-JP" altLang="en-US"/>
                    </a:p>
                  </a:txBody>
                  <a:tcPr/>
                </a:tc>
                <a:tc rowSpan="3">
                  <a:txBody>
                    <a:bodyPr/>
                    <a:lstStyle/>
                    <a:p>
                      <a:pPr algn="ctr">
                        <a:lnSpc>
                          <a:spcPts val="1000"/>
                        </a:lnSpc>
                      </a:pPr>
                      <a:r>
                        <a:rPr kumimoji="1" lang="ja-JP" altLang="en-US" sz="750" dirty="0">
                          <a:latin typeface="Meiryo UI" panose="020B0604030504040204" pitchFamily="50" charset="-128"/>
                          <a:ea typeface="Meiryo UI" panose="020B0604030504040204" pitchFamily="50" charset="-128"/>
                        </a:rPr>
                        <a:t>設備費</a:t>
                      </a:r>
                    </a:p>
                  </a:txBody>
                  <a:tcPr marL="0" marR="0" marT="0" marB="0" vert="wordArtVertRtl" anchor="ctr">
                    <a:lnL w="6350" cap="flat" cmpd="sng" algn="ctr">
                      <a:solidFill>
                        <a:schemeClr val="tx1"/>
                      </a:solidFill>
                      <a:prstDash val="solid"/>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600" dirty="0">
                        <a:latin typeface="Meiryo UI" panose="020B0604030504040204" pitchFamily="50" charset="-128"/>
                        <a:ea typeface="Meiryo UI" panose="020B0604030504040204" pitchFamily="50" charset="-128"/>
                      </a:endParaRP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05390480"/>
                  </a:ext>
                </a:extLst>
              </a:tr>
              <a:tr h="153074">
                <a:tc vMerge="1">
                  <a:txBody>
                    <a:bodyPr/>
                    <a:lstStyle/>
                    <a:p>
                      <a:endParaRPr kumimoji="1" lang="ja-JP" altLang="en-US"/>
                    </a:p>
                  </a:txBody>
                  <a:tcPr/>
                </a:tc>
                <a:tc vMerge="1">
                  <a:txBody>
                    <a:bodyPr/>
                    <a:lstStyle/>
                    <a:p>
                      <a:endParaRPr kumimoji="1" lang="ja-JP" altLang="en-US"/>
                    </a:p>
                  </a:txBody>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nSpc>
                          <a:spcPts val="400"/>
                        </a:lnSpc>
                      </a:pPr>
                      <a:r>
                        <a:rPr kumimoji="1" lang="ja-JP" altLang="en-US" sz="600" dirty="0">
                          <a:latin typeface="Meiryo UI" panose="020B0604030504040204" pitchFamily="50" charset="-128"/>
                          <a:ea typeface="Meiryo UI" panose="020B0604030504040204" pitchFamily="50" charset="-128"/>
                        </a:rPr>
                        <a:t>パワコン等</a:t>
                      </a: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24939159"/>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endParaRPr kumimoji="1" lang="ja-JP" altLang="en-US"/>
                    </a:p>
                  </a:txBody>
                  <a:tcPr>
                    <a:lnL w="12700" cap="flat" cmpd="sng" algn="ctr">
                      <a:solidFill>
                        <a:schemeClr val="tx1"/>
                      </a:solidFill>
                      <a:prstDash val="solid"/>
                      <a:round/>
                      <a:headEnd type="none" w="med" len="med"/>
                      <a:tailEnd type="none" w="med" len="med"/>
                    </a:lnL>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00" dirty="0">
                          <a:latin typeface="Meiryo UI" panose="020B0604030504040204" pitchFamily="50" charset="-128"/>
                          <a:ea typeface="Meiryo UI" panose="020B0604030504040204" pitchFamily="50" charset="-128"/>
                        </a:rPr>
                        <a:t>タービン、燃焼炉、ボイラー等</a:t>
                      </a: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3497675649"/>
                  </a:ext>
                </a:extLst>
              </a:tr>
              <a:tr h="145951">
                <a:tc rowSpan="3" gridSpan="2">
                  <a:txBody>
                    <a:bodyPr/>
                    <a:lstStyle/>
                    <a:p>
                      <a:pPr marL="0" algn="ctr" defTabSz="914400" rtl="0" eaLnBrk="1" latinLnBrk="0" hangingPunct="1">
                        <a:lnSpc>
                          <a:spcPts val="9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発電設備</a:t>
                      </a:r>
                      <a:endParaRPr kumimoji="1" lang="en-US" altLang="ja-JP" sz="75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ts val="9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のスペック</a:t>
                      </a:r>
                    </a:p>
                  </a:txBody>
                  <a:tcPr marL="0" marR="0" marT="0" marB="0" anchor="ctr">
                    <a:lnR w="6350" cap="flat" cmpd="sng" algn="ctr">
                      <a:solidFill>
                        <a:schemeClr val="tx1"/>
                      </a:solidFill>
                      <a:prstDash val="solid"/>
                      <a:round/>
                      <a:headEnd type="none" w="med" len="med"/>
                      <a:tailEnd type="none" w="med" len="med"/>
                    </a:lnR>
                    <a:solidFill>
                      <a:schemeClr val="bg1">
                        <a:lumMod val="95000"/>
                      </a:schemeClr>
                    </a:solidFill>
                  </a:tcPr>
                </a:tc>
                <a:tc rowSpan="3" h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施策規模</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olid"/>
                      <a:round/>
                      <a:headEnd type="none" w="med" len="med"/>
                      <a:tailEnd type="none" w="med" len="med"/>
                    </a:lnB>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kW</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698132"/>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売電単価</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円</a:t>
                      </a:r>
                      <a:r>
                        <a:rPr kumimoji="1" lang="en-US" altLang="ja-JP" sz="750" dirty="0">
                          <a:latin typeface="Meiryo UI" panose="020B0604030504040204" pitchFamily="50" charset="-128"/>
                          <a:ea typeface="Meiryo UI" panose="020B0604030504040204" pitchFamily="50" charset="-128"/>
                        </a:rPr>
                        <a:t>/kWh</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2513280"/>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設備利用率</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a:t>
                      </a:r>
                    </a:p>
                  </a:txBody>
                  <a:tcPr marL="36000" marR="0" marT="36000" marB="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29033583"/>
                  </a:ext>
                </a:extLst>
              </a:tr>
              <a:tr h="145951">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売上高</a:t>
                      </a:r>
                      <a:r>
                        <a:rPr kumimoji="1" lang="en-US" altLang="ja-JP" sz="75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750" kern="1200" dirty="0">
                          <a:solidFill>
                            <a:schemeClr val="tx1"/>
                          </a:solidFill>
                          <a:latin typeface="Meiryo UI" panose="020B0604030504040204" pitchFamily="50" charset="-128"/>
                          <a:ea typeface="Meiryo UI" panose="020B0604030504040204" pitchFamily="50" charset="-128"/>
                          <a:cs typeface="+mn-cs"/>
                        </a:rPr>
                        <a:t>年間</a:t>
                      </a:r>
                      <a:r>
                        <a:rPr kumimoji="1" lang="en-US" altLang="ja-JP" sz="750"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75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千円</a:t>
                      </a:r>
                    </a:p>
                  </a:txBody>
                  <a:tcPr marL="36000" marR="0" marT="36000" marB="0" anchor="ctr"/>
                </a:tc>
                <a:extLst>
                  <a:ext uri="{0D108BD9-81ED-4DB2-BD59-A6C34878D82A}">
                    <a16:rowId xmlns:a16="http://schemas.microsoft.com/office/drawing/2014/main" val="90072559"/>
                  </a:ext>
                </a:extLst>
              </a:tr>
              <a:tr h="145951">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事業年数</a:t>
                      </a: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年</a:t>
                      </a:r>
                    </a:p>
                  </a:txBody>
                  <a:tcPr marL="36000" marR="0" marT="36000" marB="0" anchor="ctr"/>
                </a:tc>
                <a:extLst>
                  <a:ext uri="{0D108BD9-81ED-4DB2-BD59-A6C34878D82A}">
                    <a16:rowId xmlns:a16="http://schemas.microsoft.com/office/drawing/2014/main" val="2528999370"/>
                  </a:ext>
                </a:extLst>
              </a:tr>
            </a:tbl>
          </a:graphicData>
        </a:graphic>
      </p:graphicFrame>
      <p:sp>
        <p:nvSpPr>
          <p:cNvPr id="7" name="テキスト ボックス 1"/>
          <p:cNvSpPr txBox="1"/>
          <p:nvPr/>
        </p:nvSpPr>
        <p:spPr>
          <a:xfrm>
            <a:off x="128045" y="1076124"/>
            <a:ext cx="2772000" cy="180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kumimoji="1" lang="zh-TW" altLang="en-US" sz="1000" dirty="0">
                <a:latin typeface="Meiryo UI" panose="020B0604030504040204" pitchFamily="50" charset="-128"/>
                <a:ea typeface="Meiryo UI" panose="020B0604030504040204" pitchFamily="50" charset="-128"/>
              </a:rPr>
              <a:t>太陽光発電</a:t>
            </a:r>
            <a:r>
              <a:rPr kumimoji="1" lang="en-US" altLang="zh-TW"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地域企業</a:t>
            </a:r>
            <a:r>
              <a:rPr lang="ja-JP" altLang="en-US" sz="1000" dirty="0">
                <a:latin typeface="Meiryo UI" panose="020B0604030504040204" pitchFamily="50" charset="-128"/>
                <a:ea typeface="Meiryo UI" panose="020B0604030504040204" pitchFamily="50" charset="-128"/>
              </a:rPr>
              <a:t>での電力小売</a:t>
            </a:r>
            <a:r>
              <a:rPr kumimoji="1" lang="en-US" altLang="zh-TW"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31" name="正方形/長方形 31">
            <a:extLst>
              <a:ext uri="{FF2B5EF4-FFF2-40B4-BE49-F238E27FC236}">
                <a16:creationId xmlns:a16="http://schemas.microsoft.com/office/drawing/2014/main" id="{3396BA2A-19AF-43B0-AF28-95C94E1206ED}"/>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083809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14</a:t>
            </a:fld>
            <a:endParaRPr lang="en-US" altLang="ja-JP" dirty="0"/>
          </a:p>
        </p:txBody>
      </p:sp>
      <p:sp>
        <p:nvSpPr>
          <p:cNvPr id="2" name="タイトル 1"/>
          <p:cNvSpPr>
            <a:spLocks noGrp="1"/>
          </p:cNvSpPr>
          <p:nvPr>
            <p:ph type="ctrTitle"/>
          </p:nvPr>
        </p:nvSpPr>
        <p:spPr/>
        <p:txBody>
          <a:bodyPr/>
          <a:lstStyle/>
          <a:p>
            <a:r>
              <a:rPr lang="ja-JP" altLang="en-US" dirty="0"/>
              <a:t>（１）施策の内容と経済波及効果の算出結果</a:t>
            </a:r>
            <a:endParaRPr kumimoji="1" lang="ja-JP" altLang="en-US" dirty="0"/>
          </a:p>
        </p:txBody>
      </p:sp>
      <p:sp>
        <p:nvSpPr>
          <p:cNvPr id="35" name="テキスト ボックス 33">
            <a:extLst>
              <a:ext uri="{FF2B5EF4-FFF2-40B4-BE49-F238E27FC236}">
                <a16:creationId xmlns:a16="http://schemas.microsoft.com/office/drawing/2014/main" id="{6F859280-7B59-6B2A-BE7A-FBD821D6FFFF}"/>
              </a:ext>
            </a:extLst>
          </p:cNvPr>
          <p:cNvSpPr txBox="1"/>
          <p:nvPr/>
        </p:nvSpPr>
        <p:spPr>
          <a:xfrm>
            <a:off x="6379897" y="4058448"/>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③建設効果と事業効果の合計</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4" name="テキスト ボックス 32">
            <a:extLst>
              <a:ext uri="{FF2B5EF4-FFF2-40B4-BE49-F238E27FC236}">
                <a16:creationId xmlns:a16="http://schemas.microsoft.com/office/drawing/2014/main" id="{6F859280-7B59-6B2A-BE7A-FBD821D6FFFF}"/>
              </a:ext>
            </a:extLst>
          </p:cNvPr>
          <p:cNvSpPr txBox="1"/>
          <p:nvPr/>
        </p:nvSpPr>
        <p:spPr>
          <a:xfrm>
            <a:off x="2820641" y="4058448"/>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②事業効果</a:t>
            </a:r>
            <a:r>
              <a:rPr lang="ja-JP" altLang="en-US" sz="1100" u="sng" baseline="30000" dirty="0">
                <a:latin typeface="Meiryo UI" panose="020B0604030504040204" pitchFamily="50" charset="-128"/>
                <a:ea typeface="Meiryo UI" panose="020B0604030504040204" pitchFamily="50" charset="-128"/>
              </a:rPr>
              <a:t>注</a:t>
            </a:r>
            <a:r>
              <a:rPr lang="en-US" altLang="ja-JP" sz="1100" u="sng" baseline="30000" dirty="0">
                <a:latin typeface="Meiryo UI" panose="020B0604030504040204" pitchFamily="50" charset="-128"/>
                <a:ea typeface="Meiryo UI" panose="020B0604030504040204" pitchFamily="50" charset="-128"/>
              </a:rPr>
              <a:t>2</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3" name="テキスト ボックス 31">
            <a:extLst>
              <a:ext uri="{FF2B5EF4-FFF2-40B4-BE49-F238E27FC236}">
                <a16:creationId xmlns:a16="http://schemas.microsoft.com/office/drawing/2014/main" id="{6F859280-7B59-6B2A-BE7A-FBD821D6FFFF}"/>
              </a:ext>
            </a:extLst>
          </p:cNvPr>
          <p:cNvSpPr txBox="1"/>
          <p:nvPr/>
        </p:nvSpPr>
        <p:spPr>
          <a:xfrm>
            <a:off x="100211" y="4058448"/>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①建設効果</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9" name="テキスト ボックス 30"/>
          <p:cNvSpPr txBox="1">
            <a:spLocks noChangeArrowheads="1"/>
          </p:cNvSpPr>
          <p:nvPr/>
        </p:nvSpPr>
        <p:spPr bwMode="auto">
          <a:xfrm>
            <a:off x="103434" y="3842070"/>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p>
        </p:txBody>
      </p:sp>
      <p:sp>
        <p:nvSpPr>
          <p:cNvPr id="24" name="テキスト ボックス 29">
            <a:extLst>
              <a:ext uri="{FF2B5EF4-FFF2-40B4-BE49-F238E27FC236}">
                <a16:creationId xmlns:a16="http://schemas.microsoft.com/office/drawing/2014/main" id="{AE3F361C-6CFF-A103-91C4-BDAD3FC2F6D2}"/>
              </a:ext>
            </a:extLst>
          </p:cNvPr>
          <p:cNvSpPr txBox="1"/>
          <p:nvPr/>
        </p:nvSpPr>
        <p:spPr>
          <a:xfrm>
            <a:off x="6342072" y="2556228"/>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30" name="テキスト ボックス 27">
            <a:extLst>
              <a:ext uri="{FF2B5EF4-FFF2-40B4-BE49-F238E27FC236}">
                <a16:creationId xmlns:a16="http://schemas.microsoft.com/office/drawing/2014/main" id="{AE3F361C-6CFF-A103-91C4-BDAD3FC2F6D2}"/>
              </a:ext>
            </a:extLst>
          </p:cNvPr>
          <p:cNvSpPr txBox="1"/>
          <p:nvPr/>
        </p:nvSpPr>
        <p:spPr>
          <a:xfrm>
            <a:off x="6342072" y="1214452"/>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31" name="テキスト ボックス 26">
            <a:extLst>
              <a:ext uri="{FF2B5EF4-FFF2-40B4-BE49-F238E27FC236}">
                <a16:creationId xmlns:a16="http://schemas.microsoft.com/office/drawing/2014/main" id="{AE3F361C-6CFF-A103-91C4-BDAD3FC2F6D2}"/>
              </a:ext>
            </a:extLst>
          </p:cNvPr>
          <p:cNvSpPr txBox="1"/>
          <p:nvPr/>
        </p:nvSpPr>
        <p:spPr>
          <a:xfrm>
            <a:off x="6250227" y="1055782"/>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②調達計画</a:t>
            </a:r>
            <a:endParaRPr kumimoji="1" lang="ja-JP" altLang="en-US" sz="900" u="sng" dirty="0">
              <a:latin typeface="Meiryo UI" panose="020B0604030504040204" pitchFamily="50" charset="-128"/>
              <a:ea typeface="Meiryo UI" panose="020B0604030504040204" pitchFamily="50" charset="-128"/>
            </a:endParaRPr>
          </a:p>
        </p:txBody>
      </p:sp>
      <p:sp>
        <p:nvSpPr>
          <p:cNvPr id="36" name="テキスト ボックス 25">
            <a:extLst>
              <a:ext uri="{FF2B5EF4-FFF2-40B4-BE49-F238E27FC236}">
                <a16:creationId xmlns:a16="http://schemas.microsoft.com/office/drawing/2014/main" id="{AE3F361C-6CFF-A103-91C4-BDAD3FC2F6D2}"/>
              </a:ext>
            </a:extLst>
          </p:cNvPr>
          <p:cNvSpPr txBox="1"/>
          <p:nvPr/>
        </p:nvSpPr>
        <p:spPr>
          <a:xfrm>
            <a:off x="3705496" y="1055782"/>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a:t>
            </a:r>
            <a:endParaRPr kumimoji="1" lang="ja-JP" altLang="en-US" sz="900" u="sng" dirty="0">
              <a:latin typeface="Meiryo UI" panose="020B0604030504040204" pitchFamily="50" charset="-128"/>
              <a:ea typeface="Meiryo UI" panose="020B0604030504040204" pitchFamily="50" charset="-128"/>
            </a:endParaRPr>
          </a:p>
        </p:txBody>
      </p:sp>
      <p:sp>
        <p:nvSpPr>
          <p:cNvPr id="37" name="テキスト ボックス 24"/>
          <p:cNvSpPr txBox="1"/>
          <p:nvPr/>
        </p:nvSpPr>
        <p:spPr>
          <a:xfrm>
            <a:off x="3639089" y="889001"/>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40621" y="1284493"/>
            <a:ext cx="108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設備の概要</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40621" y="888901"/>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32723"/>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40" name="テキスト ボックス 7"/>
          <p:cNvSpPr txBox="1"/>
          <p:nvPr/>
        </p:nvSpPr>
        <p:spPr>
          <a:xfrm>
            <a:off x="3024000" y="6433200"/>
            <a:ext cx="324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2) </a:t>
            </a:r>
            <a:r>
              <a:rPr lang="ja-JP" altLang="en-US" sz="700" dirty="0"/>
              <a:t>現在価値は割引率</a:t>
            </a:r>
            <a:r>
              <a:rPr lang="en-US" altLang="ja-JP" sz="700" dirty="0"/>
              <a:t>0.91</a:t>
            </a:r>
            <a:r>
              <a:rPr lang="ja-JP" altLang="en-US" sz="700" dirty="0"/>
              <a:t>％として算出</a:t>
            </a:r>
          </a:p>
        </p:txBody>
      </p:sp>
      <p:sp>
        <p:nvSpPr>
          <p:cNvPr id="41" name="テキスト ボックス 6"/>
          <p:cNvSpPr txBox="1"/>
          <p:nvPr/>
        </p:nvSpPr>
        <p:spPr>
          <a:xfrm>
            <a:off x="196943" y="3701968"/>
            <a:ext cx="3168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1)</a:t>
            </a:r>
            <a:r>
              <a:rPr lang="ja-JP" altLang="en-US" sz="700" dirty="0"/>
              <a:t> 発注額のうちどれだけを地域内の業者に発注しているかを表す割合</a:t>
            </a:r>
          </a:p>
        </p:txBody>
      </p:sp>
      <p:sp>
        <p:nvSpPr>
          <p:cNvPr id="29" name="テキスト ボックス 5"/>
          <p:cNvSpPr txBox="1"/>
          <p:nvPr/>
        </p:nvSpPr>
        <p:spPr>
          <a:xfrm>
            <a:off x="7464729" y="5398669"/>
            <a:ext cx="901008" cy="396000"/>
          </a:xfrm>
          <a:prstGeom prst="rect">
            <a:avLst/>
          </a:prstGeom>
          <a:solidFill>
            <a:schemeClr val="bg1"/>
          </a:solidFill>
          <a:ln w="12700">
            <a:solidFill>
              <a:srgbClr val="339933"/>
            </a:solidFill>
          </a:ln>
        </p:spPr>
        <p:txBody>
          <a:bodyPr wrap="square" lIns="36000" tIns="0" rIns="36000" bIns="0" rtlCol="0" anchor="ctr" anchorCtr="1">
            <a:noAutofit/>
          </a:bodyPr>
          <a:lstStyle/>
          <a:p>
            <a:pPr algn="ctr"/>
            <a:r>
              <a:rPr lang="ja-JP" altLang="en-US" sz="1000" b="1" dirty="0">
                <a:solidFill>
                  <a:srgbClr val="339933"/>
                </a:solidFill>
                <a:latin typeface="Meiryo UI" panose="020B0604030504040204" pitchFamily="50" charset="-128"/>
                <a:ea typeface="Meiryo UI" panose="020B0604030504040204" pitchFamily="50" charset="-128"/>
              </a:rPr>
              <a:t>設備投資額の約</a:t>
            </a:r>
            <a:r>
              <a:rPr lang="en-US" altLang="ja-JP" sz="1000" b="1" dirty="0">
                <a:solidFill>
                  <a:srgbClr val="339933"/>
                </a:solidFill>
                <a:latin typeface="Meiryo UI" panose="020B0604030504040204" pitchFamily="50" charset="-128"/>
                <a:ea typeface="Meiryo UI" panose="020B0604030504040204" pitchFamily="50" charset="-128"/>
              </a:rPr>
              <a:t>2.3</a:t>
            </a:r>
            <a:r>
              <a:rPr lang="ja-JP" altLang="en-US" sz="1000" b="1" dirty="0">
                <a:solidFill>
                  <a:srgbClr val="339933"/>
                </a:solidFill>
                <a:latin typeface="Meiryo UI" panose="020B0604030504040204" pitchFamily="50" charset="-128"/>
                <a:ea typeface="Meiryo UI" panose="020B0604030504040204" pitchFamily="50" charset="-128"/>
              </a:rPr>
              <a:t>倍</a:t>
            </a:r>
            <a:endParaRPr lang="en-US" altLang="ja-JP" sz="1000" b="1" dirty="0">
              <a:solidFill>
                <a:srgbClr val="339933"/>
              </a:solidFill>
              <a:latin typeface="Meiryo UI" panose="020B0604030504040204" pitchFamily="50" charset="-128"/>
              <a:ea typeface="Meiryo UI" panose="020B0604030504040204" pitchFamily="50" charset="-128"/>
            </a:endParaRPr>
          </a:p>
        </p:txBody>
      </p:sp>
      <p:sp>
        <p:nvSpPr>
          <p:cNvPr id="11" name="テキスト ボックス 4">
            <a:extLst>
              <a:ext uri="{FF2B5EF4-FFF2-40B4-BE49-F238E27FC236}">
                <a16:creationId xmlns:a16="http://schemas.microsoft.com/office/drawing/2014/main" id="{D415A49F-BFA3-D7DD-9C2E-8BFAC3DB3B39}"/>
              </a:ext>
            </a:extLst>
          </p:cNvPr>
          <p:cNvSpPr txBox="1"/>
          <p:nvPr/>
        </p:nvSpPr>
        <p:spPr>
          <a:xfrm>
            <a:off x="6463027" y="4300034"/>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建設効果と事業効果</a:t>
            </a:r>
            <a:r>
              <a:rPr lang="en-US" altLang="ja-JP" sz="1000" b="0" dirty="0"/>
              <a:t>(</a:t>
            </a:r>
            <a:r>
              <a:rPr lang="ja-JP" altLang="en-US" sz="1000" b="0" dirty="0"/>
              <a:t>累積</a:t>
            </a:r>
            <a:r>
              <a:rPr lang="en-US" altLang="ja-JP" sz="1000" b="0" dirty="0"/>
              <a:t>)</a:t>
            </a:r>
            <a:r>
              <a:rPr lang="ja-JP" altLang="en-US" sz="1000" b="0" dirty="0"/>
              <a:t>を合計すると</a:t>
            </a:r>
            <a:r>
              <a:rPr lang="en-US" altLang="ja-JP" sz="1000" b="0" dirty="0"/>
              <a:t>18.71</a:t>
            </a:r>
            <a:r>
              <a:rPr lang="ja-JP" altLang="en-US" sz="1000" b="0" dirty="0"/>
              <a:t>億円であり、設備投資額の約</a:t>
            </a:r>
            <a:r>
              <a:rPr lang="en-US" altLang="ja-JP" sz="1000" b="0" dirty="0"/>
              <a:t>2.3</a:t>
            </a:r>
            <a:r>
              <a:rPr lang="ja-JP" altLang="en-US" sz="1000" b="0" dirty="0"/>
              <a:t>倍である。</a:t>
            </a:r>
          </a:p>
        </p:txBody>
      </p:sp>
      <p:sp>
        <p:nvSpPr>
          <p:cNvPr id="32" name="テキスト ボックス 3"/>
          <p:cNvSpPr txBox="1"/>
          <p:nvPr/>
        </p:nvSpPr>
        <p:spPr>
          <a:xfrm>
            <a:off x="2901547" y="4300034"/>
            <a:ext cx="3456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en-US" altLang="ja-JP" sz="1000" b="0" dirty="0"/>
              <a:t>5,000kW</a:t>
            </a:r>
            <a:r>
              <a:rPr lang="ja-JP" altLang="en-US" sz="1000" b="0" dirty="0" err="1"/>
              <a:t>の太</a:t>
            </a:r>
            <a:r>
              <a:rPr lang="ja-JP" altLang="en-US" sz="1000" b="0" dirty="0"/>
              <a:t>陽光発電を導入することによる事業効果は、事業期間</a:t>
            </a:r>
            <a:r>
              <a:rPr lang="en-US" altLang="ja-JP" sz="1000" b="0" dirty="0"/>
              <a:t>(17</a:t>
            </a:r>
            <a:r>
              <a:rPr lang="ja-JP" altLang="en-US" sz="1000" b="0" dirty="0"/>
              <a:t>年</a:t>
            </a:r>
            <a:r>
              <a:rPr lang="en-US" altLang="ja-JP" sz="1000" b="0" dirty="0"/>
              <a:t>)</a:t>
            </a:r>
            <a:r>
              <a:rPr lang="ja-JP" altLang="en-US" sz="1000" b="0" dirty="0"/>
              <a:t>の累積</a:t>
            </a:r>
            <a:r>
              <a:rPr lang="en-US" altLang="ja-JP" sz="1000" b="0" dirty="0"/>
              <a:t>(</a:t>
            </a:r>
            <a:r>
              <a:rPr lang="ja-JP" altLang="en-US" sz="1000" b="0" dirty="0"/>
              <a:t>現在価値</a:t>
            </a:r>
            <a:r>
              <a:rPr lang="en-US" altLang="ja-JP" sz="1000" b="0" dirty="0"/>
              <a:t>)</a:t>
            </a:r>
            <a:r>
              <a:rPr lang="ja-JP" altLang="en-US" sz="1000" b="0" dirty="0"/>
              <a:t>で</a:t>
            </a:r>
            <a:r>
              <a:rPr lang="en-US" altLang="ja-JP" sz="1000" b="0" dirty="0"/>
              <a:t>16.66</a:t>
            </a:r>
            <a:r>
              <a:rPr lang="ja-JP" altLang="en-US" sz="1000" b="0" dirty="0"/>
              <a:t>億円</a:t>
            </a:r>
            <a:r>
              <a:rPr lang="en-US" altLang="ja-JP" sz="1000" b="0" dirty="0"/>
              <a:t>/</a:t>
            </a:r>
            <a:r>
              <a:rPr lang="ja-JP" altLang="en-US" sz="1000" b="0" dirty="0"/>
              <a:t>年である。</a:t>
            </a:r>
          </a:p>
        </p:txBody>
      </p:sp>
      <p:sp>
        <p:nvSpPr>
          <p:cNvPr id="25" name="テキスト ボックス 2"/>
          <p:cNvSpPr txBox="1"/>
          <p:nvPr/>
        </p:nvSpPr>
        <p:spPr>
          <a:xfrm>
            <a:off x="155845" y="4300034"/>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設備投資額</a:t>
            </a:r>
            <a:r>
              <a:rPr lang="en-US" altLang="ja-JP" sz="1000" b="0" dirty="0"/>
              <a:t>7.98</a:t>
            </a:r>
            <a:r>
              <a:rPr lang="ja-JP" altLang="en-US" sz="1000" b="0" dirty="0"/>
              <a:t>億円による地域内の建設効果は</a:t>
            </a:r>
            <a:r>
              <a:rPr lang="en-US" altLang="ja-JP" sz="1000" b="0" dirty="0"/>
              <a:t>2.05</a:t>
            </a:r>
            <a:r>
              <a:rPr lang="ja-JP" altLang="en-US" sz="1000" b="0" dirty="0"/>
              <a:t>億円である。</a:t>
            </a:r>
          </a:p>
        </p:txBody>
      </p:sp>
      <p:graphicFrame>
        <p:nvGraphicFramePr>
          <p:cNvPr id="21" name="表 2">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635129250"/>
              </p:ext>
            </p:extLst>
          </p:nvPr>
        </p:nvGraphicFramePr>
        <p:xfrm>
          <a:off x="3781223" y="1223670"/>
          <a:ext cx="2247326" cy="2483995"/>
        </p:xfrm>
        <a:graphic>
          <a:graphicData uri="http://schemas.openxmlformats.org/drawingml/2006/table">
            <a:tbl>
              <a:tblPr firstRow="1" bandRow="1">
                <a:tableStyleId>{5940675A-B579-460E-94D1-54222C63F5DA}</a:tableStyleId>
              </a:tblPr>
              <a:tblGrid>
                <a:gridCol w="792000">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gridCol w="591326">
                  <a:extLst>
                    <a:ext uri="{9D8B030D-6E8A-4147-A177-3AD203B41FA5}">
                      <a16:colId xmlns:a16="http://schemas.microsoft.com/office/drawing/2014/main" val="3698287331"/>
                    </a:ext>
                  </a:extLst>
                </a:gridCol>
              </a:tblGrid>
              <a:tr h="163131">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marT="36000" marB="36000"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p>
                  </a:txBody>
                  <a:tcPr marT="36000" marB="36000"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単位</a:t>
                      </a:r>
                    </a:p>
                  </a:txBody>
                  <a:tcPr marT="36000" marB="36000" anchor="ctr" anchorCtr="1">
                    <a:solidFill>
                      <a:schemeClr val="bg1">
                        <a:lumMod val="75000"/>
                      </a:schemeClr>
                    </a:solidFill>
                  </a:tcPr>
                </a:tc>
                <a:extLst>
                  <a:ext uri="{0D108BD9-81ED-4DB2-BD59-A6C34878D82A}">
                    <a16:rowId xmlns:a16="http://schemas.microsoft.com/office/drawing/2014/main" val="3528111955"/>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marL="54000" marR="0" marT="36000" marB="36000"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燃料費</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木材</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7407780"/>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修繕費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灰処理費用</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4799532"/>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保険料</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諸費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用益費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6626313"/>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一般管理費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減価償却</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固定資産税</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marL="54000" marR="0" marT="36000" marB="36000"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37478202"/>
                  </a:ext>
                </a:extLst>
              </a:tr>
            </a:tbl>
          </a:graphicData>
        </a:graphic>
      </p:graphicFrame>
      <p:graphicFrame>
        <p:nvGraphicFramePr>
          <p:cNvPr id="26" name="表 1">
            <a:extLst>
              <a:ext uri="{FF2B5EF4-FFF2-40B4-BE49-F238E27FC236}">
                <a16:creationId xmlns:a16="http://schemas.microsoft.com/office/drawing/2014/main" id="{5AC9043E-4C9D-4C02-A907-E4D928D79313}"/>
              </a:ext>
            </a:extLst>
          </p:cNvPr>
          <p:cNvGraphicFramePr>
            <a:graphicFrameLocks noGrp="1"/>
          </p:cNvGraphicFramePr>
          <p:nvPr>
            <p:extLst>
              <p:ext uri="{D42A27DB-BD31-4B8C-83A1-F6EECF244321}">
                <p14:modId xmlns:p14="http://schemas.microsoft.com/office/powerpoint/2010/main" val="1291851737"/>
              </p:ext>
            </p:extLst>
          </p:nvPr>
        </p:nvGraphicFramePr>
        <p:xfrm>
          <a:off x="158490" y="1463988"/>
          <a:ext cx="3240001" cy="2232003"/>
        </p:xfrm>
        <a:graphic>
          <a:graphicData uri="http://schemas.openxmlformats.org/drawingml/2006/table">
            <a:tbl>
              <a:tblPr firstRow="1" bandRow="1">
                <a:tableStyleId>{5940675A-B579-460E-94D1-54222C63F5DA}</a:tableStyleId>
              </a:tblPr>
              <a:tblGrid>
                <a:gridCol w="153410">
                  <a:extLst>
                    <a:ext uri="{9D8B030D-6E8A-4147-A177-3AD203B41FA5}">
                      <a16:colId xmlns:a16="http://schemas.microsoft.com/office/drawing/2014/main" val="2250622700"/>
                    </a:ext>
                  </a:extLst>
                </a:gridCol>
                <a:gridCol w="368776">
                  <a:extLst>
                    <a:ext uri="{9D8B030D-6E8A-4147-A177-3AD203B41FA5}">
                      <a16:colId xmlns:a16="http://schemas.microsoft.com/office/drawing/2014/main" val="739774977"/>
                    </a:ext>
                  </a:extLst>
                </a:gridCol>
                <a:gridCol w="154367">
                  <a:extLst>
                    <a:ext uri="{9D8B030D-6E8A-4147-A177-3AD203B41FA5}">
                      <a16:colId xmlns:a16="http://schemas.microsoft.com/office/drawing/2014/main" val="1626966803"/>
                    </a:ext>
                  </a:extLst>
                </a:gridCol>
                <a:gridCol w="1014412">
                  <a:extLst>
                    <a:ext uri="{9D8B030D-6E8A-4147-A177-3AD203B41FA5}">
                      <a16:colId xmlns:a16="http://schemas.microsoft.com/office/drawing/2014/main" val="1758199408"/>
                    </a:ext>
                  </a:extLst>
                </a:gridCol>
                <a:gridCol w="931477">
                  <a:extLst>
                    <a:ext uri="{9D8B030D-6E8A-4147-A177-3AD203B41FA5}">
                      <a16:colId xmlns:a16="http://schemas.microsoft.com/office/drawing/2014/main" val="1868032922"/>
                    </a:ext>
                  </a:extLst>
                </a:gridCol>
                <a:gridCol w="617559">
                  <a:extLst>
                    <a:ext uri="{9D8B030D-6E8A-4147-A177-3AD203B41FA5}">
                      <a16:colId xmlns:a16="http://schemas.microsoft.com/office/drawing/2014/main" val="3698287331"/>
                    </a:ext>
                  </a:extLst>
                </a:gridCol>
              </a:tblGrid>
              <a:tr h="145951">
                <a:tc gridSpan="4">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項目</a:t>
                      </a:r>
                    </a:p>
                  </a:txBody>
                  <a:tcPr marL="36000" marR="0" marT="36000" marB="0" anchor="ctr" anchorCtr="1">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設定値</a:t>
                      </a:r>
                    </a:p>
                  </a:txBody>
                  <a:tcPr marL="36000" marR="0" marT="36000" marB="0" anchor="ctr" anchorCtr="1">
                    <a:solidFill>
                      <a:schemeClr val="bg1">
                        <a:lumMod val="75000"/>
                      </a:schemeClr>
                    </a:solidFill>
                  </a:tcPr>
                </a:tc>
                <a:tc>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単位</a:t>
                      </a:r>
                    </a:p>
                  </a:txBody>
                  <a:tcPr marL="36000" marR="0" marT="36000" marB="0" anchor="ctr" anchorCtr="1">
                    <a:solidFill>
                      <a:schemeClr val="bg1">
                        <a:lumMod val="75000"/>
                      </a:schemeClr>
                    </a:solidFill>
                  </a:tcPr>
                </a:tc>
                <a:extLst>
                  <a:ext uri="{0D108BD9-81ED-4DB2-BD59-A6C34878D82A}">
                    <a16:rowId xmlns:a16="http://schemas.microsoft.com/office/drawing/2014/main" val="3528111955"/>
                  </a:ext>
                </a:extLst>
              </a:tr>
              <a:tr h="145951">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設備投資額</a:t>
                      </a:r>
                    </a:p>
                  </a:txBody>
                  <a:tcPr marL="36000" marR="0" marT="36000" marB="0" anchor="ctr">
                    <a:lnB w="12700" cmpd="sng">
                      <a:noFill/>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noFill/>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百万円</a:t>
                      </a:r>
                    </a:p>
                  </a:txBody>
                  <a:tcPr marL="36000" marR="0" marT="36000" marB="0" anchor="ctr">
                    <a:noFill/>
                  </a:tcPr>
                </a:tc>
                <a:extLst>
                  <a:ext uri="{0D108BD9-81ED-4DB2-BD59-A6C34878D82A}">
                    <a16:rowId xmlns:a16="http://schemas.microsoft.com/office/drawing/2014/main" val="2600272368"/>
                  </a:ext>
                </a:extLst>
              </a:tr>
              <a:tr h="145951">
                <a:tc rowSpan="8">
                  <a:txBody>
                    <a:bodyPr/>
                    <a:lstStyle/>
                    <a:p>
                      <a:pPr marL="0" algn="l" defTabSz="914400" rtl="0" eaLnBrk="1" latinLnBrk="0" hangingPunct="1">
                        <a:lnSpc>
                          <a:spcPts val="4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R w="12700" cap="flat" cmpd="sng" algn="ctr">
                      <a:solidFill>
                        <a:schemeClr val="tx1"/>
                      </a:solidFill>
                      <a:prstDash val="solid"/>
                      <a:round/>
                      <a:headEnd type="none" w="med" len="med"/>
                      <a:tailEnd type="none" w="med" len="med"/>
                    </a:lnR>
                    <a:lnT w="12700" cmpd="sng">
                      <a:noFill/>
                    </a:lnT>
                    <a:solidFill>
                      <a:schemeClr val="bg1">
                        <a:lumMod val="95000"/>
                      </a:schemeClr>
                    </a:solidFill>
                  </a:tcPr>
                </a:tc>
                <a:tc gridSpan="3">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うち、工事費の割合</a:t>
                      </a:r>
                    </a:p>
                  </a:txBody>
                  <a:tcPr marL="36000" marR="0" marT="36000" marB="0" anchor="ctr">
                    <a:lnL w="1270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5949214"/>
                  </a:ext>
                </a:extLst>
              </a:tr>
              <a:tr h="153074">
                <a:tc vMerge="1">
                  <a:txBody>
                    <a:bodyPr/>
                    <a:lstStyle/>
                    <a:p>
                      <a:endParaRPr kumimoji="1" lang="ja-JP" altLang="en-US"/>
                    </a:p>
                  </a:txBody>
                  <a:tcPr/>
                </a:tc>
                <a:tc rowSpan="3">
                  <a:txBody>
                    <a:bodyPr/>
                    <a:lstStyle/>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設備費</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の割合</a:t>
                      </a: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7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054710940"/>
                  </a:ext>
                </a:extLst>
              </a:tr>
              <a:tr h="153074">
                <a:tc vMerge="1">
                  <a:txBody>
                    <a:bodyPr/>
                    <a:lstStyle/>
                    <a:p>
                      <a:endParaRPr kumimoji="1" lang="ja-JP" altLang="en-US"/>
                    </a:p>
                  </a:txBody>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lumMod val="95000"/>
                      </a:schemeClr>
                    </a:solidFill>
                  </a:tcPr>
                </a:tc>
                <a:tc gridSpan="2">
                  <a:txBody>
                    <a:bodyPr/>
                    <a:lstStyle/>
                    <a:p>
                      <a:pPr>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パワコン等</a:t>
                      </a:r>
                      <a:endParaRPr kumimoji="1" lang="ja-JP" altLang="en-US" sz="7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588648718"/>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タービン、燃焼炉、ボイラー等</a:t>
                      </a:r>
                      <a:endParaRPr kumimoji="1" lang="ja-JP" altLang="en-US" sz="70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218628976"/>
                  </a:ext>
                </a:extLst>
              </a:tr>
              <a:tr h="145951">
                <a:tc vMerge="1">
                  <a:txBody>
                    <a:bodyPr/>
                    <a:lstStyle/>
                    <a:p>
                      <a:pPr marL="0" algn="ctr" defTabSz="914400" rtl="0" eaLnBrk="1" latinLnBrk="0" hangingPunct="1">
                        <a:lnSpc>
                          <a:spcPts val="10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rowSpan="4">
                  <a:txBody>
                    <a:bodyPr/>
                    <a:lstStyle/>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域内</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調達率</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8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bg1">
                        <a:lumMod val="95000"/>
                      </a:schemeClr>
                    </a:solidFill>
                  </a:tcPr>
                </a:tc>
                <a:tc gridSpan="2">
                  <a:txBody>
                    <a:bodyPr/>
                    <a:lstStyle/>
                    <a:p>
                      <a:pPr marL="0" indent="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工事費</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95744064"/>
                  </a:ext>
                </a:extLst>
              </a:tr>
              <a:tr h="153074">
                <a:tc vMerge="1">
                  <a:txBody>
                    <a:bodyPr/>
                    <a:lstStyle/>
                    <a:p>
                      <a:endParaRPr kumimoji="1" lang="ja-JP" altLang="en-US"/>
                    </a:p>
                  </a:txBody>
                  <a:tcPr/>
                </a:tc>
                <a:tc vMerge="1">
                  <a:txBody>
                    <a:bodyPr/>
                    <a:lstStyle/>
                    <a:p>
                      <a:endParaRPr kumimoji="1" lang="ja-JP" altLang="en-US"/>
                    </a:p>
                  </a:txBody>
                  <a:tcPr/>
                </a:tc>
                <a:tc rowSpan="3">
                  <a:txBody>
                    <a:bodyPr/>
                    <a:lstStyle/>
                    <a:p>
                      <a:pPr algn="ctr">
                        <a:lnSpc>
                          <a:spcPts val="800"/>
                        </a:lnSpc>
                      </a:pPr>
                      <a:r>
                        <a:rPr kumimoji="1" lang="ja-JP" altLang="en-US" sz="700" dirty="0">
                          <a:latin typeface="Meiryo UI" panose="020B0604030504040204" pitchFamily="50" charset="-128"/>
                          <a:ea typeface="Meiryo UI" panose="020B0604030504040204" pitchFamily="50" charset="-128"/>
                        </a:rPr>
                        <a:t>設備費</a:t>
                      </a:r>
                    </a:p>
                  </a:txBody>
                  <a:tcPr marL="0" marR="0" marT="0" marB="0" vert="wordArtVertRtl" anchor="ctr">
                    <a:lnL w="6350" cap="flat" cmpd="sng" algn="ctr">
                      <a:solidFill>
                        <a:schemeClr val="tx1"/>
                      </a:solidFill>
                      <a:prstDash val="solid"/>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700" dirty="0">
                        <a:latin typeface="Meiryo UI" panose="020B0604030504040204" pitchFamily="50" charset="-128"/>
                        <a:ea typeface="Meiryo UI" panose="020B0604030504040204" pitchFamily="50" charset="-128"/>
                      </a:endParaRP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05390480"/>
                  </a:ext>
                </a:extLst>
              </a:tr>
              <a:tr h="153074">
                <a:tc vMerge="1">
                  <a:txBody>
                    <a:bodyPr/>
                    <a:lstStyle/>
                    <a:p>
                      <a:endParaRPr kumimoji="1" lang="ja-JP" altLang="en-US"/>
                    </a:p>
                  </a:txBody>
                  <a:tcPr/>
                </a:tc>
                <a:tc vMerge="1">
                  <a:txBody>
                    <a:bodyPr/>
                    <a:lstStyle/>
                    <a:p>
                      <a:endParaRPr kumimoji="1" lang="ja-JP" altLang="en-US"/>
                    </a:p>
                  </a:txBody>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nSpc>
                          <a:spcPts val="400"/>
                        </a:lnSpc>
                      </a:pPr>
                      <a:r>
                        <a:rPr kumimoji="1" lang="ja-JP" altLang="en-US" sz="700" dirty="0">
                          <a:latin typeface="Meiryo UI" panose="020B0604030504040204" pitchFamily="50" charset="-128"/>
                          <a:ea typeface="Meiryo UI" panose="020B0604030504040204" pitchFamily="50" charset="-128"/>
                        </a:rPr>
                        <a:t>パワコン等</a:t>
                      </a: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24939159"/>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endParaRPr kumimoji="1" lang="ja-JP" altLang="en-US"/>
                    </a:p>
                  </a:txBody>
                  <a:tcPr>
                    <a:lnL w="12700" cap="flat" cmpd="sng" algn="ctr">
                      <a:solidFill>
                        <a:schemeClr val="tx1"/>
                      </a:solidFill>
                      <a:prstDash val="solid"/>
                      <a:round/>
                      <a:headEnd type="none" w="med" len="med"/>
                      <a:tailEnd type="none" w="med" len="med"/>
                    </a:lnL>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50" dirty="0">
                          <a:latin typeface="Meiryo UI" panose="020B0604030504040204" pitchFamily="50" charset="-128"/>
                          <a:ea typeface="Meiryo UI" panose="020B0604030504040204" pitchFamily="50" charset="-128"/>
                        </a:rPr>
                        <a:t>タービン、燃焼炉、ボイラー等</a:t>
                      </a: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3497675649"/>
                  </a:ext>
                </a:extLst>
              </a:tr>
              <a:tr h="145951">
                <a:tc rowSpan="3" gridSpan="2">
                  <a:txBody>
                    <a:bodyPr/>
                    <a:lstStyle/>
                    <a:p>
                      <a:pPr marL="0" algn="ctr"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発電設備</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のスペック</a:t>
                      </a:r>
                    </a:p>
                  </a:txBody>
                  <a:tcPr marL="36000" marR="0" marT="36000" marB="0" anchor="ctr">
                    <a:lnR w="6350" cap="flat" cmpd="sng" algn="ctr">
                      <a:solidFill>
                        <a:schemeClr val="tx1"/>
                      </a:solidFill>
                      <a:prstDash val="solid"/>
                      <a:round/>
                      <a:headEnd type="none" w="med" len="med"/>
                      <a:tailEnd type="none" w="med" len="med"/>
                    </a:lnR>
                    <a:solidFill>
                      <a:schemeClr val="bg1">
                        <a:lumMod val="95000"/>
                      </a:schemeClr>
                    </a:solidFill>
                  </a:tcPr>
                </a:tc>
                <a:tc rowSpan="3" h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施策規模</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olid"/>
                      <a:round/>
                      <a:headEnd type="none" w="med" len="med"/>
                      <a:tailEnd type="none" w="med" len="med"/>
                    </a:lnB>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kW</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698132"/>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売電単価</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/kWh</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2513280"/>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設備利用率</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a:t>
                      </a:r>
                    </a:p>
                  </a:txBody>
                  <a:tcPr marL="36000" marR="0" marT="36000" marB="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29033583"/>
                  </a:ext>
                </a:extLst>
              </a:tr>
              <a:tr h="145951">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売上高</a:t>
                      </a: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年間</a:t>
                      </a:r>
                      <a:r>
                        <a:rPr kumimoji="1" lang="en-US" altLang="ja-JP" sz="800"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千円</a:t>
                      </a:r>
                    </a:p>
                  </a:txBody>
                  <a:tcPr marL="36000" marR="0" marT="36000" marB="0" anchor="ctr"/>
                </a:tc>
                <a:extLst>
                  <a:ext uri="{0D108BD9-81ED-4DB2-BD59-A6C34878D82A}">
                    <a16:rowId xmlns:a16="http://schemas.microsoft.com/office/drawing/2014/main" val="90072559"/>
                  </a:ext>
                </a:extLst>
              </a:tr>
              <a:tr h="145951">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事業年数</a:t>
                      </a: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年</a:t>
                      </a:r>
                    </a:p>
                  </a:txBody>
                  <a:tcPr marL="36000" marR="0" marT="36000" marB="0" anchor="ctr"/>
                </a:tc>
                <a:extLst>
                  <a:ext uri="{0D108BD9-81ED-4DB2-BD59-A6C34878D82A}">
                    <a16:rowId xmlns:a16="http://schemas.microsoft.com/office/drawing/2014/main" val="2528999370"/>
                  </a:ext>
                </a:extLst>
              </a:tr>
            </a:tbl>
          </a:graphicData>
        </a:graphic>
      </p:graphicFrame>
      <p:sp>
        <p:nvSpPr>
          <p:cNvPr id="7" name="テキスト ボックス 1"/>
          <p:cNvSpPr txBox="1"/>
          <p:nvPr/>
        </p:nvSpPr>
        <p:spPr>
          <a:xfrm>
            <a:off x="158490" y="1069674"/>
            <a:ext cx="3240000" cy="180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木質バイオマス</a:t>
            </a:r>
            <a:r>
              <a:rPr kumimoji="1" lang="zh-TW" altLang="en-US" sz="1000" dirty="0">
                <a:latin typeface="Meiryo UI" panose="020B0604030504040204" pitchFamily="50" charset="-128"/>
                <a:ea typeface="Meiryo UI" panose="020B0604030504040204" pitchFamily="50" charset="-128"/>
              </a:rPr>
              <a:t>発電</a:t>
            </a:r>
            <a:r>
              <a:rPr kumimoji="1" lang="en-US" altLang="zh-TW" sz="1000" dirty="0">
                <a:latin typeface="Meiryo UI" panose="020B0604030504040204" pitchFamily="50" charset="-128"/>
                <a:ea typeface="Meiryo UI" panose="020B0604030504040204" pitchFamily="50" charset="-128"/>
              </a:rPr>
              <a:t>(</a:t>
            </a:r>
            <a:r>
              <a:rPr kumimoji="1" lang="zh-TW" altLang="en-US" sz="1000" dirty="0">
                <a:latin typeface="Meiryo UI" panose="020B0604030504040204" pitchFamily="50" charset="-128"/>
                <a:ea typeface="Meiryo UI" panose="020B0604030504040204" pitchFamily="50" charset="-128"/>
              </a:rPr>
              <a:t>売電</a:t>
            </a:r>
            <a:r>
              <a:rPr kumimoji="1" lang="en-US" altLang="zh-TW"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27" name="正方形/長方形 31">
            <a:extLst>
              <a:ext uri="{FF2B5EF4-FFF2-40B4-BE49-F238E27FC236}">
                <a16:creationId xmlns:a16="http://schemas.microsoft.com/office/drawing/2014/main" id="{0E02D26F-6EF7-409A-A8C9-62689016B4DD}"/>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0839406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15</a:t>
            </a:fld>
            <a:endParaRPr lang="en-US" altLang="ja-JP" dirty="0"/>
          </a:p>
        </p:txBody>
      </p:sp>
      <p:sp>
        <p:nvSpPr>
          <p:cNvPr id="2" name="タイトル 1"/>
          <p:cNvSpPr>
            <a:spLocks noGrp="1"/>
          </p:cNvSpPr>
          <p:nvPr>
            <p:ph type="ctrTitle"/>
          </p:nvPr>
        </p:nvSpPr>
        <p:spPr/>
        <p:txBody>
          <a:bodyPr/>
          <a:lstStyle/>
          <a:p>
            <a:r>
              <a:rPr lang="ja-JP" altLang="en-US" dirty="0"/>
              <a:t>（１）施策の内容と経済波及効果の算出結果</a:t>
            </a:r>
            <a:endParaRPr kumimoji="1" lang="ja-JP" altLang="en-US" dirty="0"/>
          </a:p>
        </p:txBody>
      </p:sp>
      <p:sp>
        <p:nvSpPr>
          <p:cNvPr id="35" name="テキスト ボックス 34">
            <a:extLst>
              <a:ext uri="{FF2B5EF4-FFF2-40B4-BE49-F238E27FC236}">
                <a16:creationId xmlns:a16="http://schemas.microsoft.com/office/drawing/2014/main" id="{6F859280-7B59-6B2A-BE7A-FBD821D6FFFF}"/>
              </a:ext>
            </a:extLst>
          </p:cNvPr>
          <p:cNvSpPr txBox="1"/>
          <p:nvPr/>
        </p:nvSpPr>
        <p:spPr>
          <a:xfrm>
            <a:off x="6379897" y="4025209"/>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③建設効果と事業効果の合計</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6F859280-7B59-6B2A-BE7A-FBD821D6FFFF}"/>
              </a:ext>
            </a:extLst>
          </p:cNvPr>
          <p:cNvSpPr txBox="1"/>
          <p:nvPr/>
        </p:nvSpPr>
        <p:spPr>
          <a:xfrm>
            <a:off x="2820641" y="4025209"/>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②事業効果</a:t>
            </a:r>
            <a:r>
              <a:rPr lang="ja-JP" altLang="en-US" sz="1100" u="sng" baseline="30000" dirty="0">
                <a:latin typeface="Meiryo UI" panose="020B0604030504040204" pitchFamily="50" charset="-128"/>
                <a:ea typeface="Meiryo UI" panose="020B0604030504040204" pitchFamily="50" charset="-128"/>
              </a:rPr>
              <a:t>注</a:t>
            </a:r>
            <a:r>
              <a:rPr lang="en-US" altLang="ja-JP" sz="1100" u="sng" baseline="30000" dirty="0">
                <a:latin typeface="Meiryo UI" panose="020B0604030504040204" pitchFamily="50" charset="-128"/>
                <a:ea typeface="Meiryo UI" panose="020B0604030504040204" pitchFamily="50" charset="-128"/>
              </a:rPr>
              <a:t>2</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3" name="テキスト ボックス 32">
            <a:extLst>
              <a:ext uri="{FF2B5EF4-FFF2-40B4-BE49-F238E27FC236}">
                <a16:creationId xmlns:a16="http://schemas.microsoft.com/office/drawing/2014/main" id="{6F859280-7B59-6B2A-BE7A-FBD821D6FFFF}"/>
              </a:ext>
            </a:extLst>
          </p:cNvPr>
          <p:cNvSpPr txBox="1"/>
          <p:nvPr/>
        </p:nvSpPr>
        <p:spPr>
          <a:xfrm>
            <a:off x="100211" y="4025209"/>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①建設効果</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9" name="テキスト ボックス 31"/>
          <p:cNvSpPr txBox="1">
            <a:spLocks noChangeArrowheads="1"/>
          </p:cNvSpPr>
          <p:nvPr/>
        </p:nvSpPr>
        <p:spPr bwMode="auto">
          <a:xfrm>
            <a:off x="103434" y="3820296"/>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p>
        </p:txBody>
      </p:sp>
      <p:sp>
        <p:nvSpPr>
          <p:cNvPr id="31" name="テキスト ボックス 30">
            <a:extLst>
              <a:ext uri="{FF2B5EF4-FFF2-40B4-BE49-F238E27FC236}">
                <a16:creationId xmlns:a16="http://schemas.microsoft.com/office/drawing/2014/main" id="{AE3F361C-6CFF-A103-91C4-BDAD3FC2F6D2}"/>
              </a:ext>
            </a:extLst>
          </p:cNvPr>
          <p:cNvSpPr txBox="1"/>
          <p:nvPr/>
        </p:nvSpPr>
        <p:spPr>
          <a:xfrm>
            <a:off x="6542342" y="2488754"/>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37" name="テキスト ボックス 28">
            <a:extLst>
              <a:ext uri="{FF2B5EF4-FFF2-40B4-BE49-F238E27FC236}">
                <a16:creationId xmlns:a16="http://schemas.microsoft.com/office/drawing/2014/main" id="{AE3F361C-6CFF-A103-91C4-BDAD3FC2F6D2}"/>
              </a:ext>
            </a:extLst>
          </p:cNvPr>
          <p:cNvSpPr txBox="1"/>
          <p:nvPr/>
        </p:nvSpPr>
        <p:spPr>
          <a:xfrm>
            <a:off x="6542342" y="1233702"/>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40" name="テキスト ボックス 27">
            <a:extLst>
              <a:ext uri="{FF2B5EF4-FFF2-40B4-BE49-F238E27FC236}">
                <a16:creationId xmlns:a16="http://schemas.microsoft.com/office/drawing/2014/main" id="{AE3F361C-6CFF-A103-91C4-BDAD3FC2F6D2}"/>
              </a:ext>
            </a:extLst>
          </p:cNvPr>
          <p:cNvSpPr txBox="1"/>
          <p:nvPr/>
        </p:nvSpPr>
        <p:spPr>
          <a:xfrm>
            <a:off x="6450497" y="1075032"/>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③調達計画</a:t>
            </a:r>
            <a:endParaRPr kumimoji="1" lang="ja-JP" altLang="en-US" sz="900" u="sng" dirty="0">
              <a:latin typeface="Meiryo UI" panose="020B0604030504040204" pitchFamily="50" charset="-128"/>
              <a:ea typeface="Meiryo UI" panose="020B0604030504040204" pitchFamily="50" charset="-128"/>
            </a:endParaRPr>
          </a:p>
        </p:txBody>
      </p:sp>
      <p:sp>
        <p:nvSpPr>
          <p:cNvPr id="41" name="テキスト ボックス 26">
            <a:extLst>
              <a:ext uri="{FF2B5EF4-FFF2-40B4-BE49-F238E27FC236}">
                <a16:creationId xmlns:a16="http://schemas.microsoft.com/office/drawing/2014/main" id="{AE3F361C-6CFF-A103-91C4-BDAD3FC2F6D2}"/>
              </a:ext>
            </a:extLst>
          </p:cNvPr>
          <p:cNvSpPr txBox="1"/>
          <p:nvPr/>
        </p:nvSpPr>
        <p:spPr>
          <a:xfrm>
            <a:off x="4700644" y="1075032"/>
            <a:ext cx="162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②事業計画：地域新電力</a:t>
            </a:r>
            <a:endParaRPr kumimoji="1" lang="ja-JP" altLang="en-US" sz="900" u="sng" dirty="0">
              <a:latin typeface="Meiryo UI" panose="020B0604030504040204" pitchFamily="50" charset="-128"/>
              <a:ea typeface="Meiryo UI" panose="020B0604030504040204" pitchFamily="50" charset="-128"/>
            </a:endParaRPr>
          </a:p>
        </p:txBody>
      </p:sp>
      <p:sp>
        <p:nvSpPr>
          <p:cNvPr id="42" name="テキスト ボックス 25">
            <a:extLst>
              <a:ext uri="{FF2B5EF4-FFF2-40B4-BE49-F238E27FC236}">
                <a16:creationId xmlns:a16="http://schemas.microsoft.com/office/drawing/2014/main" id="{AE3F361C-6CFF-A103-91C4-BDAD3FC2F6D2}"/>
              </a:ext>
            </a:extLst>
          </p:cNvPr>
          <p:cNvSpPr txBox="1"/>
          <p:nvPr/>
        </p:nvSpPr>
        <p:spPr>
          <a:xfrm>
            <a:off x="2995876" y="1075032"/>
            <a:ext cx="144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①事業計画：発電所</a:t>
            </a:r>
            <a:endParaRPr kumimoji="1" lang="ja-JP" altLang="en-US" sz="900" u="sng" dirty="0">
              <a:latin typeface="Meiryo UI" panose="020B0604030504040204" pitchFamily="50" charset="-128"/>
              <a:ea typeface="Meiryo UI" panose="020B0604030504040204" pitchFamily="50" charset="-128"/>
            </a:endParaRPr>
          </a:p>
        </p:txBody>
      </p:sp>
      <p:sp>
        <p:nvSpPr>
          <p:cNvPr id="43" name="テキスト ボックス 24"/>
          <p:cNvSpPr txBox="1"/>
          <p:nvPr/>
        </p:nvSpPr>
        <p:spPr>
          <a:xfrm>
            <a:off x="2942253" y="908251"/>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62972" y="1274341"/>
            <a:ext cx="108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設備の概要</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62972" y="903028"/>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42348"/>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46" name="テキスト ボックス 7"/>
          <p:cNvSpPr txBox="1"/>
          <p:nvPr/>
        </p:nvSpPr>
        <p:spPr>
          <a:xfrm>
            <a:off x="3024000" y="6433200"/>
            <a:ext cx="324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2) </a:t>
            </a:r>
            <a:r>
              <a:rPr lang="ja-JP" altLang="en-US" sz="700" dirty="0"/>
              <a:t>現在価値は割引率</a:t>
            </a:r>
            <a:r>
              <a:rPr lang="en-US" altLang="ja-JP" sz="700" dirty="0"/>
              <a:t>0.91</a:t>
            </a:r>
            <a:r>
              <a:rPr lang="ja-JP" altLang="en-US" sz="700" dirty="0"/>
              <a:t>％として算出</a:t>
            </a:r>
          </a:p>
        </p:txBody>
      </p:sp>
      <p:sp>
        <p:nvSpPr>
          <p:cNvPr id="47" name="テキスト ボックス 6"/>
          <p:cNvSpPr txBox="1"/>
          <p:nvPr/>
        </p:nvSpPr>
        <p:spPr>
          <a:xfrm>
            <a:off x="107404" y="3695378"/>
            <a:ext cx="270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1)</a:t>
            </a:r>
            <a:r>
              <a:rPr lang="ja-JP" altLang="en-US" sz="700" dirty="0"/>
              <a:t> 発注額のうちどれだけを地域内の業者に発注しているかを表す割合</a:t>
            </a:r>
          </a:p>
        </p:txBody>
      </p:sp>
      <p:sp>
        <p:nvSpPr>
          <p:cNvPr id="29" name="テキスト ボックス 5"/>
          <p:cNvSpPr txBox="1"/>
          <p:nvPr/>
        </p:nvSpPr>
        <p:spPr>
          <a:xfrm>
            <a:off x="7459685" y="5442632"/>
            <a:ext cx="901008" cy="396000"/>
          </a:xfrm>
          <a:prstGeom prst="rect">
            <a:avLst/>
          </a:prstGeom>
          <a:solidFill>
            <a:schemeClr val="bg1"/>
          </a:solidFill>
          <a:ln w="12700">
            <a:solidFill>
              <a:srgbClr val="339933"/>
            </a:solidFill>
          </a:ln>
        </p:spPr>
        <p:txBody>
          <a:bodyPr wrap="square" lIns="36000" tIns="0" rIns="36000" bIns="0" rtlCol="0" anchor="ctr" anchorCtr="1">
            <a:noAutofit/>
          </a:bodyPr>
          <a:lstStyle/>
          <a:p>
            <a:pPr algn="ctr"/>
            <a:r>
              <a:rPr lang="ja-JP" altLang="en-US" sz="1000" b="1" dirty="0">
                <a:solidFill>
                  <a:srgbClr val="339933"/>
                </a:solidFill>
                <a:latin typeface="Meiryo UI" panose="020B0604030504040204" pitchFamily="50" charset="-128"/>
                <a:ea typeface="Meiryo UI" panose="020B0604030504040204" pitchFamily="50" charset="-128"/>
              </a:rPr>
              <a:t>設備投資額の約</a:t>
            </a:r>
            <a:r>
              <a:rPr lang="en-US" altLang="ja-JP" sz="1000" b="1" dirty="0">
                <a:solidFill>
                  <a:srgbClr val="339933"/>
                </a:solidFill>
                <a:latin typeface="Meiryo UI" panose="020B0604030504040204" pitchFamily="50" charset="-128"/>
                <a:ea typeface="Meiryo UI" panose="020B0604030504040204" pitchFamily="50" charset="-128"/>
              </a:rPr>
              <a:t>2.3</a:t>
            </a:r>
            <a:r>
              <a:rPr lang="ja-JP" altLang="en-US" sz="1000" b="1" dirty="0">
                <a:solidFill>
                  <a:srgbClr val="339933"/>
                </a:solidFill>
                <a:latin typeface="Meiryo UI" panose="020B0604030504040204" pitchFamily="50" charset="-128"/>
                <a:ea typeface="Meiryo UI" panose="020B0604030504040204" pitchFamily="50" charset="-128"/>
              </a:rPr>
              <a:t>倍</a:t>
            </a:r>
            <a:endParaRPr lang="en-US" altLang="ja-JP" sz="1000" b="1" dirty="0">
              <a:solidFill>
                <a:srgbClr val="339933"/>
              </a:solidFill>
              <a:latin typeface="Meiryo UI" panose="020B0604030504040204" pitchFamily="50" charset="-128"/>
              <a:ea typeface="Meiryo UI" panose="020B0604030504040204" pitchFamily="50" charset="-128"/>
            </a:endParaRPr>
          </a:p>
        </p:txBody>
      </p:sp>
      <p:sp>
        <p:nvSpPr>
          <p:cNvPr id="11" name="テキスト ボックス 4">
            <a:extLst>
              <a:ext uri="{FF2B5EF4-FFF2-40B4-BE49-F238E27FC236}">
                <a16:creationId xmlns:a16="http://schemas.microsoft.com/office/drawing/2014/main" id="{D415A49F-BFA3-D7DD-9C2E-8BFAC3DB3B39}"/>
              </a:ext>
            </a:extLst>
          </p:cNvPr>
          <p:cNvSpPr txBox="1"/>
          <p:nvPr/>
        </p:nvSpPr>
        <p:spPr>
          <a:xfrm>
            <a:off x="6463027" y="4271718"/>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建設効果と事業効果</a:t>
            </a:r>
            <a:r>
              <a:rPr lang="en-US" altLang="ja-JP" sz="1000" b="0" dirty="0"/>
              <a:t>(</a:t>
            </a:r>
            <a:r>
              <a:rPr lang="ja-JP" altLang="en-US" sz="1000" b="0" dirty="0"/>
              <a:t>累積</a:t>
            </a:r>
            <a:r>
              <a:rPr lang="en-US" altLang="ja-JP" sz="1000" b="0" dirty="0"/>
              <a:t>)</a:t>
            </a:r>
            <a:r>
              <a:rPr lang="ja-JP" altLang="en-US" sz="1000" b="0" dirty="0"/>
              <a:t>を合計すると</a:t>
            </a:r>
            <a:r>
              <a:rPr lang="en-US" altLang="ja-JP" sz="1000" b="0" dirty="0"/>
              <a:t>18.71</a:t>
            </a:r>
            <a:r>
              <a:rPr lang="ja-JP" altLang="en-US" sz="1000" b="0" dirty="0"/>
              <a:t>億円であり、設備投資額の約</a:t>
            </a:r>
            <a:r>
              <a:rPr lang="en-US" altLang="ja-JP" sz="1000" b="0" dirty="0"/>
              <a:t>2.3</a:t>
            </a:r>
            <a:r>
              <a:rPr lang="ja-JP" altLang="en-US" sz="1000" b="0" dirty="0"/>
              <a:t>倍である。</a:t>
            </a:r>
          </a:p>
        </p:txBody>
      </p:sp>
      <p:sp>
        <p:nvSpPr>
          <p:cNvPr id="32" name="テキスト ボックス 3"/>
          <p:cNvSpPr txBox="1"/>
          <p:nvPr/>
        </p:nvSpPr>
        <p:spPr>
          <a:xfrm>
            <a:off x="2901547" y="4271718"/>
            <a:ext cx="3456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en-US" altLang="ja-JP" sz="1000" b="0" dirty="0"/>
              <a:t>5,000kW</a:t>
            </a:r>
            <a:r>
              <a:rPr lang="ja-JP" altLang="en-US" sz="1000" b="0" dirty="0" err="1"/>
              <a:t>の太</a:t>
            </a:r>
            <a:r>
              <a:rPr lang="ja-JP" altLang="en-US" sz="1000" b="0" dirty="0"/>
              <a:t>陽光発電を導入することによる事業効果は、事業期間</a:t>
            </a:r>
            <a:r>
              <a:rPr lang="en-US" altLang="ja-JP" sz="1000" b="0" dirty="0"/>
              <a:t>(17</a:t>
            </a:r>
            <a:r>
              <a:rPr lang="ja-JP" altLang="en-US" sz="1000" b="0" dirty="0"/>
              <a:t>年</a:t>
            </a:r>
            <a:r>
              <a:rPr lang="en-US" altLang="ja-JP" sz="1000" b="0" dirty="0"/>
              <a:t>)</a:t>
            </a:r>
            <a:r>
              <a:rPr lang="ja-JP" altLang="en-US" sz="1000" b="0" dirty="0"/>
              <a:t>の累積</a:t>
            </a:r>
            <a:r>
              <a:rPr lang="en-US" altLang="ja-JP" sz="1000" b="0" dirty="0"/>
              <a:t>(</a:t>
            </a:r>
            <a:r>
              <a:rPr lang="ja-JP" altLang="en-US" sz="1000" b="0" dirty="0"/>
              <a:t>現在価値</a:t>
            </a:r>
            <a:r>
              <a:rPr lang="en-US" altLang="ja-JP" sz="1000" b="0" dirty="0"/>
              <a:t>)</a:t>
            </a:r>
            <a:r>
              <a:rPr lang="ja-JP" altLang="en-US" sz="1000" b="0" dirty="0"/>
              <a:t>で</a:t>
            </a:r>
            <a:r>
              <a:rPr lang="en-US" altLang="ja-JP" sz="1000" b="0" dirty="0"/>
              <a:t>16.66</a:t>
            </a:r>
            <a:r>
              <a:rPr lang="ja-JP" altLang="en-US" sz="1000" b="0" dirty="0"/>
              <a:t>億円</a:t>
            </a:r>
            <a:r>
              <a:rPr lang="en-US" altLang="ja-JP" sz="1000" b="0" dirty="0"/>
              <a:t>/</a:t>
            </a:r>
            <a:r>
              <a:rPr lang="ja-JP" altLang="en-US" sz="1000" b="0" dirty="0"/>
              <a:t>年である。</a:t>
            </a:r>
          </a:p>
        </p:txBody>
      </p:sp>
      <p:sp>
        <p:nvSpPr>
          <p:cNvPr id="25" name="テキスト ボックス 2"/>
          <p:cNvSpPr txBox="1"/>
          <p:nvPr/>
        </p:nvSpPr>
        <p:spPr>
          <a:xfrm>
            <a:off x="155845" y="4271718"/>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設備投資額</a:t>
            </a:r>
            <a:r>
              <a:rPr lang="en-US" altLang="ja-JP" sz="1000" b="0" dirty="0"/>
              <a:t>7.98</a:t>
            </a:r>
            <a:r>
              <a:rPr lang="ja-JP" altLang="en-US" sz="1000" b="0" dirty="0"/>
              <a:t>億円による地域内の建設効果は</a:t>
            </a:r>
            <a:r>
              <a:rPr lang="en-US" altLang="ja-JP" sz="1000" b="0" dirty="0"/>
              <a:t>2.05</a:t>
            </a:r>
            <a:r>
              <a:rPr lang="ja-JP" altLang="en-US" sz="1000" b="0" dirty="0"/>
              <a:t>億円である。</a:t>
            </a:r>
          </a:p>
        </p:txBody>
      </p:sp>
      <p:graphicFrame>
        <p:nvGraphicFramePr>
          <p:cNvPr id="6" name="表 4">
            <a:extLst>
              <a:ext uri="{FF2B5EF4-FFF2-40B4-BE49-F238E27FC236}">
                <a16:creationId xmlns:a16="http://schemas.microsoft.com/office/drawing/2014/main" id="{754D6566-2D86-CDB8-B0DE-20EFBB599267}"/>
              </a:ext>
            </a:extLst>
          </p:cNvPr>
          <p:cNvGraphicFramePr>
            <a:graphicFrameLocks noGrp="1"/>
          </p:cNvGraphicFramePr>
          <p:nvPr>
            <p:extLst>
              <p:ext uri="{D42A27DB-BD31-4B8C-83A1-F6EECF244321}">
                <p14:modId xmlns:p14="http://schemas.microsoft.com/office/powerpoint/2010/main" val="1740664572"/>
              </p:ext>
            </p:extLst>
          </p:nvPr>
        </p:nvGraphicFramePr>
        <p:xfrm>
          <a:off x="4699198" y="2809017"/>
          <a:ext cx="1697529" cy="360680"/>
        </p:xfrm>
        <a:graphic>
          <a:graphicData uri="http://schemas.openxmlformats.org/drawingml/2006/table">
            <a:tbl>
              <a:tblPr firstRow="1" bandRow="1">
                <a:tableStyleId>{5940675A-B579-460E-94D1-54222C63F5DA}</a:tableStyleId>
              </a:tblPr>
              <a:tblGrid>
                <a:gridCol w="692705">
                  <a:extLst>
                    <a:ext uri="{9D8B030D-6E8A-4147-A177-3AD203B41FA5}">
                      <a16:colId xmlns:a16="http://schemas.microsoft.com/office/drawing/2014/main" val="4225358675"/>
                    </a:ext>
                  </a:extLst>
                </a:gridCol>
                <a:gridCol w="1004824">
                  <a:extLst>
                    <a:ext uri="{9D8B030D-6E8A-4147-A177-3AD203B41FA5}">
                      <a16:colId xmlns:a16="http://schemas.microsoft.com/office/drawing/2014/main" val="1868032922"/>
                    </a:ext>
                  </a:extLst>
                </a:gridCol>
              </a:tblGrid>
              <a:tr h="180000">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円</a:t>
                      </a:r>
                      <a:r>
                        <a:rPr kumimoji="1" lang="en-US" altLang="ja-JP" sz="800" b="1" dirty="0">
                          <a:latin typeface="Meiryo UI" panose="020B0604030504040204" pitchFamily="50" charset="-128"/>
                          <a:ea typeface="Meiryo UI" panose="020B0604030504040204" pitchFamily="50" charset="-128"/>
                        </a:rPr>
                        <a:t>/kWh)</a:t>
                      </a:r>
                      <a:endParaRPr kumimoji="1" lang="ja-JP" altLang="en-US" sz="8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180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販売価格</a:t>
                      </a:r>
                    </a:p>
                  </a:txBody>
                  <a:tcPr anchor="ctr">
                    <a:no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90072559"/>
                  </a:ext>
                </a:extLst>
              </a:tr>
            </a:tbl>
          </a:graphicData>
        </a:graphic>
      </p:graphicFrame>
      <p:graphicFrame>
        <p:nvGraphicFramePr>
          <p:cNvPr id="24" name="表 3">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2365214176"/>
              </p:ext>
            </p:extLst>
          </p:nvPr>
        </p:nvGraphicFramePr>
        <p:xfrm>
          <a:off x="4694232" y="1248910"/>
          <a:ext cx="1697529" cy="1453200"/>
        </p:xfrm>
        <a:graphic>
          <a:graphicData uri="http://schemas.openxmlformats.org/drawingml/2006/table">
            <a:tbl>
              <a:tblPr firstRow="1" bandRow="1">
                <a:tableStyleId>{5940675A-B579-460E-94D1-54222C63F5DA}</a:tableStyleId>
              </a:tblPr>
              <a:tblGrid>
                <a:gridCol w="833529">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tblGrid>
              <a:tr h="151200">
                <a:tc>
                  <a:txBody>
                    <a:bodyPr/>
                    <a:lstStyle/>
                    <a:p>
                      <a:pPr marL="0" algn="ctr" defTabSz="914400" rtl="0" eaLnBrk="1" latinLnBrk="0" hangingPunct="1">
                        <a:lnSpc>
                          <a:spcPts val="600"/>
                        </a:lnSpc>
                      </a:pPr>
                      <a:r>
                        <a:rPr kumimoji="1" lang="ja-JP" altLang="en-US" sz="800" b="1" kern="1200" dirty="0">
                          <a:solidFill>
                            <a:schemeClr val="tx1"/>
                          </a:solidFill>
                          <a:latin typeface="Meiryo UI" panose="020B0604030504040204" pitchFamily="50" charset="-128"/>
                          <a:ea typeface="Meiryo UI" panose="020B0604030504040204" pitchFamily="50" charset="-128"/>
                          <a:cs typeface="+mn-cs"/>
                        </a:rPr>
                        <a:t>項目</a:t>
                      </a:r>
                    </a:p>
                  </a:txBody>
                  <a:tcPr marT="36000" marB="36000" anchor="ctr" anchorCtr="1">
                    <a:solidFill>
                      <a:schemeClr val="bg1">
                        <a:lumMod val="75000"/>
                      </a:schemeClr>
                    </a:solidFill>
                  </a:tcPr>
                </a:tc>
                <a:tc>
                  <a:txBody>
                    <a:bodyPr/>
                    <a:lstStyle/>
                    <a:p>
                      <a:pPr marL="0" algn="ctr" defTabSz="914400" rtl="0" eaLnBrk="1" latinLnBrk="0" hangingPunct="1">
                        <a:lnSpc>
                          <a:spcPts val="600"/>
                        </a:lnSpc>
                      </a:pPr>
                      <a:r>
                        <a:rPr kumimoji="1" lang="ja-JP" altLang="en-US" sz="800" b="1" kern="1200" dirty="0">
                          <a:solidFill>
                            <a:schemeClr val="tx1"/>
                          </a:solidFill>
                          <a:latin typeface="Meiryo UI" panose="020B0604030504040204" pitchFamily="50" charset="-128"/>
                          <a:ea typeface="Meiryo UI" panose="020B0604030504040204" pitchFamily="50" charset="-128"/>
                          <a:cs typeface="+mn-cs"/>
                        </a:rPr>
                        <a:t>設定値</a:t>
                      </a:r>
                      <a:r>
                        <a:rPr kumimoji="1" lang="en-US" altLang="ja-JP" sz="800" b="1" kern="1200" dirty="0">
                          <a:solidFill>
                            <a:schemeClr val="tx1"/>
                          </a:solidFill>
                          <a:latin typeface="Meiryo UI" panose="020B0604030504040204" pitchFamily="50" charset="-128"/>
                          <a:ea typeface="Meiryo UI" panose="020B0604030504040204" pitchFamily="50" charset="-128"/>
                          <a:cs typeface="+mn-cs"/>
                        </a:rPr>
                        <a:t>(</a:t>
                      </a:r>
                      <a:r>
                        <a:rPr kumimoji="1" lang="ja-JP" altLang="en-US" sz="800" b="1" kern="1200" dirty="0">
                          <a:solidFill>
                            <a:schemeClr val="tx1"/>
                          </a:solidFill>
                          <a:latin typeface="Meiryo UI" panose="020B0604030504040204" pitchFamily="50" charset="-128"/>
                          <a:ea typeface="Meiryo UI" panose="020B0604030504040204" pitchFamily="50" charset="-128"/>
                          <a:cs typeface="+mn-cs"/>
                        </a:rPr>
                        <a:t>千円</a:t>
                      </a:r>
                      <a:r>
                        <a:rPr kumimoji="1" lang="en-US" altLang="ja-JP" sz="800" b="1"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800" b="1" kern="1200" dirty="0">
                        <a:solidFill>
                          <a:schemeClr val="tx1"/>
                        </a:solidFill>
                        <a:latin typeface="Meiryo UI" panose="020B0604030504040204" pitchFamily="50" charset="-128"/>
                        <a:ea typeface="Meiryo UI" panose="020B0604030504040204" pitchFamily="50" charset="-128"/>
                        <a:cs typeface="+mn-cs"/>
                      </a:endParaRPr>
                    </a:p>
                  </a:txBody>
                  <a:tcPr marT="36000" marB="36000" anchor="ctr" anchorCtr="1">
                    <a:solidFill>
                      <a:schemeClr val="bg1">
                        <a:lumMod val="75000"/>
                      </a:schemeClr>
                    </a:solidFill>
                  </a:tcPr>
                </a:tc>
                <a:extLst>
                  <a:ext uri="{0D108BD9-81ED-4DB2-BD59-A6C34878D82A}">
                    <a16:rowId xmlns:a16="http://schemas.microsoft.com/office/drawing/2014/main" val="3528111955"/>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電力仕入</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その他の販管費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983102443"/>
                  </a:ext>
                </a:extLst>
              </a:tr>
            </a:tbl>
          </a:graphicData>
        </a:graphic>
      </p:graphicFrame>
      <p:graphicFrame>
        <p:nvGraphicFramePr>
          <p:cNvPr id="44" name="表 2">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3196588621"/>
              </p:ext>
            </p:extLst>
          </p:nvPr>
        </p:nvGraphicFramePr>
        <p:xfrm>
          <a:off x="2967445" y="1248910"/>
          <a:ext cx="1656000" cy="2440798"/>
        </p:xfrm>
        <a:graphic>
          <a:graphicData uri="http://schemas.openxmlformats.org/drawingml/2006/table">
            <a:tbl>
              <a:tblPr firstRow="1" bandRow="1">
                <a:tableStyleId>{5940675A-B579-460E-94D1-54222C63F5DA}</a:tableStyleId>
              </a:tblPr>
              <a:tblGrid>
                <a:gridCol w="792000">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tblGrid>
              <a:tr h="162662">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marT="36000" marB="36000"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千円</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marT="36000" marB="36000" anchor="ctr" anchorCtr="1">
                    <a:solidFill>
                      <a:schemeClr val="bg1">
                        <a:lumMod val="75000"/>
                      </a:schemeClr>
                    </a:solidFill>
                  </a:tcPr>
                </a:tc>
                <a:extLst>
                  <a:ext uri="{0D108BD9-81ED-4DB2-BD59-A6C34878D82A}">
                    <a16:rowId xmlns:a16="http://schemas.microsoft.com/office/drawing/2014/main" val="3528111955"/>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marL="54000" marR="0" marT="36000" marB="36000"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燃料費</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木材</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7407780"/>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修繕費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灰処理費用</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4799532"/>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保険料</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諸費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用益費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6626313"/>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一般管理費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減価償却</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固定資産税</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marL="54000" marR="0" marT="36000" marB="36000"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37478202"/>
                  </a:ext>
                </a:extLst>
              </a:tr>
            </a:tbl>
          </a:graphicData>
        </a:graphic>
      </p:graphicFrame>
      <p:graphicFrame>
        <p:nvGraphicFramePr>
          <p:cNvPr id="28" name="表 1">
            <a:extLst>
              <a:ext uri="{FF2B5EF4-FFF2-40B4-BE49-F238E27FC236}">
                <a16:creationId xmlns:a16="http://schemas.microsoft.com/office/drawing/2014/main" id="{8986BB2E-8B58-405D-A6A0-D1B3FB56A12D}"/>
              </a:ext>
            </a:extLst>
          </p:cNvPr>
          <p:cNvGraphicFramePr>
            <a:graphicFrameLocks noGrp="1"/>
          </p:cNvGraphicFramePr>
          <p:nvPr>
            <p:extLst>
              <p:ext uri="{D42A27DB-BD31-4B8C-83A1-F6EECF244321}">
                <p14:modId xmlns:p14="http://schemas.microsoft.com/office/powerpoint/2010/main" val="2653771393"/>
              </p:ext>
            </p:extLst>
          </p:nvPr>
        </p:nvGraphicFramePr>
        <p:xfrm>
          <a:off x="91175" y="1454074"/>
          <a:ext cx="2772000" cy="2232003"/>
        </p:xfrm>
        <a:graphic>
          <a:graphicData uri="http://schemas.openxmlformats.org/drawingml/2006/table">
            <a:tbl>
              <a:tblPr firstRow="1" bandRow="1">
                <a:tableStyleId>{5940675A-B579-460E-94D1-54222C63F5DA}</a:tableStyleId>
              </a:tblPr>
              <a:tblGrid>
                <a:gridCol w="94936">
                  <a:extLst>
                    <a:ext uri="{9D8B030D-6E8A-4147-A177-3AD203B41FA5}">
                      <a16:colId xmlns:a16="http://schemas.microsoft.com/office/drawing/2014/main" val="2250622700"/>
                    </a:ext>
                  </a:extLst>
                </a:gridCol>
                <a:gridCol w="404388">
                  <a:extLst>
                    <a:ext uri="{9D8B030D-6E8A-4147-A177-3AD203B41FA5}">
                      <a16:colId xmlns:a16="http://schemas.microsoft.com/office/drawing/2014/main" val="739774977"/>
                    </a:ext>
                  </a:extLst>
                </a:gridCol>
                <a:gridCol w="175239">
                  <a:extLst>
                    <a:ext uri="{9D8B030D-6E8A-4147-A177-3AD203B41FA5}">
                      <a16:colId xmlns:a16="http://schemas.microsoft.com/office/drawing/2014/main" val="1626966803"/>
                    </a:ext>
                  </a:extLst>
                </a:gridCol>
                <a:gridCol w="912932">
                  <a:extLst>
                    <a:ext uri="{9D8B030D-6E8A-4147-A177-3AD203B41FA5}">
                      <a16:colId xmlns:a16="http://schemas.microsoft.com/office/drawing/2014/main" val="1758199408"/>
                    </a:ext>
                  </a:extLst>
                </a:gridCol>
                <a:gridCol w="753776">
                  <a:extLst>
                    <a:ext uri="{9D8B030D-6E8A-4147-A177-3AD203B41FA5}">
                      <a16:colId xmlns:a16="http://schemas.microsoft.com/office/drawing/2014/main" val="1868032922"/>
                    </a:ext>
                  </a:extLst>
                </a:gridCol>
                <a:gridCol w="430729">
                  <a:extLst>
                    <a:ext uri="{9D8B030D-6E8A-4147-A177-3AD203B41FA5}">
                      <a16:colId xmlns:a16="http://schemas.microsoft.com/office/drawing/2014/main" val="3698287331"/>
                    </a:ext>
                  </a:extLst>
                </a:gridCol>
              </a:tblGrid>
              <a:tr h="145951">
                <a:tc gridSpan="4">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項目</a:t>
                      </a:r>
                    </a:p>
                  </a:txBody>
                  <a:tcPr marL="36000" marR="0" marT="36000" marB="0" anchor="ctr" anchorCtr="1">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設定値</a:t>
                      </a:r>
                    </a:p>
                  </a:txBody>
                  <a:tcPr marL="36000" marR="0" marT="36000" marB="0" anchor="ctr" anchorCtr="1">
                    <a:solidFill>
                      <a:schemeClr val="bg1">
                        <a:lumMod val="75000"/>
                      </a:schemeClr>
                    </a:solidFill>
                  </a:tcPr>
                </a:tc>
                <a:tc>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単位</a:t>
                      </a:r>
                    </a:p>
                  </a:txBody>
                  <a:tcPr marL="36000" marR="0" marT="36000" marB="0" anchor="ctr" anchorCtr="1">
                    <a:solidFill>
                      <a:schemeClr val="bg1">
                        <a:lumMod val="75000"/>
                      </a:schemeClr>
                    </a:solidFill>
                  </a:tcPr>
                </a:tc>
                <a:extLst>
                  <a:ext uri="{0D108BD9-81ED-4DB2-BD59-A6C34878D82A}">
                    <a16:rowId xmlns:a16="http://schemas.microsoft.com/office/drawing/2014/main" val="3528111955"/>
                  </a:ext>
                </a:extLst>
              </a:tr>
              <a:tr h="145951">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設備投資額</a:t>
                      </a:r>
                    </a:p>
                  </a:txBody>
                  <a:tcPr marL="36000" marR="0" marT="36000" marB="0" anchor="ctr">
                    <a:lnB w="12700" cmpd="sng">
                      <a:noFill/>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noFill/>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百万円</a:t>
                      </a:r>
                    </a:p>
                  </a:txBody>
                  <a:tcPr marL="36000" marR="0" marT="36000" marB="0" anchor="ctr">
                    <a:noFill/>
                  </a:tcPr>
                </a:tc>
                <a:extLst>
                  <a:ext uri="{0D108BD9-81ED-4DB2-BD59-A6C34878D82A}">
                    <a16:rowId xmlns:a16="http://schemas.microsoft.com/office/drawing/2014/main" val="2600272368"/>
                  </a:ext>
                </a:extLst>
              </a:tr>
              <a:tr h="145951">
                <a:tc rowSpan="8">
                  <a:txBody>
                    <a:bodyPr/>
                    <a:lstStyle/>
                    <a:p>
                      <a:pPr marL="0" algn="l" defTabSz="914400" rtl="0" eaLnBrk="1" latinLnBrk="0" hangingPunct="1">
                        <a:lnSpc>
                          <a:spcPts val="400"/>
                        </a:lnSpc>
                      </a:pPr>
                      <a:endParaRPr kumimoji="1" lang="ja-JP" altLang="en-US" sz="750" kern="12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R w="12700" cap="flat" cmpd="sng" algn="ctr">
                      <a:solidFill>
                        <a:schemeClr val="tx1"/>
                      </a:solidFill>
                      <a:prstDash val="solid"/>
                      <a:round/>
                      <a:headEnd type="none" w="med" len="med"/>
                      <a:tailEnd type="none" w="med" len="med"/>
                    </a:lnR>
                    <a:lnT w="12700" cmpd="sng">
                      <a:noFill/>
                    </a:lnT>
                    <a:solidFill>
                      <a:schemeClr val="bg1">
                        <a:lumMod val="95000"/>
                      </a:schemeClr>
                    </a:solidFill>
                  </a:tcPr>
                </a:tc>
                <a:tc gridSpan="3">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うち、工事費の割合</a:t>
                      </a:r>
                    </a:p>
                  </a:txBody>
                  <a:tcPr marL="36000" marR="0" marT="36000" marB="0" anchor="ctr">
                    <a:lnL w="1270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5949214"/>
                  </a:ext>
                </a:extLst>
              </a:tr>
              <a:tr h="153074">
                <a:tc vMerge="1">
                  <a:txBody>
                    <a:bodyPr/>
                    <a:lstStyle/>
                    <a:p>
                      <a:endParaRPr kumimoji="1" lang="ja-JP" altLang="en-US"/>
                    </a:p>
                  </a:txBody>
                  <a:tcPr/>
                </a:tc>
                <a:tc rowSpan="3">
                  <a:txBody>
                    <a:bodyPr/>
                    <a:lstStyle/>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うち、</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設備費</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の割合</a:t>
                      </a: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054710940"/>
                  </a:ext>
                </a:extLst>
              </a:tr>
              <a:tr h="153074">
                <a:tc vMerge="1">
                  <a:txBody>
                    <a:bodyPr/>
                    <a:lstStyle/>
                    <a:p>
                      <a:endParaRPr kumimoji="1" lang="ja-JP" altLang="en-US"/>
                    </a:p>
                  </a:txBody>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パワコン等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588648718"/>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タービン、燃焼炉、ボイラー等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218628976"/>
                  </a:ext>
                </a:extLst>
              </a:tr>
              <a:tr h="145951">
                <a:tc vMerge="1">
                  <a:txBody>
                    <a:bodyPr/>
                    <a:lstStyle/>
                    <a:p>
                      <a:pPr marL="0" algn="ctr" defTabSz="914400" rtl="0" eaLnBrk="1" latinLnBrk="0" hangingPunct="1">
                        <a:lnSpc>
                          <a:spcPts val="10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rowSpan="4">
                  <a:txBody>
                    <a:bodyPr/>
                    <a:lstStyle/>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域内</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調達率</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7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7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bg1">
                        <a:lumMod val="95000"/>
                      </a:schemeClr>
                    </a:solidFill>
                  </a:tcPr>
                </a:tc>
                <a:tc gridSpan="2">
                  <a:txBody>
                    <a:bodyPr/>
                    <a:lstStyle/>
                    <a:p>
                      <a:pPr marL="0" indent="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工事費</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95744064"/>
                  </a:ext>
                </a:extLst>
              </a:tr>
              <a:tr h="153074">
                <a:tc vMerge="1">
                  <a:txBody>
                    <a:bodyPr/>
                    <a:lstStyle/>
                    <a:p>
                      <a:endParaRPr kumimoji="1" lang="ja-JP" altLang="en-US"/>
                    </a:p>
                  </a:txBody>
                  <a:tcPr/>
                </a:tc>
                <a:tc vMerge="1">
                  <a:txBody>
                    <a:bodyPr/>
                    <a:lstStyle/>
                    <a:p>
                      <a:endParaRPr kumimoji="1" lang="ja-JP" altLang="en-US"/>
                    </a:p>
                  </a:txBody>
                  <a:tcPr/>
                </a:tc>
                <a:tc rowSpan="3">
                  <a:txBody>
                    <a:bodyPr/>
                    <a:lstStyle/>
                    <a:p>
                      <a:pPr algn="ctr">
                        <a:lnSpc>
                          <a:spcPts val="1000"/>
                        </a:lnSpc>
                      </a:pPr>
                      <a:r>
                        <a:rPr kumimoji="1" lang="ja-JP" altLang="en-US" sz="750" dirty="0">
                          <a:latin typeface="Meiryo UI" panose="020B0604030504040204" pitchFamily="50" charset="-128"/>
                          <a:ea typeface="Meiryo UI" panose="020B0604030504040204" pitchFamily="50" charset="-128"/>
                        </a:rPr>
                        <a:t>設備費</a:t>
                      </a:r>
                    </a:p>
                  </a:txBody>
                  <a:tcPr marL="0" marR="0" marT="0" marB="0" vert="wordArtVertRtl" anchor="ctr">
                    <a:lnL w="6350" cap="flat" cmpd="sng" algn="ctr">
                      <a:solidFill>
                        <a:schemeClr val="tx1"/>
                      </a:solidFill>
                      <a:prstDash val="solid"/>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600" dirty="0">
                        <a:latin typeface="Meiryo UI" panose="020B0604030504040204" pitchFamily="50" charset="-128"/>
                        <a:ea typeface="Meiryo UI" panose="020B0604030504040204" pitchFamily="50" charset="-128"/>
                      </a:endParaRP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05390480"/>
                  </a:ext>
                </a:extLst>
              </a:tr>
              <a:tr h="153074">
                <a:tc vMerge="1">
                  <a:txBody>
                    <a:bodyPr/>
                    <a:lstStyle/>
                    <a:p>
                      <a:endParaRPr kumimoji="1" lang="ja-JP" altLang="en-US"/>
                    </a:p>
                  </a:txBody>
                  <a:tcPr/>
                </a:tc>
                <a:tc vMerge="1">
                  <a:txBody>
                    <a:bodyPr/>
                    <a:lstStyle/>
                    <a:p>
                      <a:endParaRPr kumimoji="1" lang="ja-JP" altLang="en-US"/>
                    </a:p>
                  </a:txBody>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nSpc>
                          <a:spcPts val="400"/>
                        </a:lnSpc>
                      </a:pPr>
                      <a:r>
                        <a:rPr kumimoji="1" lang="ja-JP" altLang="en-US" sz="600" dirty="0">
                          <a:latin typeface="Meiryo UI" panose="020B0604030504040204" pitchFamily="50" charset="-128"/>
                          <a:ea typeface="Meiryo UI" panose="020B0604030504040204" pitchFamily="50" charset="-128"/>
                        </a:rPr>
                        <a:t>パワコン等</a:t>
                      </a: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24939159"/>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endParaRPr kumimoji="1" lang="ja-JP" altLang="en-US"/>
                    </a:p>
                  </a:txBody>
                  <a:tcPr>
                    <a:lnL w="12700" cap="flat" cmpd="sng" algn="ctr">
                      <a:solidFill>
                        <a:schemeClr val="tx1"/>
                      </a:solidFill>
                      <a:prstDash val="solid"/>
                      <a:round/>
                      <a:headEnd type="none" w="med" len="med"/>
                      <a:tailEnd type="none" w="med" len="med"/>
                    </a:lnL>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00" dirty="0">
                          <a:latin typeface="Meiryo UI" panose="020B0604030504040204" pitchFamily="50" charset="-128"/>
                          <a:ea typeface="Meiryo UI" panose="020B0604030504040204" pitchFamily="50" charset="-128"/>
                        </a:rPr>
                        <a:t>タービン、燃焼炉、ボイラー等</a:t>
                      </a: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3497675649"/>
                  </a:ext>
                </a:extLst>
              </a:tr>
              <a:tr h="145951">
                <a:tc rowSpan="3" gridSpan="2">
                  <a:txBody>
                    <a:bodyPr/>
                    <a:lstStyle/>
                    <a:p>
                      <a:pPr marL="0" algn="ctr" defTabSz="914400" rtl="0" eaLnBrk="1" latinLnBrk="0" hangingPunct="1">
                        <a:lnSpc>
                          <a:spcPts val="9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発電設備</a:t>
                      </a:r>
                      <a:endParaRPr kumimoji="1" lang="en-US" altLang="ja-JP" sz="75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ts val="9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のスペック</a:t>
                      </a:r>
                    </a:p>
                  </a:txBody>
                  <a:tcPr marL="0" marR="0" marT="0" marB="0" anchor="ctr">
                    <a:lnR w="6350" cap="flat" cmpd="sng" algn="ctr">
                      <a:solidFill>
                        <a:schemeClr val="tx1"/>
                      </a:solidFill>
                      <a:prstDash val="solid"/>
                      <a:round/>
                      <a:headEnd type="none" w="med" len="med"/>
                      <a:tailEnd type="none" w="med" len="med"/>
                    </a:lnR>
                    <a:solidFill>
                      <a:schemeClr val="bg1">
                        <a:lumMod val="95000"/>
                      </a:schemeClr>
                    </a:solidFill>
                  </a:tcPr>
                </a:tc>
                <a:tc rowSpan="3" h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施策規模</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olid"/>
                      <a:round/>
                      <a:headEnd type="none" w="med" len="med"/>
                      <a:tailEnd type="none" w="med" len="med"/>
                    </a:lnB>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kW</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698132"/>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売電単価</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円</a:t>
                      </a:r>
                      <a:r>
                        <a:rPr kumimoji="1" lang="en-US" altLang="ja-JP" sz="750" dirty="0">
                          <a:latin typeface="Meiryo UI" panose="020B0604030504040204" pitchFamily="50" charset="-128"/>
                          <a:ea typeface="Meiryo UI" panose="020B0604030504040204" pitchFamily="50" charset="-128"/>
                        </a:rPr>
                        <a:t>/kWh</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2513280"/>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設備利用率</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a:t>
                      </a:r>
                    </a:p>
                  </a:txBody>
                  <a:tcPr marL="36000" marR="0" marT="36000" marB="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29033583"/>
                  </a:ext>
                </a:extLst>
              </a:tr>
              <a:tr h="145951">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売上高</a:t>
                      </a:r>
                      <a:r>
                        <a:rPr kumimoji="1" lang="en-US" altLang="ja-JP" sz="75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750" kern="1200" dirty="0">
                          <a:solidFill>
                            <a:schemeClr val="tx1"/>
                          </a:solidFill>
                          <a:latin typeface="Meiryo UI" panose="020B0604030504040204" pitchFamily="50" charset="-128"/>
                          <a:ea typeface="Meiryo UI" panose="020B0604030504040204" pitchFamily="50" charset="-128"/>
                          <a:cs typeface="+mn-cs"/>
                        </a:rPr>
                        <a:t>年間</a:t>
                      </a:r>
                      <a:r>
                        <a:rPr kumimoji="1" lang="en-US" altLang="ja-JP" sz="750"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75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千円</a:t>
                      </a:r>
                    </a:p>
                  </a:txBody>
                  <a:tcPr marL="36000" marR="0" marT="36000" marB="0" anchor="ctr"/>
                </a:tc>
                <a:extLst>
                  <a:ext uri="{0D108BD9-81ED-4DB2-BD59-A6C34878D82A}">
                    <a16:rowId xmlns:a16="http://schemas.microsoft.com/office/drawing/2014/main" val="90072559"/>
                  </a:ext>
                </a:extLst>
              </a:tr>
              <a:tr h="145951">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事業年数</a:t>
                      </a: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年</a:t>
                      </a:r>
                    </a:p>
                  </a:txBody>
                  <a:tcPr marL="36000" marR="0" marT="36000" marB="0" anchor="ctr"/>
                </a:tc>
                <a:extLst>
                  <a:ext uri="{0D108BD9-81ED-4DB2-BD59-A6C34878D82A}">
                    <a16:rowId xmlns:a16="http://schemas.microsoft.com/office/drawing/2014/main" val="2528999370"/>
                  </a:ext>
                </a:extLst>
              </a:tr>
            </a:tbl>
          </a:graphicData>
        </a:graphic>
      </p:graphicFrame>
      <p:sp>
        <p:nvSpPr>
          <p:cNvPr id="7" name="テキスト ボックス 1"/>
          <p:cNvSpPr txBox="1"/>
          <p:nvPr/>
        </p:nvSpPr>
        <p:spPr>
          <a:xfrm>
            <a:off x="78635" y="1076165"/>
            <a:ext cx="2772000" cy="180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木質バイオマス</a:t>
            </a:r>
            <a:r>
              <a:rPr kumimoji="1" lang="zh-TW" altLang="en-US" sz="1000" dirty="0">
                <a:latin typeface="Meiryo UI" panose="020B0604030504040204" pitchFamily="50" charset="-128"/>
                <a:ea typeface="Meiryo UI" panose="020B0604030504040204" pitchFamily="50" charset="-128"/>
              </a:rPr>
              <a:t>発電</a:t>
            </a:r>
            <a:r>
              <a:rPr kumimoji="1" lang="en-US" altLang="zh-TW"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地域企業</a:t>
            </a:r>
            <a:r>
              <a:rPr lang="ja-JP" altLang="en-US" sz="1000" dirty="0">
                <a:latin typeface="Meiryo UI" panose="020B0604030504040204" pitchFamily="50" charset="-128"/>
                <a:ea typeface="Meiryo UI" panose="020B0604030504040204" pitchFamily="50" charset="-128"/>
              </a:rPr>
              <a:t>での電力小売</a:t>
            </a:r>
            <a:r>
              <a:rPr kumimoji="1" lang="en-US" altLang="zh-TW"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30" name="正方形/長方形 31">
            <a:extLst>
              <a:ext uri="{FF2B5EF4-FFF2-40B4-BE49-F238E27FC236}">
                <a16:creationId xmlns:a16="http://schemas.microsoft.com/office/drawing/2014/main" id="{1A127C56-3F42-4002-9A37-7DEA170102CC}"/>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824070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16</a:t>
            </a:fld>
            <a:endParaRPr lang="en-US" altLang="ja-JP" dirty="0"/>
          </a:p>
        </p:txBody>
      </p:sp>
      <p:sp>
        <p:nvSpPr>
          <p:cNvPr id="2" name="タイトル 1"/>
          <p:cNvSpPr>
            <a:spLocks noGrp="1"/>
          </p:cNvSpPr>
          <p:nvPr>
            <p:ph type="ctrTitle"/>
          </p:nvPr>
        </p:nvSpPr>
        <p:spPr/>
        <p:txBody>
          <a:bodyPr/>
          <a:lstStyle/>
          <a:p>
            <a:r>
              <a:rPr lang="ja-JP" altLang="en-US" dirty="0"/>
              <a:t>（１）施策の内容と経済波及効果の算出結果</a:t>
            </a:r>
            <a:endParaRPr kumimoji="1" lang="ja-JP" altLang="en-US" dirty="0"/>
          </a:p>
        </p:txBody>
      </p:sp>
      <p:sp>
        <p:nvSpPr>
          <p:cNvPr id="35" name="テキスト ボックス 33">
            <a:extLst>
              <a:ext uri="{FF2B5EF4-FFF2-40B4-BE49-F238E27FC236}">
                <a16:creationId xmlns:a16="http://schemas.microsoft.com/office/drawing/2014/main" id="{6F859280-7B59-6B2A-BE7A-FBD821D6FFFF}"/>
              </a:ext>
            </a:extLst>
          </p:cNvPr>
          <p:cNvSpPr txBox="1"/>
          <p:nvPr/>
        </p:nvSpPr>
        <p:spPr>
          <a:xfrm>
            <a:off x="6379897" y="4038367"/>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③建設効果と事業効果の合計</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4" name="テキスト ボックス 32">
            <a:extLst>
              <a:ext uri="{FF2B5EF4-FFF2-40B4-BE49-F238E27FC236}">
                <a16:creationId xmlns:a16="http://schemas.microsoft.com/office/drawing/2014/main" id="{6F859280-7B59-6B2A-BE7A-FBD821D6FFFF}"/>
              </a:ext>
            </a:extLst>
          </p:cNvPr>
          <p:cNvSpPr txBox="1"/>
          <p:nvPr/>
        </p:nvSpPr>
        <p:spPr>
          <a:xfrm>
            <a:off x="2820641" y="4038367"/>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②事業効果</a:t>
            </a:r>
            <a:r>
              <a:rPr lang="ja-JP" altLang="en-US" sz="1100" u="sng" baseline="30000" dirty="0">
                <a:latin typeface="Meiryo UI" panose="020B0604030504040204" pitchFamily="50" charset="-128"/>
                <a:ea typeface="Meiryo UI" panose="020B0604030504040204" pitchFamily="50" charset="-128"/>
              </a:rPr>
              <a:t>注</a:t>
            </a:r>
            <a:r>
              <a:rPr lang="en-US" altLang="ja-JP" sz="1100" u="sng" baseline="30000" dirty="0">
                <a:latin typeface="Meiryo UI" panose="020B0604030504040204" pitchFamily="50" charset="-128"/>
                <a:ea typeface="Meiryo UI" panose="020B0604030504040204" pitchFamily="50" charset="-128"/>
              </a:rPr>
              <a:t>2</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3" name="テキスト ボックス 31">
            <a:extLst>
              <a:ext uri="{FF2B5EF4-FFF2-40B4-BE49-F238E27FC236}">
                <a16:creationId xmlns:a16="http://schemas.microsoft.com/office/drawing/2014/main" id="{6F859280-7B59-6B2A-BE7A-FBD821D6FFFF}"/>
              </a:ext>
            </a:extLst>
          </p:cNvPr>
          <p:cNvSpPr txBox="1"/>
          <p:nvPr/>
        </p:nvSpPr>
        <p:spPr>
          <a:xfrm>
            <a:off x="100211" y="4038367"/>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①建設効果</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9" name="テキスト ボックス 30"/>
          <p:cNvSpPr txBox="1">
            <a:spLocks noChangeArrowheads="1"/>
          </p:cNvSpPr>
          <p:nvPr/>
        </p:nvSpPr>
        <p:spPr bwMode="auto">
          <a:xfrm>
            <a:off x="103434" y="3812574"/>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p>
        </p:txBody>
      </p:sp>
      <p:sp>
        <p:nvSpPr>
          <p:cNvPr id="24" name="テキスト ボックス 29">
            <a:extLst>
              <a:ext uri="{FF2B5EF4-FFF2-40B4-BE49-F238E27FC236}">
                <a16:creationId xmlns:a16="http://schemas.microsoft.com/office/drawing/2014/main" id="{AE3F361C-6CFF-A103-91C4-BDAD3FC2F6D2}"/>
              </a:ext>
            </a:extLst>
          </p:cNvPr>
          <p:cNvSpPr txBox="1"/>
          <p:nvPr/>
        </p:nvSpPr>
        <p:spPr>
          <a:xfrm>
            <a:off x="6346329" y="2485502"/>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30" name="テキスト ボックス 27">
            <a:extLst>
              <a:ext uri="{FF2B5EF4-FFF2-40B4-BE49-F238E27FC236}">
                <a16:creationId xmlns:a16="http://schemas.microsoft.com/office/drawing/2014/main" id="{AE3F361C-6CFF-A103-91C4-BDAD3FC2F6D2}"/>
              </a:ext>
            </a:extLst>
          </p:cNvPr>
          <p:cNvSpPr txBox="1"/>
          <p:nvPr/>
        </p:nvSpPr>
        <p:spPr>
          <a:xfrm>
            <a:off x="6346329" y="1219575"/>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31" name="テキスト ボックス 26">
            <a:extLst>
              <a:ext uri="{FF2B5EF4-FFF2-40B4-BE49-F238E27FC236}">
                <a16:creationId xmlns:a16="http://schemas.microsoft.com/office/drawing/2014/main" id="{AE3F361C-6CFF-A103-91C4-BDAD3FC2F6D2}"/>
              </a:ext>
            </a:extLst>
          </p:cNvPr>
          <p:cNvSpPr txBox="1"/>
          <p:nvPr/>
        </p:nvSpPr>
        <p:spPr>
          <a:xfrm>
            <a:off x="6254484" y="1060905"/>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②調達計画</a:t>
            </a:r>
            <a:endParaRPr kumimoji="1" lang="ja-JP" altLang="en-US" sz="900" u="sng" dirty="0">
              <a:latin typeface="Meiryo UI" panose="020B0604030504040204" pitchFamily="50" charset="-128"/>
              <a:ea typeface="Meiryo UI" panose="020B0604030504040204" pitchFamily="50" charset="-128"/>
            </a:endParaRPr>
          </a:p>
        </p:txBody>
      </p:sp>
      <p:sp>
        <p:nvSpPr>
          <p:cNvPr id="36" name="テキスト ボックス 25">
            <a:extLst>
              <a:ext uri="{FF2B5EF4-FFF2-40B4-BE49-F238E27FC236}">
                <a16:creationId xmlns:a16="http://schemas.microsoft.com/office/drawing/2014/main" id="{AE3F361C-6CFF-A103-91C4-BDAD3FC2F6D2}"/>
              </a:ext>
            </a:extLst>
          </p:cNvPr>
          <p:cNvSpPr txBox="1"/>
          <p:nvPr/>
        </p:nvSpPr>
        <p:spPr>
          <a:xfrm>
            <a:off x="3807316" y="1060905"/>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a:t>
            </a:r>
            <a:endParaRPr kumimoji="1" lang="ja-JP" altLang="en-US" sz="900" u="sng" dirty="0">
              <a:latin typeface="Meiryo UI" panose="020B0604030504040204" pitchFamily="50" charset="-128"/>
              <a:ea typeface="Meiryo UI" panose="020B0604030504040204" pitchFamily="50" charset="-128"/>
            </a:endParaRPr>
          </a:p>
        </p:txBody>
      </p:sp>
      <p:sp>
        <p:nvSpPr>
          <p:cNvPr id="37" name="テキスト ボックス 24"/>
          <p:cNvSpPr txBox="1"/>
          <p:nvPr/>
        </p:nvSpPr>
        <p:spPr>
          <a:xfrm>
            <a:off x="3725279" y="894124"/>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98372" y="1442934"/>
            <a:ext cx="108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設備の概要</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98372" y="903649"/>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32723"/>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42" name="テキスト ボックス 7"/>
          <p:cNvSpPr txBox="1"/>
          <p:nvPr/>
        </p:nvSpPr>
        <p:spPr>
          <a:xfrm>
            <a:off x="3024000" y="6433200"/>
            <a:ext cx="324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2) </a:t>
            </a:r>
            <a:r>
              <a:rPr lang="ja-JP" altLang="en-US" sz="700" dirty="0"/>
              <a:t>現在価値は割引率</a:t>
            </a:r>
            <a:r>
              <a:rPr lang="en-US" altLang="ja-JP" sz="700" dirty="0"/>
              <a:t>0.91</a:t>
            </a:r>
            <a:r>
              <a:rPr lang="ja-JP" altLang="en-US" sz="700" dirty="0"/>
              <a:t>％として算出</a:t>
            </a:r>
          </a:p>
        </p:txBody>
      </p:sp>
      <p:sp>
        <p:nvSpPr>
          <p:cNvPr id="43" name="テキスト ボックス 6"/>
          <p:cNvSpPr txBox="1"/>
          <p:nvPr/>
        </p:nvSpPr>
        <p:spPr>
          <a:xfrm>
            <a:off x="242200" y="3650187"/>
            <a:ext cx="2592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1)</a:t>
            </a:r>
            <a:r>
              <a:rPr lang="ja-JP" altLang="en-US" sz="700" dirty="0"/>
              <a:t> 発注額のうちどれだけを地域内の業者に発注しているかを表す割合</a:t>
            </a:r>
          </a:p>
        </p:txBody>
      </p:sp>
      <p:sp>
        <p:nvSpPr>
          <p:cNvPr id="29" name="テキスト ボックス 5"/>
          <p:cNvSpPr txBox="1"/>
          <p:nvPr/>
        </p:nvSpPr>
        <p:spPr>
          <a:xfrm>
            <a:off x="7459685" y="5454308"/>
            <a:ext cx="901008" cy="396000"/>
          </a:xfrm>
          <a:prstGeom prst="rect">
            <a:avLst/>
          </a:prstGeom>
          <a:solidFill>
            <a:schemeClr val="bg1"/>
          </a:solidFill>
          <a:ln w="12700">
            <a:solidFill>
              <a:srgbClr val="339933"/>
            </a:solidFill>
          </a:ln>
        </p:spPr>
        <p:txBody>
          <a:bodyPr wrap="square" lIns="36000" tIns="0" rIns="36000" bIns="0" rtlCol="0" anchor="ctr" anchorCtr="1">
            <a:noAutofit/>
          </a:bodyPr>
          <a:lstStyle/>
          <a:p>
            <a:pPr algn="ctr"/>
            <a:r>
              <a:rPr lang="ja-JP" altLang="en-US" sz="1000" b="1" dirty="0">
                <a:solidFill>
                  <a:srgbClr val="339933"/>
                </a:solidFill>
                <a:latin typeface="Meiryo UI" panose="020B0604030504040204" pitchFamily="50" charset="-128"/>
                <a:ea typeface="Meiryo UI" panose="020B0604030504040204" pitchFamily="50" charset="-128"/>
              </a:rPr>
              <a:t>設備投資額の約</a:t>
            </a:r>
            <a:r>
              <a:rPr lang="en-US" altLang="ja-JP" sz="1000" b="1" dirty="0">
                <a:solidFill>
                  <a:srgbClr val="339933"/>
                </a:solidFill>
                <a:latin typeface="Meiryo UI" panose="020B0604030504040204" pitchFamily="50" charset="-128"/>
                <a:ea typeface="Meiryo UI" panose="020B0604030504040204" pitchFamily="50" charset="-128"/>
              </a:rPr>
              <a:t>2.3</a:t>
            </a:r>
            <a:r>
              <a:rPr lang="ja-JP" altLang="en-US" sz="1000" b="1" dirty="0">
                <a:solidFill>
                  <a:srgbClr val="339933"/>
                </a:solidFill>
                <a:latin typeface="Meiryo UI" panose="020B0604030504040204" pitchFamily="50" charset="-128"/>
                <a:ea typeface="Meiryo UI" panose="020B0604030504040204" pitchFamily="50" charset="-128"/>
              </a:rPr>
              <a:t>倍</a:t>
            </a:r>
            <a:endParaRPr lang="en-US" altLang="ja-JP" sz="1000" b="1" dirty="0">
              <a:solidFill>
                <a:srgbClr val="339933"/>
              </a:solidFill>
              <a:latin typeface="Meiryo UI" panose="020B0604030504040204" pitchFamily="50" charset="-128"/>
              <a:ea typeface="Meiryo UI" panose="020B0604030504040204" pitchFamily="50" charset="-128"/>
            </a:endParaRPr>
          </a:p>
        </p:txBody>
      </p:sp>
      <p:sp>
        <p:nvSpPr>
          <p:cNvPr id="11" name="テキスト ボックス 4">
            <a:extLst>
              <a:ext uri="{FF2B5EF4-FFF2-40B4-BE49-F238E27FC236}">
                <a16:creationId xmlns:a16="http://schemas.microsoft.com/office/drawing/2014/main" id="{D415A49F-BFA3-D7DD-9C2E-8BFAC3DB3B39}"/>
              </a:ext>
            </a:extLst>
          </p:cNvPr>
          <p:cNvSpPr txBox="1"/>
          <p:nvPr/>
        </p:nvSpPr>
        <p:spPr>
          <a:xfrm>
            <a:off x="6463027" y="4281653"/>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建設効果と事業効果</a:t>
            </a:r>
            <a:r>
              <a:rPr lang="en-US" altLang="ja-JP" sz="1000" b="0" dirty="0"/>
              <a:t>(</a:t>
            </a:r>
            <a:r>
              <a:rPr lang="ja-JP" altLang="en-US" sz="1000" b="0" dirty="0"/>
              <a:t>累積</a:t>
            </a:r>
            <a:r>
              <a:rPr lang="en-US" altLang="ja-JP" sz="1000" b="0" dirty="0"/>
              <a:t>)</a:t>
            </a:r>
            <a:r>
              <a:rPr lang="ja-JP" altLang="en-US" sz="1000" b="0" dirty="0"/>
              <a:t>を合計すると</a:t>
            </a:r>
            <a:r>
              <a:rPr lang="en-US" altLang="ja-JP" sz="1000" b="0" dirty="0"/>
              <a:t>18.71</a:t>
            </a:r>
            <a:r>
              <a:rPr lang="ja-JP" altLang="en-US" sz="1000" b="0" dirty="0"/>
              <a:t>億円であり、設備投資額の約</a:t>
            </a:r>
            <a:r>
              <a:rPr lang="en-US" altLang="ja-JP" sz="1000" b="0" dirty="0"/>
              <a:t>2.3</a:t>
            </a:r>
            <a:r>
              <a:rPr lang="ja-JP" altLang="en-US" sz="1000" b="0" dirty="0"/>
              <a:t>倍である。</a:t>
            </a:r>
          </a:p>
        </p:txBody>
      </p:sp>
      <p:sp>
        <p:nvSpPr>
          <p:cNvPr id="32" name="テキスト ボックス 3"/>
          <p:cNvSpPr txBox="1"/>
          <p:nvPr/>
        </p:nvSpPr>
        <p:spPr>
          <a:xfrm>
            <a:off x="2901547" y="4281653"/>
            <a:ext cx="3456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en-US" altLang="ja-JP" sz="1000" b="0" dirty="0"/>
              <a:t>5,000kW</a:t>
            </a:r>
            <a:r>
              <a:rPr lang="ja-JP" altLang="en-US" sz="1000" b="0" dirty="0" err="1"/>
              <a:t>の太</a:t>
            </a:r>
            <a:r>
              <a:rPr lang="ja-JP" altLang="en-US" sz="1000" b="0" dirty="0"/>
              <a:t>陽光発電を導入することによる事業効果は、事業期間</a:t>
            </a:r>
            <a:r>
              <a:rPr lang="en-US" altLang="ja-JP" sz="1000" b="0" dirty="0"/>
              <a:t>(17</a:t>
            </a:r>
            <a:r>
              <a:rPr lang="ja-JP" altLang="en-US" sz="1000" b="0" dirty="0"/>
              <a:t>年</a:t>
            </a:r>
            <a:r>
              <a:rPr lang="en-US" altLang="ja-JP" sz="1000" b="0" dirty="0"/>
              <a:t>)</a:t>
            </a:r>
            <a:r>
              <a:rPr lang="ja-JP" altLang="en-US" sz="1000" b="0" dirty="0"/>
              <a:t>の累積</a:t>
            </a:r>
            <a:r>
              <a:rPr lang="en-US" altLang="ja-JP" sz="1000" b="0" dirty="0"/>
              <a:t>(</a:t>
            </a:r>
            <a:r>
              <a:rPr lang="ja-JP" altLang="en-US" sz="1000" b="0" dirty="0"/>
              <a:t>現在価値</a:t>
            </a:r>
            <a:r>
              <a:rPr lang="en-US" altLang="ja-JP" sz="1000" b="0" dirty="0"/>
              <a:t>)</a:t>
            </a:r>
            <a:r>
              <a:rPr lang="ja-JP" altLang="en-US" sz="1000" b="0" dirty="0"/>
              <a:t>で</a:t>
            </a:r>
            <a:r>
              <a:rPr lang="en-US" altLang="ja-JP" sz="1000" b="0" dirty="0"/>
              <a:t>16.66</a:t>
            </a:r>
            <a:r>
              <a:rPr lang="ja-JP" altLang="en-US" sz="1000" b="0" dirty="0"/>
              <a:t>億円</a:t>
            </a:r>
            <a:r>
              <a:rPr lang="en-US" altLang="ja-JP" sz="1000" b="0" dirty="0"/>
              <a:t>/</a:t>
            </a:r>
            <a:r>
              <a:rPr lang="ja-JP" altLang="en-US" sz="1000" b="0" dirty="0"/>
              <a:t>年である。</a:t>
            </a:r>
          </a:p>
        </p:txBody>
      </p:sp>
      <p:sp>
        <p:nvSpPr>
          <p:cNvPr id="25" name="テキスト ボックス 2"/>
          <p:cNvSpPr txBox="1"/>
          <p:nvPr/>
        </p:nvSpPr>
        <p:spPr>
          <a:xfrm>
            <a:off x="155845" y="4281653"/>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設備投資額</a:t>
            </a:r>
            <a:r>
              <a:rPr lang="en-US" altLang="ja-JP" sz="1000" b="0" dirty="0"/>
              <a:t>7.98</a:t>
            </a:r>
            <a:r>
              <a:rPr lang="ja-JP" altLang="en-US" sz="1000" b="0" dirty="0"/>
              <a:t>億円による地域内の建設効果は</a:t>
            </a:r>
            <a:r>
              <a:rPr lang="en-US" altLang="ja-JP" sz="1000" b="0" dirty="0"/>
              <a:t>2.05</a:t>
            </a:r>
            <a:r>
              <a:rPr lang="ja-JP" altLang="en-US" sz="1000" b="0" dirty="0"/>
              <a:t>億円である。</a:t>
            </a:r>
          </a:p>
        </p:txBody>
      </p:sp>
      <p:graphicFrame>
        <p:nvGraphicFramePr>
          <p:cNvPr id="40" name="表 2">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3218804179"/>
              </p:ext>
            </p:extLst>
          </p:nvPr>
        </p:nvGraphicFramePr>
        <p:xfrm>
          <a:off x="3856467" y="1229064"/>
          <a:ext cx="2211326" cy="2400600"/>
        </p:xfrm>
        <a:graphic>
          <a:graphicData uri="http://schemas.openxmlformats.org/drawingml/2006/table">
            <a:tbl>
              <a:tblPr firstRow="1" bandRow="1">
                <a:tableStyleId>{5940675A-B579-460E-94D1-54222C63F5DA}</a:tableStyleId>
              </a:tblPr>
              <a:tblGrid>
                <a:gridCol w="756000">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gridCol w="591326">
                  <a:extLst>
                    <a:ext uri="{9D8B030D-6E8A-4147-A177-3AD203B41FA5}">
                      <a16:colId xmlns:a16="http://schemas.microsoft.com/office/drawing/2014/main" val="3698287331"/>
                    </a:ext>
                  </a:extLst>
                </a:gridCol>
              </a:tblGrid>
              <a:tr h="183000">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修繕費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保険料</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諸費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一般管理費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減価償却</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固定資産税</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37478202"/>
                  </a:ext>
                </a:extLst>
              </a:tr>
            </a:tbl>
          </a:graphicData>
        </a:graphic>
      </p:graphicFrame>
      <p:graphicFrame>
        <p:nvGraphicFramePr>
          <p:cNvPr id="26" name="表 1">
            <a:extLst>
              <a:ext uri="{FF2B5EF4-FFF2-40B4-BE49-F238E27FC236}">
                <a16:creationId xmlns:a16="http://schemas.microsoft.com/office/drawing/2014/main" id="{82AF0FCF-7F90-47CA-8BBE-A00EE920D228}"/>
              </a:ext>
            </a:extLst>
          </p:cNvPr>
          <p:cNvGraphicFramePr>
            <a:graphicFrameLocks noGrp="1"/>
          </p:cNvGraphicFramePr>
          <p:nvPr>
            <p:extLst>
              <p:ext uri="{D42A27DB-BD31-4B8C-83A1-F6EECF244321}">
                <p14:modId xmlns:p14="http://schemas.microsoft.com/office/powerpoint/2010/main" val="622395996"/>
              </p:ext>
            </p:extLst>
          </p:nvPr>
        </p:nvGraphicFramePr>
        <p:xfrm>
          <a:off x="214035" y="1655720"/>
          <a:ext cx="3240001" cy="1980000"/>
        </p:xfrm>
        <a:graphic>
          <a:graphicData uri="http://schemas.openxmlformats.org/drawingml/2006/table">
            <a:tbl>
              <a:tblPr firstRow="1" bandRow="1">
                <a:tableStyleId>{5940675A-B579-460E-94D1-54222C63F5DA}</a:tableStyleId>
              </a:tblPr>
              <a:tblGrid>
                <a:gridCol w="153410">
                  <a:extLst>
                    <a:ext uri="{9D8B030D-6E8A-4147-A177-3AD203B41FA5}">
                      <a16:colId xmlns:a16="http://schemas.microsoft.com/office/drawing/2014/main" val="2250622700"/>
                    </a:ext>
                  </a:extLst>
                </a:gridCol>
                <a:gridCol w="368776">
                  <a:extLst>
                    <a:ext uri="{9D8B030D-6E8A-4147-A177-3AD203B41FA5}">
                      <a16:colId xmlns:a16="http://schemas.microsoft.com/office/drawing/2014/main" val="739774977"/>
                    </a:ext>
                  </a:extLst>
                </a:gridCol>
                <a:gridCol w="154367">
                  <a:extLst>
                    <a:ext uri="{9D8B030D-6E8A-4147-A177-3AD203B41FA5}">
                      <a16:colId xmlns:a16="http://schemas.microsoft.com/office/drawing/2014/main" val="1626966803"/>
                    </a:ext>
                  </a:extLst>
                </a:gridCol>
                <a:gridCol w="1014412">
                  <a:extLst>
                    <a:ext uri="{9D8B030D-6E8A-4147-A177-3AD203B41FA5}">
                      <a16:colId xmlns:a16="http://schemas.microsoft.com/office/drawing/2014/main" val="1758199408"/>
                    </a:ext>
                  </a:extLst>
                </a:gridCol>
                <a:gridCol w="931477">
                  <a:extLst>
                    <a:ext uri="{9D8B030D-6E8A-4147-A177-3AD203B41FA5}">
                      <a16:colId xmlns:a16="http://schemas.microsoft.com/office/drawing/2014/main" val="1868032922"/>
                    </a:ext>
                  </a:extLst>
                </a:gridCol>
                <a:gridCol w="617559">
                  <a:extLst>
                    <a:ext uri="{9D8B030D-6E8A-4147-A177-3AD203B41FA5}">
                      <a16:colId xmlns:a16="http://schemas.microsoft.com/office/drawing/2014/main" val="3698287331"/>
                    </a:ext>
                  </a:extLst>
                </a:gridCol>
              </a:tblGrid>
              <a:tr h="161072">
                <a:tc gridSpan="4">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項目</a:t>
                      </a:r>
                    </a:p>
                  </a:txBody>
                  <a:tcPr marL="36000" marR="0" marT="36000" marB="0" anchor="ctr" anchorCtr="1">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設定値</a:t>
                      </a:r>
                    </a:p>
                  </a:txBody>
                  <a:tcPr marL="36000" marR="0" marT="36000" marB="0" anchor="ctr" anchorCtr="1">
                    <a:solidFill>
                      <a:schemeClr val="bg1">
                        <a:lumMod val="75000"/>
                      </a:schemeClr>
                    </a:solidFill>
                  </a:tcPr>
                </a:tc>
                <a:tc>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単位</a:t>
                      </a:r>
                    </a:p>
                  </a:txBody>
                  <a:tcPr marL="36000" marR="0" marT="36000" marB="0" anchor="ctr" anchorCtr="1">
                    <a:solidFill>
                      <a:schemeClr val="bg1">
                        <a:lumMod val="75000"/>
                      </a:schemeClr>
                    </a:solidFill>
                  </a:tcPr>
                </a:tc>
                <a:extLst>
                  <a:ext uri="{0D108BD9-81ED-4DB2-BD59-A6C34878D82A}">
                    <a16:rowId xmlns:a16="http://schemas.microsoft.com/office/drawing/2014/main" val="3528111955"/>
                  </a:ext>
                </a:extLst>
              </a:tr>
              <a:tr h="161072">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設備投資額</a:t>
                      </a:r>
                    </a:p>
                  </a:txBody>
                  <a:tcPr marL="36000" marR="0" marT="36000" marB="0" anchor="ctr">
                    <a:lnB w="12700" cmpd="sng">
                      <a:noFill/>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noFill/>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百万円</a:t>
                      </a:r>
                    </a:p>
                  </a:txBody>
                  <a:tcPr marL="36000" marR="0" marT="36000" marB="0" anchor="ctr">
                    <a:noFill/>
                  </a:tcPr>
                </a:tc>
                <a:extLst>
                  <a:ext uri="{0D108BD9-81ED-4DB2-BD59-A6C34878D82A}">
                    <a16:rowId xmlns:a16="http://schemas.microsoft.com/office/drawing/2014/main" val="2600272368"/>
                  </a:ext>
                </a:extLst>
              </a:tr>
              <a:tr h="161072">
                <a:tc rowSpan="8">
                  <a:txBody>
                    <a:bodyPr/>
                    <a:lstStyle/>
                    <a:p>
                      <a:pPr marL="0" algn="l" defTabSz="914400" rtl="0" eaLnBrk="1" latinLnBrk="0" hangingPunct="1">
                        <a:lnSpc>
                          <a:spcPts val="4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R w="12700" cap="flat" cmpd="sng" algn="ctr">
                      <a:solidFill>
                        <a:schemeClr val="tx1"/>
                      </a:solidFill>
                      <a:prstDash val="solid"/>
                      <a:round/>
                      <a:headEnd type="none" w="med" len="med"/>
                      <a:tailEnd type="none" w="med" len="med"/>
                    </a:lnR>
                    <a:lnT w="12700" cmpd="sng">
                      <a:noFill/>
                    </a:lnT>
                    <a:solidFill>
                      <a:schemeClr val="bg1">
                        <a:lumMod val="95000"/>
                      </a:schemeClr>
                    </a:solidFill>
                  </a:tcPr>
                </a:tc>
                <a:tc gridSpan="3">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うち、工事費の割合</a:t>
                      </a:r>
                    </a:p>
                  </a:txBody>
                  <a:tcPr marL="36000" marR="0" marT="36000" marB="0" anchor="ctr">
                    <a:lnL w="1270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5949214"/>
                  </a:ext>
                </a:extLst>
              </a:tr>
              <a:tr h="168928">
                <a:tc vMerge="1">
                  <a:txBody>
                    <a:bodyPr/>
                    <a:lstStyle/>
                    <a:p>
                      <a:endParaRPr kumimoji="1" lang="ja-JP" altLang="en-US"/>
                    </a:p>
                  </a:txBody>
                  <a:tcPr/>
                </a:tc>
                <a:tc rowSpan="3">
                  <a:txBody>
                    <a:bodyPr/>
                    <a:lstStyle/>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設備費</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の割合</a:t>
                      </a: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7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054710940"/>
                  </a:ext>
                </a:extLst>
              </a:tr>
              <a:tr h="168928">
                <a:tc vMerge="1">
                  <a:txBody>
                    <a:bodyPr/>
                    <a:lstStyle/>
                    <a:p>
                      <a:endParaRPr kumimoji="1" lang="ja-JP" altLang="en-US"/>
                    </a:p>
                  </a:txBody>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lumMod val="95000"/>
                      </a:schemeClr>
                    </a:solidFill>
                  </a:tcPr>
                </a:tc>
                <a:tc gridSpan="2">
                  <a:txBody>
                    <a:bodyPr/>
                    <a:lstStyle/>
                    <a:p>
                      <a:pPr>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パワコン等</a:t>
                      </a:r>
                      <a:endParaRPr kumimoji="1" lang="ja-JP" altLang="en-US" sz="7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588648718"/>
                  </a:ext>
                </a:extLst>
              </a:tr>
              <a:tr h="168928">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タービン、燃焼炉、ボイラー等</a:t>
                      </a:r>
                      <a:endParaRPr kumimoji="1" lang="ja-JP" altLang="en-US" sz="70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218628976"/>
                  </a:ext>
                </a:extLst>
              </a:tr>
              <a:tr h="161072">
                <a:tc vMerge="1">
                  <a:txBody>
                    <a:bodyPr/>
                    <a:lstStyle/>
                    <a:p>
                      <a:pPr marL="0" algn="ctr" defTabSz="914400" rtl="0" eaLnBrk="1" latinLnBrk="0" hangingPunct="1">
                        <a:lnSpc>
                          <a:spcPts val="10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rowSpan="4">
                  <a:txBody>
                    <a:bodyPr/>
                    <a:lstStyle/>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域内</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調達率</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8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bg1">
                        <a:lumMod val="95000"/>
                      </a:schemeClr>
                    </a:solidFill>
                  </a:tcPr>
                </a:tc>
                <a:tc gridSpan="2">
                  <a:txBody>
                    <a:bodyPr/>
                    <a:lstStyle/>
                    <a:p>
                      <a:pPr marL="0" indent="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工事費</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95744064"/>
                  </a:ext>
                </a:extLst>
              </a:tr>
              <a:tr h="168928">
                <a:tc vMerge="1">
                  <a:txBody>
                    <a:bodyPr/>
                    <a:lstStyle/>
                    <a:p>
                      <a:endParaRPr kumimoji="1" lang="ja-JP" altLang="en-US"/>
                    </a:p>
                  </a:txBody>
                  <a:tcPr/>
                </a:tc>
                <a:tc vMerge="1">
                  <a:txBody>
                    <a:bodyPr/>
                    <a:lstStyle/>
                    <a:p>
                      <a:endParaRPr kumimoji="1" lang="ja-JP" altLang="en-US"/>
                    </a:p>
                  </a:txBody>
                  <a:tcPr/>
                </a:tc>
                <a:tc rowSpan="3">
                  <a:txBody>
                    <a:bodyPr/>
                    <a:lstStyle/>
                    <a:p>
                      <a:pPr algn="ctr">
                        <a:lnSpc>
                          <a:spcPts val="800"/>
                        </a:lnSpc>
                      </a:pPr>
                      <a:r>
                        <a:rPr kumimoji="1" lang="ja-JP" altLang="en-US" sz="700" dirty="0">
                          <a:latin typeface="Meiryo UI" panose="020B0604030504040204" pitchFamily="50" charset="-128"/>
                          <a:ea typeface="Meiryo UI" panose="020B0604030504040204" pitchFamily="50" charset="-128"/>
                        </a:rPr>
                        <a:t>設備費</a:t>
                      </a:r>
                    </a:p>
                  </a:txBody>
                  <a:tcPr marL="0" marR="0" marT="0" marB="0" vert="wordArtVertRtl" anchor="ctr">
                    <a:lnL w="6350" cap="flat" cmpd="sng" algn="ctr">
                      <a:solidFill>
                        <a:schemeClr val="tx1"/>
                      </a:solidFill>
                      <a:prstDash val="solid"/>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700" dirty="0">
                        <a:latin typeface="Meiryo UI" panose="020B0604030504040204" pitchFamily="50" charset="-128"/>
                        <a:ea typeface="Meiryo UI" panose="020B0604030504040204" pitchFamily="50" charset="-128"/>
                      </a:endParaRP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05390480"/>
                  </a:ext>
                </a:extLst>
              </a:tr>
              <a:tr h="168928">
                <a:tc vMerge="1">
                  <a:txBody>
                    <a:bodyPr/>
                    <a:lstStyle/>
                    <a:p>
                      <a:endParaRPr kumimoji="1" lang="ja-JP" altLang="en-US"/>
                    </a:p>
                  </a:txBody>
                  <a:tcPr/>
                </a:tc>
                <a:tc vMerge="1">
                  <a:txBody>
                    <a:bodyPr/>
                    <a:lstStyle/>
                    <a:p>
                      <a:endParaRPr kumimoji="1" lang="ja-JP" altLang="en-US"/>
                    </a:p>
                  </a:txBody>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nSpc>
                          <a:spcPts val="400"/>
                        </a:lnSpc>
                      </a:pPr>
                      <a:r>
                        <a:rPr kumimoji="1" lang="ja-JP" altLang="en-US" sz="700" dirty="0">
                          <a:latin typeface="Meiryo UI" panose="020B0604030504040204" pitchFamily="50" charset="-128"/>
                          <a:ea typeface="Meiryo UI" panose="020B0604030504040204" pitchFamily="50" charset="-128"/>
                        </a:rPr>
                        <a:t>パワコン等</a:t>
                      </a: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24939159"/>
                  </a:ext>
                </a:extLst>
              </a:tr>
              <a:tr h="168928">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endParaRPr kumimoji="1" lang="ja-JP" altLang="en-US"/>
                    </a:p>
                  </a:txBody>
                  <a:tcPr>
                    <a:lnL w="12700" cap="flat" cmpd="sng" algn="ctr">
                      <a:solidFill>
                        <a:schemeClr val="tx1"/>
                      </a:solidFill>
                      <a:prstDash val="solid"/>
                      <a:round/>
                      <a:headEnd type="none" w="med" len="med"/>
                      <a:tailEnd type="none" w="med" len="med"/>
                    </a:lnL>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50" dirty="0">
                          <a:latin typeface="Meiryo UI" panose="020B0604030504040204" pitchFamily="50" charset="-128"/>
                          <a:ea typeface="Meiryo UI" panose="020B0604030504040204" pitchFamily="50" charset="-128"/>
                        </a:rPr>
                        <a:t>タービン、燃焼炉、ボイラー等</a:t>
                      </a: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3497675649"/>
                  </a:ext>
                </a:extLst>
              </a:tr>
              <a:tr h="161072">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売上高</a:t>
                      </a: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年間</a:t>
                      </a:r>
                      <a:r>
                        <a:rPr kumimoji="1" lang="en-US" altLang="ja-JP" sz="800"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千円</a:t>
                      </a:r>
                    </a:p>
                  </a:txBody>
                  <a:tcPr marL="36000" marR="0" marT="36000" marB="0" anchor="ctr"/>
                </a:tc>
                <a:extLst>
                  <a:ext uri="{0D108BD9-81ED-4DB2-BD59-A6C34878D82A}">
                    <a16:rowId xmlns:a16="http://schemas.microsoft.com/office/drawing/2014/main" val="90072559"/>
                  </a:ext>
                </a:extLst>
              </a:tr>
              <a:tr h="161072">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事業年数</a:t>
                      </a: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年</a:t>
                      </a:r>
                    </a:p>
                  </a:txBody>
                  <a:tcPr marL="36000" marR="0" marT="36000" marB="0" anchor="ctr"/>
                </a:tc>
                <a:extLst>
                  <a:ext uri="{0D108BD9-81ED-4DB2-BD59-A6C34878D82A}">
                    <a16:rowId xmlns:a16="http://schemas.microsoft.com/office/drawing/2014/main" val="2528999370"/>
                  </a:ext>
                </a:extLst>
              </a:tr>
            </a:tbl>
          </a:graphicData>
        </a:graphic>
      </p:graphicFrame>
      <p:sp>
        <p:nvSpPr>
          <p:cNvPr id="7" name="テキスト ボックス 1"/>
          <p:cNvSpPr txBox="1"/>
          <p:nvPr/>
        </p:nvSpPr>
        <p:spPr>
          <a:xfrm>
            <a:off x="214035" y="1122672"/>
            <a:ext cx="3240000" cy="216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熱供給</a:t>
            </a:r>
            <a:endParaRPr kumimoji="1" lang="ja-JP" altLang="en-US" sz="1000" dirty="0">
              <a:latin typeface="Meiryo UI" panose="020B0604030504040204" pitchFamily="50" charset="-128"/>
              <a:ea typeface="Meiryo UI" panose="020B0604030504040204" pitchFamily="50" charset="-128"/>
            </a:endParaRPr>
          </a:p>
        </p:txBody>
      </p:sp>
      <p:sp>
        <p:nvSpPr>
          <p:cNvPr id="27" name="正方形/長方形 31">
            <a:extLst>
              <a:ext uri="{FF2B5EF4-FFF2-40B4-BE49-F238E27FC236}">
                <a16:creationId xmlns:a16="http://schemas.microsoft.com/office/drawing/2014/main" id="{54405147-4468-4AC8-A0D2-B74405CB4EB6}"/>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115681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17</a:t>
            </a:fld>
            <a:endParaRPr lang="en-US" altLang="ja-JP" dirty="0"/>
          </a:p>
        </p:txBody>
      </p:sp>
      <p:sp>
        <p:nvSpPr>
          <p:cNvPr id="2" name="タイトル 1"/>
          <p:cNvSpPr>
            <a:spLocks noGrp="1"/>
          </p:cNvSpPr>
          <p:nvPr>
            <p:ph type="ctrTitle"/>
          </p:nvPr>
        </p:nvSpPr>
        <p:spPr/>
        <p:txBody>
          <a:bodyPr/>
          <a:lstStyle/>
          <a:p>
            <a:r>
              <a:rPr lang="ja-JP" altLang="en-US" dirty="0"/>
              <a:t>（１）施策の内容と経済波及効果の算出結果</a:t>
            </a:r>
            <a:endParaRPr kumimoji="1" lang="ja-JP" altLang="en-US" dirty="0"/>
          </a:p>
        </p:txBody>
      </p:sp>
      <p:sp>
        <p:nvSpPr>
          <p:cNvPr id="35" name="テキスト ボックス 33">
            <a:extLst>
              <a:ext uri="{FF2B5EF4-FFF2-40B4-BE49-F238E27FC236}">
                <a16:creationId xmlns:a16="http://schemas.microsoft.com/office/drawing/2014/main" id="{6F859280-7B59-6B2A-BE7A-FBD821D6FFFF}"/>
              </a:ext>
            </a:extLst>
          </p:cNvPr>
          <p:cNvSpPr txBox="1"/>
          <p:nvPr/>
        </p:nvSpPr>
        <p:spPr>
          <a:xfrm>
            <a:off x="6379897" y="4094177"/>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③建設効果と事業効果の合計</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4" name="テキスト ボックス 32">
            <a:extLst>
              <a:ext uri="{FF2B5EF4-FFF2-40B4-BE49-F238E27FC236}">
                <a16:creationId xmlns:a16="http://schemas.microsoft.com/office/drawing/2014/main" id="{6F859280-7B59-6B2A-BE7A-FBD821D6FFFF}"/>
              </a:ext>
            </a:extLst>
          </p:cNvPr>
          <p:cNvSpPr txBox="1"/>
          <p:nvPr/>
        </p:nvSpPr>
        <p:spPr>
          <a:xfrm>
            <a:off x="2820641" y="4094177"/>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②事業効果</a:t>
            </a:r>
            <a:r>
              <a:rPr lang="ja-JP" altLang="en-US" sz="1100" u="sng" baseline="30000" dirty="0">
                <a:latin typeface="Meiryo UI" panose="020B0604030504040204" pitchFamily="50" charset="-128"/>
                <a:ea typeface="Meiryo UI" panose="020B0604030504040204" pitchFamily="50" charset="-128"/>
              </a:rPr>
              <a:t>注</a:t>
            </a:r>
            <a:r>
              <a:rPr lang="en-US" altLang="ja-JP" sz="1100" u="sng" baseline="30000" dirty="0">
                <a:latin typeface="Meiryo UI" panose="020B0604030504040204" pitchFamily="50" charset="-128"/>
                <a:ea typeface="Meiryo UI" panose="020B0604030504040204" pitchFamily="50" charset="-128"/>
              </a:rPr>
              <a:t>2</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3" name="テキスト ボックス 31">
            <a:extLst>
              <a:ext uri="{FF2B5EF4-FFF2-40B4-BE49-F238E27FC236}">
                <a16:creationId xmlns:a16="http://schemas.microsoft.com/office/drawing/2014/main" id="{6F859280-7B59-6B2A-BE7A-FBD821D6FFFF}"/>
              </a:ext>
            </a:extLst>
          </p:cNvPr>
          <p:cNvSpPr txBox="1"/>
          <p:nvPr/>
        </p:nvSpPr>
        <p:spPr>
          <a:xfrm>
            <a:off x="100211" y="4094177"/>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①建設効果</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9" name="テキスト ボックス 30"/>
          <p:cNvSpPr txBox="1">
            <a:spLocks noChangeArrowheads="1"/>
          </p:cNvSpPr>
          <p:nvPr/>
        </p:nvSpPr>
        <p:spPr bwMode="auto">
          <a:xfrm>
            <a:off x="103434" y="3877170"/>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p>
        </p:txBody>
      </p:sp>
      <p:sp>
        <p:nvSpPr>
          <p:cNvPr id="24" name="テキスト ボックス 29">
            <a:extLst>
              <a:ext uri="{FF2B5EF4-FFF2-40B4-BE49-F238E27FC236}">
                <a16:creationId xmlns:a16="http://schemas.microsoft.com/office/drawing/2014/main" id="{AE3F361C-6CFF-A103-91C4-BDAD3FC2F6D2}"/>
              </a:ext>
            </a:extLst>
          </p:cNvPr>
          <p:cNvSpPr txBox="1"/>
          <p:nvPr/>
        </p:nvSpPr>
        <p:spPr>
          <a:xfrm>
            <a:off x="6509960" y="2474772"/>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30" name="テキスト ボックス 27">
            <a:extLst>
              <a:ext uri="{FF2B5EF4-FFF2-40B4-BE49-F238E27FC236}">
                <a16:creationId xmlns:a16="http://schemas.microsoft.com/office/drawing/2014/main" id="{AE3F361C-6CFF-A103-91C4-BDAD3FC2F6D2}"/>
              </a:ext>
            </a:extLst>
          </p:cNvPr>
          <p:cNvSpPr txBox="1"/>
          <p:nvPr/>
        </p:nvSpPr>
        <p:spPr>
          <a:xfrm>
            <a:off x="6509960" y="1235953"/>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31" name="テキスト ボックス 26">
            <a:extLst>
              <a:ext uri="{FF2B5EF4-FFF2-40B4-BE49-F238E27FC236}">
                <a16:creationId xmlns:a16="http://schemas.microsoft.com/office/drawing/2014/main" id="{AE3F361C-6CFF-A103-91C4-BDAD3FC2F6D2}"/>
              </a:ext>
            </a:extLst>
          </p:cNvPr>
          <p:cNvSpPr txBox="1"/>
          <p:nvPr/>
        </p:nvSpPr>
        <p:spPr>
          <a:xfrm>
            <a:off x="6418115" y="1077283"/>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②調達計画</a:t>
            </a:r>
            <a:endParaRPr kumimoji="1" lang="ja-JP" altLang="en-US" sz="900" u="sng" dirty="0">
              <a:latin typeface="Meiryo UI" panose="020B0604030504040204" pitchFamily="50" charset="-128"/>
              <a:ea typeface="Meiryo UI" panose="020B0604030504040204" pitchFamily="50" charset="-128"/>
            </a:endParaRPr>
          </a:p>
        </p:txBody>
      </p:sp>
      <p:sp>
        <p:nvSpPr>
          <p:cNvPr id="36" name="テキスト ボックス 25">
            <a:extLst>
              <a:ext uri="{FF2B5EF4-FFF2-40B4-BE49-F238E27FC236}">
                <a16:creationId xmlns:a16="http://schemas.microsoft.com/office/drawing/2014/main" id="{AE3F361C-6CFF-A103-91C4-BDAD3FC2F6D2}"/>
              </a:ext>
            </a:extLst>
          </p:cNvPr>
          <p:cNvSpPr txBox="1"/>
          <p:nvPr/>
        </p:nvSpPr>
        <p:spPr>
          <a:xfrm>
            <a:off x="3043543" y="1058033"/>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a:t>
            </a:r>
            <a:endParaRPr kumimoji="1" lang="ja-JP" altLang="en-US" sz="900" u="sng" dirty="0">
              <a:latin typeface="Meiryo UI" panose="020B0604030504040204" pitchFamily="50" charset="-128"/>
              <a:ea typeface="Meiryo UI" panose="020B0604030504040204" pitchFamily="50" charset="-128"/>
            </a:endParaRPr>
          </a:p>
        </p:txBody>
      </p:sp>
      <p:sp>
        <p:nvSpPr>
          <p:cNvPr id="37" name="テキスト ボックス 24"/>
          <p:cNvSpPr txBox="1"/>
          <p:nvPr/>
        </p:nvSpPr>
        <p:spPr>
          <a:xfrm>
            <a:off x="2984689" y="881627"/>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92494" y="1343673"/>
            <a:ext cx="108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設備の概要</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92494" y="891152"/>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32723"/>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41" name="テキスト ボックス 7"/>
          <p:cNvSpPr txBox="1"/>
          <p:nvPr/>
        </p:nvSpPr>
        <p:spPr>
          <a:xfrm>
            <a:off x="3024000" y="6433200"/>
            <a:ext cx="324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2) </a:t>
            </a:r>
            <a:r>
              <a:rPr lang="ja-JP" altLang="en-US" sz="700" dirty="0"/>
              <a:t>現在価値は割引率</a:t>
            </a:r>
            <a:r>
              <a:rPr lang="en-US" altLang="ja-JP" sz="700" dirty="0"/>
              <a:t>0.91</a:t>
            </a:r>
            <a:r>
              <a:rPr lang="ja-JP" altLang="en-US" sz="700" dirty="0"/>
              <a:t>％として算出</a:t>
            </a:r>
          </a:p>
        </p:txBody>
      </p:sp>
      <p:sp>
        <p:nvSpPr>
          <p:cNvPr id="42" name="テキスト ボックス 6"/>
          <p:cNvSpPr txBox="1"/>
          <p:nvPr/>
        </p:nvSpPr>
        <p:spPr>
          <a:xfrm>
            <a:off x="92839" y="3533726"/>
            <a:ext cx="2592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1)</a:t>
            </a:r>
            <a:r>
              <a:rPr lang="ja-JP" altLang="en-US" sz="700" dirty="0"/>
              <a:t> 発注額のうちどれだけを地域内の業者に発注しているかを表す割合</a:t>
            </a:r>
          </a:p>
        </p:txBody>
      </p:sp>
      <p:sp>
        <p:nvSpPr>
          <p:cNvPr id="29" name="テキスト ボックス 5"/>
          <p:cNvSpPr txBox="1"/>
          <p:nvPr/>
        </p:nvSpPr>
        <p:spPr>
          <a:xfrm>
            <a:off x="7459685" y="5455067"/>
            <a:ext cx="901008" cy="396000"/>
          </a:xfrm>
          <a:prstGeom prst="rect">
            <a:avLst/>
          </a:prstGeom>
          <a:solidFill>
            <a:schemeClr val="bg1"/>
          </a:solidFill>
          <a:ln w="12700">
            <a:solidFill>
              <a:srgbClr val="339933"/>
            </a:solidFill>
          </a:ln>
        </p:spPr>
        <p:txBody>
          <a:bodyPr wrap="square" lIns="36000" tIns="0" rIns="36000" bIns="0" rtlCol="0" anchor="ctr" anchorCtr="1">
            <a:noAutofit/>
          </a:bodyPr>
          <a:lstStyle/>
          <a:p>
            <a:pPr algn="ctr"/>
            <a:r>
              <a:rPr lang="ja-JP" altLang="en-US" sz="1000" b="1" dirty="0">
                <a:solidFill>
                  <a:srgbClr val="339933"/>
                </a:solidFill>
                <a:latin typeface="Meiryo UI" panose="020B0604030504040204" pitchFamily="50" charset="-128"/>
                <a:ea typeface="Meiryo UI" panose="020B0604030504040204" pitchFamily="50" charset="-128"/>
              </a:rPr>
              <a:t>設備投資額の約</a:t>
            </a:r>
            <a:r>
              <a:rPr lang="en-US" altLang="ja-JP" sz="1000" b="1" dirty="0">
                <a:solidFill>
                  <a:srgbClr val="339933"/>
                </a:solidFill>
                <a:latin typeface="Meiryo UI" panose="020B0604030504040204" pitchFamily="50" charset="-128"/>
                <a:ea typeface="Meiryo UI" panose="020B0604030504040204" pitchFamily="50" charset="-128"/>
              </a:rPr>
              <a:t>2.3</a:t>
            </a:r>
            <a:r>
              <a:rPr lang="ja-JP" altLang="en-US" sz="1000" b="1" dirty="0">
                <a:solidFill>
                  <a:srgbClr val="339933"/>
                </a:solidFill>
                <a:latin typeface="Meiryo UI" panose="020B0604030504040204" pitchFamily="50" charset="-128"/>
                <a:ea typeface="Meiryo UI" panose="020B0604030504040204" pitchFamily="50" charset="-128"/>
              </a:rPr>
              <a:t>倍</a:t>
            </a:r>
            <a:endParaRPr lang="en-US" altLang="ja-JP" sz="1000" b="1" dirty="0">
              <a:solidFill>
                <a:srgbClr val="339933"/>
              </a:solidFill>
              <a:latin typeface="Meiryo UI" panose="020B0604030504040204" pitchFamily="50" charset="-128"/>
              <a:ea typeface="Meiryo UI" panose="020B0604030504040204" pitchFamily="50" charset="-128"/>
            </a:endParaRPr>
          </a:p>
        </p:txBody>
      </p:sp>
      <p:sp>
        <p:nvSpPr>
          <p:cNvPr id="11" name="テキスト ボックス 4">
            <a:extLst>
              <a:ext uri="{FF2B5EF4-FFF2-40B4-BE49-F238E27FC236}">
                <a16:creationId xmlns:a16="http://schemas.microsoft.com/office/drawing/2014/main" id="{D415A49F-BFA3-D7DD-9C2E-8BFAC3DB3B39}"/>
              </a:ext>
            </a:extLst>
          </p:cNvPr>
          <p:cNvSpPr txBox="1"/>
          <p:nvPr/>
        </p:nvSpPr>
        <p:spPr>
          <a:xfrm>
            <a:off x="6463027" y="4331290"/>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建設効果と事業効果</a:t>
            </a:r>
            <a:r>
              <a:rPr lang="en-US" altLang="ja-JP" sz="1000" b="0" dirty="0"/>
              <a:t>(</a:t>
            </a:r>
            <a:r>
              <a:rPr lang="ja-JP" altLang="en-US" sz="1000" b="0" dirty="0"/>
              <a:t>累積</a:t>
            </a:r>
            <a:r>
              <a:rPr lang="en-US" altLang="ja-JP" sz="1000" b="0" dirty="0"/>
              <a:t>)</a:t>
            </a:r>
            <a:r>
              <a:rPr lang="ja-JP" altLang="en-US" sz="1000" b="0" dirty="0"/>
              <a:t>を合計すると</a:t>
            </a:r>
            <a:r>
              <a:rPr lang="en-US" altLang="ja-JP" sz="1000" b="0" dirty="0"/>
              <a:t>18.71</a:t>
            </a:r>
            <a:r>
              <a:rPr lang="ja-JP" altLang="en-US" sz="1000" b="0" dirty="0"/>
              <a:t>億円であり、設備投資額の約</a:t>
            </a:r>
            <a:r>
              <a:rPr lang="en-US" altLang="ja-JP" sz="1000" b="0" dirty="0"/>
              <a:t>2.3</a:t>
            </a:r>
            <a:r>
              <a:rPr lang="ja-JP" altLang="en-US" sz="1000" b="0" dirty="0"/>
              <a:t>倍である。</a:t>
            </a:r>
          </a:p>
        </p:txBody>
      </p:sp>
      <p:sp>
        <p:nvSpPr>
          <p:cNvPr id="32" name="テキスト ボックス 3"/>
          <p:cNvSpPr txBox="1"/>
          <p:nvPr/>
        </p:nvSpPr>
        <p:spPr>
          <a:xfrm>
            <a:off x="2901547" y="4331290"/>
            <a:ext cx="3456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en-US" altLang="ja-JP" sz="1000" b="0" dirty="0"/>
              <a:t>5,000kW</a:t>
            </a:r>
            <a:r>
              <a:rPr lang="ja-JP" altLang="en-US" sz="1000" b="0" dirty="0" err="1"/>
              <a:t>の太</a:t>
            </a:r>
            <a:r>
              <a:rPr lang="ja-JP" altLang="en-US" sz="1000" b="0" dirty="0"/>
              <a:t>陽光発電を導入することによる事業効果は、事業期間</a:t>
            </a:r>
            <a:r>
              <a:rPr lang="en-US" altLang="ja-JP" sz="1000" b="0" dirty="0"/>
              <a:t>(17</a:t>
            </a:r>
            <a:r>
              <a:rPr lang="ja-JP" altLang="en-US" sz="1000" b="0" dirty="0"/>
              <a:t>年</a:t>
            </a:r>
            <a:r>
              <a:rPr lang="en-US" altLang="ja-JP" sz="1000" b="0" dirty="0"/>
              <a:t>)</a:t>
            </a:r>
            <a:r>
              <a:rPr lang="ja-JP" altLang="en-US" sz="1000" b="0" dirty="0"/>
              <a:t>の累積</a:t>
            </a:r>
            <a:r>
              <a:rPr lang="en-US" altLang="ja-JP" sz="1000" b="0" dirty="0"/>
              <a:t>(</a:t>
            </a:r>
            <a:r>
              <a:rPr lang="ja-JP" altLang="en-US" sz="1000" b="0" dirty="0"/>
              <a:t>現在価値</a:t>
            </a:r>
            <a:r>
              <a:rPr lang="en-US" altLang="ja-JP" sz="1000" b="0" dirty="0"/>
              <a:t>)</a:t>
            </a:r>
            <a:r>
              <a:rPr lang="ja-JP" altLang="en-US" sz="1000" b="0" dirty="0"/>
              <a:t>で</a:t>
            </a:r>
            <a:r>
              <a:rPr lang="en-US" altLang="ja-JP" sz="1000" b="0" dirty="0"/>
              <a:t>16.66</a:t>
            </a:r>
            <a:r>
              <a:rPr lang="ja-JP" altLang="en-US" sz="1000" b="0" dirty="0"/>
              <a:t>億円</a:t>
            </a:r>
            <a:r>
              <a:rPr lang="en-US" altLang="ja-JP" sz="1000" b="0" dirty="0"/>
              <a:t>/</a:t>
            </a:r>
            <a:r>
              <a:rPr lang="ja-JP" altLang="en-US" sz="1000" b="0" dirty="0"/>
              <a:t>年である。</a:t>
            </a:r>
          </a:p>
        </p:txBody>
      </p:sp>
      <p:sp>
        <p:nvSpPr>
          <p:cNvPr id="25" name="テキスト ボックス 2"/>
          <p:cNvSpPr txBox="1"/>
          <p:nvPr/>
        </p:nvSpPr>
        <p:spPr>
          <a:xfrm>
            <a:off x="155845" y="4331290"/>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設備投資額</a:t>
            </a:r>
            <a:r>
              <a:rPr lang="en-US" altLang="ja-JP" sz="1000" b="0" dirty="0"/>
              <a:t>7.98</a:t>
            </a:r>
            <a:r>
              <a:rPr lang="ja-JP" altLang="en-US" sz="1000" b="0" dirty="0"/>
              <a:t>億円による地域内の建設効果は</a:t>
            </a:r>
            <a:r>
              <a:rPr lang="en-US" altLang="ja-JP" sz="1000" b="0" dirty="0"/>
              <a:t>2.05</a:t>
            </a:r>
            <a:r>
              <a:rPr lang="ja-JP" altLang="en-US" sz="1000" b="0" dirty="0"/>
              <a:t>億円である。</a:t>
            </a:r>
          </a:p>
        </p:txBody>
      </p:sp>
      <p:graphicFrame>
        <p:nvGraphicFramePr>
          <p:cNvPr id="40" name="表 3">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30031519"/>
              </p:ext>
            </p:extLst>
          </p:nvPr>
        </p:nvGraphicFramePr>
        <p:xfrm>
          <a:off x="4720646" y="1223871"/>
          <a:ext cx="1512000" cy="2484006"/>
        </p:xfrm>
        <a:graphic>
          <a:graphicData uri="http://schemas.openxmlformats.org/drawingml/2006/table">
            <a:tbl>
              <a:tblPr firstRow="1" bandRow="1">
                <a:tableStyleId>{5940675A-B579-460E-94D1-54222C63F5DA}</a:tableStyleId>
              </a:tblPr>
              <a:tblGrid>
                <a:gridCol w="684000">
                  <a:extLst>
                    <a:ext uri="{9D8B030D-6E8A-4147-A177-3AD203B41FA5}">
                      <a16:colId xmlns:a16="http://schemas.microsoft.com/office/drawing/2014/main" val="4225358675"/>
                    </a:ext>
                  </a:extLst>
                </a:gridCol>
                <a:gridCol w="828000">
                  <a:extLst>
                    <a:ext uri="{9D8B030D-6E8A-4147-A177-3AD203B41FA5}">
                      <a16:colId xmlns:a16="http://schemas.microsoft.com/office/drawing/2014/main" val="1868032922"/>
                    </a:ext>
                  </a:extLst>
                </a:gridCol>
              </a:tblGrid>
              <a:tr h="196566">
                <a:tc>
                  <a:txBody>
                    <a:bodyPr/>
                    <a:lstStyle/>
                    <a:p>
                      <a:pPr algn="ctr">
                        <a:lnSpc>
                          <a:spcPts val="8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8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千円</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190620">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燃料費</a:t>
                      </a:r>
                    </a:p>
                  </a:txBody>
                  <a:tcPr marL="36000" marR="36000" anchor="ctr">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190620">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修繕費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190620">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諸費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190620">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保険料</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190620">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用益費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190620">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雑費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190620">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人件費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190620">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一般管理費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190620">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減価償却</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190620">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営業外費用</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8603457"/>
                  </a:ext>
                </a:extLst>
              </a:tr>
              <a:tr h="190620">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法人税等</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9523826"/>
                  </a:ext>
                </a:extLst>
              </a:tr>
              <a:tr h="190620">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当期純利益</a:t>
                      </a:r>
                    </a:p>
                  </a:txBody>
                  <a:tcPr marL="36000" marR="36000"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37478202"/>
                  </a:ext>
                </a:extLst>
              </a:tr>
            </a:tbl>
          </a:graphicData>
        </a:graphic>
      </p:graphicFrame>
      <p:graphicFrame>
        <p:nvGraphicFramePr>
          <p:cNvPr id="27" name="表 2">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3201653994"/>
              </p:ext>
            </p:extLst>
          </p:nvPr>
        </p:nvGraphicFramePr>
        <p:xfrm>
          <a:off x="3024293" y="1232976"/>
          <a:ext cx="1620000" cy="1922400"/>
        </p:xfrm>
        <a:graphic>
          <a:graphicData uri="http://schemas.openxmlformats.org/drawingml/2006/table">
            <a:tbl>
              <a:tblPr firstRow="1" bandRow="1">
                <a:tableStyleId>{5940675A-B579-460E-94D1-54222C63F5DA}</a:tableStyleId>
              </a:tblPr>
              <a:tblGrid>
                <a:gridCol w="792000">
                  <a:extLst>
                    <a:ext uri="{9D8B030D-6E8A-4147-A177-3AD203B41FA5}">
                      <a16:colId xmlns:a16="http://schemas.microsoft.com/office/drawing/2014/main" val="4225358675"/>
                    </a:ext>
                  </a:extLst>
                </a:gridCol>
                <a:gridCol w="828000">
                  <a:extLst>
                    <a:ext uri="{9D8B030D-6E8A-4147-A177-3AD203B41FA5}">
                      <a16:colId xmlns:a16="http://schemas.microsoft.com/office/drawing/2014/main" val="1868032922"/>
                    </a:ext>
                  </a:extLst>
                </a:gridCol>
              </a:tblGrid>
              <a:tr h="194400">
                <a:tc>
                  <a:txBody>
                    <a:bodyPr/>
                    <a:lstStyle/>
                    <a:p>
                      <a:pPr algn="ctr">
                        <a:lnSpc>
                          <a:spcPts val="8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8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千円</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216000">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廃棄物収集運搬</a:t>
                      </a:r>
                    </a:p>
                  </a:txBody>
                  <a:tcPr marL="36000" marR="36000"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216000">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廃棄物処理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216000">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バイオガス販売</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216000">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電力販売</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216000">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熱販売</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4465928"/>
                  </a:ext>
                </a:extLst>
              </a:tr>
              <a:tr h="216000">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肥料販売</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216000">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農作物販売</a:t>
                      </a:r>
                    </a:p>
                  </a:txBody>
                  <a:tcPr marL="36000" marR="36000" anchor="ctr">
                    <a:lnT w="635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983102443"/>
                  </a:ext>
                </a:extLst>
              </a:tr>
              <a:tr h="216000">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合計</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売上高</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36000" anchor="ctr">
                    <a:solidFill>
                      <a:schemeClr val="accent5">
                        <a:lumMod val="40000"/>
                        <a:lumOff val="6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172801623"/>
                  </a:ext>
                </a:extLst>
              </a:tr>
            </a:tbl>
          </a:graphicData>
        </a:graphic>
      </p:graphicFrame>
      <p:graphicFrame>
        <p:nvGraphicFramePr>
          <p:cNvPr id="38" name="表 1">
            <a:extLst>
              <a:ext uri="{FF2B5EF4-FFF2-40B4-BE49-F238E27FC236}">
                <a16:creationId xmlns:a16="http://schemas.microsoft.com/office/drawing/2014/main" id="{E98C20B8-EFD8-4F82-93CA-A1442FE9D031}"/>
              </a:ext>
            </a:extLst>
          </p:cNvPr>
          <p:cNvGraphicFramePr>
            <a:graphicFrameLocks noGrp="1"/>
          </p:cNvGraphicFramePr>
          <p:nvPr>
            <p:extLst>
              <p:ext uri="{D42A27DB-BD31-4B8C-83A1-F6EECF244321}">
                <p14:modId xmlns:p14="http://schemas.microsoft.com/office/powerpoint/2010/main" val="175587082"/>
              </p:ext>
            </p:extLst>
          </p:nvPr>
        </p:nvGraphicFramePr>
        <p:xfrm>
          <a:off x="91175" y="1521940"/>
          <a:ext cx="2772000" cy="1980000"/>
        </p:xfrm>
        <a:graphic>
          <a:graphicData uri="http://schemas.openxmlformats.org/drawingml/2006/table">
            <a:tbl>
              <a:tblPr firstRow="1" bandRow="1">
                <a:tableStyleId>{5940675A-B579-460E-94D1-54222C63F5DA}</a:tableStyleId>
              </a:tblPr>
              <a:tblGrid>
                <a:gridCol w="94936">
                  <a:extLst>
                    <a:ext uri="{9D8B030D-6E8A-4147-A177-3AD203B41FA5}">
                      <a16:colId xmlns:a16="http://schemas.microsoft.com/office/drawing/2014/main" val="2250622700"/>
                    </a:ext>
                  </a:extLst>
                </a:gridCol>
                <a:gridCol w="404388">
                  <a:extLst>
                    <a:ext uri="{9D8B030D-6E8A-4147-A177-3AD203B41FA5}">
                      <a16:colId xmlns:a16="http://schemas.microsoft.com/office/drawing/2014/main" val="739774977"/>
                    </a:ext>
                  </a:extLst>
                </a:gridCol>
                <a:gridCol w="175239">
                  <a:extLst>
                    <a:ext uri="{9D8B030D-6E8A-4147-A177-3AD203B41FA5}">
                      <a16:colId xmlns:a16="http://schemas.microsoft.com/office/drawing/2014/main" val="1626966803"/>
                    </a:ext>
                  </a:extLst>
                </a:gridCol>
                <a:gridCol w="912932">
                  <a:extLst>
                    <a:ext uri="{9D8B030D-6E8A-4147-A177-3AD203B41FA5}">
                      <a16:colId xmlns:a16="http://schemas.microsoft.com/office/drawing/2014/main" val="1758199408"/>
                    </a:ext>
                  </a:extLst>
                </a:gridCol>
                <a:gridCol w="753776">
                  <a:extLst>
                    <a:ext uri="{9D8B030D-6E8A-4147-A177-3AD203B41FA5}">
                      <a16:colId xmlns:a16="http://schemas.microsoft.com/office/drawing/2014/main" val="1868032922"/>
                    </a:ext>
                  </a:extLst>
                </a:gridCol>
                <a:gridCol w="430729">
                  <a:extLst>
                    <a:ext uri="{9D8B030D-6E8A-4147-A177-3AD203B41FA5}">
                      <a16:colId xmlns:a16="http://schemas.microsoft.com/office/drawing/2014/main" val="3698287331"/>
                    </a:ext>
                  </a:extLst>
                </a:gridCol>
              </a:tblGrid>
              <a:tr h="161072">
                <a:tc gridSpan="4">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項目</a:t>
                      </a:r>
                    </a:p>
                  </a:txBody>
                  <a:tcPr marL="36000" marR="0" marT="36000" marB="0" anchor="ctr" anchorCtr="1">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設定値</a:t>
                      </a:r>
                    </a:p>
                  </a:txBody>
                  <a:tcPr marL="36000" marR="0" marT="36000" marB="0" anchor="ctr" anchorCtr="1">
                    <a:solidFill>
                      <a:schemeClr val="bg1">
                        <a:lumMod val="75000"/>
                      </a:schemeClr>
                    </a:solidFill>
                  </a:tcPr>
                </a:tc>
                <a:tc>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単位</a:t>
                      </a:r>
                    </a:p>
                  </a:txBody>
                  <a:tcPr marL="36000" marR="0" marT="36000" marB="0" anchor="ctr" anchorCtr="1">
                    <a:solidFill>
                      <a:schemeClr val="bg1">
                        <a:lumMod val="75000"/>
                      </a:schemeClr>
                    </a:solidFill>
                  </a:tcPr>
                </a:tc>
                <a:extLst>
                  <a:ext uri="{0D108BD9-81ED-4DB2-BD59-A6C34878D82A}">
                    <a16:rowId xmlns:a16="http://schemas.microsoft.com/office/drawing/2014/main" val="3528111955"/>
                  </a:ext>
                </a:extLst>
              </a:tr>
              <a:tr h="161072">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設備投資額</a:t>
                      </a:r>
                    </a:p>
                  </a:txBody>
                  <a:tcPr marL="36000" marR="0" marT="36000" marB="0" anchor="ctr">
                    <a:lnB w="12700" cmpd="sng">
                      <a:noFill/>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noFill/>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百万円</a:t>
                      </a:r>
                    </a:p>
                  </a:txBody>
                  <a:tcPr marL="36000" marR="0" marT="36000" marB="0" anchor="ctr">
                    <a:noFill/>
                  </a:tcPr>
                </a:tc>
                <a:extLst>
                  <a:ext uri="{0D108BD9-81ED-4DB2-BD59-A6C34878D82A}">
                    <a16:rowId xmlns:a16="http://schemas.microsoft.com/office/drawing/2014/main" val="2600272368"/>
                  </a:ext>
                </a:extLst>
              </a:tr>
              <a:tr h="161072">
                <a:tc rowSpan="8">
                  <a:txBody>
                    <a:bodyPr/>
                    <a:lstStyle/>
                    <a:p>
                      <a:pPr marL="0" algn="l" defTabSz="914400" rtl="0" eaLnBrk="1" latinLnBrk="0" hangingPunct="1">
                        <a:lnSpc>
                          <a:spcPts val="400"/>
                        </a:lnSpc>
                      </a:pPr>
                      <a:endParaRPr kumimoji="1" lang="ja-JP" altLang="en-US" sz="750" kern="12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R w="12700" cap="flat" cmpd="sng" algn="ctr">
                      <a:solidFill>
                        <a:schemeClr val="tx1"/>
                      </a:solidFill>
                      <a:prstDash val="solid"/>
                      <a:round/>
                      <a:headEnd type="none" w="med" len="med"/>
                      <a:tailEnd type="none" w="med" len="med"/>
                    </a:lnR>
                    <a:lnT w="12700" cmpd="sng">
                      <a:noFill/>
                    </a:lnT>
                    <a:solidFill>
                      <a:schemeClr val="bg1">
                        <a:lumMod val="95000"/>
                      </a:schemeClr>
                    </a:solidFill>
                  </a:tcPr>
                </a:tc>
                <a:tc gridSpan="3">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うち、工事費の割合</a:t>
                      </a:r>
                    </a:p>
                  </a:txBody>
                  <a:tcPr marL="36000" marR="0" marT="36000" marB="0" anchor="ctr">
                    <a:lnL w="1270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5949214"/>
                  </a:ext>
                </a:extLst>
              </a:tr>
              <a:tr h="168928">
                <a:tc vMerge="1">
                  <a:txBody>
                    <a:bodyPr/>
                    <a:lstStyle/>
                    <a:p>
                      <a:endParaRPr kumimoji="1" lang="ja-JP" altLang="en-US"/>
                    </a:p>
                  </a:txBody>
                  <a:tcPr/>
                </a:tc>
                <a:tc rowSpan="3">
                  <a:txBody>
                    <a:bodyPr/>
                    <a:lstStyle/>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うち、</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設備費</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の割合</a:t>
                      </a: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054710940"/>
                  </a:ext>
                </a:extLst>
              </a:tr>
              <a:tr h="168928">
                <a:tc vMerge="1">
                  <a:txBody>
                    <a:bodyPr/>
                    <a:lstStyle/>
                    <a:p>
                      <a:endParaRPr kumimoji="1" lang="ja-JP" altLang="en-US"/>
                    </a:p>
                  </a:txBody>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パワコン等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588648718"/>
                  </a:ext>
                </a:extLst>
              </a:tr>
              <a:tr h="168928">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タービン、燃焼炉、ボイラー等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218628976"/>
                  </a:ext>
                </a:extLst>
              </a:tr>
              <a:tr h="161072">
                <a:tc vMerge="1">
                  <a:txBody>
                    <a:bodyPr/>
                    <a:lstStyle/>
                    <a:p>
                      <a:pPr marL="0" algn="ctr" defTabSz="914400" rtl="0" eaLnBrk="1" latinLnBrk="0" hangingPunct="1">
                        <a:lnSpc>
                          <a:spcPts val="10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rowSpan="4">
                  <a:txBody>
                    <a:bodyPr/>
                    <a:lstStyle/>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域内</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調達率</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7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7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bg1">
                        <a:lumMod val="95000"/>
                      </a:schemeClr>
                    </a:solidFill>
                  </a:tcPr>
                </a:tc>
                <a:tc gridSpan="2">
                  <a:txBody>
                    <a:bodyPr/>
                    <a:lstStyle/>
                    <a:p>
                      <a:pPr marL="0" indent="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工事費</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95744064"/>
                  </a:ext>
                </a:extLst>
              </a:tr>
              <a:tr h="168928">
                <a:tc vMerge="1">
                  <a:txBody>
                    <a:bodyPr/>
                    <a:lstStyle/>
                    <a:p>
                      <a:endParaRPr kumimoji="1" lang="ja-JP" altLang="en-US"/>
                    </a:p>
                  </a:txBody>
                  <a:tcPr/>
                </a:tc>
                <a:tc vMerge="1">
                  <a:txBody>
                    <a:bodyPr/>
                    <a:lstStyle/>
                    <a:p>
                      <a:endParaRPr kumimoji="1" lang="ja-JP" altLang="en-US"/>
                    </a:p>
                  </a:txBody>
                  <a:tcPr/>
                </a:tc>
                <a:tc rowSpan="3">
                  <a:txBody>
                    <a:bodyPr/>
                    <a:lstStyle/>
                    <a:p>
                      <a:pPr algn="ctr">
                        <a:lnSpc>
                          <a:spcPts val="1000"/>
                        </a:lnSpc>
                      </a:pPr>
                      <a:r>
                        <a:rPr kumimoji="1" lang="ja-JP" altLang="en-US" sz="750" dirty="0">
                          <a:latin typeface="Meiryo UI" panose="020B0604030504040204" pitchFamily="50" charset="-128"/>
                          <a:ea typeface="Meiryo UI" panose="020B0604030504040204" pitchFamily="50" charset="-128"/>
                        </a:rPr>
                        <a:t>設備費</a:t>
                      </a:r>
                    </a:p>
                  </a:txBody>
                  <a:tcPr marL="0" marR="0" marT="0" marB="0" vert="wordArtVertRtl" anchor="ctr">
                    <a:lnL w="6350" cap="flat" cmpd="sng" algn="ctr">
                      <a:solidFill>
                        <a:schemeClr val="tx1"/>
                      </a:solidFill>
                      <a:prstDash val="solid"/>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600" dirty="0">
                        <a:latin typeface="Meiryo UI" panose="020B0604030504040204" pitchFamily="50" charset="-128"/>
                        <a:ea typeface="Meiryo UI" panose="020B0604030504040204" pitchFamily="50" charset="-128"/>
                      </a:endParaRP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05390480"/>
                  </a:ext>
                </a:extLst>
              </a:tr>
              <a:tr h="168928">
                <a:tc vMerge="1">
                  <a:txBody>
                    <a:bodyPr/>
                    <a:lstStyle/>
                    <a:p>
                      <a:endParaRPr kumimoji="1" lang="ja-JP" altLang="en-US"/>
                    </a:p>
                  </a:txBody>
                  <a:tcPr/>
                </a:tc>
                <a:tc vMerge="1">
                  <a:txBody>
                    <a:bodyPr/>
                    <a:lstStyle/>
                    <a:p>
                      <a:endParaRPr kumimoji="1" lang="ja-JP" altLang="en-US"/>
                    </a:p>
                  </a:txBody>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nSpc>
                          <a:spcPts val="400"/>
                        </a:lnSpc>
                      </a:pPr>
                      <a:r>
                        <a:rPr kumimoji="1" lang="ja-JP" altLang="en-US" sz="600" dirty="0">
                          <a:latin typeface="Meiryo UI" panose="020B0604030504040204" pitchFamily="50" charset="-128"/>
                          <a:ea typeface="Meiryo UI" panose="020B0604030504040204" pitchFamily="50" charset="-128"/>
                        </a:rPr>
                        <a:t>パワコン等</a:t>
                      </a: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24939159"/>
                  </a:ext>
                </a:extLst>
              </a:tr>
              <a:tr h="168928">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endParaRPr kumimoji="1" lang="ja-JP" altLang="en-US"/>
                    </a:p>
                  </a:txBody>
                  <a:tcPr>
                    <a:lnL w="12700" cap="flat" cmpd="sng" algn="ctr">
                      <a:solidFill>
                        <a:schemeClr val="tx1"/>
                      </a:solidFill>
                      <a:prstDash val="solid"/>
                      <a:round/>
                      <a:headEnd type="none" w="med" len="med"/>
                      <a:tailEnd type="none" w="med" len="med"/>
                    </a:lnL>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00" dirty="0">
                          <a:latin typeface="Meiryo UI" panose="020B0604030504040204" pitchFamily="50" charset="-128"/>
                          <a:ea typeface="Meiryo UI" panose="020B0604030504040204" pitchFamily="50" charset="-128"/>
                        </a:rPr>
                        <a:t>タービン、燃焼炉、ボイラー等</a:t>
                      </a: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3497675649"/>
                  </a:ext>
                </a:extLst>
              </a:tr>
              <a:tr h="161072">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売上高</a:t>
                      </a:r>
                      <a:r>
                        <a:rPr kumimoji="1" lang="en-US" altLang="ja-JP" sz="75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750" kern="1200" dirty="0">
                          <a:solidFill>
                            <a:schemeClr val="tx1"/>
                          </a:solidFill>
                          <a:latin typeface="Meiryo UI" panose="020B0604030504040204" pitchFamily="50" charset="-128"/>
                          <a:ea typeface="Meiryo UI" panose="020B0604030504040204" pitchFamily="50" charset="-128"/>
                          <a:cs typeface="+mn-cs"/>
                        </a:rPr>
                        <a:t>年間</a:t>
                      </a:r>
                      <a:r>
                        <a:rPr kumimoji="1" lang="en-US" altLang="ja-JP" sz="750"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75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千円</a:t>
                      </a:r>
                    </a:p>
                  </a:txBody>
                  <a:tcPr marL="36000" marR="0" marT="36000" marB="0" anchor="ctr"/>
                </a:tc>
                <a:extLst>
                  <a:ext uri="{0D108BD9-81ED-4DB2-BD59-A6C34878D82A}">
                    <a16:rowId xmlns:a16="http://schemas.microsoft.com/office/drawing/2014/main" val="90072559"/>
                  </a:ext>
                </a:extLst>
              </a:tr>
              <a:tr h="161072">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事業年数</a:t>
                      </a: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年</a:t>
                      </a:r>
                    </a:p>
                  </a:txBody>
                  <a:tcPr marL="36000" marR="0" marT="36000" marB="0" anchor="ctr"/>
                </a:tc>
                <a:extLst>
                  <a:ext uri="{0D108BD9-81ED-4DB2-BD59-A6C34878D82A}">
                    <a16:rowId xmlns:a16="http://schemas.microsoft.com/office/drawing/2014/main" val="2528999370"/>
                  </a:ext>
                </a:extLst>
              </a:tr>
            </a:tbl>
          </a:graphicData>
        </a:graphic>
      </p:graphicFrame>
      <p:sp>
        <p:nvSpPr>
          <p:cNvPr id="7" name="テキスト ボックス 1"/>
          <p:cNvSpPr txBox="1"/>
          <p:nvPr/>
        </p:nvSpPr>
        <p:spPr>
          <a:xfrm>
            <a:off x="108157" y="1066813"/>
            <a:ext cx="2772000" cy="216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食品廃棄物リサイクル</a:t>
            </a:r>
            <a:endParaRPr kumimoji="1" lang="ja-JP" altLang="en-US" sz="1000" dirty="0">
              <a:latin typeface="Meiryo UI" panose="020B0604030504040204" pitchFamily="50" charset="-128"/>
              <a:ea typeface="Meiryo UI" panose="020B0604030504040204" pitchFamily="50" charset="-128"/>
            </a:endParaRPr>
          </a:p>
        </p:txBody>
      </p:sp>
      <p:sp>
        <p:nvSpPr>
          <p:cNvPr id="26" name="正方形/長方形 31">
            <a:extLst>
              <a:ext uri="{FF2B5EF4-FFF2-40B4-BE49-F238E27FC236}">
                <a16:creationId xmlns:a16="http://schemas.microsoft.com/office/drawing/2014/main" id="{EF5AD389-4360-4AF9-9092-5308543366BE}"/>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384419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a:extLst>
              <a:ext uri="{FF2B5EF4-FFF2-40B4-BE49-F238E27FC236}">
                <a16:creationId xmlns:a16="http://schemas.microsoft.com/office/drawing/2014/main" id="{A87BA196-F7AB-B44E-EDA2-1B9D96CAF730}"/>
              </a:ext>
            </a:extLst>
          </p:cNvPr>
          <p:cNvSpPr>
            <a:spLocks noGrp="1"/>
          </p:cNvSpPr>
          <p:nvPr>
            <p:ph type="sldNum" sz="quarter" idx="4"/>
          </p:nvPr>
        </p:nvSpPr>
        <p:spPr/>
        <p:txBody>
          <a:bodyPr/>
          <a:lstStyle/>
          <a:p>
            <a:pPr>
              <a:defRPr/>
            </a:pPr>
            <a:fld id="{20DC7313-58E3-4F6B-88A3-0F915AD38F14}" type="slidenum">
              <a:rPr lang="en-US" altLang="ja-JP" smtClean="0"/>
              <a:pPr>
                <a:defRPr/>
              </a:pPr>
              <a:t>18</a:t>
            </a:fld>
            <a:endParaRPr lang="en-US" altLang="ja-JP" dirty="0"/>
          </a:p>
        </p:txBody>
      </p:sp>
      <p:sp>
        <p:nvSpPr>
          <p:cNvPr id="2" name="タイトル 1">
            <a:extLst>
              <a:ext uri="{FF2B5EF4-FFF2-40B4-BE49-F238E27FC236}">
                <a16:creationId xmlns:a16="http://schemas.microsoft.com/office/drawing/2014/main" id="{1E25BD8E-4EAC-082C-7B0B-4E5B65D57E1A}"/>
              </a:ext>
            </a:extLst>
          </p:cNvPr>
          <p:cNvSpPr>
            <a:spLocks noGrp="1"/>
          </p:cNvSpPr>
          <p:nvPr>
            <p:ph type="ctrTitle"/>
          </p:nvPr>
        </p:nvSpPr>
        <p:spPr/>
        <p:txBody>
          <a:bodyPr/>
          <a:lstStyle/>
          <a:p>
            <a:r>
              <a:rPr lang="ja-JP" altLang="en-US" dirty="0"/>
              <a:t>（２）経済波及効果の内訳</a:t>
            </a:r>
            <a:endParaRPr kumimoji="1" lang="ja-JP" altLang="en-US" dirty="0"/>
          </a:p>
        </p:txBody>
      </p:sp>
      <p:sp>
        <p:nvSpPr>
          <p:cNvPr id="9" name="テキスト ボックス 23"/>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1)</a:t>
            </a:r>
            <a:r>
              <a:rPr lang="ja-JP" altLang="en-US" sz="700" dirty="0"/>
              <a:t> 経済波及効果</a:t>
            </a:r>
            <a:r>
              <a:rPr lang="en-US" altLang="ja-JP" sz="700" dirty="0"/>
              <a:t>(</a:t>
            </a:r>
            <a:r>
              <a:rPr lang="ja-JP" altLang="en-US" sz="700" dirty="0"/>
              <a:t>効果の合計</a:t>
            </a:r>
            <a:r>
              <a:rPr lang="en-US" altLang="ja-JP" sz="700" dirty="0"/>
              <a:t>)</a:t>
            </a:r>
            <a:r>
              <a:rPr lang="ja-JP" altLang="en-US" sz="700" dirty="0"/>
              <a:t>の内訳は、直接効果、第</a:t>
            </a:r>
            <a:r>
              <a:rPr lang="en-US" altLang="ja-JP" sz="700" dirty="0"/>
              <a:t>1</a:t>
            </a:r>
            <a:r>
              <a:rPr lang="ja-JP" altLang="en-US" sz="700" dirty="0"/>
              <a:t>次間接効果、第</a:t>
            </a:r>
            <a:r>
              <a:rPr lang="en-US" altLang="ja-JP" sz="700" dirty="0"/>
              <a:t>2</a:t>
            </a:r>
            <a:r>
              <a:rPr lang="ja-JP" altLang="en-US" sz="700" dirty="0"/>
              <a:t>次間接効果の</a:t>
            </a:r>
            <a:r>
              <a:rPr lang="en-US" altLang="ja-JP" sz="700" dirty="0"/>
              <a:t>3</a:t>
            </a:r>
            <a:r>
              <a:rPr lang="ja-JP" altLang="en-US" sz="700" dirty="0"/>
              <a:t>つからなる。図中の数値は、表章単位未満の位で四捨五入しているため、合計と内訳の合計は必ずしも一致しない。</a:t>
            </a:r>
          </a:p>
        </p:txBody>
      </p:sp>
      <p:sp>
        <p:nvSpPr>
          <p:cNvPr id="7" name="テキスト ボックス 22">
            <a:extLst>
              <a:ext uri="{FF2B5EF4-FFF2-40B4-BE49-F238E27FC236}">
                <a16:creationId xmlns:a16="http://schemas.microsoft.com/office/drawing/2014/main" id="{14E51171-E308-EB4F-3033-EB64501E19AA}"/>
              </a:ext>
            </a:extLst>
          </p:cNvPr>
          <p:cNvSpPr txBox="1"/>
          <p:nvPr/>
        </p:nvSpPr>
        <p:spPr>
          <a:xfrm>
            <a:off x="47298" y="3631032"/>
            <a:ext cx="4320000" cy="276999"/>
          </a:xfrm>
          <a:prstGeom prst="rect">
            <a:avLst/>
          </a:prstGeom>
          <a:noFill/>
        </p:spPr>
        <p:txBody>
          <a:bodyPr wrap="square" rtlCol="0">
            <a:spAutoFit/>
          </a:bodyPr>
          <a:lstStyle/>
          <a:p>
            <a:r>
              <a:rPr lang="ja-JP" altLang="en-US" sz="1200" u="sng" dirty="0">
                <a:latin typeface="Meiryo UI" panose="020B0604030504040204" pitchFamily="50" charset="-128"/>
                <a:ea typeface="Meiryo UI" panose="020B0604030504040204" pitchFamily="50" charset="-128"/>
              </a:rPr>
              <a:t>②事業効果（</a:t>
            </a:r>
            <a:r>
              <a:rPr lang="en-US" altLang="ja-JP" sz="1200" u="sng" dirty="0">
                <a:latin typeface="Meiryo UI" panose="020B0604030504040204" pitchFamily="50" charset="-128"/>
                <a:ea typeface="Meiryo UI" panose="020B0604030504040204" pitchFamily="50" charset="-128"/>
              </a:rPr>
              <a:t>1</a:t>
            </a:r>
            <a:r>
              <a:rPr lang="ja-JP" altLang="en-US" sz="1200" u="sng" dirty="0">
                <a:latin typeface="Meiryo UI" panose="020B0604030504040204" pitchFamily="50" charset="-128"/>
                <a:ea typeface="Meiryo UI" panose="020B0604030504040204" pitchFamily="50" charset="-128"/>
              </a:rPr>
              <a:t>年間）</a:t>
            </a:r>
            <a:endParaRPr kumimoji="1" lang="ja-JP" altLang="en-US" sz="1200" u="sng" baseline="30000" dirty="0">
              <a:latin typeface="Meiryo UI" panose="020B0604030504040204" pitchFamily="50" charset="-128"/>
              <a:ea typeface="Meiryo UI" panose="020B0604030504040204" pitchFamily="50" charset="-128"/>
            </a:endParaRPr>
          </a:p>
        </p:txBody>
      </p:sp>
      <p:sp>
        <p:nvSpPr>
          <p:cNvPr id="6" name="テキスト ボックス 21">
            <a:extLst>
              <a:ext uri="{FF2B5EF4-FFF2-40B4-BE49-F238E27FC236}">
                <a16:creationId xmlns:a16="http://schemas.microsoft.com/office/drawing/2014/main" id="{6F859280-7B59-6B2A-BE7A-FBD821D6FFFF}"/>
              </a:ext>
            </a:extLst>
          </p:cNvPr>
          <p:cNvSpPr txBox="1"/>
          <p:nvPr/>
        </p:nvSpPr>
        <p:spPr>
          <a:xfrm>
            <a:off x="47298" y="902382"/>
            <a:ext cx="4320000" cy="276999"/>
          </a:xfrm>
          <a:prstGeom prst="rect">
            <a:avLst/>
          </a:prstGeom>
          <a:noFill/>
        </p:spPr>
        <p:txBody>
          <a:bodyPr wrap="square" rtlCol="0">
            <a:spAutoFit/>
          </a:bodyPr>
          <a:lstStyle/>
          <a:p>
            <a:r>
              <a:rPr lang="ja-JP" altLang="en-US" sz="1200" u="sng" dirty="0">
                <a:latin typeface="Meiryo UI" panose="020B0604030504040204" pitchFamily="50" charset="-128"/>
                <a:ea typeface="Meiryo UI" panose="020B0604030504040204" pitchFamily="50" charset="-128"/>
              </a:rPr>
              <a:t>①建設効果</a:t>
            </a:r>
            <a:endParaRPr kumimoji="1" lang="ja-JP" altLang="en-US" sz="1200" u="sng" baseline="30000" dirty="0">
              <a:latin typeface="Meiryo UI" panose="020B0604030504040204" pitchFamily="50" charset="-128"/>
              <a:ea typeface="Meiryo UI" panose="020B0604030504040204" pitchFamily="50" charset="-128"/>
            </a:endParaRPr>
          </a:p>
        </p:txBody>
      </p:sp>
      <p:sp>
        <p:nvSpPr>
          <p:cNvPr id="10" name="テキスト ボックス 20">
            <a:extLst>
              <a:ext uri="{FF2B5EF4-FFF2-40B4-BE49-F238E27FC236}">
                <a16:creationId xmlns:a16="http://schemas.microsoft.com/office/drawing/2014/main" id="{A5FD5605-B3C8-346A-E697-4DF223EEEBF6}"/>
              </a:ext>
            </a:extLst>
          </p:cNvPr>
          <p:cNvSpPr txBox="1">
            <a:spLocks noChangeArrowheads="1"/>
          </p:cNvSpPr>
          <p:nvPr/>
        </p:nvSpPr>
        <p:spPr bwMode="auto">
          <a:xfrm>
            <a:off x="66369" y="651021"/>
            <a:ext cx="8964000" cy="245127"/>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経済波及効果の内訳</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8" name="テキスト ボックス 2">
            <a:extLst>
              <a:ext uri="{FF2B5EF4-FFF2-40B4-BE49-F238E27FC236}">
                <a16:creationId xmlns:a16="http://schemas.microsoft.com/office/drawing/2014/main" id="{5076D3A8-4916-1896-98B6-21C3950841F1}"/>
              </a:ext>
            </a:extLst>
          </p:cNvPr>
          <p:cNvSpPr txBox="1"/>
          <p:nvPr/>
        </p:nvSpPr>
        <p:spPr>
          <a:xfrm>
            <a:off x="166691" y="3915432"/>
            <a:ext cx="8712000" cy="39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100" b="1">
                <a:latin typeface="Meiryo UI" pitchFamily="50" charset="-128"/>
                <a:ea typeface="Meiryo UI" pitchFamily="50" charset="-128"/>
              </a:defRPr>
            </a:lvl1pPr>
          </a:lstStyle>
          <a:p>
            <a:pPr>
              <a:lnSpc>
                <a:spcPts val="1200"/>
              </a:lnSpc>
              <a:spcAft>
                <a:spcPts val="0"/>
              </a:spcAft>
            </a:pPr>
            <a:r>
              <a:rPr lang="en-US" altLang="ja-JP" sz="1050" b="0" dirty="0"/>
              <a:t>1</a:t>
            </a:r>
            <a:r>
              <a:rPr lang="ja-JP" altLang="en-US" sz="1050" b="0" dirty="0"/>
              <a:t>年間の事業効果は、直接効果が</a:t>
            </a:r>
            <a:r>
              <a:rPr lang="en-US" altLang="ja-JP" sz="1050" b="0" dirty="0"/>
              <a:t>0.90</a:t>
            </a:r>
            <a:r>
              <a:rPr lang="ja-JP" altLang="en-US" sz="1050" b="0" dirty="0"/>
              <a:t>億円であり、これに間接効果を加えた効果の合計は</a:t>
            </a:r>
            <a:r>
              <a:rPr lang="en-US" altLang="ja-JP" sz="1050" b="0" dirty="0"/>
              <a:t>1.30</a:t>
            </a:r>
            <a:r>
              <a:rPr lang="ja-JP" altLang="en-US" sz="1050" b="0" dirty="0"/>
              <a:t>億円である。</a:t>
            </a:r>
          </a:p>
        </p:txBody>
      </p:sp>
      <p:sp>
        <p:nvSpPr>
          <p:cNvPr id="5" name="テキスト ボックス 1">
            <a:extLst>
              <a:ext uri="{FF2B5EF4-FFF2-40B4-BE49-F238E27FC236}">
                <a16:creationId xmlns:a16="http://schemas.microsoft.com/office/drawing/2014/main" id="{236EABF3-476D-01F7-AE1F-62E2F2FB9FB3}"/>
              </a:ext>
            </a:extLst>
          </p:cNvPr>
          <p:cNvSpPr txBox="1"/>
          <p:nvPr/>
        </p:nvSpPr>
        <p:spPr>
          <a:xfrm>
            <a:off x="159894" y="1197090"/>
            <a:ext cx="8712000" cy="39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50" b="0" dirty="0"/>
              <a:t>建設効果は、設備投資額</a:t>
            </a:r>
            <a:r>
              <a:rPr lang="en-US" altLang="ja-JP" sz="1050" b="0" dirty="0"/>
              <a:t>7.98</a:t>
            </a:r>
            <a:r>
              <a:rPr lang="ja-JP" altLang="en-US" sz="1050" b="0" dirty="0"/>
              <a:t>億円に対して直接効果が</a:t>
            </a:r>
            <a:r>
              <a:rPr lang="en-US" altLang="ja-JP" sz="1050" b="0" dirty="0"/>
              <a:t>1.60</a:t>
            </a:r>
            <a:r>
              <a:rPr lang="ja-JP" altLang="en-US" sz="1050" b="0" dirty="0"/>
              <a:t>億円であり、これに間接効果を加えた効果の合計は</a:t>
            </a:r>
            <a:r>
              <a:rPr lang="en-US" altLang="ja-JP" sz="1050" b="0" dirty="0"/>
              <a:t>2.05</a:t>
            </a:r>
            <a:r>
              <a:rPr lang="ja-JP" altLang="en-US" sz="1050" b="0" dirty="0"/>
              <a:t>億円である。</a:t>
            </a:r>
          </a:p>
        </p:txBody>
      </p:sp>
      <p:sp>
        <p:nvSpPr>
          <p:cNvPr id="11" name="正方形/長方形 31">
            <a:extLst>
              <a:ext uri="{FF2B5EF4-FFF2-40B4-BE49-F238E27FC236}">
                <a16:creationId xmlns:a16="http://schemas.microsoft.com/office/drawing/2014/main" id="{39C4AB5B-BD10-48D1-B2DC-09B8304FCE99}"/>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233992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19</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5" name="テキスト ボックス 27"/>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6"/>
          <p:cNvSpPr txBox="1">
            <a:spLocks noChangeArrowheads="1"/>
          </p:cNvSpPr>
          <p:nvPr/>
        </p:nvSpPr>
        <p:spPr bwMode="auto">
          <a:xfrm>
            <a:off x="103434" y="3681720"/>
            <a:ext cx="8928000" cy="245127"/>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45" name="テキスト ボックス 25">
            <a:extLst>
              <a:ext uri="{FF2B5EF4-FFF2-40B4-BE49-F238E27FC236}">
                <a16:creationId xmlns:a16="http://schemas.microsoft.com/office/drawing/2014/main" id="{D13BE80D-532D-3131-F698-99D7097F5BA7}"/>
              </a:ext>
            </a:extLst>
          </p:cNvPr>
          <p:cNvSpPr txBox="1"/>
          <p:nvPr/>
        </p:nvSpPr>
        <p:spPr>
          <a:xfrm>
            <a:off x="6606707" y="3465976"/>
            <a:ext cx="2520000" cy="144000"/>
          </a:xfrm>
          <a:prstGeom prst="rect">
            <a:avLst/>
          </a:prstGeom>
          <a:noFill/>
          <a:ln w="9525">
            <a:noFill/>
            <a:miter lim="800000"/>
            <a:headEnd/>
            <a:tailEnd/>
          </a:ln>
        </p:spPr>
        <p:txBody>
          <a:bodyPr wrap="square" lIns="0" tIns="18000" rIns="0" bIns="18000" anchor="ctr" anchorCtr="0">
            <a:noAutofit/>
          </a:bodyPr>
          <a:lstStyle>
            <a:defPPr>
              <a:defRPr lang="ja-JP"/>
            </a:defPPr>
            <a:lvl1pPr>
              <a:lnSpc>
                <a:spcPts val="1500"/>
              </a:lnSpc>
              <a:defRPr sz="1200" b="1">
                <a:solidFill>
                  <a:schemeClr val="bg1"/>
                </a:solidFill>
                <a:latin typeface="Meiryo UI" pitchFamily="50" charset="-128"/>
                <a:ea typeface="Meiryo UI" pitchFamily="50" charset="-128"/>
              </a:defRPr>
            </a:lvl1pPr>
          </a:lstStyle>
          <a:p>
            <a:pPr marL="182563" indent="-182563" algn="just">
              <a:lnSpc>
                <a:spcPts val="800"/>
              </a:lnSpc>
            </a:pPr>
            <a:r>
              <a:rPr lang="ja-JP" altLang="en-US" sz="650" b="0" dirty="0">
                <a:solidFill>
                  <a:schemeClr val="tx1"/>
                </a:solidFill>
              </a:rPr>
              <a:t>注</a:t>
            </a:r>
            <a:r>
              <a:rPr lang="en-US" altLang="ja-JP" sz="650" b="0" dirty="0">
                <a:solidFill>
                  <a:schemeClr val="tx1"/>
                </a:solidFill>
              </a:rPr>
              <a:t>1)	</a:t>
            </a:r>
            <a:r>
              <a:rPr lang="ja-JP" altLang="en-US" sz="650" b="0" dirty="0">
                <a:solidFill>
                  <a:schemeClr val="tx1"/>
                </a:solidFill>
              </a:rPr>
              <a:t>移住者の支出金額のうち、どれだけ地域内で支出しているかを表す割合</a:t>
            </a:r>
          </a:p>
        </p:txBody>
      </p:sp>
      <p:sp>
        <p:nvSpPr>
          <p:cNvPr id="44" name="テキスト ボックス 24">
            <a:extLst>
              <a:ext uri="{FF2B5EF4-FFF2-40B4-BE49-F238E27FC236}">
                <a16:creationId xmlns:a16="http://schemas.microsoft.com/office/drawing/2014/main" id="{AE3F361C-6CFF-A103-91C4-BDAD3FC2F6D2}"/>
              </a:ext>
            </a:extLst>
          </p:cNvPr>
          <p:cNvSpPr txBox="1"/>
          <p:nvPr/>
        </p:nvSpPr>
        <p:spPr>
          <a:xfrm>
            <a:off x="6614153" y="930371"/>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域内調達率</a:t>
            </a:r>
            <a:r>
              <a:rPr lang="ja-JP" altLang="en-US" sz="1000" b="1" u="sng" baseline="30000" dirty="0">
                <a:latin typeface="Meiryo UI" panose="020B0604030504040204" pitchFamily="50" charset="-128"/>
                <a:ea typeface="Meiryo UI" panose="020B0604030504040204" pitchFamily="50" charset="-128"/>
              </a:rPr>
              <a:t>注</a:t>
            </a:r>
            <a:r>
              <a:rPr lang="en-US" altLang="ja-JP" sz="1000" b="1" u="sng" baseline="30000"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の設定値</a:t>
            </a:r>
            <a:endParaRPr kumimoji="1" lang="ja-JP" altLang="en-US" sz="1000" b="1" u="sng" baseline="30000" dirty="0">
              <a:latin typeface="Meiryo UI" panose="020B0604030504040204" pitchFamily="50" charset="-128"/>
              <a:ea typeface="Meiryo UI" panose="020B0604030504040204" pitchFamily="50" charset="-128"/>
            </a:endParaRPr>
          </a:p>
        </p:txBody>
      </p:sp>
      <p:sp>
        <p:nvSpPr>
          <p:cNvPr id="28" name="テキスト ボックス 23">
            <a:extLst>
              <a:ext uri="{FF2B5EF4-FFF2-40B4-BE49-F238E27FC236}">
                <a16:creationId xmlns:a16="http://schemas.microsoft.com/office/drawing/2014/main" id="{AE3F361C-6CFF-A103-91C4-BDAD3FC2F6D2}"/>
              </a:ext>
            </a:extLst>
          </p:cNvPr>
          <p:cNvSpPr txBox="1"/>
          <p:nvPr/>
        </p:nvSpPr>
        <p:spPr>
          <a:xfrm>
            <a:off x="3323193" y="930371"/>
            <a:ext cx="252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移住者の</a:t>
            </a:r>
            <a:r>
              <a:rPr lang="en-US" altLang="ja-JP" sz="1000" b="1" u="sng"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世帯当たり支出金額等の設定値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98372" y="1642431"/>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98372" y="936144"/>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4415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3"/>
          <p:cNvSpPr txBox="1"/>
          <p:nvPr/>
        </p:nvSpPr>
        <p:spPr>
          <a:xfrm>
            <a:off x="280272" y="3981608"/>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域外からの移住者を●●人呼び込み、地域内での支出が増加することによる経済波及効果は、直接効果が●●億円であり、間接効果を加えた効果の合計は●●億円である。</a:t>
            </a:r>
            <a:endParaRPr lang="en-US" altLang="ja-JP" sz="1000" b="0" dirty="0"/>
          </a:p>
        </p:txBody>
      </p:sp>
      <p:graphicFrame>
        <p:nvGraphicFramePr>
          <p:cNvPr id="24" name="表 2">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699293227"/>
              </p:ext>
            </p:extLst>
          </p:nvPr>
        </p:nvGraphicFramePr>
        <p:xfrm>
          <a:off x="3338867" y="1127690"/>
          <a:ext cx="3150169" cy="2481840"/>
        </p:xfrm>
        <a:graphic>
          <a:graphicData uri="http://schemas.openxmlformats.org/drawingml/2006/table">
            <a:tbl>
              <a:tblPr firstRow="1" bandRow="1">
                <a:tableStyleId>{5940675A-B579-460E-94D1-54222C63F5DA}</a:tableStyleId>
              </a:tblPr>
              <a:tblGrid>
                <a:gridCol w="547964">
                  <a:extLst>
                    <a:ext uri="{9D8B030D-6E8A-4147-A177-3AD203B41FA5}">
                      <a16:colId xmlns:a16="http://schemas.microsoft.com/office/drawing/2014/main" val="2250622700"/>
                    </a:ext>
                  </a:extLst>
                </a:gridCol>
                <a:gridCol w="946205">
                  <a:extLst>
                    <a:ext uri="{9D8B030D-6E8A-4147-A177-3AD203B41FA5}">
                      <a16:colId xmlns:a16="http://schemas.microsoft.com/office/drawing/2014/main" val="224101785"/>
                    </a:ext>
                  </a:extLst>
                </a:gridCol>
                <a:gridCol w="1044000">
                  <a:extLst>
                    <a:ext uri="{9D8B030D-6E8A-4147-A177-3AD203B41FA5}">
                      <a16:colId xmlns:a16="http://schemas.microsoft.com/office/drawing/2014/main" val="1868032922"/>
                    </a:ext>
                  </a:extLst>
                </a:gridCol>
                <a:gridCol w="612000">
                  <a:extLst>
                    <a:ext uri="{9D8B030D-6E8A-4147-A177-3AD203B41FA5}">
                      <a16:colId xmlns:a16="http://schemas.microsoft.com/office/drawing/2014/main" val="3698287331"/>
                    </a:ext>
                  </a:extLst>
                </a:gridCol>
              </a:tblGrid>
              <a:tr h="204000">
                <a:tc gridSpan="2">
                  <a:txBody>
                    <a:bodyPr/>
                    <a:lstStyle/>
                    <a:p>
                      <a:pPr algn="ctr">
                        <a:lnSpc>
                          <a:spcPts val="10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hMerge="1">
                  <a:txBody>
                    <a:bodyPr/>
                    <a:lstStyle/>
                    <a:p>
                      <a:endParaRPr kumimoji="1" lang="ja-JP" altLang="en-US"/>
                    </a:p>
                  </a:txBody>
                  <a:tcPr/>
                </a:tc>
                <a:tc>
                  <a:txBody>
                    <a:bodyPr/>
                    <a:lstStyle/>
                    <a:p>
                      <a:pPr algn="ctr">
                        <a:lnSpc>
                          <a:spcPts val="1000"/>
                        </a:lnSpc>
                      </a:pPr>
                      <a:r>
                        <a:rPr kumimoji="1" lang="ja-JP" altLang="en-US" sz="8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ts val="1000"/>
                        </a:lnSpc>
                      </a:pPr>
                      <a:r>
                        <a:rPr kumimoji="1" lang="ja-JP" altLang="en-US" sz="8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04000">
                <a:tc gridSpan="2">
                  <a:txBody>
                    <a:bodyPr/>
                    <a:lstStyle/>
                    <a:p>
                      <a:pPr marL="0" algn="l" defTabSz="914400" rtl="0" eaLnBrk="1" latinLnBrk="0" hangingPunct="1">
                        <a:lnSpc>
                          <a:spcPts val="1000"/>
                        </a:lnSpc>
                      </a:pP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世帯当たり平均構成人員</a:t>
                      </a:r>
                    </a:p>
                  </a:txBody>
                  <a:tcPr marL="72000" anchor="ctr">
                    <a:solidFill>
                      <a:schemeClr val="bg1">
                        <a:lumMod val="95000"/>
                      </a:schemeClr>
                    </a:solidFill>
                  </a:tcPr>
                </a:tc>
                <a:tc hMerge="1">
                  <a:txBody>
                    <a:bodyPr/>
                    <a:lstStyle/>
                    <a:p>
                      <a:endParaRPr kumimoji="1" lang="ja-JP" altLang="en-US"/>
                    </a:p>
                  </a:txBody>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人</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tc>
                <a:extLst>
                  <a:ext uri="{0D108BD9-81ED-4DB2-BD59-A6C34878D82A}">
                    <a16:rowId xmlns:a16="http://schemas.microsoft.com/office/drawing/2014/main" val="90072559"/>
                  </a:ext>
                </a:extLst>
              </a:tr>
              <a:tr h="204000">
                <a:tc rowSpan="7">
                  <a:txBody>
                    <a:bodyPr/>
                    <a:lstStyle/>
                    <a:p>
                      <a:pPr marL="0" algn="ctr" defTabSz="914400" rtl="0" eaLnBrk="1" latinLnBrk="0" hangingPunct="1">
                        <a:lnSpc>
                          <a:spcPts val="1000"/>
                        </a:lnSpc>
                      </a:pP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世帯</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当たり</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支出金額</a:t>
                      </a: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食料品</a:t>
                      </a:r>
                    </a:p>
                  </a:txBody>
                  <a:tcPr marL="36000" marR="36000" anchor="ctr">
                    <a:lnL w="1270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8999370"/>
                  </a:ext>
                </a:extLst>
              </a:tr>
              <a:tr h="204000">
                <a:tc vMerge="1">
                  <a:txBody>
                    <a:bodyPr/>
                    <a:lstStyle/>
                    <a:p>
                      <a:pPr marL="0" algn="l" defTabSz="914400" rtl="0" eaLnBrk="1" latinLnBrk="0" hangingPunct="1">
                        <a:lnSpc>
                          <a:spcPts val="6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電気業</a:t>
                      </a:r>
                    </a:p>
                  </a:txBody>
                  <a:tcPr marL="36000" marR="36000" anchor="ctr">
                    <a:lnL w="1270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74240"/>
                  </a:ext>
                </a:extLst>
              </a:tr>
              <a:tr h="204000">
                <a:tc vMerge="1">
                  <a:txBody>
                    <a:bodyPr/>
                    <a:lstStyle/>
                    <a:p>
                      <a:pPr marL="0" algn="l" defTabSz="914400" rtl="0" eaLnBrk="1" latinLnBrk="0" hangingPunct="1">
                        <a:lnSpc>
                          <a:spcPts val="6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ガス・熱供給業</a:t>
                      </a:r>
                    </a:p>
                  </a:txBody>
                  <a:tcPr marL="36000" marR="36000" anchor="ctr">
                    <a:lnL w="1270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8589051"/>
                  </a:ext>
                </a:extLst>
              </a:tr>
              <a:tr h="204000">
                <a:tc vMerge="1">
                  <a:txBody>
                    <a:bodyPr/>
                    <a:lstStyle/>
                    <a:p>
                      <a:pPr marL="0" algn="l" defTabSz="914400" rtl="0" eaLnBrk="1" latinLnBrk="0" hangingPunct="1">
                        <a:lnSpc>
                          <a:spcPts val="6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水道業</a:t>
                      </a:r>
                    </a:p>
                  </a:txBody>
                  <a:tcPr marL="36000" marR="36000" anchor="ctr">
                    <a:lnL w="1270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0640304"/>
                  </a:ext>
                </a:extLst>
              </a:tr>
              <a:tr h="204000">
                <a:tc vMerge="1">
                  <a:txBody>
                    <a:bodyPr/>
                    <a:lstStyle/>
                    <a:p>
                      <a:pPr marL="0" algn="l" defTabSz="914400" rtl="0" eaLnBrk="1" latinLnBrk="0" hangingPunct="1">
                        <a:lnSpc>
                          <a:spcPts val="6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宿泊・飲食サービス業</a:t>
                      </a:r>
                    </a:p>
                  </a:txBody>
                  <a:tcPr marL="36000" marR="0" anchor="ctr">
                    <a:lnL w="1270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4286209"/>
                  </a:ext>
                </a:extLst>
              </a:tr>
              <a:tr h="204000">
                <a:tc vMerge="1">
                  <a:txBody>
                    <a:bodyPr/>
                    <a:lstStyle/>
                    <a:p>
                      <a:pPr marL="0" algn="l" defTabSz="914400" rtl="0" eaLnBrk="1" latinLnBrk="0" hangingPunct="1">
                        <a:lnSpc>
                          <a:spcPts val="6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情報通信業</a:t>
                      </a:r>
                    </a:p>
                  </a:txBody>
                  <a:tcPr marL="36000" marR="36000" anchor="ctr">
                    <a:lnL w="1270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4905920"/>
                  </a:ext>
                </a:extLst>
              </a:tr>
              <a:tr h="204000">
                <a:tc vMerge="1">
                  <a:txBody>
                    <a:bodyPr/>
                    <a:lstStyle/>
                    <a:p>
                      <a:pPr marL="0" algn="l" defTabSz="914400" rtl="0" eaLnBrk="1" latinLnBrk="0" hangingPunct="1">
                        <a:lnSpc>
                          <a:spcPts val="6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保健衛生・社会事業</a:t>
                      </a:r>
                    </a:p>
                  </a:txBody>
                  <a:tcPr marL="36000" marR="0" anchor="ctr">
                    <a:lnL w="1270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666325316"/>
                  </a:ext>
                </a:extLst>
              </a:tr>
              <a:tr h="204000">
                <a:tc gridSpan="2">
                  <a:txBody>
                    <a:bodyPr/>
                    <a:lstStyle/>
                    <a:p>
                      <a:pPr marL="0" algn="l" defTabSz="914400" rtl="0" eaLnBrk="1" latinLnBrk="0" hangingPunct="1">
                        <a:lnSpc>
                          <a:spcPts val="1000"/>
                        </a:lnSpc>
                      </a:pP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世帯当たり住宅賃貸料</a:t>
                      </a:r>
                    </a:p>
                  </a:txBody>
                  <a:tcPr marL="72000" marR="72000" anchor="ctr">
                    <a:solidFill>
                      <a:schemeClr val="bg1">
                        <a:lumMod val="95000"/>
                      </a:schemeClr>
                    </a:solidFill>
                  </a:tcPr>
                </a:tc>
                <a:tc h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3600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万円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tc>
                <a:extLst>
                  <a:ext uri="{0D108BD9-81ED-4DB2-BD59-A6C34878D82A}">
                    <a16:rowId xmlns:a16="http://schemas.microsoft.com/office/drawing/2014/main" val="2362716468"/>
                  </a:ext>
                </a:extLst>
              </a:tr>
              <a:tr h="204000">
                <a:tc gridSpan="2">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持家率</a:t>
                      </a:r>
                    </a:p>
                  </a:txBody>
                  <a:tcPr marL="72000" marR="72000" anchor="ctr">
                    <a:solidFill>
                      <a:schemeClr val="bg1">
                        <a:lumMod val="95000"/>
                      </a:schemeClr>
                    </a:solidFill>
                  </a:tcPr>
                </a:tc>
                <a:tc h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3600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a:t>
                      </a:r>
                    </a:p>
                  </a:txBody>
                  <a:tcPr marL="36000" marR="36000" anchor="ctr"/>
                </a:tc>
                <a:extLst>
                  <a:ext uri="{0D108BD9-81ED-4DB2-BD59-A6C34878D82A}">
                    <a16:rowId xmlns:a16="http://schemas.microsoft.com/office/drawing/2014/main" val="2060387183"/>
                  </a:ext>
                </a:extLst>
              </a:tr>
              <a:tr h="204000">
                <a:tc gridSpan="2">
                  <a:txBody>
                    <a:bodyPr/>
                    <a:lstStyle/>
                    <a:p>
                      <a:pPr marL="0" algn="l" defTabSz="914400" rtl="0" eaLnBrk="1" latinLnBrk="0" hangingPunct="1">
                        <a:lnSpc>
                          <a:spcPts val="1000"/>
                        </a:lnSpc>
                      </a:pP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世帯当たりリフォーム資金総額</a:t>
                      </a:r>
                    </a:p>
                  </a:txBody>
                  <a:tcPr marL="72000" marR="72000" anchor="ctr">
                    <a:solidFill>
                      <a:schemeClr val="bg1">
                        <a:lumMod val="95000"/>
                      </a:schemeClr>
                    </a:solidFill>
                  </a:tcPr>
                </a:tc>
                <a:tc h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3600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万円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tc>
                <a:extLst>
                  <a:ext uri="{0D108BD9-81ED-4DB2-BD59-A6C34878D82A}">
                    <a16:rowId xmlns:a16="http://schemas.microsoft.com/office/drawing/2014/main" val="3552442433"/>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1474891768"/>
              </p:ext>
            </p:extLst>
          </p:nvPr>
        </p:nvGraphicFramePr>
        <p:xfrm>
          <a:off x="214036" y="1868963"/>
          <a:ext cx="2952000" cy="480600"/>
        </p:xfrm>
        <a:graphic>
          <a:graphicData uri="http://schemas.openxmlformats.org/drawingml/2006/table">
            <a:tbl>
              <a:tblPr firstRow="1" bandRow="1">
                <a:tableStyleId>{5940675A-B579-460E-94D1-54222C63F5DA}</a:tableStyleId>
              </a:tblPr>
              <a:tblGrid>
                <a:gridCol w="1260000">
                  <a:extLst>
                    <a:ext uri="{9D8B030D-6E8A-4147-A177-3AD203B41FA5}">
                      <a16:colId xmlns:a16="http://schemas.microsoft.com/office/drawing/2014/main" val="2250622700"/>
                    </a:ext>
                  </a:extLst>
                </a:gridCol>
                <a:gridCol w="1260000">
                  <a:extLst>
                    <a:ext uri="{9D8B030D-6E8A-4147-A177-3AD203B41FA5}">
                      <a16:colId xmlns:a16="http://schemas.microsoft.com/office/drawing/2014/main" val="1868032922"/>
                    </a:ext>
                  </a:extLst>
                </a:gridCol>
                <a:gridCol w="432000">
                  <a:extLst>
                    <a:ext uri="{9D8B030D-6E8A-4147-A177-3AD203B41FA5}">
                      <a16:colId xmlns:a16="http://schemas.microsoft.com/office/drawing/2014/main" val="3698287331"/>
                    </a:ext>
                  </a:extLst>
                </a:gridCol>
              </a:tblGrid>
              <a:tr h="2124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地域外からの移住者数</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人</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214035" y="1186428"/>
            <a:ext cx="2844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空き家対策</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移住による居住人口の増加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6" name="正方形/長方形 31">
            <a:extLst>
              <a:ext uri="{FF2B5EF4-FFF2-40B4-BE49-F238E27FC236}">
                <a16:creationId xmlns:a16="http://schemas.microsoft.com/office/drawing/2014/main" id="{D8F17132-F9C7-4914-96F4-74FB71976B5F}"/>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08251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C1FBD82-524A-4BC8-A639-B221B771A3C6}"/>
              </a:ext>
            </a:extLst>
          </p:cNvPr>
          <p:cNvSpPr>
            <a:spLocks noGrp="1"/>
          </p:cNvSpPr>
          <p:nvPr>
            <p:ph type="sldNum" sz="quarter" idx="4"/>
          </p:nvPr>
        </p:nvSpPr>
        <p:spPr/>
        <p:txBody>
          <a:bodyPr/>
          <a:lstStyle/>
          <a:p>
            <a:pPr>
              <a:defRPr/>
            </a:pPr>
            <a:fld id="{20DC7313-58E3-4F6B-88A3-0F915AD38F14}" type="slidenum">
              <a:rPr lang="en-US" altLang="ja-JP" smtClean="0"/>
              <a:pPr>
                <a:defRPr/>
              </a:pPr>
              <a:t>2</a:t>
            </a:fld>
            <a:endParaRPr lang="en-US" altLang="ja-JP" dirty="0"/>
          </a:p>
        </p:txBody>
      </p:sp>
      <p:sp>
        <p:nvSpPr>
          <p:cNvPr id="3" name="Text Box 14">
            <a:extLst>
              <a:ext uri="{FF2B5EF4-FFF2-40B4-BE49-F238E27FC236}">
                <a16:creationId xmlns:a16="http://schemas.microsoft.com/office/drawing/2014/main" id="{0A318628-8FAE-4094-A6C3-74B2B34EC02E}"/>
              </a:ext>
            </a:extLst>
          </p:cNvPr>
          <p:cNvSpPr txBox="1">
            <a:spLocks noChangeArrowheads="1"/>
          </p:cNvSpPr>
          <p:nvPr/>
        </p:nvSpPr>
        <p:spPr bwMode="auto">
          <a:xfrm>
            <a:off x="153865" y="682870"/>
            <a:ext cx="8836269" cy="4100670"/>
          </a:xfrm>
          <a:prstGeom prst="rect">
            <a:avLst/>
          </a:prstGeom>
          <a:noFill/>
          <a:ln w="9525">
            <a:solidFill>
              <a:srgbClr val="008080"/>
            </a:solidFill>
            <a:miter lim="800000"/>
            <a:headEnd/>
            <a:tailEnd/>
          </a:ln>
          <a:extLst>
            <a:ext uri="{909E8E84-426E-40DD-AFC4-6F175D3DCCD1}">
              <a14:hiddenFill xmlns:a14="http://schemas.microsoft.com/office/drawing/2010/main">
                <a:solidFill>
                  <a:srgbClr val="FFFFFF"/>
                </a:solidFill>
              </a14:hiddenFill>
            </a:ext>
          </a:extLst>
        </p:spPr>
        <p:txBody>
          <a:bodyPr wrap="square" lIns="95785" tIns="47893" rIns="95785" bIns="47893" anchor="t">
            <a:noAutofit/>
          </a:bodyPr>
          <a:lstStyle>
            <a:lvl1pPr defTabSz="957263" eaLnBrk="0" hangingPunct="0">
              <a:spcBef>
                <a:spcPct val="20000"/>
              </a:spcBef>
              <a:buClr>
                <a:schemeClr val="accent2"/>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defTabSz="957263" eaLnBrk="0" hangingPunct="0">
              <a:spcBef>
                <a:spcPct val="20000"/>
              </a:spcBef>
              <a:buChar char="–"/>
              <a:defRPr kumimoji="1" sz="1400">
                <a:solidFill>
                  <a:schemeClr val="tx1"/>
                </a:solidFill>
                <a:latin typeface="ＭＳ Ｐゴシック" panose="020B0600070205080204" pitchFamily="50" charset="-128"/>
                <a:ea typeface="ＭＳ Ｐゴシック" panose="020B0600070205080204" pitchFamily="50" charset="-128"/>
              </a:defRPr>
            </a:lvl2pPr>
            <a:lvl3pPr marL="11430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3pPr>
            <a:lvl4pPr marL="16002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4pPr>
            <a:lvl5pPr marL="20574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5pPr>
            <a:lvl6pPr marL="25146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6pPr>
            <a:lvl7pPr marL="29718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7pPr>
            <a:lvl8pPr marL="34290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8pPr>
            <a:lvl9pPr marL="38862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9pPr>
          </a:lstStyle>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ja-JP" altLang="en-US" sz="1600" b="1" noProof="1">
                <a:latin typeface="Meiryo UI" panose="020B0604030504040204" pitchFamily="50" charset="-128"/>
                <a:ea typeface="Meiryo UI" panose="020B0604030504040204" pitchFamily="50" charset="-128"/>
                <a:cs typeface="Arial" panose="020B0604020202020204" pitchFamily="34" charset="0"/>
              </a:rPr>
              <a:t>著作権</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 Ministry of the Environment. 2025</a:t>
            </a: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 </a:t>
            </a:r>
            <a:r>
              <a:rPr lang="en-US" altLang="ja-JP" sz="1600" b="1" noProof="1">
                <a:latin typeface="Meiryo UI" panose="020B0604030504040204" pitchFamily="50" charset="-128"/>
                <a:ea typeface="Meiryo UI" panose="020B0604030504040204" pitchFamily="50" charset="-128"/>
                <a:cs typeface="Arial" panose="020B0604020202020204" pitchFamily="34" charset="0"/>
              </a:rPr>
              <a:t>Value Management Institute, Inc. 2025</a:t>
            </a:r>
            <a:br>
              <a:rPr lang="en-US" altLang="ja-JP" sz="1600" b="1" noProof="1">
                <a:latin typeface="Meiryo UI" panose="020B0604030504040204" pitchFamily="50" charset="-128"/>
                <a:ea typeface="Meiryo UI" panose="020B0604030504040204" pitchFamily="50" charset="-128"/>
                <a:cs typeface="Arial" panose="020B0604020202020204" pitchFamily="34" charset="0"/>
              </a:rPr>
            </a:br>
            <a:r>
              <a:rPr lang="ja-JP" altLang="en-US" sz="1600" b="1" noProof="1">
                <a:latin typeface="Meiryo UI" panose="020B0604030504040204" pitchFamily="50" charset="-128"/>
                <a:ea typeface="Meiryo UI" panose="020B0604030504040204" pitchFamily="50" charset="-128"/>
                <a:cs typeface="Arial" panose="020B0604020202020204" pitchFamily="34" charset="0"/>
              </a:rPr>
              <a:t>当資料は、環境省及び</a:t>
            </a:r>
            <a:r>
              <a:rPr lang="ja-JP" altLang="en-US" sz="1600" b="1" dirty="0">
                <a:latin typeface="Meiryo UI" panose="020B0604030504040204" pitchFamily="50" charset="-128"/>
                <a:ea typeface="Meiryo UI" panose="020B0604030504040204" pitchFamily="50" charset="-128"/>
                <a:cs typeface="Arial" panose="020B0604020202020204" pitchFamily="34" charset="0"/>
              </a:rPr>
              <a:t>株式会社価値総合研究所</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により作成されたものです。</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ja-JP" altLang="en-US" sz="1600" noProof="1">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本資料は著作物であり、著作権法に基づき保護されています。本資料の全文または一部を転載・複製する際は、著作権者の許諾が必要ですので、株式会社価値総合研究所までご連絡ください。著作権法の定めに従い引用・転載・複製する際には、必ず</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出典：「地域経済循環分析」（環境省、株式会社価値総合研究所）</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と明記してください。</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（お問合せ先）</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株式会社価値総合研究所（担当：地域経済循環分析用データ担当）</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E-mail</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reca@vmi.co.jp</a:t>
            </a:r>
          </a:p>
        </p:txBody>
      </p:sp>
      <p:sp>
        <p:nvSpPr>
          <p:cNvPr id="4" name="タイトル 1">
            <a:extLst>
              <a:ext uri="{FF2B5EF4-FFF2-40B4-BE49-F238E27FC236}">
                <a16:creationId xmlns:a16="http://schemas.microsoft.com/office/drawing/2014/main" id="{BF6BC2ED-8F4C-4A85-8977-37A3AD86E286}"/>
              </a:ext>
            </a:extLst>
          </p:cNvPr>
          <p:cNvSpPr txBox="1">
            <a:spLocks/>
          </p:cNvSpPr>
          <p:nvPr/>
        </p:nvSpPr>
        <p:spPr>
          <a:xfrm>
            <a:off x="157977" y="0"/>
            <a:ext cx="8836269" cy="589029"/>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lang="ja-JP" altLang="en-US" sz="3200" b="1" dirty="0">
                <a:solidFill>
                  <a:schemeClr val="tx2"/>
                </a:solidFill>
                <a:latin typeface="Meiryo UI" pitchFamily="50" charset="-128"/>
                <a:ea typeface="Meiryo UI" pitchFamily="50" charset="-128"/>
                <a:cs typeface="+mj-cs"/>
              </a:defRPr>
            </a:lvl1pPr>
            <a:lvl2pPr eaLnBrk="0" hangingPunct="0">
              <a:defRPr sz="2400" b="1">
                <a:solidFill>
                  <a:schemeClr val="tx2"/>
                </a:solidFill>
                <a:latin typeface="HGP創英角ｺﾞｼｯｸUB" pitchFamily="50" charset="-128"/>
                <a:ea typeface="HGP創英角ｺﾞｼｯｸUB" pitchFamily="50" charset="-128"/>
              </a:defRPr>
            </a:lvl2pPr>
            <a:lvl3pPr eaLnBrk="0" hangingPunct="0">
              <a:defRPr sz="2400" b="1">
                <a:solidFill>
                  <a:schemeClr val="tx2"/>
                </a:solidFill>
                <a:latin typeface="HGP創英角ｺﾞｼｯｸUB" pitchFamily="50" charset="-128"/>
                <a:ea typeface="HGP創英角ｺﾞｼｯｸUB" pitchFamily="50" charset="-128"/>
              </a:defRPr>
            </a:lvl3pPr>
            <a:lvl4pPr eaLnBrk="0" hangingPunct="0">
              <a:defRPr sz="2400" b="1">
                <a:solidFill>
                  <a:schemeClr val="tx2"/>
                </a:solidFill>
                <a:latin typeface="HGP創英角ｺﾞｼｯｸUB" pitchFamily="50" charset="-128"/>
                <a:ea typeface="HGP創英角ｺﾞｼｯｸUB" pitchFamily="50" charset="-128"/>
              </a:defRPr>
            </a:lvl4pPr>
            <a:lvl5pPr eaLnBrk="0" hangingPunct="0">
              <a:defRPr sz="2400" b="1">
                <a:solidFill>
                  <a:schemeClr val="tx2"/>
                </a:solidFill>
                <a:latin typeface="HGP創英角ｺﾞｼｯｸUB" pitchFamily="50" charset="-128"/>
                <a:ea typeface="HGP創英角ｺﾞｼｯｸUB" pitchFamily="50" charset="-128"/>
              </a:defRPr>
            </a:lvl5pPr>
            <a:lvl6pPr marL="457200" fontAlgn="base">
              <a:spcBef>
                <a:spcPct val="0"/>
              </a:spcBef>
              <a:spcAft>
                <a:spcPct val="0"/>
              </a:spcAft>
              <a:defRPr sz="2800" b="1">
                <a:solidFill>
                  <a:schemeClr val="tx2"/>
                </a:solidFill>
                <a:latin typeface="Tahoma" pitchFamily="34" charset="0"/>
                <a:ea typeface="ＭＳ Ｐゴシック" pitchFamily="50" charset="-128"/>
              </a:defRPr>
            </a:lvl6pPr>
            <a:lvl7pPr marL="914400" fontAlgn="base">
              <a:spcBef>
                <a:spcPct val="0"/>
              </a:spcBef>
              <a:spcAft>
                <a:spcPct val="0"/>
              </a:spcAft>
              <a:defRPr sz="2800" b="1">
                <a:solidFill>
                  <a:schemeClr val="tx2"/>
                </a:solidFill>
                <a:latin typeface="Tahoma" pitchFamily="34" charset="0"/>
                <a:ea typeface="ＭＳ Ｐゴシック" pitchFamily="50" charset="-128"/>
              </a:defRPr>
            </a:lvl7pPr>
            <a:lvl8pPr marL="1371600" fontAlgn="base">
              <a:spcBef>
                <a:spcPct val="0"/>
              </a:spcBef>
              <a:spcAft>
                <a:spcPct val="0"/>
              </a:spcAft>
              <a:defRPr sz="2800" b="1">
                <a:solidFill>
                  <a:schemeClr val="tx2"/>
                </a:solidFill>
                <a:latin typeface="Tahoma" pitchFamily="34" charset="0"/>
                <a:ea typeface="ＭＳ Ｐゴシック" pitchFamily="50" charset="-128"/>
              </a:defRPr>
            </a:lvl8pPr>
            <a:lvl9pPr marL="1828800" fontAlgn="base">
              <a:spcBef>
                <a:spcPct val="0"/>
              </a:spcBef>
              <a:spcAft>
                <a:spcPct val="0"/>
              </a:spcAft>
              <a:defRPr sz="2800" b="1">
                <a:solidFill>
                  <a:schemeClr val="tx2"/>
                </a:solidFill>
                <a:latin typeface="Tahoma" pitchFamily="34" charset="0"/>
                <a:ea typeface="ＭＳ Ｐゴシック" pitchFamily="50" charset="-128"/>
              </a:defRPr>
            </a:lvl9pPr>
          </a:lstStyle>
          <a:p>
            <a:r>
              <a:rPr lang="ja-JP" altLang="en-US" sz="2800" dirty="0"/>
              <a:t>本ツールに関するご案内（留意事項）</a:t>
            </a:r>
          </a:p>
        </p:txBody>
      </p:sp>
    </p:spTree>
    <p:extLst>
      <p:ext uri="{BB962C8B-B14F-4D97-AF65-F5344CB8AC3E}">
        <p14:creationId xmlns:p14="http://schemas.microsoft.com/office/powerpoint/2010/main" val="851227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20</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8" name="テキスト ボックス 27">
            <a:extLst>
              <a:ext uri="{FF2B5EF4-FFF2-40B4-BE49-F238E27FC236}">
                <a16:creationId xmlns:a16="http://schemas.microsoft.com/office/drawing/2014/main" id="{E6FC1C77-394A-4CB9-AE2B-EC8B88898BD2}"/>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6"/>
          <p:cNvSpPr txBox="1">
            <a:spLocks noChangeArrowheads="1"/>
          </p:cNvSpPr>
          <p:nvPr/>
        </p:nvSpPr>
        <p:spPr bwMode="auto">
          <a:xfrm>
            <a:off x="103434" y="344796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16" name="テキスト ボックス 25">
            <a:extLst>
              <a:ext uri="{FF2B5EF4-FFF2-40B4-BE49-F238E27FC236}">
                <a16:creationId xmlns:a16="http://schemas.microsoft.com/office/drawing/2014/main" id="{D13BE80D-532D-3131-F698-99D7097F5BA7}"/>
              </a:ext>
            </a:extLst>
          </p:cNvPr>
          <p:cNvSpPr txBox="1"/>
          <p:nvPr/>
        </p:nvSpPr>
        <p:spPr>
          <a:xfrm>
            <a:off x="6364435" y="3224315"/>
            <a:ext cx="2732673" cy="144000"/>
          </a:xfrm>
          <a:prstGeom prst="rect">
            <a:avLst/>
          </a:prstGeom>
          <a:noFill/>
          <a:ln w="9525">
            <a:noFill/>
            <a:miter lim="800000"/>
            <a:headEnd/>
            <a:tailEnd/>
          </a:ln>
        </p:spPr>
        <p:txBody>
          <a:bodyPr wrap="square" lIns="0" tIns="18000" rIns="0" bIns="18000" anchor="ctr" anchorCtr="0">
            <a:noAutofit/>
          </a:bodyPr>
          <a:lstStyle>
            <a:defPPr>
              <a:defRPr lang="ja-JP"/>
            </a:defPPr>
            <a:lvl1pPr>
              <a:lnSpc>
                <a:spcPts val="1500"/>
              </a:lnSpc>
              <a:defRPr sz="1200" b="1">
                <a:solidFill>
                  <a:schemeClr val="bg1"/>
                </a:solidFill>
                <a:latin typeface="Meiryo UI" pitchFamily="50" charset="-128"/>
                <a:ea typeface="Meiryo UI" pitchFamily="50" charset="-128"/>
              </a:defRPr>
            </a:lvl1pPr>
          </a:lstStyle>
          <a:p>
            <a:pPr marL="182563" indent="-182563" algn="just">
              <a:lnSpc>
                <a:spcPts val="800"/>
              </a:lnSpc>
            </a:pPr>
            <a:r>
              <a:rPr lang="ja-JP" altLang="en-US" sz="650" b="0" dirty="0">
                <a:solidFill>
                  <a:schemeClr val="tx1"/>
                </a:solidFill>
              </a:rPr>
              <a:t>注</a:t>
            </a:r>
            <a:r>
              <a:rPr lang="en-US" altLang="ja-JP" sz="650" b="0" dirty="0">
                <a:solidFill>
                  <a:schemeClr val="tx1"/>
                </a:solidFill>
              </a:rPr>
              <a:t>1)	</a:t>
            </a:r>
            <a:r>
              <a:rPr lang="ja-JP" altLang="en-US" sz="650" b="0" dirty="0">
                <a:solidFill>
                  <a:schemeClr val="tx1"/>
                </a:solidFill>
              </a:rPr>
              <a:t>元気高齢者の支出金額のうち、どれだけ地域内で支出しているかを表す割合</a:t>
            </a:r>
          </a:p>
        </p:txBody>
      </p:sp>
      <p:sp>
        <p:nvSpPr>
          <p:cNvPr id="44" name="テキスト ボックス 24">
            <a:extLst>
              <a:ext uri="{FF2B5EF4-FFF2-40B4-BE49-F238E27FC236}">
                <a16:creationId xmlns:a16="http://schemas.microsoft.com/office/drawing/2014/main" id="{AE3F361C-6CFF-A103-91C4-BDAD3FC2F6D2}"/>
              </a:ext>
            </a:extLst>
          </p:cNvPr>
          <p:cNvSpPr txBox="1"/>
          <p:nvPr/>
        </p:nvSpPr>
        <p:spPr>
          <a:xfrm>
            <a:off x="6364064" y="1462252"/>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域内調達率</a:t>
            </a:r>
            <a:r>
              <a:rPr lang="ja-JP" altLang="en-US" sz="1000" b="1" u="sng" baseline="30000" dirty="0">
                <a:latin typeface="Meiryo UI" panose="020B0604030504040204" pitchFamily="50" charset="-128"/>
                <a:ea typeface="Meiryo UI" panose="020B0604030504040204" pitchFamily="50" charset="-128"/>
              </a:rPr>
              <a:t>注</a:t>
            </a:r>
            <a:r>
              <a:rPr lang="en-US" altLang="ja-JP" sz="1000" b="1" u="sng" baseline="30000"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の設定値</a:t>
            </a:r>
            <a:endParaRPr kumimoji="1" lang="ja-JP" altLang="en-US" sz="1000" b="1" u="sng" baseline="30000" dirty="0">
              <a:latin typeface="Meiryo UI" panose="020B0604030504040204" pitchFamily="50" charset="-128"/>
              <a:ea typeface="Meiryo UI" panose="020B0604030504040204" pitchFamily="50" charset="-128"/>
            </a:endParaRPr>
          </a:p>
        </p:txBody>
      </p:sp>
      <p:sp>
        <p:nvSpPr>
          <p:cNvPr id="28" name="テキスト ボックス 23">
            <a:extLst>
              <a:ext uri="{FF2B5EF4-FFF2-40B4-BE49-F238E27FC236}">
                <a16:creationId xmlns:a16="http://schemas.microsoft.com/office/drawing/2014/main" id="{AE3F361C-6CFF-A103-91C4-BDAD3FC2F6D2}"/>
              </a:ext>
            </a:extLst>
          </p:cNvPr>
          <p:cNvSpPr txBox="1"/>
          <p:nvPr/>
        </p:nvSpPr>
        <p:spPr>
          <a:xfrm>
            <a:off x="3315376" y="1462252"/>
            <a:ext cx="252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元気高齢者の</a:t>
            </a:r>
            <a:r>
              <a:rPr lang="en-US" altLang="ja-JP" sz="1000" b="1" u="sng"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人当たり支出金額の設定値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82742" y="1462252"/>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82742" y="95177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4415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771301"/>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元気高齢者が●●人増加し、地域内での支出が増加することによる経済波及効果は、直接効果が●●億円であり、間接効果を加えた効果の合計は●●億円である。</a:t>
            </a:r>
            <a:endParaRPr lang="en-US" altLang="ja-JP" sz="1000" b="0" dirty="0"/>
          </a:p>
        </p:txBody>
      </p:sp>
      <p:graphicFrame>
        <p:nvGraphicFramePr>
          <p:cNvPr id="15" name="表 2"/>
          <p:cNvGraphicFramePr>
            <a:graphicFrameLocks noGrp="1"/>
          </p:cNvGraphicFramePr>
          <p:nvPr>
            <p:extLst>
              <p:ext uri="{D42A27DB-BD31-4B8C-83A1-F6EECF244321}">
                <p14:modId xmlns:p14="http://schemas.microsoft.com/office/powerpoint/2010/main" val="2413021206"/>
              </p:ext>
            </p:extLst>
          </p:nvPr>
        </p:nvGraphicFramePr>
        <p:xfrm>
          <a:off x="3325413" y="1665768"/>
          <a:ext cx="2880000" cy="1645920"/>
        </p:xfrm>
        <a:graphic>
          <a:graphicData uri="http://schemas.openxmlformats.org/drawingml/2006/table">
            <a:tbl>
              <a:tblPr firstRow="1" bandRow="1">
                <a:tableStyleId>{5940675A-B579-460E-94D1-54222C63F5DA}</a:tableStyleId>
              </a:tblPr>
              <a:tblGrid>
                <a:gridCol w="1656000">
                  <a:extLst>
                    <a:ext uri="{9D8B030D-6E8A-4147-A177-3AD203B41FA5}">
                      <a16:colId xmlns:a16="http://schemas.microsoft.com/office/drawing/2014/main" val="4225358675"/>
                    </a:ext>
                  </a:extLst>
                </a:gridCol>
                <a:gridCol w="1224000">
                  <a:extLst>
                    <a:ext uri="{9D8B030D-6E8A-4147-A177-3AD203B41FA5}">
                      <a16:colId xmlns:a16="http://schemas.microsoft.com/office/drawing/2014/main" val="1868032922"/>
                    </a:ext>
                  </a:extLst>
                </a:gridCol>
              </a:tblGrid>
              <a:tr h="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円</a:t>
                      </a:r>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人</a:t>
                      </a:r>
                      <a:r>
                        <a:rPr kumimoji="1" lang="en-US" altLang="ja-JP" sz="900" b="1" dirty="0">
                          <a:latin typeface="Meiryo UI" panose="020B0604030504040204" pitchFamily="50" charset="-128"/>
                          <a:ea typeface="Meiryo UI" panose="020B0604030504040204" pitchFamily="50" charset="-128"/>
                        </a:rPr>
                        <a:t>)</a:t>
                      </a:r>
                      <a:endParaRPr kumimoji="1" lang="ja-JP" altLang="en-US" sz="900" b="1" dirty="0">
                        <a:latin typeface="Meiryo UI" panose="020B0604030504040204" pitchFamily="50" charset="-128"/>
                        <a:ea typeface="Meiryo UI"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528111955"/>
                  </a:ext>
                </a:extLst>
              </a:tr>
              <a:tr h="472440">
                <a:tc>
                  <a:txBody>
                    <a:bodyPr/>
                    <a:lstStyle/>
                    <a:p>
                      <a:pPr>
                        <a:lnSpc>
                          <a:spcPct val="100000"/>
                        </a:lnSpc>
                      </a:pPr>
                      <a:r>
                        <a:rPr kumimoji="1" lang="ja-JP" altLang="en-US" sz="900" dirty="0">
                          <a:latin typeface="Meiryo UI" panose="020B0604030504040204" pitchFamily="50" charset="-128"/>
                          <a:ea typeface="Meiryo UI" panose="020B0604030504040204" pitchFamily="50" charset="-128"/>
                        </a:rPr>
                        <a:t>運輸・郵便業</a:t>
                      </a:r>
                      <a:endParaRPr kumimoji="1" lang="en-US" altLang="ja-JP" sz="900" dirty="0">
                        <a:latin typeface="Meiryo UI" panose="020B0604030504040204" pitchFamily="50" charset="-128"/>
                        <a:ea typeface="Meiryo UI" panose="020B0604030504040204" pitchFamily="50" charset="-128"/>
                      </a:endParaRPr>
                    </a:p>
                    <a:p>
                      <a:pPr>
                        <a:lnSpc>
                          <a:spcPct val="1000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外出のための鉄道、バス、タクシーなどの交通費</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472440">
                <a:tc>
                  <a:txBody>
                    <a:bodyPr/>
                    <a:lstStyle/>
                    <a:p>
                      <a:pPr>
                        <a:lnSpc>
                          <a:spcPct val="100000"/>
                        </a:lnSpc>
                      </a:pPr>
                      <a:r>
                        <a:rPr kumimoji="1" lang="ja-JP" altLang="en-US" sz="900" dirty="0">
                          <a:latin typeface="Meiryo UI" panose="020B0604030504040204" pitchFamily="50" charset="-128"/>
                          <a:ea typeface="Meiryo UI" panose="020B0604030504040204" pitchFamily="50" charset="-128"/>
                        </a:rPr>
                        <a:t>宿泊・飲食サービス業</a:t>
                      </a:r>
                      <a:endParaRPr kumimoji="1" lang="en-US" altLang="ja-JP" sz="900" dirty="0">
                        <a:latin typeface="Meiryo UI" panose="020B0604030504040204" pitchFamily="50" charset="-128"/>
                        <a:ea typeface="Meiryo UI" panose="020B0604030504040204" pitchFamily="50" charset="-128"/>
                      </a:endParaRPr>
                    </a:p>
                    <a:p>
                      <a:pPr>
                        <a:lnSpc>
                          <a:spcPct val="1000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外食による飲食費</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472440">
                <a:tc>
                  <a:txBody>
                    <a:bodyPr/>
                    <a:lstStyle/>
                    <a:p>
                      <a:pPr>
                        <a:lnSpc>
                          <a:spcPct val="100000"/>
                        </a:lnSpc>
                      </a:pPr>
                      <a:r>
                        <a:rPr kumimoji="1" lang="ja-JP" altLang="en-US" sz="900" dirty="0">
                          <a:latin typeface="Meiryo UI" panose="020B0604030504040204" pitchFamily="50" charset="-128"/>
                          <a:ea typeface="Meiryo UI" panose="020B0604030504040204" pitchFamily="50" charset="-128"/>
                        </a:rPr>
                        <a:t>その他のサービス</a:t>
                      </a:r>
                      <a:endParaRPr kumimoji="1" lang="en-US" altLang="ja-JP" sz="900" dirty="0">
                        <a:latin typeface="Meiryo UI" panose="020B0604030504040204" pitchFamily="50" charset="-128"/>
                        <a:ea typeface="Meiryo UI" panose="020B0604030504040204" pitchFamily="50" charset="-128"/>
                      </a:endParaRPr>
                    </a:p>
                    <a:p>
                      <a:pPr>
                        <a:lnSpc>
                          <a:spcPct val="1000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理容、美容、習い事などのサービス費</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26884862"/>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558341782"/>
              </p:ext>
            </p:extLst>
          </p:nvPr>
        </p:nvGraphicFramePr>
        <p:xfrm>
          <a:off x="198406" y="1665768"/>
          <a:ext cx="2916000" cy="480600"/>
        </p:xfrm>
        <a:graphic>
          <a:graphicData uri="http://schemas.openxmlformats.org/drawingml/2006/table">
            <a:tbl>
              <a:tblPr firstRow="1" bandRow="1">
                <a:tableStyleId>{5940675A-B579-460E-94D1-54222C63F5DA}</a:tableStyleId>
              </a:tblPr>
              <a:tblGrid>
                <a:gridCol w="1224000">
                  <a:extLst>
                    <a:ext uri="{9D8B030D-6E8A-4147-A177-3AD203B41FA5}">
                      <a16:colId xmlns:a16="http://schemas.microsoft.com/office/drawing/2014/main" val="2250622700"/>
                    </a:ext>
                  </a:extLst>
                </a:gridCol>
                <a:gridCol w="1260000">
                  <a:extLst>
                    <a:ext uri="{9D8B030D-6E8A-4147-A177-3AD203B41FA5}">
                      <a16:colId xmlns:a16="http://schemas.microsoft.com/office/drawing/2014/main" val="1868032922"/>
                    </a:ext>
                  </a:extLst>
                </a:gridCol>
                <a:gridCol w="432000">
                  <a:extLst>
                    <a:ext uri="{9D8B030D-6E8A-4147-A177-3AD203B41FA5}">
                      <a16:colId xmlns:a16="http://schemas.microsoft.com/office/drawing/2014/main" val="3698287331"/>
                    </a:ext>
                  </a:extLst>
                </a:gridCol>
              </a:tblGrid>
              <a:tr h="1764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元気高齢者の増加数</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人</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198405" y="1155169"/>
            <a:ext cx="2916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高齢者の健康推進</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元気高齢者の増加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7" name="正方形/長方形 31">
            <a:extLst>
              <a:ext uri="{FF2B5EF4-FFF2-40B4-BE49-F238E27FC236}">
                <a16:creationId xmlns:a16="http://schemas.microsoft.com/office/drawing/2014/main" id="{56701AA3-8465-4167-AF33-9CD947647D10}"/>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5823542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21</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8" name="テキスト ボックス 27">
            <a:extLst>
              <a:ext uri="{FF2B5EF4-FFF2-40B4-BE49-F238E27FC236}">
                <a16:creationId xmlns:a16="http://schemas.microsoft.com/office/drawing/2014/main" id="{A88D96DD-2E46-4E04-AABC-2ECD9778F9D6}"/>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6"/>
          <p:cNvSpPr txBox="1">
            <a:spLocks noChangeArrowheads="1"/>
          </p:cNvSpPr>
          <p:nvPr/>
        </p:nvSpPr>
        <p:spPr bwMode="auto">
          <a:xfrm>
            <a:off x="103434" y="3467873"/>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16" name="テキスト ボックス 25">
            <a:extLst>
              <a:ext uri="{FF2B5EF4-FFF2-40B4-BE49-F238E27FC236}">
                <a16:creationId xmlns:a16="http://schemas.microsoft.com/office/drawing/2014/main" id="{D13BE80D-532D-3131-F698-99D7097F5BA7}"/>
              </a:ext>
            </a:extLst>
          </p:cNvPr>
          <p:cNvSpPr txBox="1"/>
          <p:nvPr/>
        </p:nvSpPr>
        <p:spPr>
          <a:xfrm>
            <a:off x="6356619" y="3216499"/>
            <a:ext cx="2732673" cy="144000"/>
          </a:xfrm>
          <a:prstGeom prst="rect">
            <a:avLst/>
          </a:prstGeom>
          <a:noFill/>
          <a:ln w="9525">
            <a:noFill/>
            <a:miter lim="800000"/>
            <a:headEnd/>
            <a:tailEnd/>
          </a:ln>
        </p:spPr>
        <p:txBody>
          <a:bodyPr wrap="square" lIns="0" tIns="18000" rIns="0" bIns="18000" anchor="ctr" anchorCtr="0">
            <a:noAutofit/>
          </a:bodyPr>
          <a:lstStyle>
            <a:defPPr>
              <a:defRPr lang="ja-JP"/>
            </a:defPPr>
            <a:lvl1pPr>
              <a:lnSpc>
                <a:spcPts val="1500"/>
              </a:lnSpc>
              <a:defRPr sz="1200" b="1">
                <a:solidFill>
                  <a:schemeClr val="bg1"/>
                </a:solidFill>
                <a:latin typeface="Meiryo UI" pitchFamily="50" charset="-128"/>
                <a:ea typeface="Meiryo UI" pitchFamily="50" charset="-128"/>
              </a:defRPr>
            </a:lvl1pPr>
          </a:lstStyle>
          <a:p>
            <a:pPr marL="182563" indent="-182563" algn="just">
              <a:lnSpc>
                <a:spcPts val="800"/>
              </a:lnSpc>
            </a:pPr>
            <a:r>
              <a:rPr lang="ja-JP" altLang="en-US" sz="650" b="0" dirty="0">
                <a:solidFill>
                  <a:schemeClr val="tx1"/>
                </a:solidFill>
              </a:rPr>
              <a:t>注</a:t>
            </a:r>
            <a:r>
              <a:rPr lang="en-US" altLang="ja-JP" sz="650" b="0" dirty="0">
                <a:solidFill>
                  <a:schemeClr val="tx1"/>
                </a:solidFill>
              </a:rPr>
              <a:t>1)	</a:t>
            </a:r>
            <a:r>
              <a:rPr lang="ja-JP" altLang="en-US" sz="650" b="0" dirty="0">
                <a:solidFill>
                  <a:schemeClr val="tx1"/>
                </a:solidFill>
              </a:rPr>
              <a:t>子どものための支出金額のうち、どれだけ地域内で支出しているかを表す割合</a:t>
            </a:r>
          </a:p>
        </p:txBody>
      </p:sp>
      <p:sp>
        <p:nvSpPr>
          <p:cNvPr id="44" name="テキスト ボックス 24">
            <a:extLst>
              <a:ext uri="{FF2B5EF4-FFF2-40B4-BE49-F238E27FC236}">
                <a16:creationId xmlns:a16="http://schemas.microsoft.com/office/drawing/2014/main" id="{AE3F361C-6CFF-A103-91C4-BDAD3FC2F6D2}"/>
              </a:ext>
            </a:extLst>
          </p:cNvPr>
          <p:cNvSpPr txBox="1"/>
          <p:nvPr/>
        </p:nvSpPr>
        <p:spPr>
          <a:xfrm>
            <a:off x="6348433" y="1454437"/>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域内調達率</a:t>
            </a:r>
            <a:r>
              <a:rPr lang="ja-JP" altLang="en-US" sz="1000" b="1" u="sng" baseline="30000" dirty="0">
                <a:latin typeface="Meiryo UI" panose="020B0604030504040204" pitchFamily="50" charset="-128"/>
                <a:ea typeface="Meiryo UI" panose="020B0604030504040204" pitchFamily="50" charset="-128"/>
              </a:rPr>
              <a:t>注</a:t>
            </a:r>
            <a:r>
              <a:rPr lang="en-US" altLang="ja-JP" sz="1000" b="1" u="sng" baseline="30000"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の設定値</a:t>
            </a:r>
            <a:endParaRPr kumimoji="1" lang="ja-JP" altLang="en-US" sz="1000" b="1" u="sng" baseline="30000" dirty="0">
              <a:latin typeface="Meiryo UI" panose="020B0604030504040204" pitchFamily="50" charset="-128"/>
              <a:ea typeface="Meiryo UI" panose="020B0604030504040204" pitchFamily="50" charset="-128"/>
            </a:endParaRPr>
          </a:p>
        </p:txBody>
      </p:sp>
      <p:sp>
        <p:nvSpPr>
          <p:cNvPr id="28" name="テキスト ボックス 23">
            <a:extLst>
              <a:ext uri="{FF2B5EF4-FFF2-40B4-BE49-F238E27FC236}">
                <a16:creationId xmlns:a16="http://schemas.microsoft.com/office/drawing/2014/main" id="{AE3F361C-6CFF-A103-91C4-BDAD3FC2F6D2}"/>
              </a:ext>
            </a:extLst>
          </p:cNvPr>
          <p:cNvSpPr txBox="1"/>
          <p:nvPr/>
        </p:nvSpPr>
        <p:spPr>
          <a:xfrm>
            <a:off x="3119991" y="1454437"/>
            <a:ext cx="23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子ども１人当たり支出金額の設定値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82742" y="1454437"/>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82742" y="95177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4415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791206"/>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子どもが●●人増加し、地域内での支出が増加することによる経済波及効果は、直接効果が●●億円であり、間接効果を加えた効果の合計は●●億円である。</a:t>
            </a:r>
            <a:endParaRPr lang="en-US" altLang="ja-JP" sz="1000" b="0" dirty="0"/>
          </a:p>
        </p:txBody>
      </p:sp>
      <p:graphicFrame>
        <p:nvGraphicFramePr>
          <p:cNvPr id="15" name="表 2"/>
          <p:cNvGraphicFramePr>
            <a:graphicFrameLocks noGrp="1"/>
          </p:cNvGraphicFramePr>
          <p:nvPr>
            <p:extLst>
              <p:ext uri="{D42A27DB-BD31-4B8C-83A1-F6EECF244321}">
                <p14:modId xmlns:p14="http://schemas.microsoft.com/office/powerpoint/2010/main" val="21782561"/>
              </p:ext>
            </p:extLst>
          </p:nvPr>
        </p:nvGraphicFramePr>
        <p:xfrm>
          <a:off x="3130028" y="1650138"/>
          <a:ext cx="3024000" cy="1645920"/>
        </p:xfrm>
        <a:graphic>
          <a:graphicData uri="http://schemas.openxmlformats.org/drawingml/2006/table">
            <a:tbl>
              <a:tblPr firstRow="1" bandRow="1">
                <a:tableStyleId>{5940675A-B579-460E-94D1-54222C63F5DA}</a:tableStyleId>
              </a:tblPr>
              <a:tblGrid>
                <a:gridCol w="1836000">
                  <a:extLst>
                    <a:ext uri="{9D8B030D-6E8A-4147-A177-3AD203B41FA5}">
                      <a16:colId xmlns:a16="http://schemas.microsoft.com/office/drawing/2014/main" val="4225358675"/>
                    </a:ext>
                  </a:extLst>
                </a:gridCol>
                <a:gridCol w="1188000">
                  <a:extLst>
                    <a:ext uri="{9D8B030D-6E8A-4147-A177-3AD203B41FA5}">
                      <a16:colId xmlns:a16="http://schemas.microsoft.com/office/drawing/2014/main" val="1868032922"/>
                    </a:ext>
                  </a:extLst>
                </a:gridCol>
              </a:tblGrid>
              <a:tr h="2124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円</a:t>
                      </a:r>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人</a:t>
                      </a:r>
                      <a:r>
                        <a:rPr kumimoji="1" lang="en-US" altLang="ja-JP" sz="900" b="1" dirty="0">
                          <a:latin typeface="Meiryo UI" panose="020B0604030504040204" pitchFamily="50" charset="-128"/>
                          <a:ea typeface="Meiryo UI" panose="020B0604030504040204" pitchFamily="50" charset="-128"/>
                        </a:rPr>
                        <a:t>)</a:t>
                      </a:r>
                      <a:endParaRPr kumimoji="1" lang="ja-JP" altLang="en-US" sz="900" b="1" dirty="0">
                        <a:latin typeface="Meiryo UI" panose="020B0604030504040204" pitchFamily="50" charset="-128"/>
                        <a:ea typeface="Meiryo UI"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528111955"/>
                  </a:ext>
                </a:extLst>
              </a:tr>
              <a:tr h="472440">
                <a:tc>
                  <a:txBody>
                    <a:bodyPr/>
                    <a:lstStyle/>
                    <a:p>
                      <a:pPr>
                        <a:lnSpc>
                          <a:spcPct val="100000"/>
                        </a:lnSpc>
                      </a:pPr>
                      <a:r>
                        <a:rPr kumimoji="1" lang="ja-JP" altLang="en-US" sz="900" dirty="0">
                          <a:latin typeface="Meiryo UI" panose="020B0604030504040204" pitchFamily="50" charset="-128"/>
                          <a:ea typeface="Meiryo UI" panose="020B0604030504040204" pitchFamily="50" charset="-128"/>
                        </a:rPr>
                        <a:t>食料品</a:t>
                      </a:r>
                      <a:endParaRPr kumimoji="1" lang="en-US" altLang="ja-JP" sz="900" dirty="0">
                        <a:latin typeface="Meiryo UI" panose="020B0604030504040204" pitchFamily="50" charset="-128"/>
                        <a:ea typeface="Meiryo UI" panose="020B0604030504040204" pitchFamily="50" charset="-128"/>
                      </a:endParaRPr>
                    </a:p>
                    <a:p>
                      <a:pPr>
                        <a:lnSpc>
                          <a:spcPct val="1000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肉や魚、乳製品などの加工品、</a:t>
                      </a:r>
                    </a:p>
                    <a:p>
                      <a:pPr>
                        <a:lnSpc>
                          <a:spcPct val="100000"/>
                        </a:lnSpc>
                      </a:pPr>
                      <a:r>
                        <a:rPr kumimoji="1" lang="ja-JP" altLang="en-US" sz="800" dirty="0">
                          <a:latin typeface="Meiryo UI" panose="020B0604030504040204" pitchFamily="50" charset="-128"/>
                          <a:ea typeface="Meiryo UI" panose="020B0604030504040204" pitchFamily="50" charset="-128"/>
                        </a:rPr>
                        <a:t>清涼飲料などの飲食料品</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外食を除く</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54000" marR="54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472440">
                <a:tc>
                  <a:txBody>
                    <a:bodyPr/>
                    <a:lstStyle/>
                    <a:p>
                      <a:pPr>
                        <a:lnSpc>
                          <a:spcPct val="100000"/>
                        </a:lnSpc>
                      </a:pPr>
                      <a:r>
                        <a:rPr kumimoji="1" lang="ja-JP" altLang="en-US" sz="900" dirty="0">
                          <a:latin typeface="Meiryo UI" panose="020B0604030504040204" pitchFamily="50" charset="-128"/>
                          <a:ea typeface="Meiryo UI" panose="020B0604030504040204" pitchFamily="50" charset="-128"/>
                        </a:rPr>
                        <a:t>繊維製品</a:t>
                      </a:r>
                      <a:endParaRPr kumimoji="1" lang="en-US" altLang="ja-JP" sz="900" dirty="0">
                        <a:latin typeface="Meiryo UI" panose="020B0604030504040204" pitchFamily="50" charset="-128"/>
                        <a:ea typeface="Meiryo UI" panose="020B0604030504040204" pitchFamily="50" charset="-128"/>
                      </a:endParaRPr>
                    </a:p>
                    <a:p>
                      <a:pPr>
                        <a:lnSpc>
                          <a:spcPct val="1000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子ども服などの衣服・身の回り品</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54000" marR="54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472440">
                <a:tc>
                  <a:txBody>
                    <a:bodyPr/>
                    <a:lstStyle/>
                    <a:p>
                      <a:pPr>
                        <a:lnSpc>
                          <a:spcPct val="100000"/>
                        </a:lnSpc>
                      </a:pPr>
                      <a:r>
                        <a:rPr kumimoji="1" lang="ja-JP" altLang="en-US" sz="900" dirty="0">
                          <a:latin typeface="Meiryo UI" panose="020B0604030504040204" pitchFamily="50" charset="-128"/>
                          <a:ea typeface="Meiryo UI" panose="020B0604030504040204" pitchFamily="50" charset="-128"/>
                        </a:rPr>
                        <a:t>教育</a:t>
                      </a:r>
                      <a:endParaRPr kumimoji="1" lang="en-US" altLang="ja-JP" sz="900" dirty="0">
                        <a:latin typeface="Meiryo UI" panose="020B0604030504040204" pitchFamily="50" charset="-128"/>
                        <a:ea typeface="Meiryo UI" panose="020B0604030504040204" pitchFamily="50" charset="-128"/>
                      </a:endParaRPr>
                    </a:p>
                    <a:p>
                      <a:pPr>
                        <a:lnSpc>
                          <a:spcPct val="1000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幼稚園、小学校、中学校などの教育費</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54000" marR="54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26884862"/>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183294250"/>
              </p:ext>
            </p:extLst>
          </p:nvPr>
        </p:nvGraphicFramePr>
        <p:xfrm>
          <a:off x="198406" y="1650138"/>
          <a:ext cx="2628000" cy="480600"/>
        </p:xfrm>
        <a:graphic>
          <a:graphicData uri="http://schemas.openxmlformats.org/drawingml/2006/table">
            <a:tbl>
              <a:tblPr firstRow="1" bandRow="1">
                <a:tableStyleId>{5940675A-B579-460E-94D1-54222C63F5DA}</a:tableStyleId>
              </a:tblPr>
              <a:tblGrid>
                <a:gridCol w="972000">
                  <a:extLst>
                    <a:ext uri="{9D8B030D-6E8A-4147-A177-3AD203B41FA5}">
                      <a16:colId xmlns:a16="http://schemas.microsoft.com/office/drawing/2014/main" val="2250622700"/>
                    </a:ext>
                  </a:extLst>
                </a:gridCol>
                <a:gridCol w="1224000">
                  <a:extLst>
                    <a:ext uri="{9D8B030D-6E8A-4147-A177-3AD203B41FA5}">
                      <a16:colId xmlns:a16="http://schemas.microsoft.com/office/drawing/2014/main" val="1868032922"/>
                    </a:ext>
                  </a:extLst>
                </a:gridCol>
                <a:gridCol w="432000">
                  <a:extLst>
                    <a:ext uri="{9D8B030D-6E8A-4147-A177-3AD203B41FA5}">
                      <a16:colId xmlns:a16="http://schemas.microsoft.com/office/drawing/2014/main" val="3698287331"/>
                    </a:ext>
                  </a:extLst>
                </a:gridCol>
              </a:tblGrid>
              <a:tr h="1764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子どもの増加数</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人</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198405" y="1155169"/>
            <a:ext cx="2628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少子化対策</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子どもの増加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7" name="正方形/長方形 31">
            <a:extLst>
              <a:ext uri="{FF2B5EF4-FFF2-40B4-BE49-F238E27FC236}">
                <a16:creationId xmlns:a16="http://schemas.microsoft.com/office/drawing/2014/main" id="{CDE94639-FFA3-4AAA-9242-CC320CC5DDCF}"/>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7929159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22</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8" name="テキスト ボックス 27">
            <a:extLst>
              <a:ext uri="{FF2B5EF4-FFF2-40B4-BE49-F238E27FC236}">
                <a16:creationId xmlns:a16="http://schemas.microsoft.com/office/drawing/2014/main" id="{3A602180-D587-4389-9E4B-F9FE6B47938C}"/>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6"/>
          <p:cNvSpPr txBox="1">
            <a:spLocks noChangeArrowheads="1"/>
          </p:cNvSpPr>
          <p:nvPr/>
        </p:nvSpPr>
        <p:spPr bwMode="auto">
          <a:xfrm>
            <a:off x="103434" y="3575412"/>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16" name="テキスト ボックス 25">
            <a:extLst>
              <a:ext uri="{FF2B5EF4-FFF2-40B4-BE49-F238E27FC236}">
                <a16:creationId xmlns:a16="http://schemas.microsoft.com/office/drawing/2014/main" id="{D13BE80D-532D-3131-F698-99D7097F5BA7}"/>
              </a:ext>
            </a:extLst>
          </p:cNvPr>
          <p:cNvSpPr txBox="1"/>
          <p:nvPr/>
        </p:nvSpPr>
        <p:spPr>
          <a:xfrm>
            <a:off x="6481665" y="3354327"/>
            <a:ext cx="2592000" cy="144000"/>
          </a:xfrm>
          <a:prstGeom prst="rect">
            <a:avLst/>
          </a:prstGeom>
          <a:noFill/>
          <a:ln w="9525">
            <a:noFill/>
            <a:miter lim="800000"/>
            <a:headEnd/>
            <a:tailEnd/>
          </a:ln>
        </p:spPr>
        <p:txBody>
          <a:bodyPr wrap="square" lIns="0" tIns="18000" rIns="0" bIns="18000" anchor="ctr" anchorCtr="0">
            <a:noAutofit/>
          </a:bodyPr>
          <a:lstStyle>
            <a:defPPr>
              <a:defRPr lang="ja-JP"/>
            </a:defPPr>
            <a:lvl1pPr>
              <a:lnSpc>
                <a:spcPts val="1500"/>
              </a:lnSpc>
              <a:defRPr sz="1200" b="1">
                <a:solidFill>
                  <a:schemeClr val="bg1"/>
                </a:solidFill>
                <a:latin typeface="Meiryo UI" pitchFamily="50" charset="-128"/>
                <a:ea typeface="Meiryo UI" pitchFamily="50" charset="-128"/>
              </a:defRPr>
            </a:lvl1pPr>
          </a:lstStyle>
          <a:p>
            <a:pPr marL="182563" indent="-182563" algn="just">
              <a:lnSpc>
                <a:spcPts val="800"/>
              </a:lnSpc>
            </a:pPr>
            <a:r>
              <a:rPr lang="ja-JP" altLang="en-US" sz="650" b="0" dirty="0">
                <a:solidFill>
                  <a:schemeClr val="tx1"/>
                </a:solidFill>
              </a:rPr>
              <a:t>注</a:t>
            </a:r>
            <a:r>
              <a:rPr lang="en-US" altLang="ja-JP" sz="650" b="0" dirty="0">
                <a:solidFill>
                  <a:schemeClr val="tx1"/>
                </a:solidFill>
              </a:rPr>
              <a:t>1)	</a:t>
            </a:r>
            <a:r>
              <a:rPr lang="ja-JP" altLang="en-US" sz="650" b="0" dirty="0">
                <a:solidFill>
                  <a:schemeClr val="tx1"/>
                </a:solidFill>
              </a:rPr>
              <a:t>観光客の支出金額のうち、どれだけ地域内で支出しているかを表す割合</a:t>
            </a:r>
          </a:p>
        </p:txBody>
      </p:sp>
      <p:sp>
        <p:nvSpPr>
          <p:cNvPr id="44" name="テキスト ボックス 24">
            <a:extLst>
              <a:ext uri="{FF2B5EF4-FFF2-40B4-BE49-F238E27FC236}">
                <a16:creationId xmlns:a16="http://schemas.microsoft.com/office/drawing/2014/main" id="{AE3F361C-6CFF-A103-91C4-BDAD3FC2F6D2}"/>
              </a:ext>
            </a:extLst>
          </p:cNvPr>
          <p:cNvSpPr txBox="1"/>
          <p:nvPr/>
        </p:nvSpPr>
        <p:spPr>
          <a:xfrm>
            <a:off x="6434403" y="951776"/>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域内調達率</a:t>
            </a:r>
            <a:r>
              <a:rPr lang="ja-JP" altLang="en-US" sz="1000" b="1" u="sng" baseline="30000" dirty="0">
                <a:latin typeface="Meiryo UI" panose="020B0604030504040204" pitchFamily="50" charset="-128"/>
                <a:ea typeface="Meiryo UI" panose="020B0604030504040204" pitchFamily="50" charset="-128"/>
              </a:rPr>
              <a:t>注</a:t>
            </a:r>
            <a:r>
              <a:rPr lang="en-US" altLang="ja-JP" sz="1000" b="1" u="sng" baseline="30000"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の設定値</a:t>
            </a:r>
            <a:endParaRPr kumimoji="1" lang="ja-JP" altLang="en-US" sz="1000" b="1" u="sng" baseline="30000" dirty="0">
              <a:latin typeface="Meiryo UI" panose="020B0604030504040204" pitchFamily="50" charset="-128"/>
              <a:ea typeface="Meiryo UI" panose="020B0604030504040204" pitchFamily="50" charset="-128"/>
            </a:endParaRPr>
          </a:p>
        </p:txBody>
      </p:sp>
      <p:sp>
        <p:nvSpPr>
          <p:cNvPr id="28" name="テキスト ボックス 23">
            <a:extLst>
              <a:ext uri="{FF2B5EF4-FFF2-40B4-BE49-F238E27FC236}">
                <a16:creationId xmlns:a16="http://schemas.microsoft.com/office/drawing/2014/main" id="{AE3F361C-6CFF-A103-91C4-BDAD3FC2F6D2}"/>
              </a:ext>
            </a:extLst>
          </p:cNvPr>
          <p:cNvSpPr txBox="1"/>
          <p:nvPr/>
        </p:nvSpPr>
        <p:spPr>
          <a:xfrm>
            <a:off x="3096546" y="951776"/>
            <a:ext cx="23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観光客１人当たり支出金額の設定値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59297" y="1501328"/>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59297" y="95177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4415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898745"/>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観光客が●●人増加し、地域内での支出が増加することによる経済波及効果は、直接効果が●●億円であり、間接効果を加えた効果の合計は●●億円である。</a:t>
            </a:r>
            <a:endParaRPr lang="en-US" altLang="ja-JP" sz="1000" b="0" dirty="0"/>
          </a:p>
        </p:txBody>
      </p:sp>
      <p:graphicFrame>
        <p:nvGraphicFramePr>
          <p:cNvPr id="17" name="表 2"/>
          <p:cNvGraphicFramePr>
            <a:graphicFrameLocks noGrp="1"/>
          </p:cNvGraphicFramePr>
          <p:nvPr>
            <p:extLst>
              <p:ext uri="{D42A27DB-BD31-4B8C-83A1-F6EECF244321}">
                <p14:modId xmlns:p14="http://schemas.microsoft.com/office/powerpoint/2010/main" val="2462187026"/>
              </p:ext>
            </p:extLst>
          </p:nvPr>
        </p:nvGraphicFramePr>
        <p:xfrm>
          <a:off x="3117042" y="1147354"/>
          <a:ext cx="3168000" cy="2338480"/>
        </p:xfrm>
        <a:graphic>
          <a:graphicData uri="http://schemas.openxmlformats.org/drawingml/2006/table">
            <a:tbl>
              <a:tblPr firstRow="1" bandRow="1">
                <a:tableStyleId>{5940675A-B579-460E-94D1-54222C63F5DA}</a:tableStyleId>
              </a:tblPr>
              <a:tblGrid>
                <a:gridCol w="1296000">
                  <a:extLst>
                    <a:ext uri="{9D8B030D-6E8A-4147-A177-3AD203B41FA5}">
                      <a16:colId xmlns:a16="http://schemas.microsoft.com/office/drawing/2014/main" val="4225358675"/>
                    </a:ext>
                  </a:extLst>
                </a:gridCol>
                <a:gridCol w="936000">
                  <a:extLst>
                    <a:ext uri="{9D8B030D-6E8A-4147-A177-3AD203B41FA5}">
                      <a16:colId xmlns:a16="http://schemas.microsoft.com/office/drawing/2014/main" val="1868032922"/>
                    </a:ext>
                  </a:extLst>
                </a:gridCol>
                <a:gridCol w="936000">
                  <a:extLst>
                    <a:ext uri="{9D8B030D-6E8A-4147-A177-3AD203B41FA5}">
                      <a16:colId xmlns:a16="http://schemas.microsoft.com/office/drawing/2014/main" val="1999086778"/>
                    </a:ext>
                  </a:extLst>
                </a:gridCol>
              </a:tblGrid>
              <a:tr h="0">
                <a:tc>
                  <a:txBody>
                    <a:bodyPr/>
                    <a:lstStyle/>
                    <a:p>
                      <a:pPr algn="ctr">
                        <a:lnSpc>
                          <a:spcPts val="900"/>
                        </a:lnSpc>
                      </a:pPr>
                      <a:r>
                        <a:rPr kumimoji="1" lang="ja-JP" altLang="en-US" sz="800" b="1" dirty="0">
                          <a:latin typeface="Meiryo UI" panose="020B0604030504040204" pitchFamily="50" charset="-128"/>
                          <a:ea typeface="Meiryo UI" panose="020B0604030504040204" pitchFamily="50" charset="-128"/>
                        </a:rPr>
                        <a:t>項目</a:t>
                      </a:r>
                    </a:p>
                  </a:txBody>
                  <a:tcPr marL="36000" marR="36000" marT="18000" marB="18000" anchor="ctr" anchorCtr="1">
                    <a:solidFill>
                      <a:schemeClr val="bg1">
                        <a:lumMod val="75000"/>
                      </a:schemeClr>
                    </a:solidFill>
                  </a:tcPr>
                </a:tc>
                <a:tc>
                  <a:txBody>
                    <a:bodyPr/>
                    <a:lstStyle/>
                    <a:p>
                      <a:pPr algn="ctr">
                        <a:lnSpc>
                          <a:spcPts val="800"/>
                        </a:lnSpc>
                      </a:pPr>
                      <a:r>
                        <a:rPr kumimoji="1" lang="ja-JP" altLang="en-US" sz="800" b="1" dirty="0">
                          <a:latin typeface="Meiryo UI" panose="020B0604030504040204" pitchFamily="50" charset="-128"/>
                          <a:ea typeface="Meiryo UI" panose="020B0604030504040204" pitchFamily="50" charset="-128"/>
                        </a:rPr>
                        <a:t>日帰り客</a:t>
                      </a:r>
                      <a:endParaRPr kumimoji="1" lang="en-US" altLang="ja-JP" sz="800" b="1" dirty="0">
                        <a:latin typeface="Meiryo UI" panose="020B0604030504040204" pitchFamily="50" charset="-128"/>
                        <a:ea typeface="Meiryo UI" panose="020B0604030504040204" pitchFamily="50" charset="-128"/>
                      </a:endParaRPr>
                    </a:p>
                    <a:p>
                      <a:pPr algn="ctr">
                        <a:lnSpc>
                          <a:spcPts val="800"/>
                        </a:lnSpc>
                      </a:pP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円</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人・回</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marL="36000" marR="36000" marT="18000" marB="18000" anchor="ctr" anchorCtr="1">
                    <a:solidFill>
                      <a:schemeClr val="bg1">
                        <a:lumMod val="75000"/>
                      </a:schemeClr>
                    </a:solidFill>
                  </a:tcPr>
                </a:tc>
                <a:tc>
                  <a:txBody>
                    <a:bodyPr/>
                    <a:lstStyle/>
                    <a:p>
                      <a:pPr algn="ctr">
                        <a:lnSpc>
                          <a:spcPts val="800"/>
                        </a:lnSpc>
                      </a:pPr>
                      <a:r>
                        <a:rPr kumimoji="1" lang="ja-JP" altLang="en-US" sz="800" b="1" dirty="0">
                          <a:latin typeface="Meiryo UI" panose="020B0604030504040204" pitchFamily="50" charset="-128"/>
                          <a:ea typeface="Meiryo UI" panose="020B0604030504040204" pitchFamily="50" charset="-128"/>
                        </a:rPr>
                        <a:t>宿泊客</a:t>
                      </a:r>
                      <a:endParaRPr kumimoji="1" lang="en-US" altLang="ja-JP" sz="800" b="1" dirty="0">
                        <a:latin typeface="Meiryo UI" panose="020B0604030504040204" pitchFamily="50" charset="-128"/>
                        <a:ea typeface="Meiryo UI" panose="020B0604030504040204" pitchFamily="50" charset="-128"/>
                      </a:endParaRPr>
                    </a:p>
                    <a:p>
                      <a:pPr algn="ctr">
                        <a:lnSpc>
                          <a:spcPts val="800"/>
                        </a:lnSpc>
                      </a:pP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円</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人・回</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marL="36000" marR="36000" marT="18000" marB="18000" anchor="ctr" anchorCtr="1">
                    <a:solidFill>
                      <a:schemeClr val="bg1">
                        <a:lumMod val="75000"/>
                      </a:schemeClr>
                    </a:solidFill>
                  </a:tcPr>
                </a:tc>
                <a:extLst>
                  <a:ext uri="{0D108BD9-81ED-4DB2-BD59-A6C34878D82A}">
                    <a16:rowId xmlns:a16="http://schemas.microsoft.com/office/drawing/2014/main" val="3528111955"/>
                  </a:ext>
                </a:extLst>
              </a:tr>
              <a:tr h="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農業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農産品、畜産品のお土産</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加工品を除く</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28800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水産業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水産品のお土産</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加工品を除く</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28800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食料品</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飲食料品</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加工品</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のお土産</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28800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その他の製造業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雑貨、民芸品等のお土産</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28800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運輸・郵便業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鉄道、バス、タクシー等の交通費</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28800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宿泊・飲食サービス業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宿泊費、飲食費</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1076626"/>
                  </a:ext>
                </a:extLst>
              </a:tr>
              <a:tr h="28800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その他のサービス</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温泉、遊園地等の娯楽費</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64735786"/>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1800882573"/>
              </p:ext>
            </p:extLst>
          </p:nvPr>
        </p:nvGraphicFramePr>
        <p:xfrm>
          <a:off x="174961" y="1704844"/>
          <a:ext cx="2698237" cy="734400"/>
        </p:xfrm>
        <a:graphic>
          <a:graphicData uri="http://schemas.openxmlformats.org/drawingml/2006/table">
            <a:tbl>
              <a:tblPr firstRow="1" bandRow="1">
                <a:tableStyleId>{5940675A-B579-460E-94D1-54222C63F5DA}</a:tableStyleId>
              </a:tblPr>
              <a:tblGrid>
                <a:gridCol w="1008000">
                  <a:extLst>
                    <a:ext uri="{9D8B030D-6E8A-4147-A177-3AD203B41FA5}">
                      <a16:colId xmlns:a16="http://schemas.microsoft.com/office/drawing/2014/main" val="2250622700"/>
                    </a:ext>
                  </a:extLst>
                </a:gridCol>
                <a:gridCol w="1258237">
                  <a:extLst>
                    <a:ext uri="{9D8B030D-6E8A-4147-A177-3AD203B41FA5}">
                      <a16:colId xmlns:a16="http://schemas.microsoft.com/office/drawing/2014/main" val="1868032922"/>
                    </a:ext>
                  </a:extLst>
                </a:gridCol>
                <a:gridCol w="432000">
                  <a:extLst>
                    <a:ext uri="{9D8B030D-6E8A-4147-A177-3AD203B41FA5}">
                      <a16:colId xmlns:a16="http://schemas.microsoft.com/office/drawing/2014/main" val="3698287331"/>
                    </a:ext>
                  </a:extLst>
                </a:gridCol>
              </a:tblGrid>
              <a:tr h="230400">
                <a:tc>
                  <a:txBody>
                    <a:bodyPr/>
                    <a:lstStyle/>
                    <a:p>
                      <a:pPr algn="ctr">
                        <a:lnSpc>
                          <a:spcPts val="8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8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ts val="8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観光客の増加数</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人</a:t>
                      </a:r>
                    </a:p>
                  </a:txBody>
                  <a:tcPr anchor="ctr">
                    <a:noFill/>
                  </a:tcPr>
                </a:tc>
                <a:extLst>
                  <a:ext uri="{0D108BD9-81ED-4DB2-BD59-A6C34878D82A}">
                    <a16:rowId xmlns:a16="http://schemas.microsoft.com/office/drawing/2014/main" val="2600272368"/>
                  </a:ext>
                </a:extLst>
              </a:tr>
              <a:tr h="252000">
                <a:tc>
                  <a:txBody>
                    <a:bodyPr/>
                    <a:lstStyle/>
                    <a:p>
                      <a:pPr marL="0" algn="l" defTabSz="914400" rtl="0" eaLnBrk="1" latinLnBrk="0" hangingPunct="1">
                        <a:lnSpc>
                          <a:spcPct val="100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うち、宿泊客の割合</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a:t>
                      </a:r>
                    </a:p>
                  </a:txBody>
                  <a:tcPr anchor="ctr">
                    <a:noFill/>
                  </a:tcPr>
                </a:tc>
                <a:extLst>
                  <a:ext uri="{0D108BD9-81ED-4DB2-BD59-A6C34878D82A}">
                    <a16:rowId xmlns:a16="http://schemas.microsoft.com/office/drawing/2014/main" val="3740369756"/>
                  </a:ext>
                </a:extLst>
              </a:tr>
            </a:tbl>
          </a:graphicData>
        </a:graphic>
      </p:graphicFrame>
      <p:sp>
        <p:nvSpPr>
          <p:cNvPr id="7" name="テキスト ボックス 1"/>
          <p:cNvSpPr txBox="1"/>
          <p:nvPr/>
        </p:nvSpPr>
        <p:spPr>
          <a:xfrm>
            <a:off x="174960" y="1155169"/>
            <a:ext cx="2736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観光振興</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観光客の増加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9" name="正方形/長方形 31">
            <a:extLst>
              <a:ext uri="{FF2B5EF4-FFF2-40B4-BE49-F238E27FC236}">
                <a16:creationId xmlns:a16="http://schemas.microsoft.com/office/drawing/2014/main" id="{16AAB804-8E33-4257-816B-3BA7BE7613AA}"/>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488162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23</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8" name="テキスト ボックス 27">
            <a:extLst>
              <a:ext uri="{FF2B5EF4-FFF2-40B4-BE49-F238E27FC236}">
                <a16:creationId xmlns:a16="http://schemas.microsoft.com/office/drawing/2014/main" id="{043E2A1A-32D4-4C3C-89C6-4CD92D98C3DE}"/>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6"/>
          <p:cNvSpPr txBox="1">
            <a:spLocks noChangeArrowheads="1"/>
          </p:cNvSpPr>
          <p:nvPr/>
        </p:nvSpPr>
        <p:spPr bwMode="auto">
          <a:xfrm>
            <a:off x="103434" y="356803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16" name="テキスト ボックス 25">
            <a:extLst>
              <a:ext uri="{FF2B5EF4-FFF2-40B4-BE49-F238E27FC236}">
                <a16:creationId xmlns:a16="http://schemas.microsoft.com/office/drawing/2014/main" id="{D13BE80D-532D-3131-F698-99D7097F5BA7}"/>
              </a:ext>
            </a:extLst>
          </p:cNvPr>
          <p:cNvSpPr txBox="1"/>
          <p:nvPr/>
        </p:nvSpPr>
        <p:spPr>
          <a:xfrm>
            <a:off x="6231574" y="3376125"/>
            <a:ext cx="2732673" cy="144000"/>
          </a:xfrm>
          <a:prstGeom prst="rect">
            <a:avLst/>
          </a:prstGeom>
          <a:noFill/>
          <a:ln w="9525">
            <a:noFill/>
            <a:miter lim="800000"/>
            <a:headEnd/>
            <a:tailEnd/>
          </a:ln>
        </p:spPr>
        <p:txBody>
          <a:bodyPr wrap="square" lIns="0" tIns="18000" rIns="0" bIns="18000" anchor="ctr" anchorCtr="0">
            <a:noAutofit/>
          </a:bodyPr>
          <a:lstStyle>
            <a:defPPr>
              <a:defRPr lang="ja-JP"/>
            </a:defPPr>
            <a:lvl1pPr>
              <a:lnSpc>
                <a:spcPts val="1500"/>
              </a:lnSpc>
              <a:defRPr sz="1200" b="1">
                <a:solidFill>
                  <a:schemeClr val="bg1"/>
                </a:solidFill>
                <a:latin typeface="Meiryo UI" pitchFamily="50" charset="-128"/>
                <a:ea typeface="Meiryo UI" pitchFamily="50" charset="-128"/>
              </a:defRPr>
            </a:lvl1pPr>
          </a:lstStyle>
          <a:p>
            <a:pPr marL="182563" indent="-182563" algn="just">
              <a:lnSpc>
                <a:spcPts val="800"/>
              </a:lnSpc>
            </a:pPr>
            <a:r>
              <a:rPr lang="ja-JP" altLang="en-US" sz="650" b="0" dirty="0">
                <a:solidFill>
                  <a:schemeClr val="tx1"/>
                </a:solidFill>
              </a:rPr>
              <a:t>注</a:t>
            </a:r>
            <a:r>
              <a:rPr lang="en-US" altLang="ja-JP" sz="650" b="0" dirty="0">
                <a:solidFill>
                  <a:schemeClr val="tx1"/>
                </a:solidFill>
              </a:rPr>
              <a:t>1)	</a:t>
            </a:r>
            <a:r>
              <a:rPr lang="ja-JP" altLang="en-US" sz="650" b="0" dirty="0">
                <a:solidFill>
                  <a:schemeClr val="tx1"/>
                </a:solidFill>
              </a:rPr>
              <a:t>設備投資の支出金額のうち、どれだけ地域内で支出しているかを表す割合</a:t>
            </a:r>
          </a:p>
        </p:txBody>
      </p:sp>
      <p:sp>
        <p:nvSpPr>
          <p:cNvPr id="44" name="テキスト ボックス 24">
            <a:extLst>
              <a:ext uri="{FF2B5EF4-FFF2-40B4-BE49-F238E27FC236}">
                <a16:creationId xmlns:a16="http://schemas.microsoft.com/office/drawing/2014/main" id="{AE3F361C-6CFF-A103-91C4-BDAD3FC2F6D2}"/>
              </a:ext>
            </a:extLst>
          </p:cNvPr>
          <p:cNvSpPr txBox="1"/>
          <p:nvPr/>
        </p:nvSpPr>
        <p:spPr>
          <a:xfrm>
            <a:off x="6168682" y="951776"/>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域内調達率</a:t>
            </a:r>
            <a:r>
              <a:rPr lang="ja-JP" altLang="en-US" sz="1000" b="1" u="sng" baseline="30000" dirty="0">
                <a:latin typeface="Meiryo UI" panose="020B0604030504040204" pitchFamily="50" charset="-128"/>
                <a:ea typeface="Meiryo UI" panose="020B0604030504040204" pitchFamily="50" charset="-128"/>
              </a:rPr>
              <a:t>注</a:t>
            </a:r>
            <a:r>
              <a:rPr lang="en-US" altLang="ja-JP" sz="1000" b="1" u="sng" baseline="30000"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の設定値</a:t>
            </a:r>
            <a:endParaRPr kumimoji="1" lang="ja-JP" altLang="en-US" sz="1000" b="1" u="sng" baseline="30000" dirty="0">
              <a:latin typeface="Meiryo UI" panose="020B0604030504040204" pitchFamily="50" charset="-128"/>
              <a:ea typeface="Meiryo UI" panose="020B0604030504040204" pitchFamily="50" charset="-128"/>
            </a:endParaRPr>
          </a:p>
        </p:txBody>
      </p:sp>
      <p:sp>
        <p:nvSpPr>
          <p:cNvPr id="28" name="テキスト ボックス 23">
            <a:extLst>
              <a:ext uri="{FF2B5EF4-FFF2-40B4-BE49-F238E27FC236}">
                <a16:creationId xmlns:a16="http://schemas.microsoft.com/office/drawing/2014/main" id="{AE3F361C-6CFF-A103-91C4-BDAD3FC2F6D2}"/>
              </a:ext>
            </a:extLst>
          </p:cNvPr>
          <p:cNvSpPr txBox="1"/>
          <p:nvPr/>
        </p:nvSpPr>
        <p:spPr>
          <a:xfrm>
            <a:off x="3057470" y="951776"/>
            <a:ext cx="23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設備投資の内訳の設定値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67112" y="1532588"/>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67112" y="95177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4415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891371"/>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設備投資が●●百万円増加し、地域内での支出が増加することによる経済波及効果は、直接効果が●●億円であり、間接効果を加えた効果の合計は●●億円である。</a:t>
            </a:r>
            <a:endParaRPr lang="en-US" altLang="ja-JP" sz="1000" b="0" dirty="0"/>
          </a:p>
        </p:txBody>
      </p:sp>
      <p:graphicFrame>
        <p:nvGraphicFramePr>
          <p:cNvPr id="15" name="表 2"/>
          <p:cNvGraphicFramePr>
            <a:graphicFrameLocks noGrp="1"/>
          </p:cNvGraphicFramePr>
          <p:nvPr>
            <p:extLst>
              <p:ext uri="{D42A27DB-BD31-4B8C-83A1-F6EECF244321}">
                <p14:modId xmlns:p14="http://schemas.microsoft.com/office/powerpoint/2010/main" val="210208089"/>
              </p:ext>
            </p:extLst>
          </p:nvPr>
        </p:nvGraphicFramePr>
        <p:xfrm>
          <a:off x="3072580" y="1171890"/>
          <a:ext cx="2916000" cy="2271840"/>
        </p:xfrm>
        <a:graphic>
          <a:graphicData uri="http://schemas.openxmlformats.org/drawingml/2006/table">
            <a:tbl>
              <a:tblPr firstRow="1" bandRow="1">
                <a:tableStyleId>{5940675A-B579-460E-94D1-54222C63F5DA}</a:tableStyleId>
              </a:tblPr>
              <a:tblGrid>
                <a:gridCol w="1872000">
                  <a:extLst>
                    <a:ext uri="{9D8B030D-6E8A-4147-A177-3AD203B41FA5}">
                      <a16:colId xmlns:a16="http://schemas.microsoft.com/office/drawing/2014/main" val="4225358675"/>
                    </a:ext>
                  </a:extLst>
                </a:gridCol>
                <a:gridCol w="1044000">
                  <a:extLst>
                    <a:ext uri="{9D8B030D-6E8A-4147-A177-3AD203B41FA5}">
                      <a16:colId xmlns:a16="http://schemas.microsoft.com/office/drawing/2014/main" val="1868032922"/>
                    </a:ext>
                  </a:extLst>
                </a:gridCol>
              </a:tblGrid>
              <a:tr h="0">
                <a:tc>
                  <a:txBody>
                    <a:bodyPr/>
                    <a:lstStyle/>
                    <a:p>
                      <a:pPr algn="ctr">
                        <a:lnSpc>
                          <a:spcPct val="100000"/>
                        </a:lnSpc>
                      </a:pPr>
                      <a:endParaRPr kumimoji="1" lang="ja-JP" altLang="en-US" sz="800" b="1" dirty="0">
                        <a:latin typeface="Meiryo UI" panose="020B0604030504040204" pitchFamily="50" charset="-128"/>
                        <a:ea typeface="Meiryo UI" panose="020B0604030504040204" pitchFamily="50" charset="-128"/>
                      </a:endParaRPr>
                    </a:p>
                  </a:txBody>
                  <a:tcPr marL="36000" marR="36000" marT="36000" marB="36000" anchor="ctr" anchorCtr="1">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lnSpc>
                          <a:spcPct val="1000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marL="36000" marR="36000" marT="36000" marB="3600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528111955"/>
                  </a:ext>
                </a:extLst>
              </a:tr>
              <a:tr h="31584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建設業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工場、事業所など建築物の建設</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31584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はん用・生産用・業務用機械</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ボイラ、タービンなどの汎用機械、農業用や建設用などの生産用機械器具、業務用機械器具の設置</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31584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電気機械</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発電機器、電動機、変圧器、配電盤などの電気機械の設置</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31584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輸送用機械</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乗用車、トラック、船舶など輸送用機械の購入</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4889560"/>
                  </a:ext>
                </a:extLst>
              </a:tr>
              <a:tr h="31584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情報通信業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コンピュータソフトウェアの購入</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50792377"/>
                  </a:ext>
                </a:extLst>
              </a:tr>
              <a:tr h="31584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専門・科学技術、業務支援サービス業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研究・開発</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707066011"/>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346867919"/>
              </p:ext>
            </p:extLst>
          </p:nvPr>
        </p:nvGraphicFramePr>
        <p:xfrm>
          <a:off x="182776" y="1743919"/>
          <a:ext cx="2664554" cy="480600"/>
        </p:xfrm>
        <a:graphic>
          <a:graphicData uri="http://schemas.openxmlformats.org/drawingml/2006/table">
            <a:tbl>
              <a:tblPr firstRow="1" bandRow="1">
                <a:tableStyleId>{5940675A-B579-460E-94D1-54222C63F5DA}</a:tableStyleId>
              </a:tblPr>
              <a:tblGrid>
                <a:gridCol w="762887">
                  <a:extLst>
                    <a:ext uri="{9D8B030D-6E8A-4147-A177-3AD203B41FA5}">
                      <a16:colId xmlns:a16="http://schemas.microsoft.com/office/drawing/2014/main" val="2250622700"/>
                    </a:ext>
                  </a:extLst>
                </a:gridCol>
                <a:gridCol w="1368000">
                  <a:extLst>
                    <a:ext uri="{9D8B030D-6E8A-4147-A177-3AD203B41FA5}">
                      <a16:colId xmlns:a16="http://schemas.microsoft.com/office/drawing/2014/main" val="1868032922"/>
                    </a:ext>
                  </a:extLst>
                </a:gridCol>
                <a:gridCol w="533667">
                  <a:extLst>
                    <a:ext uri="{9D8B030D-6E8A-4147-A177-3AD203B41FA5}">
                      <a16:colId xmlns:a16="http://schemas.microsoft.com/office/drawing/2014/main" val="3698287331"/>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設備投資額</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百万円</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182775" y="1155169"/>
            <a:ext cx="2664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設備投資</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設備投資の増加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7" name="正方形/長方形 31">
            <a:extLst>
              <a:ext uri="{FF2B5EF4-FFF2-40B4-BE49-F238E27FC236}">
                <a16:creationId xmlns:a16="http://schemas.microsoft.com/office/drawing/2014/main" id="{2AEB72FE-ADF4-48E8-B69C-A31CFB095741}"/>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2623375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24</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5" name="テキスト ボックス 25">
            <a:extLst>
              <a:ext uri="{FF2B5EF4-FFF2-40B4-BE49-F238E27FC236}">
                <a16:creationId xmlns:a16="http://schemas.microsoft.com/office/drawing/2014/main" id="{B7463C6C-FC39-4BB0-80C5-E4854D255751}"/>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4"/>
          <p:cNvSpPr txBox="1">
            <a:spLocks noChangeArrowheads="1"/>
          </p:cNvSpPr>
          <p:nvPr/>
        </p:nvSpPr>
        <p:spPr bwMode="auto">
          <a:xfrm>
            <a:off x="103434" y="2814894"/>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17" name="テキスト ボックス 23">
            <a:extLst>
              <a:ext uri="{FF2B5EF4-FFF2-40B4-BE49-F238E27FC236}">
                <a16:creationId xmlns:a16="http://schemas.microsoft.com/office/drawing/2014/main" id="{C1AEE64E-1C4D-BC96-1914-4F5190545B31}"/>
              </a:ext>
            </a:extLst>
          </p:cNvPr>
          <p:cNvSpPr txBox="1"/>
          <p:nvPr/>
        </p:nvSpPr>
        <p:spPr>
          <a:xfrm>
            <a:off x="261098" y="2416590"/>
            <a:ext cx="4788000" cy="195814"/>
          </a:xfrm>
          <a:prstGeom prst="rect">
            <a:avLst/>
          </a:prstGeom>
          <a:noFill/>
        </p:spPr>
        <p:txBody>
          <a:bodyPr wrap="square" lIns="72000" tIns="36000" rIns="72000" bIns="36000" rtlCol="0">
            <a:spAutoFit/>
          </a:bodyPr>
          <a:lstStyle/>
          <a:p>
            <a:pPr marL="179388" indent="-179388"/>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1) </a:t>
            </a:r>
            <a:r>
              <a:rPr lang="ja-JP" altLang="en-US" sz="800" dirty="0">
                <a:latin typeface="Meiryo UI" panose="020B0604030504040204" pitchFamily="50" charset="-128"/>
                <a:ea typeface="Meiryo UI" panose="020B0604030504040204" pitchFamily="50" charset="-128"/>
              </a:rPr>
              <a:t>高効率ボイラー等の省エネに繋がる設備投資を行うことによる、</a:t>
            </a:r>
            <a:r>
              <a:rPr lang="en-US" altLang="ja-JP" sz="800" dirty="0">
                <a:latin typeface="Meiryo UI" panose="020B0604030504040204" pitchFamily="50" charset="-128"/>
                <a:ea typeface="Meiryo UI" panose="020B0604030504040204" pitchFamily="50" charset="-128"/>
              </a:rPr>
              <a:t>1</a:t>
            </a:r>
            <a:r>
              <a:rPr lang="ja-JP" altLang="en-US" sz="800" dirty="0">
                <a:latin typeface="Meiryo UI" panose="020B0604030504040204" pitchFamily="50" charset="-128"/>
                <a:ea typeface="Meiryo UI" panose="020B0604030504040204" pitchFamily="50" charset="-128"/>
              </a:rPr>
              <a:t>年間のエネルギー代金の節約額を意味する。</a:t>
            </a:r>
            <a:endParaRPr kumimoji="1" lang="ja-JP" altLang="en-US" sz="800"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260896" y="1696703"/>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260896" y="104555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9104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178800"/>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省エネによるエネルギー代金の節約額●●百万円が消費に回り、地域内での支出が増加することによる経済波及効果は、直接効果が●●億円であり、間接効果を加えた効果の合計は●●億円である。</a:t>
            </a:r>
            <a:endParaRPr lang="en-US" altLang="ja-JP" sz="1000" b="0" dirty="0"/>
          </a:p>
        </p:txBody>
      </p:sp>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2516112958"/>
              </p:ext>
            </p:extLst>
          </p:nvPr>
        </p:nvGraphicFramePr>
        <p:xfrm>
          <a:off x="276560" y="1915849"/>
          <a:ext cx="4212000" cy="480600"/>
        </p:xfrm>
        <a:graphic>
          <a:graphicData uri="http://schemas.openxmlformats.org/drawingml/2006/table">
            <a:tbl>
              <a:tblPr firstRow="1" bandRow="1">
                <a:tableStyleId>{5940675A-B579-460E-94D1-54222C63F5DA}</a:tableStyleId>
              </a:tblPr>
              <a:tblGrid>
                <a:gridCol w="2052000">
                  <a:extLst>
                    <a:ext uri="{9D8B030D-6E8A-4147-A177-3AD203B41FA5}">
                      <a16:colId xmlns:a16="http://schemas.microsoft.com/office/drawing/2014/main" val="2250622700"/>
                    </a:ext>
                  </a:extLst>
                </a:gridCol>
                <a:gridCol w="1440000">
                  <a:extLst>
                    <a:ext uri="{9D8B030D-6E8A-4147-A177-3AD203B41FA5}">
                      <a16:colId xmlns:a16="http://schemas.microsoft.com/office/drawing/2014/main" val="1868032922"/>
                    </a:ext>
                  </a:extLst>
                </a:gridCol>
                <a:gridCol w="720000">
                  <a:extLst>
                    <a:ext uri="{9D8B030D-6E8A-4147-A177-3AD203B41FA5}">
                      <a16:colId xmlns:a16="http://schemas.microsoft.com/office/drawing/2014/main" val="3698287331"/>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省エネによるエネルギー代金の節約額</a:t>
                      </a:r>
                      <a:r>
                        <a:rPr kumimoji="1" lang="ja-JP" altLang="en-US" sz="9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9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900" kern="1200" baseline="30000" dirty="0">
                        <a:solidFill>
                          <a:schemeClr val="tx1"/>
                        </a:solidFill>
                        <a:latin typeface="Meiryo UI" panose="020B0604030504040204" pitchFamily="50" charset="-128"/>
                        <a:ea typeface="Meiryo UI" panose="020B0604030504040204" pitchFamily="50" charset="-128"/>
                        <a:cs typeface="+mn-cs"/>
                      </a:endParaRP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百万円</a:t>
                      </a:r>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年</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276559" y="1272394"/>
            <a:ext cx="3348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高効率ボイラー等の設備投資</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投資の増加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4" name="正方形/長方形 31">
            <a:extLst>
              <a:ext uri="{FF2B5EF4-FFF2-40B4-BE49-F238E27FC236}">
                <a16:creationId xmlns:a16="http://schemas.microsoft.com/office/drawing/2014/main" id="{A12454BB-4313-4156-9CED-774D6A8BFF73}"/>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2148531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25</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5" name="テキスト ボックス 25">
            <a:extLst>
              <a:ext uri="{FF2B5EF4-FFF2-40B4-BE49-F238E27FC236}">
                <a16:creationId xmlns:a16="http://schemas.microsoft.com/office/drawing/2014/main" id="{F0EB9244-DBC7-475A-BEB7-C70C8B5F546A}"/>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1)</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4"/>
          <p:cNvSpPr txBox="1">
            <a:spLocks noChangeArrowheads="1"/>
          </p:cNvSpPr>
          <p:nvPr/>
        </p:nvSpPr>
        <p:spPr bwMode="auto">
          <a:xfrm>
            <a:off x="103434" y="2849251"/>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17" name="テキスト ボックス 23">
            <a:extLst>
              <a:ext uri="{FF2B5EF4-FFF2-40B4-BE49-F238E27FC236}">
                <a16:creationId xmlns:a16="http://schemas.microsoft.com/office/drawing/2014/main" id="{AE3F361C-6CFF-A103-91C4-BDAD3FC2F6D2}"/>
              </a:ext>
            </a:extLst>
          </p:cNvPr>
          <p:cNvSpPr txBox="1"/>
          <p:nvPr/>
        </p:nvSpPr>
        <p:spPr>
          <a:xfrm>
            <a:off x="4266278" y="1665444"/>
            <a:ext cx="1512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公共事業の工事の内容</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237448" y="1665444"/>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237448" y="1037742"/>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83234"/>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219475"/>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公共投資●●百万円で●●の工事を行うことによる経済波及効果は、直接効果が●●億円であり、間接効果を加えた効果の合計は●●億円である。</a:t>
            </a:r>
            <a:endParaRPr lang="en-US" altLang="ja-JP" sz="1000" b="0" dirty="0"/>
          </a:p>
        </p:txBody>
      </p:sp>
      <p:graphicFrame>
        <p:nvGraphicFramePr>
          <p:cNvPr id="18" name="表 2">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1446181731"/>
              </p:ext>
            </p:extLst>
          </p:nvPr>
        </p:nvGraphicFramePr>
        <p:xfrm>
          <a:off x="4281943" y="1876775"/>
          <a:ext cx="3204000" cy="480600"/>
        </p:xfrm>
        <a:graphic>
          <a:graphicData uri="http://schemas.openxmlformats.org/drawingml/2006/table">
            <a:tbl>
              <a:tblPr firstRow="1" bandRow="1">
                <a:tableStyleId>{5940675A-B579-460E-94D1-54222C63F5DA}</a:tableStyleId>
              </a:tblPr>
              <a:tblGrid>
                <a:gridCol w="1044000">
                  <a:extLst>
                    <a:ext uri="{9D8B030D-6E8A-4147-A177-3AD203B41FA5}">
                      <a16:colId xmlns:a16="http://schemas.microsoft.com/office/drawing/2014/main" val="2250622700"/>
                    </a:ext>
                  </a:extLst>
                </a:gridCol>
                <a:gridCol w="2160000">
                  <a:extLst>
                    <a:ext uri="{9D8B030D-6E8A-4147-A177-3AD203B41FA5}">
                      <a16:colId xmlns:a16="http://schemas.microsoft.com/office/drawing/2014/main" val="1868032922"/>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設定内容</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工事の内容</a:t>
                      </a:r>
                    </a:p>
                  </a:txBody>
                  <a:tcPr anchor="ctr">
                    <a:solidFill>
                      <a:schemeClr val="bg1">
                        <a:lumMod val="95000"/>
                      </a:schemeClr>
                    </a:solidFill>
                  </a:tcPr>
                </a:tc>
                <a:tc>
                  <a:txBody>
                    <a:bodyPr/>
                    <a:lstStyle/>
                    <a:p>
                      <a:pPr algn="l">
                        <a:lnSpc>
                          <a:spcPct val="100000"/>
                        </a:lnSpc>
                      </a:pPr>
                      <a:r>
                        <a:rPr kumimoji="1" lang="zh-TW" altLang="en-US" sz="900" dirty="0">
                          <a:latin typeface="Meiryo UI" panose="020B0604030504040204" pitchFamily="50" charset="-128"/>
                          <a:ea typeface="Meiryo UI" panose="020B0604030504040204" pitchFamily="50" charset="-128"/>
                        </a:rPr>
                        <a:t>農林関係公共事業</a:t>
                      </a:r>
                      <a:endParaRPr kumimoji="1" lang="ja-JP" altLang="en-US" sz="900" dirty="0">
                        <a:latin typeface="Meiryo UI" panose="020B0604030504040204" pitchFamily="50" charset="-128"/>
                        <a:ea typeface="Meiryo UI" panose="020B0604030504040204" pitchFamily="50" charset="-128"/>
                      </a:endParaRPr>
                    </a:p>
                  </a:txBody>
                  <a:tcPr anchor="ctr">
                    <a:noFill/>
                  </a:tcPr>
                </a:tc>
                <a:extLst>
                  <a:ext uri="{0D108BD9-81ED-4DB2-BD59-A6C34878D82A}">
                    <a16:rowId xmlns:a16="http://schemas.microsoft.com/office/drawing/2014/main" val="2600272368"/>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4283563837"/>
              </p:ext>
            </p:extLst>
          </p:nvPr>
        </p:nvGraphicFramePr>
        <p:xfrm>
          <a:off x="253112" y="1876775"/>
          <a:ext cx="3377667" cy="480600"/>
        </p:xfrm>
        <a:graphic>
          <a:graphicData uri="http://schemas.openxmlformats.org/drawingml/2006/table">
            <a:tbl>
              <a:tblPr firstRow="1" bandRow="1">
                <a:tableStyleId>{5940675A-B579-460E-94D1-54222C63F5DA}</a:tableStyleId>
              </a:tblPr>
              <a:tblGrid>
                <a:gridCol w="1476000">
                  <a:extLst>
                    <a:ext uri="{9D8B030D-6E8A-4147-A177-3AD203B41FA5}">
                      <a16:colId xmlns:a16="http://schemas.microsoft.com/office/drawing/2014/main" val="2250622700"/>
                    </a:ext>
                  </a:extLst>
                </a:gridCol>
                <a:gridCol w="1368000">
                  <a:extLst>
                    <a:ext uri="{9D8B030D-6E8A-4147-A177-3AD203B41FA5}">
                      <a16:colId xmlns:a16="http://schemas.microsoft.com/office/drawing/2014/main" val="1868032922"/>
                    </a:ext>
                  </a:extLst>
                </a:gridCol>
                <a:gridCol w="533667">
                  <a:extLst>
                    <a:ext uri="{9D8B030D-6E8A-4147-A177-3AD203B41FA5}">
                      <a16:colId xmlns:a16="http://schemas.microsoft.com/office/drawing/2014/main" val="3698287331"/>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公共事業による投資額</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百万円</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253111" y="1241135"/>
            <a:ext cx="3348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公共事業</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公共投資の増加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4" name="正方形/長方形 31">
            <a:extLst>
              <a:ext uri="{FF2B5EF4-FFF2-40B4-BE49-F238E27FC236}">
                <a16:creationId xmlns:a16="http://schemas.microsoft.com/office/drawing/2014/main" id="{422FF1CC-56C7-4517-BCE1-4B9154912FD5}"/>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1635974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26</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5" name="テキスト ボックス 25">
            <a:extLst>
              <a:ext uri="{FF2B5EF4-FFF2-40B4-BE49-F238E27FC236}">
                <a16:creationId xmlns:a16="http://schemas.microsoft.com/office/drawing/2014/main" id="{5FA727C7-073D-4394-8966-DF6FD38EF15D}"/>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1)</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4"/>
          <p:cNvSpPr txBox="1">
            <a:spLocks noChangeArrowheads="1"/>
          </p:cNvSpPr>
          <p:nvPr/>
        </p:nvSpPr>
        <p:spPr bwMode="auto">
          <a:xfrm>
            <a:off x="103434" y="2812380"/>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17" name="テキスト ボックス 23">
            <a:extLst>
              <a:ext uri="{FF2B5EF4-FFF2-40B4-BE49-F238E27FC236}">
                <a16:creationId xmlns:a16="http://schemas.microsoft.com/office/drawing/2014/main" id="{AE3F361C-6CFF-A103-91C4-BDAD3FC2F6D2}"/>
              </a:ext>
            </a:extLst>
          </p:cNvPr>
          <p:cNvSpPr txBox="1"/>
          <p:nvPr/>
        </p:nvSpPr>
        <p:spPr>
          <a:xfrm>
            <a:off x="4266278" y="1665444"/>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域外への販売が増加する産業</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237448" y="1665444"/>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237448" y="1037742"/>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83234"/>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182604"/>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「●●業」の域外への販売額が●●百万円増加することによる経済波及効果は、直接効果が●●億円であり、間接効果を加えた効果の合計は●●億円である。</a:t>
            </a:r>
            <a:endParaRPr lang="en-US" altLang="ja-JP" sz="1000" b="0" dirty="0"/>
          </a:p>
        </p:txBody>
      </p:sp>
      <p:graphicFrame>
        <p:nvGraphicFramePr>
          <p:cNvPr id="18" name="表 2">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235241508"/>
              </p:ext>
            </p:extLst>
          </p:nvPr>
        </p:nvGraphicFramePr>
        <p:xfrm>
          <a:off x="4281943" y="1876775"/>
          <a:ext cx="3780000" cy="480600"/>
        </p:xfrm>
        <a:graphic>
          <a:graphicData uri="http://schemas.openxmlformats.org/drawingml/2006/table">
            <a:tbl>
              <a:tblPr firstRow="1" bandRow="1">
                <a:tableStyleId>{5940675A-B579-460E-94D1-54222C63F5DA}</a:tableStyleId>
              </a:tblPr>
              <a:tblGrid>
                <a:gridCol w="1620000">
                  <a:extLst>
                    <a:ext uri="{9D8B030D-6E8A-4147-A177-3AD203B41FA5}">
                      <a16:colId xmlns:a16="http://schemas.microsoft.com/office/drawing/2014/main" val="2250622700"/>
                    </a:ext>
                  </a:extLst>
                </a:gridCol>
                <a:gridCol w="2160000">
                  <a:extLst>
                    <a:ext uri="{9D8B030D-6E8A-4147-A177-3AD203B41FA5}">
                      <a16:colId xmlns:a16="http://schemas.microsoft.com/office/drawing/2014/main" val="1868032922"/>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設定内容</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域外への販売が増加する産業</a:t>
                      </a:r>
                    </a:p>
                  </a:txBody>
                  <a:tcPr anchor="ctr">
                    <a:solidFill>
                      <a:schemeClr val="bg1">
                        <a:lumMod val="95000"/>
                      </a:schemeClr>
                    </a:solidFill>
                  </a:tcPr>
                </a:tc>
                <a:tc>
                  <a:txBody>
                    <a:bodyPr/>
                    <a:lstStyle/>
                    <a:p>
                      <a:pPr algn="l">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extLst>
                  <a:ext uri="{0D108BD9-81ED-4DB2-BD59-A6C34878D82A}">
                    <a16:rowId xmlns:a16="http://schemas.microsoft.com/office/drawing/2014/main" val="2600272368"/>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2168652975"/>
              </p:ext>
            </p:extLst>
          </p:nvPr>
        </p:nvGraphicFramePr>
        <p:xfrm>
          <a:off x="253112" y="1876775"/>
          <a:ext cx="3377667" cy="480600"/>
        </p:xfrm>
        <a:graphic>
          <a:graphicData uri="http://schemas.openxmlformats.org/drawingml/2006/table">
            <a:tbl>
              <a:tblPr firstRow="1" bandRow="1">
                <a:tableStyleId>{5940675A-B579-460E-94D1-54222C63F5DA}</a:tableStyleId>
              </a:tblPr>
              <a:tblGrid>
                <a:gridCol w="1476000">
                  <a:extLst>
                    <a:ext uri="{9D8B030D-6E8A-4147-A177-3AD203B41FA5}">
                      <a16:colId xmlns:a16="http://schemas.microsoft.com/office/drawing/2014/main" val="2250622700"/>
                    </a:ext>
                  </a:extLst>
                </a:gridCol>
                <a:gridCol w="1368000">
                  <a:extLst>
                    <a:ext uri="{9D8B030D-6E8A-4147-A177-3AD203B41FA5}">
                      <a16:colId xmlns:a16="http://schemas.microsoft.com/office/drawing/2014/main" val="1868032922"/>
                    </a:ext>
                  </a:extLst>
                </a:gridCol>
                <a:gridCol w="533667">
                  <a:extLst>
                    <a:ext uri="{9D8B030D-6E8A-4147-A177-3AD203B41FA5}">
                      <a16:colId xmlns:a16="http://schemas.microsoft.com/office/drawing/2014/main" val="3698287331"/>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域外への販売増加額</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百万円</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253111" y="1241135"/>
            <a:ext cx="3348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kumimoji="1" lang="ja-JP" altLang="en-US" sz="1000" dirty="0">
                <a:latin typeface="Meiryo UI" panose="020B0604030504040204" pitchFamily="50" charset="-128"/>
                <a:ea typeface="Meiryo UI" panose="020B0604030504040204" pitchFamily="50" charset="-128"/>
              </a:rPr>
              <a:t>域外への販路開拓</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域外への販売額の増加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4" name="正方形/長方形 31">
            <a:extLst>
              <a:ext uri="{FF2B5EF4-FFF2-40B4-BE49-F238E27FC236}">
                <a16:creationId xmlns:a16="http://schemas.microsoft.com/office/drawing/2014/main" id="{2DEAD522-A1F9-4B97-872B-97A92FA78145}"/>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8920391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27</a:t>
            </a:fld>
            <a:endParaRPr lang="en-US" altLang="ja-JP" dirty="0"/>
          </a:p>
        </p:txBody>
      </p:sp>
      <p:sp>
        <p:nvSpPr>
          <p:cNvPr id="2" name="タイトル 1"/>
          <p:cNvSpPr>
            <a:spLocks noGrp="1"/>
          </p:cNvSpPr>
          <p:nvPr>
            <p:ph type="ctrTitle"/>
          </p:nvPr>
        </p:nvSpPr>
        <p:spPr>
          <a:xfrm>
            <a:off x="121472" y="-31577"/>
            <a:ext cx="8100000" cy="493058"/>
          </a:xfrm>
        </p:spPr>
        <p:txBody>
          <a:bodyPr/>
          <a:lstStyle/>
          <a:p>
            <a:r>
              <a:rPr lang="ja-JP" altLang="en-US" dirty="0"/>
              <a:t>施策の内容と経済波及効果の算出結果</a:t>
            </a:r>
            <a:endParaRPr kumimoji="1" lang="ja-JP" altLang="en-US" dirty="0"/>
          </a:p>
        </p:txBody>
      </p:sp>
      <p:sp>
        <p:nvSpPr>
          <p:cNvPr id="20" name="テキスト ボックス 25">
            <a:extLst>
              <a:ext uri="{FF2B5EF4-FFF2-40B4-BE49-F238E27FC236}">
                <a16:creationId xmlns:a16="http://schemas.microsoft.com/office/drawing/2014/main" id="{3CD0EA96-BBF9-4A19-9B28-F5661B78CA13}"/>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4"/>
          <p:cNvSpPr txBox="1">
            <a:spLocks noChangeArrowheads="1"/>
          </p:cNvSpPr>
          <p:nvPr/>
        </p:nvSpPr>
        <p:spPr bwMode="auto">
          <a:xfrm>
            <a:off x="103434" y="3117655"/>
            <a:ext cx="8928000" cy="245127"/>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17" name="テキスト ボックス 23">
            <a:extLst>
              <a:ext uri="{FF2B5EF4-FFF2-40B4-BE49-F238E27FC236}">
                <a16:creationId xmlns:a16="http://schemas.microsoft.com/office/drawing/2014/main" id="{AE3F361C-6CFF-A103-91C4-BDAD3FC2F6D2}"/>
              </a:ext>
            </a:extLst>
          </p:cNvPr>
          <p:cNvSpPr txBox="1"/>
          <p:nvPr/>
        </p:nvSpPr>
        <p:spPr>
          <a:xfrm>
            <a:off x="105809" y="1630344"/>
            <a:ext cx="23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域内調達が増加する産業</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05809" y="1002642"/>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75859"/>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21" name="テキスト ボックス 20">
            <a:extLst>
              <a:ext uri="{FF2B5EF4-FFF2-40B4-BE49-F238E27FC236}">
                <a16:creationId xmlns:a16="http://schemas.microsoft.com/office/drawing/2014/main" id="{306922EE-7345-4349-9CA8-28C9B7ACF5AC}"/>
              </a:ext>
            </a:extLst>
          </p:cNvPr>
          <p:cNvSpPr txBox="1"/>
          <p:nvPr/>
        </p:nvSpPr>
        <p:spPr>
          <a:xfrm>
            <a:off x="6675762" y="1018617"/>
            <a:ext cx="2412000" cy="123111"/>
          </a:xfrm>
          <a:prstGeom prst="rect">
            <a:avLst/>
          </a:prstGeom>
          <a:noFill/>
        </p:spPr>
        <p:txBody>
          <a:bodyPr wrap="square" lIns="0" tIns="0" rIns="0" bIns="0">
            <a:spAutoFit/>
          </a:bodyPr>
          <a:lstStyle/>
          <a:p>
            <a:r>
              <a:rPr kumimoji="1" lang="ja-JP" altLang="en-US" sz="800" kern="1200" dirty="0">
                <a:solidFill>
                  <a:schemeClr val="tx1"/>
                </a:solidFill>
                <a:latin typeface="Meiryo UI" panose="020B0604030504040204" pitchFamily="50" charset="-128"/>
                <a:ea typeface="Meiryo UI" panose="020B0604030504040204" pitchFamily="50" charset="-128"/>
                <a:cs typeface="+mn-cs"/>
              </a:rPr>
              <a:t>注</a:t>
            </a:r>
            <a:r>
              <a:rPr lang="en-US" altLang="ja-JP" sz="800" dirty="0">
                <a:latin typeface="Meiryo UI" panose="020B0604030504040204" pitchFamily="50" charset="-128"/>
                <a:ea typeface="Meiryo UI" panose="020B0604030504040204" pitchFamily="50" charset="-128"/>
              </a:rPr>
              <a:t>1) </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域内調達が増加する産業の取引先</a:t>
            </a:r>
            <a:r>
              <a:rPr lang="ja-JP" altLang="en-US" sz="800" dirty="0">
                <a:latin typeface="Meiryo UI" panose="020B0604030504040204" pitchFamily="50" charset="-128"/>
                <a:ea typeface="Meiryo UI" panose="020B0604030504040204" pitchFamily="50" charset="-128"/>
              </a:rPr>
              <a:t>の域内調達率</a:t>
            </a:r>
            <a:endParaRPr lang="ja-JP" altLang="en-US" sz="800" dirty="0"/>
          </a:p>
        </p:txBody>
      </p:sp>
      <p:sp>
        <p:nvSpPr>
          <p:cNvPr id="19" name="テキスト ボックス 22">
            <a:extLst>
              <a:ext uri="{FF2B5EF4-FFF2-40B4-BE49-F238E27FC236}">
                <a16:creationId xmlns:a16="http://schemas.microsoft.com/office/drawing/2014/main" id="{F44D4B26-6540-44F4-A2E2-8D4FDAF39F70}"/>
              </a:ext>
            </a:extLst>
          </p:cNvPr>
          <p:cNvSpPr txBox="1"/>
          <p:nvPr/>
        </p:nvSpPr>
        <p:spPr>
          <a:xfrm>
            <a:off x="3810808" y="1002642"/>
            <a:ext cx="3132000" cy="153888"/>
          </a:xfrm>
          <a:prstGeom prst="rect">
            <a:avLst/>
          </a:prstGeom>
          <a:noFill/>
        </p:spPr>
        <p:txBody>
          <a:bodyPr wrap="square" lIns="0" tIns="0" rIns="0" bIns="0" rtlCol="0">
            <a:spAutoFit/>
          </a:bodyPr>
          <a:lstStyle/>
          <a:p>
            <a:r>
              <a:rPr kumimoji="1" lang="ja-JP" altLang="en-US" sz="1000" b="1" u="sng" dirty="0">
                <a:latin typeface="Meiryo UI" panose="020B0604030504040204" pitchFamily="50" charset="-128"/>
                <a:ea typeface="Meiryo UI" panose="020B0604030504040204" pitchFamily="50" charset="-128"/>
              </a:rPr>
              <a:t>施策規模の設定値：域内調達率の増加数</a:t>
            </a:r>
            <a:r>
              <a:rPr kumimoji="1" lang="en-US" altLang="ja-JP" sz="1000" b="1" u="sng" dirty="0">
                <a:latin typeface="Meiryo UI" panose="020B0604030504040204" pitchFamily="50" charset="-128"/>
                <a:ea typeface="Meiryo UI" panose="020B0604030504040204" pitchFamily="50" charset="-128"/>
              </a:rPr>
              <a:t>(</a:t>
            </a:r>
            <a:r>
              <a:rPr kumimoji="1" lang="en-US" altLang="ja-JP" sz="1000" b="1" u="sng" dirty="0" err="1">
                <a:latin typeface="Meiryo UI" panose="020B0604030504040204" pitchFamily="50" charset="-128"/>
                <a:ea typeface="Meiryo UI" panose="020B0604030504040204" pitchFamily="50" charset="-128"/>
              </a:rPr>
              <a:t>pt</a:t>
            </a:r>
            <a:r>
              <a:rPr kumimoji="1" lang="en-US" altLang="ja-JP" sz="1000" b="1" u="sng" dirty="0">
                <a:latin typeface="Meiryo UI" panose="020B0604030504040204" pitchFamily="50" charset="-128"/>
                <a:ea typeface="Meiryo UI" panose="020B0604030504040204" pitchFamily="50" charset="-128"/>
              </a:rPr>
              <a:t>)</a:t>
            </a:r>
            <a:r>
              <a:rPr kumimoji="1" lang="ja-JP" altLang="en-US" sz="1000" b="1" u="sng" baseline="30000" dirty="0">
                <a:latin typeface="Meiryo UI" panose="020B0604030504040204" pitchFamily="50" charset="-128"/>
                <a:ea typeface="Meiryo UI" panose="020B0604030504040204" pitchFamily="50" charset="-128"/>
              </a:rPr>
              <a:t>注</a:t>
            </a:r>
            <a:r>
              <a:rPr kumimoji="1" lang="en-US" altLang="ja-JP" sz="1000" b="1" u="sng" baseline="30000" dirty="0">
                <a:latin typeface="Meiryo UI" panose="020B0604030504040204" pitchFamily="50" charset="-128"/>
                <a:ea typeface="Meiryo UI" panose="020B0604030504040204" pitchFamily="50" charset="-128"/>
              </a:rPr>
              <a:t>1</a:t>
            </a:r>
            <a:endParaRPr kumimoji="1" lang="ja-JP" altLang="en-US" sz="1000" b="1" u="sng" baseline="30000" dirty="0">
              <a:latin typeface="Meiryo UI" panose="020B0604030504040204" pitchFamily="50" charset="-128"/>
              <a:ea typeface="Meiryo UI" panose="020B0604030504040204" pitchFamily="50" charset="-128"/>
            </a:endParaRPr>
          </a:p>
        </p:txBody>
      </p:sp>
      <p:sp>
        <p:nvSpPr>
          <p:cNvPr id="32" name="テキスト ボックス 3"/>
          <p:cNvSpPr txBox="1"/>
          <p:nvPr/>
        </p:nvSpPr>
        <p:spPr>
          <a:xfrm>
            <a:off x="280272" y="3439239"/>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「●●業」の域内調達が●●</a:t>
            </a:r>
            <a:r>
              <a:rPr lang="en-US" altLang="ja-JP" sz="1000" b="0" dirty="0" err="1"/>
              <a:t>pt</a:t>
            </a:r>
            <a:r>
              <a:rPr lang="ja-JP" altLang="en-US" sz="1000" b="0" dirty="0"/>
              <a:t>増加することによる経済波及効果は、直接効果が●●億円であり、間接効果を加えた効果の合計は●●億円である。</a:t>
            </a:r>
            <a:endParaRPr lang="en-US" altLang="ja-JP" sz="1000" b="0" dirty="0"/>
          </a:p>
        </p:txBody>
      </p:sp>
      <p:graphicFrame>
        <p:nvGraphicFramePr>
          <p:cNvPr id="23" name="表 3-3">
            <a:extLst>
              <a:ext uri="{FF2B5EF4-FFF2-40B4-BE49-F238E27FC236}">
                <a16:creationId xmlns:a16="http://schemas.microsoft.com/office/drawing/2014/main" id="{5931FD45-DA19-4C2B-9322-C3C94D6114FE}"/>
              </a:ext>
            </a:extLst>
          </p:cNvPr>
          <p:cNvGraphicFramePr>
            <a:graphicFrameLocks noGrp="1"/>
          </p:cNvGraphicFramePr>
          <p:nvPr>
            <p:extLst>
              <p:ext uri="{D42A27DB-BD31-4B8C-83A1-F6EECF244321}">
                <p14:modId xmlns:p14="http://schemas.microsoft.com/office/powerpoint/2010/main" val="1114956575"/>
              </p:ext>
            </p:extLst>
          </p:nvPr>
        </p:nvGraphicFramePr>
        <p:xfrm>
          <a:off x="7229442" y="1216817"/>
          <a:ext cx="1728000" cy="1691999"/>
        </p:xfrm>
        <a:graphic>
          <a:graphicData uri="http://schemas.openxmlformats.org/drawingml/2006/table">
            <a:tbl>
              <a:tblPr firstRow="1" bandRow="1">
                <a:tableStyleId>{5940675A-B579-460E-94D1-54222C63F5DA}</a:tableStyleId>
              </a:tblPr>
              <a:tblGrid>
                <a:gridCol w="180000">
                  <a:extLst>
                    <a:ext uri="{9D8B030D-6E8A-4147-A177-3AD203B41FA5}">
                      <a16:colId xmlns:a16="http://schemas.microsoft.com/office/drawing/2014/main" val="4071659698"/>
                    </a:ext>
                  </a:extLst>
                </a:gridCol>
                <a:gridCol w="1044000">
                  <a:extLst>
                    <a:ext uri="{9D8B030D-6E8A-4147-A177-3AD203B41FA5}">
                      <a16:colId xmlns:a16="http://schemas.microsoft.com/office/drawing/2014/main" val="2250622700"/>
                    </a:ext>
                  </a:extLst>
                </a:gridCol>
                <a:gridCol w="504000">
                  <a:extLst>
                    <a:ext uri="{9D8B030D-6E8A-4147-A177-3AD203B41FA5}">
                      <a16:colId xmlns:a16="http://schemas.microsoft.com/office/drawing/2014/main" val="1868032922"/>
                    </a:ext>
                  </a:extLst>
                </a:gridCol>
              </a:tblGrid>
              <a:tr h="161603">
                <a:tc>
                  <a:txBody>
                    <a:bodyPr/>
                    <a:lstStyle/>
                    <a:p>
                      <a:pPr algn="ctr">
                        <a:lnSpc>
                          <a:spcPts val="900"/>
                        </a:lnSpc>
                      </a:pPr>
                      <a:r>
                        <a:rPr kumimoji="1" lang="en-US" altLang="ja-JP" sz="700" b="1" dirty="0">
                          <a:latin typeface="Meiryo UI" panose="020B0604030504040204" pitchFamily="50" charset="-128"/>
                          <a:ea typeface="Meiryo UI" panose="020B0604030504040204" pitchFamily="50" charset="-128"/>
                        </a:rPr>
                        <a:t>#</a:t>
                      </a:r>
                      <a:endParaRPr kumimoji="1" lang="ja-JP" altLang="en-US" sz="700" b="1" dirty="0">
                        <a:latin typeface="Meiryo UI" panose="020B0604030504040204" pitchFamily="50" charset="-128"/>
                        <a:ea typeface="Meiryo UI" panose="020B0604030504040204" pitchFamily="50" charset="-128"/>
                      </a:endParaRPr>
                    </a:p>
                  </a:txBody>
                  <a:tcPr marL="0" marR="0" marT="18000" marB="18000" anchor="ctr" anchorCtr="1">
                    <a:solidFill>
                      <a:schemeClr val="bg1">
                        <a:lumMod val="75000"/>
                      </a:schemeClr>
                    </a:solidFill>
                  </a:tcPr>
                </a:tc>
                <a:tc>
                  <a:txBody>
                    <a:bodyPr/>
                    <a:lstStyle/>
                    <a:p>
                      <a:pPr algn="ctr">
                        <a:lnSpc>
                          <a:spcPts val="900"/>
                        </a:lnSpc>
                      </a:pPr>
                      <a:r>
                        <a:rPr kumimoji="1" lang="ja-JP" altLang="en-US" sz="700" b="1" dirty="0">
                          <a:latin typeface="Meiryo UI" panose="020B0604030504040204" pitchFamily="50" charset="-128"/>
                          <a:ea typeface="Meiryo UI" panose="020B0604030504040204" pitchFamily="50" charset="-128"/>
                        </a:rPr>
                        <a:t>産業</a:t>
                      </a:r>
                    </a:p>
                  </a:txBody>
                  <a:tcPr marL="0" marR="0" marT="18000" marB="18000" anchor="ctr" anchorCtr="1">
                    <a:solidFill>
                      <a:schemeClr val="bg1">
                        <a:lumMod val="75000"/>
                      </a:schemeClr>
                    </a:solidFill>
                  </a:tcPr>
                </a:tc>
                <a:tc>
                  <a:txBody>
                    <a:bodyPr/>
                    <a:lstStyle/>
                    <a:p>
                      <a:pPr algn="ctr">
                        <a:lnSpc>
                          <a:spcPts val="900"/>
                        </a:lnSpc>
                      </a:pPr>
                      <a:r>
                        <a:rPr kumimoji="1" lang="ja-JP" altLang="en-US" sz="700" b="1" dirty="0">
                          <a:latin typeface="Meiryo UI" panose="020B0604030504040204" pitchFamily="50" charset="-128"/>
                          <a:ea typeface="Meiryo UI" panose="020B0604030504040204" pitchFamily="50" charset="-128"/>
                        </a:rPr>
                        <a:t>設定値</a:t>
                      </a:r>
                      <a:r>
                        <a:rPr kumimoji="1" lang="en-US" altLang="ja-JP" sz="700" b="1" dirty="0">
                          <a:latin typeface="Meiryo UI" panose="020B0604030504040204" pitchFamily="50" charset="-128"/>
                          <a:ea typeface="Meiryo UI" panose="020B0604030504040204" pitchFamily="50" charset="-128"/>
                        </a:rPr>
                        <a:t>(</a:t>
                      </a:r>
                      <a:r>
                        <a:rPr kumimoji="1" lang="en-US" altLang="ja-JP" sz="700" b="1" dirty="0" err="1">
                          <a:latin typeface="Meiryo UI" panose="020B0604030504040204" pitchFamily="50" charset="-128"/>
                          <a:ea typeface="Meiryo UI" panose="020B0604030504040204" pitchFamily="50" charset="-128"/>
                        </a:rPr>
                        <a:t>pt</a:t>
                      </a:r>
                      <a:r>
                        <a:rPr kumimoji="1" lang="en-US" altLang="ja-JP" sz="700" b="1" dirty="0">
                          <a:latin typeface="Meiryo UI" panose="020B0604030504040204" pitchFamily="50" charset="-128"/>
                          <a:ea typeface="Meiryo UI" panose="020B0604030504040204" pitchFamily="50" charset="-128"/>
                        </a:rPr>
                        <a:t>)</a:t>
                      </a:r>
                      <a:endParaRPr kumimoji="1" lang="ja-JP" altLang="en-US" sz="700" b="1" dirty="0">
                        <a:latin typeface="Meiryo UI" panose="020B0604030504040204" pitchFamily="50" charset="-128"/>
                        <a:ea typeface="Meiryo UI" panose="020B0604030504040204" pitchFamily="50" charset="-128"/>
                      </a:endParaRPr>
                    </a:p>
                  </a:txBody>
                  <a:tcPr marL="0" marR="0" marT="18000" marB="18000" anchor="ctr" anchorCtr="1">
                    <a:solidFill>
                      <a:schemeClr val="bg1">
                        <a:lumMod val="75000"/>
                      </a:schemeClr>
                    </a:solidFill>
                  </a:tcPr>
                </a:tc>
                <a:extLst>
                  <a:ext uri="{0D108BD9-81ED-4DB2-BD59-A6C34878D82A}">
                    <a16:rowId xmlns:a16="http://schemas.microsoft.com/office/drawing/2014/main" val="3528111955"/>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27</a:t>
                      </a:r>
                    </a:p>
                  </a:txBody>
                  <a:tcPr marL="0" marR="0" marT="18000" marB="18000" anchor="ctr">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小売業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0272368"/>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28</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運輸・郵便業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542611"/>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29</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宿泊・飲食サービス業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7975250"/>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30</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情報通信業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3184865"/>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31</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金融・保険業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2344094"/>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32</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住宅賃貸業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6968817"/>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33</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その他の不動産業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2976300"/>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34</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00" kern="1200" dirty="0">
                          <a:solidFill>
                            <a:schemeClr val="tx1"/>
                          </a:solidFill>
                          <a:latin typeface="Meiryo UI" panose="020B0604030504040204" pitchFamily="50" charset="-128"/>
                          <a:ea typeface="Meiryo UI" panose="020B0604030504040204" pitchFamily="50" charset="-128"/>
                          <a:cs typeface="+mn-cs"/>
                        </a:rPr>
                        <a:t>専門・科学技術、業務支援サービス業</a:t>
                      </a:r>
                      <a:endParaRPr kumimoji="1" lang="en-US" altLang="ja-JP" sz="5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817381"/>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35</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公務</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583320"/>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36</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教育</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538906"/>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37</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保健衛生・社会事業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045966"/>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38</a:t>
                      </a: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その他のサービス</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399971897"/>
                  </a:ext>
                </a:extLst>
              </a:tr>
            </a:tbl>
          </a:graphicData>
        </a:graphic>
      </p:graphicFrame>
      <p:graphicFrame>
        <p:nvGraphicFramePr>
          <p:cNvPr id="22" name="表 3-2">
            <a:extLst>
              <a:ext uri="{FF2B5EF4-FFF2-40B4-BE49-F238E27FC236}">
                <a16:creationId xmlns:a16="http://schemas.microsoft.com/office/drawing/2014/main" id="{8B5469C6-CE97-4FF2-A2EF-CAA9AA0447B6}"/>
              </a:ext>
            </a:extLst>
          </p:cNvPr>
          <p:cNvGraphicFramePr>
            <a:graphicFrameLocks noGrp="1"/>
          </p:cNvGraphicFramePr>
          <p:nvPr>
            <p:extLst>
              <p:ext uri="{D42A27DB-BD31-4B8C-83A1-F6EECF244321}">
                <p14:modId xmlns:p14="http://schemas.microsoft.com/office/powerpoint/2010/main" val="823582781"/>
              </p:ext>
            </p:extLst>
          </p:nvPr>
        </p:nvGraphicFramePr>
        <p:xfrm>
          <a:off x="5448331" y="1216817"/>
          <a:ext cx="1692000" cy="1800000"/>
        </p:xfrm>
        <a:graphic>
          <a:graphicData uri="http://schemas.openxmlformats.org/drawingml/2006/table">
            <a:tbl>
              <a:tblPr firstRow="1" bandRow="1">
                <a:tableStyleId>{5940675A-B579-460E-94D1-54222C63F5DA}</a:tableStyleId>
              </a:tblPr>
              <a:tblGrid>
                <a:gridCol w="180000">
                  <a:extLst>
                    <a:ext uri="{9D8B030D-6E8A-4147-A177-3AD203B41FA5}">
                      <a16:colId xmlns:a16="http://schemas.microsoft.com/office/drawing/2014/main" val="4071659698"/>
                    </a:ext>
                  </a:extLst>
                </a:gridCol>
                <a:gridCol w="1008000">
                  <a:extLst>
                    <a:ext uri="{9D8B030D-6E8A-4147-A177-3AD203B41FA5}">
                      <a16:colId xmlns:a16="http://schemas.microsoft.com/office/drawing/2014/main" val="2250622700"/>
                    </a:ext>
                  </a:extLst>
                </a:gridCol>
                <a:gridCol w="504000">
                  <a:extLst>
                    <a:ext uri="{9D8B030D-6E8A-4147-A177-3AD203B41FA5}">
                      <a16:colId xmlns:a16="http://schemas.microsoft.com/office/drawing/2014/main" val="1868032922"/>
                    </a:ext>
                  </a:extLst>
                </a:gridCol>
              </a:tblGrid>
              <a:tr h="159868">
                <a:tc>
                  <a:txBody>
                    <a:bodyPr/>
                    <a:lstStyle/>
                    <a:p>
                      <a:pPr algn="ctr">
                        <a:lnSpc>
                          <a:spcPts val="900"/>
                        </a:lnSpc>
                      </a:pPr>
                      <a:r>
                        <a:rPr kumimoji="1" lang="en-US" altLang="ja-JP" sz="700" b="1" dirty="0">
                          <a:latin typeface="Meiryo UI" panose="020B0604030504040204" pitchFamily="50" charset="-128"/>
                          <a:ea typeface="Meiryo UI" panose="020B0604030504040204" pitchFamily="50" charset="-128"/>
                        </a:rPr>
                        <a:t>#</a:t>
                      </a:r>
                      <a:endParaRPr kumimoji="1" lang="ja-JP" altLang="en-US" sz="700" b="1" dirty="0">
                        <a:latin typeface="Meiryo UI" panose="020B0604030504040204" pitchFamily="50" charset="-128"/>
                        <a:ea typeface="Meiryo UI" panose="020B0604030504040204" pitchFamily="50" charset="-128"/>
                      </a:endParaRPr>
                    </a:p>
                  </a:txBody>
                  <a:tcPr marL="0" marR="0" marT="18000" marB="18000" anchor="ctr" anchorCtr="1">
                    <a:solidFill>
                      <a:schemeClr val="bg1">
                        <a:lumMod val="75000"/>
                      </a:schemeClr>
                    </a:solidFill>
                  </a:tcPr>
                </a:tc>
                <a:tc>
                  <a:txBody>
                    <a:bodyPr/>
                    <a:lstStyle/>
                    <a:p>
                      <a:pPr algn="ctr">
                        <a:lnSpc>
                          <a:spcPts val="900"/>
                        </a:lnSpc>
                      </a:pPr>
                      <a:r>
                        <a:rPr kumimoji="1" lang="ja-JP" altLang="en-US" sz="700" b="1" dirty="0">
                          <a:latin typeface="Meiryo UI" panose="020B0604030504040204" pitchFamily="50" charset="-128"/>
                          <a:ea typeface="Meiryo UI" panose="020B0604030504040204" pitchFamily="50" charset="-128"/>
                        </a:rPr>
                        <a:t>産業</a:t>
                      </a:r>
                    </a:p>
                  </a:txBody>
                  <a:tcPr marL="0" marR="0" marT="18000" marB="18000" anchor="ctr" anchorCtr="1">
                    <a:solidFill>
                      <a:schemeClr val="bg1">
                        <a:lumMod val="75000"/>
                      </a:schemeClr>
                    </a:solidFill>
                  </a:tcPr>
                </a:tc>
                <a:tc>
                  <a:txBody>
                    <a:bodyPr/>
                    <a:lstStyle/>
                    <a:p>
                      <a:pPr algn="ctr">
                        <a:lnSpc>
                          <a:spcPts val="900"/>
                        </a:lnSpc>
                      </a:pPr>
                      <a:r>
                        <a:rPr kumimoji="1" lang="ja-JP" altLang="en-US" sz="700" b="1" dirty="0">
                          <a:latin typeface="Meiryo UI" panose="020B0604030504040204" pitchFamily="50" charset="-128"/>
                          <a:ea typeface="Meiryo UI" panose="020B0604030504040204" pitchFamily="50" charset="-128"/>
                        </a:rPr>
                        <a:t>設定値</a:t>
                      </a:r>
                      <a:r>
                        <a:rPr kumimoji="1" lang="en-US" altLang="ja-JP" sz="700" b="1" dirty="0">
                          <a:latin typeface="Meiryo UI" panose="020B0604030504040204" pitchFamily="50" charset="-128"/>
                          <a:ea typeface="Meiryo UI" panose="020B0604030504040204" pitchFamily="50" charset="-128"/>
                        </a:rPr>
                        <a:t>(</a:t>
                      </a:r>
                      <a:r>
                        <a:rPr kumimoji="1" lang="en-US" altLang="ja-JP" sz="700" b="1" dirty="0" err="1">
                          <a:latin typeface="Meiryo UI" panose="020B0604030504040204" pitchFamily="50" charset="-128"/>
                          <a:ea typeface="Meiryo UI" panose="020B0604030504040204" pitchFamily="50" charset="-128"/>
                        </a:rPr>
                        <a:t>pt</a:t>
                      </a:r>
                      <a:r>
                        <a:rPr kumimoji="1" lang="en-US" altLang="ja-JP" sz="700" b="1" dirty="0">
                          <a:latin typeface="Meiryo UI" panose="020B0604030504040204" pitchFamily="50" charset="-128"/>
                          <a:ea typeface="Meiryo UI" panose="020B0604030504040204" pitchFamily="50" charset="-128"/>
                        </a:rPr>
                        <a:t>)</a:t>
                      </a:r>
                      <a:endParaRPr kumimoji="1" lang="ja-JP" altLang="en-US" sz="700" b="1" dirty="0">
                        <a:latin typeface="Meiryo UI" panose="020B0604030504040204" pitchFamily="50" charset="-128"/>
                        <a:ea typeface="Meiryo UI" panose="020B0604030504040204" pitchFamily="50" charset="-128"/>
                      </a:endParaRPr>
                    </a:p>
                  </a:txBody>
                  <a:tcPr marL="0" marR="0" marT="18000" marB="18000" anchor="ctr" anchorCtr="1">
                    <a:solidFill>
                      <a:schemeClr val="bg1">
                        <a:lumMod val="75000"/>
                      </a:schemeClr>
                    </a:solidFill>
                  </a:tcPr>
                </a:tc>
                <a:extLst>
                  <a:ext uri="{0D108BD9-81ED-4DB2-BD59-A6C34878D82A}">
                    <a16:rowId xmlns:a16="http://schemas.microsoft.com/office/drawing/2014/main" val="3528111955"/>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14</a:t>
                      </a:r>
                    </a:p>
                  </a:txBody>
                  <a:tcPr marL="0" marR="0" marT="18000" marB="18000" anchor="ctr">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はん用・生産用・業務用機械</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0272368"/>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15</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電子部品・デバイス</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542611"/>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16</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電気機械</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7975250"/>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17</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情報・通信機器</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3184865"/>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18</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輸送用機械</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2344094"/>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19</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印刷業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6968817"/>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20</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その他の製造業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2976300"/>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21</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電気業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817381"/>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22</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ガス・熱供給業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583320"/>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23</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水道業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538906"/>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24</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廃棄物処理業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045966"/>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25</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建設業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9971897"/>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26</a:t>
                      </a: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卸売業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955634736"/>
                  </a:ext>
                </a:extLst>
              </a:tr>
            </a:tbl>
          </a:graphicData>
        </a:graphic>
      </p:graphicFrame>
      <p:graphicFrame>
        <p:nvGraphicFramePr>
          <p:cNvPr id="15" name="表 3-1">
            <a:extLst>
              <a:ext uri="{FF2B5EF4-FFF2-40B4-BE49-F238E27FC236}">
                <a16:creationId xmlns:a16="http://schemas.microsoft.com/office/drawing/2014/main" id="{FB4A5AE8-8EFD-4F65-AA27-900EC1BBD09D}"/>
              </a:ext>
            </a:extLst>
          </p:cNvPr>
          <p:cNvGraphicFramePr>
            <a:graphicFrameLocks noGrp="1"/>
          </p:cNvGraphicFramePr>
          <p:nvPr>
            <p:extLst>
              <p:ext uri="{D42A27DB-BD31-4B8C-83A1-F6EECF244321}">
                <p14:modId xmlns:p14="http://schemas.microsoft.com/office/powerpoint/2010/main" val="3442366342"/>
              </p:ext>
            </p:extLst>
          </p:nvPr>
        </p:nvGraphicFramePr>
        <p:xfrm>
          <a:off x="3843193" y="1216817"/>
          <a:ext cx="1512000" cy="1800001"/>
        </p:xfrm>
        <a:graphic>
          <a:graphicData uri="http://schemas.openxmlformats.org/drawingml/2006/table">
            <a:tbl>
              <a:tblPr firstRow="1" bandRow="1">
                <a:tableStyleId>{5940675A-B579-460E-94D1-54222C63F5DA}</a:tableStyleId>
              </a:tblPr>
              <a:tblGrid>
                <a:gridCol w="180000">
                  <a:extLst>
                    <a:ext uri="{9D8B030D-6E8A-4147-A177-3AD203B41FA5}">
                      <a16:colId xmlns:a16="http://schemas.microsoft.com/office/drawing/2014/main" val="4071659698"/>
                    </a:ext>
                  </a:extLst>
                </a:gridCol>
                <a:gridCol w="828000">
                  <a:extLst>
                    <a:ext uri="{9D8B030D-6E8A-4147-A177-3AD203B41FA5}">
                      <a16:colId xmlns:a16="http://schemas.microsoft.com/office/drawing/2014/main" val="2250622700"/>
                    </a:ext>
                  </a:extLst>
                </a:gridCol>
                <a:gridCol w="504000">
                  <a:extLst>
                    <a:ext uri="{9D8B030D-6E8A-4147-A177-3AD203B41FA5}">
                      <a16:colId xmlns:a16="http://schemas.microsoft.com/office/drawing/2014/main" val="1868032922"/>
                    </a:ext>
                  </a:extLst>
                </a:gridCol>
              </a:tblGrid>
              <a:tr h="159869">
                <a:tc>
                  <a:txBody>
                    <a:bodyPr/>
                    <a:lstStyle/>
                    <a:p>
                      <a:pPr algn="ctr">
                        <a:lnSpc>
                          <a:spcPts val="900"/>
                        </a:lnSpc>
                      </a:pPr>
                      <a:r>
                        <a:rPr kumimoji="1" lang="en-US" altLang="ja-JP" sz="700" b="1" dirty="0">
                          <a:latin typeface="Meiryo UI" panose="020B0604030504040204" pitchFamily="50" charset="-128"/>
                          <a:ea typeface="Meiryo UI" panose="020B0604030504040204" pitchFamily="50" charset="-128"/>
                        </a:rPr>
                        <a:t>#</a:t>
                      </a:r>
                      <a:endParaRPr kumimoji="1" lang="ja-JP" altLang="en-US" sz="700" b="1" dirty="0">
                        <a:latin typeface="Meiryo UI" panose="020B0604030504040204" pitchFamily="50" charset="-128"/>
                        <a:ea typeface="Meiryo UI" panose="020B0604030504040204" pitchFamily="50" charset="-128"/>
                      </a:endParaRPr>
                    </a:p>
                  </a:txBody>
                  <a:tcPr marL="0" marR="0" marT="18000" marB="18000" anchor="ctr" anchorCtr="1">
                    <a:solidFill>
                      <a:schemeClr val="bg1">
                        <a:lumMod val="75000"/>
                      </a:schemeClr>
                    </a:solidFill>
                  </a:tcPr>
                </a:tc>
                <a:tc>
                  <a:txBody>
                    <a:bodyPr/>
                    <a:lstStyle/>
                    <a:p>
                      <a:pPr algn="ctr">
                        <a:lnSpc>
                          <a:spcPts val="900"/>
                        </a:lnSpc>
                      </a:pPr>
                      <a:r>
                        <a:rPr kumimoji="1" lang="ja-JP" altLang="en-US" sz="700" b="1" dirty="0">
                          <a:latin typeface="Meiryo UI" panose="020B0604030504040204" pitchFamily="50" charset="-128"/>
                          <a:ea typeface="Meiryo UI" panose="020B0604030504040204" pitchFamily="50" charset="-128"/>
                        </a:rPr>
                        <a:t>産業</a:t>
                      </a:r>
                    </a:p>
                  </a:txBody>
                  <a:tcPr marL="0" marR="0" marT="18000" marB="18000" anchor="ctr" anchorCtr="1">
                    <a:solidFill>
                      <a:schemeClr val="bg1">
                        <a:lumMod val="75000"/>
                      </a:schemeClr>
                    </a:solidFill>
                  </a:tcPr>
                </a:tc>
                <a:tc>
                  <a:txBody>
                    <a:bodyPr/>
                    <a:lstStyle/>
                    <a:p>
                      <a:pPr algn="ctr">
                        <a:lnSpc>
                          <a:spcPts val="900"/>
                        </a:lnSpc>
                      </a:pPr>
                      <a:r>
                        <a:rPr kumimoji="1" lang="ja-JP" altLang="en-US" sz="700" b="1" dirty="0">
                          <a:latin typeface="Meiryo UI" panose="020B0604030504040204" pitchFamily="50" charset="-128"/>
                          <a:ea typeface="Meiryo UI" panose="020B0604030504040204" pitchFamily="50" charset="-128"/>
                        </a:rPr>
                        <a:t>設定値</a:t>
                      </a:r>
                      <a:r>
                        <a:rPr kumimoji="1" lang="en-US" altLang="ja-JP" sz="700" b="1" dirty="0">
                          <a:latin typeface="Meiryo UI" panose="020B0604030504040204" pitchFamily="50" charset="-128"/>
                          <a:ea typeface="Meiryo UI" panose="020B0604030504040204" pitchFamily="50" charset="-128"/>
                        </a:rPr>
                        <a:t>(</a:t>
                      </a:r>
                      <a:r>
                        <a:rPr kumimoji="1" lang="en-US" altLang="ja-JP" sz="700" b="1" dirty="0" err="1">
                          <a:latin typeface="Meiryo UI" panose="020B0604030504040204" pitchFamily="50" charset="-128"/>
                          <a:ea typeface="Meiryo UI" panose="020B0604030504040204" pitchFamily="50" charset="-128"/>
                        </a:rPr>
                        <a:t>pt</a:t>
                      </a:r>
                      <a:r>
                        <a:rPr kumimoji="1" lang="en-US" altLang="ja-JP" sz="700" b="1" dirty="0">
                          <a:latin typeface="Meiryo UI" panose="020B0604030504040204" pitchFamily="50" charset="-128"/>
                          <a:ea typeface="Meiryo UI" panose="020B0604030504040204" pitchFamily="50" charset="-128"/>
                        </a:rPr>
                        <a:t>)</a:t>
                      </a:r>
                      <a:endParaRPr kumimoji="1" lang="ja-JP" altLang="en-US" sz="700" b="1" dirty="0">
                        <a:latin typeface="Meiryo UI" panose="020B0604030504040204" pitchFamily="50" charset="-128"/>
                        <a:ea typeface="Meiryo UI" panose="020B0604030504040204" pitchFamily="50" charset="-128"/>
                      </a:endParaRPr>
                    </a:p>
                  </a:txBody>
                  <a:tcPr marL="0" marR="0" marT="18000" marB="18000" anchor="ctr" anchorCtr="1">
                    <a:solidFill>
                      <a:schemeClr val="bg1">
                        <a:lumMod val="75000"/>
                      </a:schemeClr>
                    </a:solidFill>
                  </a:tcPr>
                </a:tc>
                <a:extLst>
                  <a:ext uri="{0D108BD9-81ED-4DB2-BD59-A6C34878D82A}">
                    <a16:rowId xmlns:a16="http://schemas.microsoft.com/office/drawing/2014/main" val="3528111955"/>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a:t>
                      </a:r>
                    </a:p>
                  </a:txBody>
                  <a:tcPr marL="0" marR="0" marT="18000" marB="18000" anchor="ctr">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農業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0272368"/>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林業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542611"/>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水産業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7975250"/>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4</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鉱業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3184865"/>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5</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食料品</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2344094"/>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6</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繊維製品</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6968817"/>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7</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パルプ・紙・紙加工品</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2976300"/>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8</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化学</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817381"/>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9</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石油製品・石炭製品</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583320"/>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10</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窯業・土石製品</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538906"/>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11</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鉄鋼</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045966"/>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12</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非鉄金属</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9971897"/>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13</a:t>
                      </a: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金属製品</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955634736"/>
                  </a:ext>
                </a:extLst>
              </a:tr>
            </a:tbl>
          </a:graphicData>
        </a:graphic>
      </p:graphicFrame>
      <p:graphicFrame>
        <p:nvGraphicFramePr>
          <p:cNvPr id="18" name="表 2">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2486787867"/>
              </p:ext>
            </p:extLst>
          </p:nvPr>
        </p:nvGraphicFramePr>
        <p:xfrm>
          <a:off x="121472" y="1841675"/>
          <a:ext cx="3420000" cy="480600"/>
        </p:xfrm>
        <a:graphic>
          <a:graphicData uri="http://schemas.openxmlformats.org/drawingml/2006/table">
            <a:tbl>
              <a:tblPr firstRow="1" bandRow="1">
                <a:tableStyleId>{5940675A-B579-460E-94D1-54222C63F5DA}</a:tableStyleId>
              </a:tblPr>
              <a:tblGrid>
                <a:gridCol w="1404000">
                  <a:extLst>
                    <a:ext uri="{9D8B030D-6E8A-4147-A177-3AD203B41FA5}">
                      <a16:colId xmlns:a16="http://schemas.microsoft.com/office/drawing/2014/main" val="2250622700"/>
                    </a:ext>
                  </a:extLst>
                </a:gridCol>
                <a:gridCol w="2016000">
                  <a:extLst>
                    <a:ext uri="{9D8B030D-6E8A-4147-A177-3AD203B41FA5}">
                      <a16:colId xmlns:a16="http://schemas.microsoft.com/office/drawing/2014/main" val="1868032922"/>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設定内容</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域内調達が増加する産業</a:t>
                      </a:r>
                      <a:endParaRPr kumimoji="1" lang="ja-JP" altLang="en-US" sz="900" kern="1200" baseline="30000" dirty="0">
                        <a:solidFill>
                          <a:schemeClr val="tx1"/>
                        </a:solidFill>
                        <a:latin typeface="Meiryo UI" panose="020B0604030504040204" pitchFamily="50" charset="-128"/>
                        <a:ea typeface="Meiryo UI" panose="020B0604030504040204" pitchFamily="50" charset="-128"/>
                        <a:cs typeface="+mn-cs"/>
                      </a:endParaRPr>
                    </a:p>
                  </a:txBody>
                  <a:tcPr anchor="ctr">
                    <a:solidFill>
                      <a:schemeClr val="bg1">
                        <a:lumMod val="95000"/>
                      </a:schemeClr>
                    </a:solidFill>
                  </a:tcPr>
                </a:tc>
                <a:tc>
                  <a:txBody>
                    <a:bodyPr/>
                    <a:lstStyle/>
                    <a:p>
                      <a:pPr algn="l">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121472" y="1206035"/>
            <a:ext cx="3384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域内調達の増加</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域内企業取引の増加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24" name="正方形/長方形 31">
            <a:extLst>
              <a:ext uri="{FF2B5EF4-FFF2-40B4-BE49-F238E27FC236}">
                <a16:creationId xmlns:a16="http://schemas.microsoft.com/office/drawing/2014/main" id="{9714EA98-9EAE-40EF-A18A-BE02CF4114C8}"/>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5344826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28</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3" name="テキスト ボックス 27">
            <a:extLst>
              <a:ext uri="{FF2B5EF4-FFF2-40B4-BE49-F238E27FC236}">
                <a16:creationId xmlns:a16="http://schemas.microsoft.com/office/drawing/2014/main" id="{E0753953-0D25-468F-8F97-6DBD2084E492}"/>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1)</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6"/>
          <p:cNvSpPr txBox="1">
            <a:spLocks noChangeArrowheads="1"/>
          </p:cNvSpPr>
          <p:nvPr/>
        </p:nvSpPr>
        <p:spPr bwMode="auto">
          <a:xfrm>
            <a:off x="103434" y="3474037"/>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268709" y="1494832"/>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268709" y="983477"/>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60229"/>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805185"/>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中心市街地活性化によって域内調達が向上することによる経済波及効果は、直接効果が●●億円であり、間接効果を加えた効果の合計は●●億円である。</a:t>
            </a:r>
            <a:endParaRPr lang="en-US" altLang="ja-JP" sz="1000" b="0" dirty="0"/>
          </a:p>
        </p:txBody>
      </p:sp>
      <p:sp>
        <p:nvSpPr>
          <p:cNvPr id="7" name="テキスト ボックス 1"/>
          <p:cNvSpPr txBox="1"/>
          <p:nvPr/>
        </p:nvSpPr>
        <p:spPr>
          <a:xfrm>
            <a:off x="307817" y="1179055"/>
            <a:ext cx="3348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中心市街地活性化</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域内調達率の向上</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graphicFrame>
        <p:nvGraphicFramePr>
          <p:cNvPr id="14" name="表 1"/>
          <p:cNvGraphicFramePr>
            <a:graphicFrameLocks noGrp="1"/>
          </p:cNvGraphicFramePr>
          <p:nvPr>
            <p:extLst>
              <p:ext uri="{D42A27DB-BD31-4B8C-83A1-F6EECF244321}">
                <p14:modId xmlns:p14="http://schemas.microsoft.com/office/powerpoint/2010/main" val="4223462653"/>
              </p:ext>
            </p:extLst>
          </p:nvPr>
        </p:nvGraphicFramePr>
        <p:xfrm>
          <a:off x="310886" y="1696481"/>
          <a:ext cx="4248000" cy="1663432"/>
        </p:xfrm>
        <a:graphic>
          <a:graphicData uri="http://schemas.openxmlformats.org/drawingml/2006/table">
            <a:tbl>
              <a:tblPr firstRow="1" bandRow="1">
                <a:tableStyleId>{5940675A-B579-460E-94D1-54222C63F5DA}</a:tableStyleId>
              </a:tblPr>
              <a:tblGrid>
                <a:gridCol w="2700000">
                  <a:extLst>
                    <a:ext uri="{9D8B030D-6E8A-4147-A177-3AD203B41FA5}">
                      <a16:colId xmlns:a16="http://schemas.microsoft.com/office/drawing/2014/main" val="3364830904"/>
                    </a:ext>
                  </a:extLst>
                </a:gridCol>
                <a:gridCol w="1548000">
                  <a:extLst>
                    <a:ext uri="{9D8B030D-6E8A-4147-A177-3AD203B41FA5}">
                      <a16:colId xmlns:a16="http://schemas.microsoft.com/office/drawing/2014/main" val="1868032922"/>
                    </a:ext>
                  </a:extLst>
                </a:gridCol>
              </a:tblGrid>
              <a:tr h="268972">
                <a:tc>
                  <a:txBody>
                    <a:bodyPr/>
                    <a:lstStyle/>
                    <a:p>
                      <a:pPr marL="0" algn="ctr" defTabSz="914400" rtl="0" eaLnBrk="1" latinLnBrk="0" hangingPunct="1">
                        <a:lnSpc>
                          <a:spcPts val="900"/>
                        </a:lnSpc>
                      </a:pPr>
                      <a:r>
                        <a:rPr kumimoji="1" lang="ja-JP" altLang="en-US" sz="900" b="1" kern="1200" dirty="0">
                          <a:solidFill>
                            <a:schemeClr val="tx1"/>
                          </a:solidFill>
                          <a:latin typeface="Meiryo UI" panose="020B0604030504040204" pitchFamily="50" charset="-128"/>
                          <a:ea typeface="Meiryo UI" panose="020B0604030504040204" pitchFamily="50" charset="-128"/>
                          <a:cs typeface="+mn-cs"/>
                        </a:rPr>
                        <a:t>項目</a:t>
                      </a:r>
                      <a:endParaRPr kumimoji="1" lang="ja-JP" altLang="en-US" sz="900" b="1" kern="1200" baseline="30000" dirty="0">
                        <a:solidFill>
                          <a:schemeClr val="tx1"/>
                        </a:solidFill>
                        <a:latin typeface="Meiryo UI" panose="020B0604030504040204" pitchFamily="50" charset="-128"/>
                        <a:ea typeface="Meiryo UI" panose="020B0604030504040204" pitchFamily="50" charset="-128"/>
                        <a:cs typeface="+mn-cs"/>
                      </a:endParaRPr>
                    </a:p>
                  </a:txBody>
                  <a:tcPr anchor="ctr" anchorCtr="1">
                    <a:solidFill>
                      <a:schemeClr val="bg1">
                        <a:lumMod val="75000"/>
                      </a:schemeClr>
                    </a:solidFill>
                  </a:tcPr>
                </a:tc>
                <a:tc>
                  <a:txBody>
                    <a:bodyPr/>
                    <a:lstStyle/>
                    <a:p>
                      <a:pPr algn="ctr">
                        <a:lnSpc>
                          <a:spcPts val="900"/>
                        </a:lnSpc>
                      </a:pPr>
                      <a:r>
                        <a:rPr kumimoji="1" lang="ja-JP" altLang="en-US" sz="900" b="1" dirty="0">
                          <a:latin typeface="Meiryo UI" panose="020B0604030504040204" pitchFamily="50" charset="-128"/>
                          <a:ea typeface="Meiryo UI" panose="020B0604030504040204" pitchFamily="50" charset="-128"/>
                        </a:rPr>
                        <a:t>域内調達率の増加数</a:t>
                      </a:r>
                      <a:r>
                        <a:rPr kumimoji="1" lang="en-US" altLang="ja-JP" sz="900" b="1" dirty="0">
                          <a:latin typeface="Meiryo UI" panose="020B0604030504040204" pitchFamily="50" charset="-128"/>
                          <a:ea typeface="Meiryo UI" panose="020B0604030504040204" pitchFamily="50" charset="-128"/>
                        </a:rPr>
                        <a:t>(</a:t>
                      </a:r>
                      <a:r>
                        <a:rPr kumimoji="1" lang="en-US" altLang="ja-JP" sz="900" b="1" dirty="0" err="1">
                          <a:latin typeface="Meiryo UI" panose="020B0604030504040204" pitchFamily="50" charset="-128"/>
                          <a:ea typeface="Meiryo UI" panose="020B0604030504040204" pitchFamily="50" charset="-128"/>
                        </a:rPr>
                        <a:t>pt</a:t>
                      </a:r>
                      <a:r>
                        <a:rPr kumimoji="1" lang="en-US" altLang="ja-JP" sz="900" b="1" dirty="0">
                          <a:latin typeface="Meiryo UI" panose="020B0604030504040204" pitchFamily="50" charset="-128"/>
                          <a:ea typeface="Meiryo UI" panose="020B0604030504040204" pitchFamily="50" charset="-128"/>
                        </a:rPr>
                        <a:t>)</a:t>
                      </a:r>
                      <a:endParaRPr kumimoji="1" lang="ja-JP" altLang="en-US" sz="9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268972">
                <a:tc>
                  <a:txBody>
                    <a:bodyPr/>
                    <a:lstStyle/>
                    <a:p>
                      <a:pPr>
                        <a:lnSpc>
                          <a:spcPts val="900"/>
                        </a:lnSpc>
                      </a:pPr>
                      <a:r>
                        <a:rPr kumimoji="1" lang="ja-JP" altLang="en-US" sz="900" dirty="0">
                          <a:latin typeface="Meiryo UI" panose="020B0604030504040204" pitchFamily="50" charset="-128"/>
                          <a:ea typeface="Meiryo UI" panose="020B0604030504040204" pitchFamily="50" charset="-128"/>
                        </a:rPr>
                        <a:t>農業</a:t>
                      </a:r>
                      <a:endParaRPr kumimoji="1" lang="en-US" altLang="ja-JP" sz="900" dirty="0">
                        <a:latin typeface="Meiryo UI" panose="020B0604030504040204" pitchFamily="50" charset="-128"/>
                        <a:ea typeface="Meiryo UI" panose="020B0604030504040204" pitchFamily="50" charset="-128"/>
                      </a:endParaRPr>
                    </a:p>
                    <a:p>
                      <a:pPr>
                        <a:lnSpc>
                          <a:spcPts val="9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米や野菜、果物等の農産品</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加工品を除く</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900"/>
                        </a:lnSpc>
                      </a:pPr>
                      <a:endParaRPr kumimoji="1" lang="ja-JP" altLang="en-US" sz="9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410698132"/>
                  </a:ext>
                </a:extLst>
              </a:tr>
              <a:tr h="268972">
                <a:tc>
                  <a:txBody>
                    <a:bodyPr/>
                    <a:lstStyle/>
                    <a:p>
                      <a:pPr>
                        <a:lnSpc>
                          <a:spcPts val="900"/>
                        </a:lnSpc>
                      </a:pPr>
                      <a:r>
                        <a:rPr kumimoji="1" lang="ja-JP" altLang="en-US" sz="900" dirty="0">
                          <a:latin typeface="Meiryo UI" panose="020B0604030504040204" pitchFamily="50" charset="-128"/>
                          <a:ea typeface="Meiryo UI" panose="020B0604030504040204" pitchFamily="50" charset="-128"/>
                        </a:rPr>
                        <a:t>漁業</a:t>
                      </a:r>
                      <a:endParaRPr kumimoji="1" lang="en-US" altLang="ja-JP" sz="900" dirty="0">
                        <a:latin typeface="Meiryo UI" panose="020B0604030504040204" pitchFamily="50" charset="-128"/>
                        <a:ea typeface="Meiryo UI" panose="020B0604030504040204" pitchFamily="50" charset="-128"/>
                      </a:endParaRPr>
                    </a:p>
                    <a:p>
                      <a:pPr>
                        <a:lnSpc>
                          <a:spcPts val="9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魚、えび、かに、いか、貝、海藻等の水産品</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加工品の除く</a:t>
                      </a:r>
                      <a:r>
                        <a:rPr kumimoji="1" lang="en-US" altLang="ja-JP" sz="8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900"/>
                        </a:lnSpc>
                      </a:pPr>
                      <a:endParaRPr kumimoji="1" lang="ja-JP" altLang="en-US" sz="9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3311640349"/>
                  </a:ext>
                </a:extLst>
              </a:tr>
              <a:tr h="268972">
                <a:tc>
                  <a:txBody>
                    <a:bodyPr/>
                    <a:lstStyle/>
                    <a:p>
                      <a:pPr>
                        <a:lnSpc>
                          <a:spcPts val="900"/>
                        </a:lnSpc>
                      </a:pPr>
                      <a:r>
                        <a:rPr kumimoji="1" lang="ja-JP" altLang="en-US" sz="900" dirty="0">
                          <a:latin typeface="Meiryo UI" panose="020B0604030504040204" pitchFamily="50" charset="-128"/>
                          <a:ea typeface="Meiryo UI" panose="020B0604030504040204" pitchFamily="50" charset="-128"/>
                        </a:rPr>
                        <a:t>食料品</a:t>
                      </a:r>
                      <a:endParaRPr kumimoji="1" lang="en-US" altLang="ja-JP" sz="900" dirty="0">
                        <a:latin typeface="Meiryo UI" panose="020B0604030504040204" pitchFamily="50" charset="-128"/>
                        <a:ea typeface="Meiryo UI" panose="020B0604030504040204" pitchFamily="50" charset="-128"/>
                      </a:endParaRPr>
                    </a:p>
                    <a:p>
                      <a:pPr>
                        <a:lnSpc>
                          <a:spcPts val="9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肉や魚、乳製品などの加工食品、飲料などの飲食料品</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加工品</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のお土産（外食を除く）</a:t>
                      </a:r>
                      <a:r>
                        <a:rPr kumimoji="1" lang="en-US" altLang="ja-JP" sz="8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900"/>
                        </a:lnSpc>
                      </a:pPr>
                      <a:endParaRPr kumimoji="1" lang="ja-JP" altLang="en-US" sz="9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3013351028"/>
                  </a:ext>
                </a:extLst>
              </a:tr>
              <a:tr h="268972">
                <a:tc>
                  <a:txBody>
                    <a:bodyPr/>
                    <a:lstStyle/>
                    <a:p>
                      <a:pPr>
                        <a:lnSpc>
                          <a:spcPts val="900"/>
                        </a:lnSpc>
                      </a:pPr>
                      <a:r>
                        <a:rPr kumimoji="1" lang="ja-JP" altLang="en-US" sz="900" dirty="0">
                          <a:latin typeface="Meiryo UI" panose="020B0604030504040204" pitchFamily="50" charset="-128"/>
                          <a:ea typeface="Meiryo UI" panose="020B0604030504040204" pitchFamily="50" charset="-128"/>
                        </a:rPr>
                        <a:t>宿泊・飲食サービス業</a:t>
                      </a:r>
                      <a:endParaRPr kumimoji="1" lang="en-US" altLang="ja-JP" sz="900" dirty="0">
                        <a:latin typeface="Meiryo UI" panose="020B0604030504040204" pitchFamily="50" charset="-128"/>
                        <a:ea typeface="Meiryo UI" panose="020B0604030504040204" pitchFamily="50" charset="-128"/>
                      </a:endParaRPr>
                    </a:p>
                    <a:p>
                      <a:pPr>
                        <a:lnSpc>
                          <a:spcPts val="9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食堂、レストラン、居酒屋、喫茶店等の飲食店、宿泊施設</a:t>
                      </a:r>
                      <a:r>
                        <a:rPr kumimoji="1" lang="en-US" altLang="ja-JP" sz="8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900"/>
                        </a:lnSpc>
                      </a:pPr>
                      <a:endParaRPr kumimoji="1" lang="ja-JP" altLang="en-US" sz="9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2642996452"/>
                  </a:ext>
                </a:extLst>
              </a:tr>
            </a:tbl>
          </a:graphicData>
        </a:graphic>
      </p:graphicFrame>
      <p:sp>
        <p:nvSpPr>
          <p:cNvPr id="15" name="正方形/長方形 31">
            <a:extLst>
              <a:ext uri="{FF2B5EF4-FFF2-40B4-BE49-F238E27FC236}">
                <a16:creationId xmlns:a16="http://schemas.microsoft.com/office/drawing/2014/main" id="{A41EE6F8-6EE6-4D67-9C76-EBB649625F03}"/>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3301131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29</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22" name="テキスト ボックス 31">
            <a:extLst>
              <a:ext uri="{FF2B5EF4-FFF2-40B4-BE49-F238E27FC236}">
                <a16:creationId xmlns:a16="http://schemas.microsoft.com/office/drawing/2014/main" id="{7E3FA787-D620-4472-B44F-6FB821A5108B}"/>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20" name="テキスト ボックス 30"/>
          <p:cNvSpPr txBox="1"/>
          <p:nvPr/>
        </p:nvSpPr>
        <p:spPr>
          <a:xfrm>
            <a:off x="6396969" y="3520411"/>
            <a:ext cx="2592000" cy="205184"/>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1)</a:t>
            </a:r>
            <a:r>
              <a:rPr lang="ja-JP" altLang="en-US" sz="700" dirty="0"/>
              <a:t> 発注額のうちどれだけを地域内の業者に発注しているかを表す割合</a:t>
            </a:r>
            <a:endParaRPr lang="en-US" altLang="ja-JP" sz="700" dirty="0"/>
          </a:p>
          <a:p>
            <a:pPr>
              <a:lnSpc>
                <a:spcPts val="800"/>
              </a:lnSpc>
            </a:pPr>
            <a:r>
              <a:rPr lang="en-US" altLang="ja-JP" sz="700" dirty="0"/>
              <a:t>       </a:t>
            </a:r>
            <a:r>
              <a:rPr lang="ja-JP" altLang="en-US" sz="700" dirty="0"/>
              <a:t>材料費の域内調達率は内訳別の平均値</a:t>
            </a:r>
          </a:p>
        </p:txBody>
      </p:sp>
      <p:sp>
        <p:nvSpPr>
          <p:cNvPr id="9" name="テキスト ボックス 29"/>
          <p:cNvSpPr txBox="1">
            <a:spLocks noChangeArrowheads="1"/>
          </p:cNvSpPr>
          <p:nvPr/>
        </p:nvSpPr>
        <p:spPr bwMode="auto">
          <a:xfrm>
            <a:off x="103434" y="3737105"/>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26" name="テキスト ボックス 28">
            <a:extLst>
              <a:ext uri="{FF2B5EF4-FFF2-40B4-BE49-F238E27FC236}">
                <a16:creationId xmlns:a16="http://schemas.microsoft.com/office/drawing/2014/main" id="{AE3F361C-6CFF-A103-91C4-BDAD3FC2F6D2}"/>
              </a:ext>
            </a:extLst>
          </p:cNvPr>
          <p:cNvSpPr txBox="1"/>
          <p:nvPr/>
        </p:nvSpPr>
        <p:spPr>
          <a:xfrm>
            <a:off x="6324419" y="2503350"/>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29" name="テキスト ボックス 27">
            <a:extLst>
              <a:ext uri="{FF2B5EF4-FFF2-40B4-BE49-F238E27FC236}">
                <a16:creationId xmlns:a16="http://schemas.microsoft.com/office/drawing/2014/main" id="{AE3F361C-6CFF-A103-91C4-BDAD3FC2F6D2}"/>
              </a:ext>
            </a:extLst>
          </p:cNvPr>
          <p:cNvSpPr txBox="1"/>
          <p:nvPr/>
        </p:nvSpPr>
        <p:spPr>
          <a:xfrm>
            <a:off x="6328968" y="1228798"/>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30" name="テキスト ボックス 26">
            <a:extLst>
              <a:ext uri="{FF2B5EF4-FFF2-40B4-BE49-F238E27FC236}">
                <a16:creationId xmlns:a16="http://schemas.microsoft.com/office/drawing/2014/main" id="{AE3F361C-6CFF-A103-91C4-BDAD3FC2F6D2}"/>
              </a:ext>
            </a:extLst>
          </p:cNvPr>
          <p:cNvSpPr txBox="1"/>
          <p:nvPr/>
        </p:nvSpPr>
        <p:spPr>
          <a:xfrm>
            <a:off x="6237123" y="1070128"/>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②調達計画</a:t>
            </a:r>
            <a:endParaRPr kumimoji="1" lang="ja-JP" altLang="en-US" sz="900" u="sng" dirty="0">
              <a:latin typeface="Meiryo UI" panose="020B0604030504040204" pitchFamily="50" charset="-128"/>
              <a:ea typeface="Meiryo UI" panose="020B0604030504040204" pitchFamily="50" charset="-128"/>
            </a:endParaRPr>
          </a:p>
        </p:txBody>
      </p:sp>
      <p:sp>
        <p:nvSpPr>
          <p:cNvPr id="31" name="テキスト ボックス 25">
            <a:extLst>
              <a:ext uri="{FF2B5EF4-FFF2-40B4-BE49-F238E27FC236}">
                <a16:creationId xmlns:a16="http://schemas.microsoft.com/office/drawing/2014/main" id="{AE3F361C-6CFF-A103-91C4-BDAD3FC2F6D2}"/>
              </a:ext>
            </a:extLst>
          </p:cNvPr>
          <p:cNvSpPr txBox="1"/>
          <p:nvPr/>
        </p:nvSpPr>
        <p:spPr>
          <a:xfrm>
            <a:off x="2154672" y="1070128"/>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a:t>
            </a:r>
            <a:endParaRPr kumimoji="1" lang="ja-JP" altLang="en-US" sz="900" u="sng" dirty="0">
              <a:latin typeface="Meiryo UI" panose="020B0604030504040204" pitchFamily="50" charset="-128"/>
              <a:ea typeface="Meiryo UI" panose="020B0604030504040204" pitchFamily="50" charset="-128"/>
            </a:endParaRPr>
          </a:p>
        </p:txBody>
      </p:sp>
      <p:sp>
        <p:nvSpPr>
          <p:cNvPr id="33" name="テキスト ボックス 24"/>
          <p:cNvSpPr txBox="1"/>
          <p:nvPr/>
        </p:nvSpPr>
        <p:spPr>
          <a:xfrm>
            <a:off x="2135156" y="903347"/>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3">
            <a:extLst>
              <a:ext uri="{FF2B5EF4-FFF2-40B4-BE49-F238E27FC236}">
                <a16:creationId xmlns:a16="http://schemas.microsoft.com/office/drawing/2014/main" id="{AE3F361C-6CFF-A103-91C4-BDAD3FC2F6D2}"/>
              </a:ext>
            </a:extLst>
          </p:cNvPr>
          <p:cNvSpPr txBox="1"/>
          <p:nvPr/>
        </p:nvSpPr>
        <p:spPr>
          <a:xfrm>
            <a:off x="45414" y="2270068"/>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15" name="テキスト ボックス 22">
            <a:extLst>
              <a:ext uri="{FF2B5EF4-FFF2-40B4-BE49-F238E27FC236}">
                <a16:creationId xmlns:a16="http://schemas.microsoft.com/office/drawing/2014/main" id="{AE3F361C-6CFF-A103-91C4-BDAD3FC2F6D2}"/>
              </a:ext>
            </a:extLst>
          </p:cNvPr>
          <p:cNvSpPr txBox="1"/>
          <p:nvPr/>
        </p:nvSpPr>
        <p:spPr>
          <a:xfrm>
            <a:off x="81414" y="1438443"/>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誘致する企業が属する産業</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45414" y="913343"/>
            <a:ext cx="900000" cy="13989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35449"/>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graphicFrame>
        <p:nvGraphicFramePr>
          <p:cNvPr id="25" name="表 4">
            <a:extLst>
              <a:ext uri="{FF2B5EF4-FFF2-40B4-BE49-F238E27FC236}">
                <a16:creationId xmlns:a16="http://schemas.microsoft.com/office/drawing/2014/main" id="{43A5E726-8B7C-4B11-9F49-E451CF83BBDB}"/>
              </a:ext>
            </a:extLst>
          </p:cNvPr>
          <p:cNvGraphicFramePr>
            <a:graphicFrameLocks noGrp="1"/>
          </p:cNvGraphicFramePr>
          <p:nvPr>
            <p:extLst>
              <p:ext uri="{D42A27DB-BD31-4B8C-83A1-F6EECF244321}">
                <p14:modId xmlns:p14="http://schemas.microsoft.com/office/powerpoint/2010/main" val="2735089680"/>
              </p:ext>
            </p:extLst>
          </p:nvPr>
        </p:nvGraphicFramePr>
        <p:xfrm>
          <a:off x="4151139" y="1346283"/>
          <a:ext cx="1980000" cy="2340008"/>
        </p:xfrm>
        <a:graphic>
          <a:graphicData uri="http://schemas.openxmlformats.org/drawingml/2006/table">
            <a:tbl>
              <a:tblPr firstRow="1" bandRow="1">
                <a:tableStyleId>{5940675A-B579-460E-94D1-54222C63F5DA}</a:tableStyleId>
              </a:tblPr>
              <a:tblGrid>
                <a:gridCol w="176786">
                  <a:extLst>
                    <a:ext uri="{9D8B030D-6E8A-4147-A177-3AD203B41FA5}">
                      <a16:colId xmlns:a16="http://schemas.microsoft.com/office/drawing/2014/main" val="4071659698"/>
                    </a:ext>
                  </a:extLst>
                </a:gridCol>
                <a:gridCol w="813214">
                  <a:extLst>
                    <a:ext uri="{9D8B030D-6E8A-4147-A177-3AD203B41FA5}">
                      <a16:colId xmlns:a16="http://schemas.microsoft.com/office/drawing/2014/main" val="2250622700"/>
                    </a:ext>
                  </a:extLst>
                </a:gridCol>
                <a:gridCol w="495000">
                  <a:extLst>
                    <a:ext uri="{9D8B030D-6E8A-4147-A177-3AD203B41FA5}">
                      <a16:colId xmlns:a16="http://schemas.microsoft.com/office/drawing/2014/main" val="1868032922"/>
                    </a:ext>
                  </a:extLst>
                </a:gridCol>
                <a:gridCol w="495000">
                  <a:extLst>
                    <a:ext uri="{9D8B030D-6E8A-4147-A177-3AD203B41FA5}">
                      <a16:colId xmlns:a16="http://schemas.microsoft.com/office/drawing/2014/main" val="2763815502"/>
                    </a:ext>
                  </a:extLst>
                </a:gridCol>
              </a:tblGrid>
              <a:tr h="202558">
                <a:tc>
                  <a:txBody>
                    <a:bodyPr/>
                    <a:lstStyle/>
                    <a:p>
                      <a:pPr algn="ctr">
                        <a:lnSpc>
                          <a:spcPts val="700"/>
                        </a:lnSpc>
                      </a:pPr>
                      <a:r>
                        <a:rPr kumimoji="1" lang="en-US" altLang="ja-JP" sz="600" b="1" dirty="0">
                          <a:latin typeface="Meiryo UI" panose="020B0604030504040204" pitchFamily="50" charset="-128"/>
                          <a:ea typeface="Meiryo UI" panose="020B0604030504040204" pitchFamily="50" charset="-128"/>
                        </a:rPr>
                        <a:t>#</a:t>
                      </a:r>
                      <a:endParaRPr kumimoji="1" lang="ja-JP" altLang="en-US" sz="600" b="1" dirty="0">
                        <a:latin typeface="Meiryo UI" panose="020B0604030504040204" pitchFamily="50" charset="-128"/>
                        <a:ea typeface="Meiryo UI" panose="020B0604030504040204" pitchFamily="50" charset="-128"/>
                      </a:endParaRPr>
                    </a:p>
                  </a:txBody>
                  <a:tcPr marL="0" marR="0" marT="0" marB="0" anchor="ctr" anchorCtr="1">
                    <a:solidFill>
                      <a:schemeClr val="bg1">
                        <a:lumMod val="75000"/>
                      </a:schemeClr>
                    </a:solidFill>
                  </a:tcPr>
                </a:tc>
                <a:tc>
                  <a:txBody>
                    <a:bodyPr/>
                    <a:lstStyle/>
                    <a:p>
                      <a:pPr algn="ctr">
                        <a:lnSpc>
                          <a:spcPts val="700"/>
                        </a:lnSpc>
                      </a:pPr>
                      <a:r>
                        <a:rPr kumimoji="1" lang="ja-JP" altLang="en-US" sz="600" b="1" dirty="0">
                          <a:latin typeface="Meiryo UI" panose="020B0604030504040204" pitchFamily="50" charset="-128"/>
                          <a:ea typeface="Meiryo UI" panose="020B0604030504040204" pitchFamily="50" charset="-128"/>
                        </a:rPr>
                        <a:t>産業</a:t>
                      </a:r>
                    </a:p>
                  </a:txBody>
                  <a:tcPr marL="0" marR="0" marT="0" marB="0" anchor="ctr" anchorCtr="1">
                    <a:solidFill>
                      <a:schemeClr val="bg1">
                        <a:lumMod val="75000"/>
                      </a:schemeClr>
                    </a:solidFill>
                  </a:tcPr>
                </a:tc>
                <a:tc>
                  <a:txBody>
                    <a:bodyPr/>
                    <a:lstStyle/>
                    <a:p>
                      <a:pPr algn="ctr">
                        <a:lnSpc>
                          <a:spcPts val="600"/>
                        </a:lnSpc>
                      </a:pPr>
                      <a:r>
                        <a:rPr kumimoji="1" lang="ja-JP" altLang="en-US" sz="600" b="1" dirty="0">
                          <a:latin typeface="Meiryo UI" panose="020B0604030504040204" pitchFamily="50" charset="-128"/>
                          <a:ea typeface="Meiryo UI" panose="020B0604030504040204" pitchFamily="50" charset="-128"/>
                        </a:rPr>
                        <a:t>材料費の内訳</a:t>
                      </a:r>
                      <a:endParaRPr kumimoji="1" lang="en-US" altLang="ja-JP" sz="600" b="1" dirty="0">
                        <a:latin typeface="Meiryo UI" panose="020B0604030504040204" pitchFamily="50" charset="-128"/>
                        <a:ea typeface="Meiryo UI" panose="020B0604030504040204" pitchFamily="50" charset="-128"/>
                      </a:endParaRPr>
                    </a:p>
                    <a:p>
                      <a:pPr algn="ctr">
                        <a:lnSpc>
                          <a:spcPts val="600"/>
                        </a:lnSpc>
                      </a:pPr>
                      <a:r>
                        <a:rPr kumimoji="1" lang="en-US" altLang="ja-JP" sz="600" b="1" dirty="0">
                          <a:latin typeface="Meiryo UI" panose="020B0604030504040204" pitchFamily="50" charset="-128"/>
                          <a:ea typeface="Meiryo UI" panose="020B0604030504040204" pitchFamily="50" charset="-128"/>
                        </a:rPr>
                        <a:t>(%)</a:t>
                      </a:r>
                      <a:endParaRPr kumimoji="1" lang="ja-JP" altLang="en-US" sz="600" b="1" dirty="0">
                        <a:latin typeface="Meiryo UI" panose="020B0604030504040204" pitchFamily="50" charset="-128"/>
                        <a:ea typeface="Meiryo UI" panose="020B0604030504040204" pitchFamily="50" charset="-128"/>
                      </a:endParaRPr>
                    </a:p>
                  </a:txBody>
                  <a:tcPr marL="0" marR="0" marT="0" marB="0" anchor="ctr" anchorCtr="1">
                    <a:solidFill>
                      <a:schemeClr val="bg1">
                        <a:lumMod val="75000"/>
                      </a:schemeClr>
                    </a:solidFill>
                  </a:tcPr>
                </a:tc>
                <a:tc>
                  <a:txBody>
                    <a:bodyPr/>
                    <a:lstStyle/>
                    <a:p>
                      <a:pPr algn="ctr">
                        <a:lnSpc>
                          <a:spcPts val="600"/>
                        </a:lnSpc>
                      </a:pPr>
                      <a:r>
                        <a:rPr kumimoji="1" lang="ja-JP" altLang="en-US" sz="600" b="1" dirty="0">
                          <a:latin typeface="Meiryo UI" panose="020B0604030504040204" pitchFamily="50" charset="-128"/>
                          <a:ea typeface="Meiryo UI" panose="020B0604030504040204" pitchFamily="50" charset="-128"/>
                        </a:rPr>
                        <a:t>域内調達率</a:t>
                      </a:r>
                      <a:endParaRPr kumimoji="1" lang="en-US" altLang="ja-JP" sz="600" b="1" dirty="0">
                        <a:latin typeface="Meiryo UI" panose="020B0604030504040204" pitchFamily="50" charset="-128"/>
                        <a:ea typeface="Meiryo UI" panose="020B0604030504040204" pitchFamily="50" charset="-128"/>
                      </a:endParaRPr>
                    </a:p>
                    <a:p>
                      <a:pPr algn="ctr">
                        <a:lnSpc>
                          <a:spcPts val="600"/>
                        </a:lnSpc>
                      </a:pPr>
                      <a:r>
                        <a:rPr kumimoji="1" lang="en-US" altLang="ja-JP" sz="600" b="1" dirty="0">
                          <a:latin typeface="Meiryo UI" panose="020B0604030504040204" pitchFamily="50" charset="-128"/>
                          <a:ea typeface="Meiryo UI" panose="020B0604030504040204" pitchFamily="50" charset="-128"/>
                        </a:rPr>
                        <a:t>(%)</a:t>
                      </a:r>
                      <a:endParaRPr kumimoji="1" lang="ja-JP" altLang="en-US" sz="600" b="1" dirty="0">
                        <a:latin typeface="Meiryo UI" panose="020B0604030504040204" pitchFamily="50" charset="-128"/>
                        <a:ea typeface="Meiryo UI" panose="020B0604030504040204" pitchFamily="50" charset="-128"/>
                      </a:endParaRPr>
                    </a:p>
                  </a:txBody>
                  <a:tcPr marL="0" marR="0" marT="0" marB="0" anchor="ctr" anchorCtr="1">
                    <a:solidFill>
                      <a:schemeClr val="bg1">
                        <a:lumMod val="75000"/>
                      </a:schemeClr>
                    </a:solidFill>
                  </a:tcPr>
                </a:tc>
                <a:extLst>
                  <a:ext uri="{0D108BD9-81ED-4DB2-BD59-A6C34878D82A}">
                    <a16:rowId xmlns:a16="http://schemas.microsoft.com/office/drawing/2014/main" val="3528111955"/>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a:t>
                      </a:r>
                    </a:p>
                  </a:txBody>
                  <a:tcPr marL="0" marR="0" marT="0" marB="0" anchor="ctr">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550" kern="1200" dirty="0">
                          <a:solidFill>
                            <a:schemeClr val="tx1"/>
                          </a:solidFill>
                          <a:latin typeface="Meiryo UI" panose="020B0604030504040204" pitchFamily="50" charset="-128"/>
                          <a:ea typeface="Meiryo UI" panose="020B0604030504040204" pitchFamily="50" charset="-128"/>
                          <a:cs typeface="+mn-cs"/>
                        </a:rPr>
                        <a:t> 農業</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0272368"/>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2</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550" kern="1200" dirty="0">
                          <a:solidFill>
                            <a:schemeClr val="tx1"/>
                          </a:solidFill>
                          <a:latin typeface="Meiryo UI" panose="020B0604030504040204" pitchFamily="50" charset="-128"/>
                          <a:ea typeface="Meiryo UI" panose="020B0604030504040204" pitchFamily="50" charset="-128"/>
                          <a:cs typeface="+mn-cs"/>
                        </a:rPr>
                        <a:t> 林業</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542611"/>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3</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水産業</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7975250"/>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4</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550" kern="1200" dirty="0">
                          <a:solidFill>
                            <a:schemeClr val="tx1"/>
                          </a:solidFill>
                          <a:latin typeface="Meiryo UI" panose="020B0604030504040204" pitchFamily="50" charset="-128"/>
                          <a:ea typeface="Meiryo UI" panose="020B0604030504040204" pitchFamily="50" charset="-128"/>
                          <a:cs typeface="+mn-cs"/>
                        </a:rPr>
                        <a:t> 鉱業</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3184865"/>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5</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食料品</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2344094"/>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6</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繊維製品</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6968817"/>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7</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パルプ・紙・紙加工品</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2976300"/>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8</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化学</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817381"/>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9</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石油製品・石炭製品</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583320"/>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10</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窯業・土石製品</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538906"/>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11</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鉄鋼</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8859380"/>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12</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非鉄金属</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4503410"/>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13</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550" kern="1200" dirty="0">
                          <a:solidFill>
                            <a:schemeClr val="tx1"/>
                          </a:solidFill>
                          <a:latin typeface="Meiryo UI" panose="020B0604030504040204" pitchFamily="50" charset="-128"/>
                          <a:ea typeface="Meiryo UI" panose="020B0604030504040204" pitchFamily="50" charset="-128"/>
                          <a:cs typeface="+mn-cs"/>
                        </a:rPr>
                        <a:t> 金属製品</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9993181"/>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14</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500" kern="1200" dirty="0">
                          <a:solidFill>
                            <a:schemeClr val="tx1"/>
                          </a:solidFill>
                          <a:latin typeface="Meiryo UI" panose="020B0604030504040204" pitchFamily="50" charset="-128"/>
                          <a:ea typeface="Meiryo UI" panose="020B0604030504040204" pitchFamily="50" charset="-128"/>
                          <a:cs typeface="+mn-cs"/>
                        </a:rPr>
                        <a:t> はん用・生産用・業務用機械</a:t>
                      </a:r>
                      <a:endParaRPr kumimoji="1" lang="en-US" altLang="ja-JP" sz="5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3530388"/>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15</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電子部品・デバイス</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61746402"/>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16</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電気機械</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4696772"/>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17</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情報・通信機器</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61044340"/>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18</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550" kern="1200" dirty="0">
                          <a:solidFill>
                            <a:schemeClr val="tx1"/>
                          </a:solidFill>
                          <a:latin typeface="Meiryo UI" panose="020B0604030504040204" pitchFamily="50" charset="-128"/>
                          <a:ea typeface="Meiryo UI" panose="020B0604030504040204" pitchFamily="50" charset="-128"/>
                          <a:cs typeface="+mn-cs"/>
                        </a:rPr>
                        <a:t> 輸送用機械</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21726835"/>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19</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印刷業</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65051373"/>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20</a:t>
                      </a: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その他の製造業</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63939060"/>
                  </a:ext>
                </a:extLst>
              </a:tr>
            </a:tbl>
          </a:graphicData>
        </a:graphic>
      </p:graphicFrame>
      <p:graphicFrame>
        <p:nvGraphicFramePr>
          <p:cNvPr id="34" name="表 3">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166624479"/>
              </p:ext>
            </p:extLst>
          </p:nvPr>
        </p:nvGraphicFramePr>
        <p:xfrm>
          <a:off x="2203823" y="1238287"/>
          <a:ext cx="1854547" cy="2448004"/>
        </p:xfrm>
        <a:graphic>
          <a:graphicData uri="http://schemas.openxmlformats.org/drawingml/2006/table">
            <a:tbl>
              <a:tblPr firstRow="1" bandRow="1">
                <a:tableStyleId>{5940675A-B579-460E-94D1-54222C63F5DA}</a:tableStyleId>
              </a:tblPr>
              <a:tblGrid>
                <a:gridCol w="702547">
                  <a:extLst>
                    <a:ext uri="{9D8B030D-6E8A-4147-A177-3AD203B41FA5}">
                      <a16:colId xmlns:a16="http://schemas.microsoft.com/office/drawing/2014/main" val="4225358675"/>
                    </a:ext>
                  </a:extLst>
                </a:gridCol>
                <a:gridCol w="828000">
                  <a:extLst>
                    <a:ext uri="{9D8B030D-6E8A-4147-A177-3AD203B41FA5}">
                      <a16:colId xmlns:a16="http://schemas.microsoft.com/office/drawing/2014/main" val="1868032922"/>
                    </a:ext>
                  </a:extLst>
                </a:gridCol>
                <a:gridCol w="324000">
                  <a:extLst>
                    <a:ext uri="{9D8B030D-6E8A-4147-A177-3AD203B41FA5}">
                      <a16:colId xmlns:a16="http://schemas.microsoft.com/office/drawing/2014/main" val="3698287331"/>
                    </a:ext>
                  </a:extLst>
                </a:gridCol>
              </a:tblGrid>
              <a:tr h="188308">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marL="36000" marR="36000"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p>
                  </a:txBody>
                  <a:tcPr marL="36000" marR="36000"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単位</a:t>
                      </a:r>
                    </a:p>
                  </a:txBody>
                  <a:tcPr marL="36000" marR="36000" anchor="ctr" anchorCtr="1">
                    <a:solidFill>
                      <a:schemeClr val="bg1">
                        <a:lumMod val="75000"/>
                      </a:schemeClr>
                    </a:solidFill>
                  </a:tcPr>
                </a:tc>
                <a:extLst>
                  <a:ext uri="{0D108BD9-81ED-4DB2-BD59-A6C34878D82A}">
                    <a16:rowId xmlns:a16="http://schemas.microsoft.com/office/drawing/2014/main" val="3528111955"/>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marL="36000" marR="36000" anchor="ctr">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材料費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労務費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電力費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ガス・水道料</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運賃</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不動産賃貸料</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通信費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その他経費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7059038"/>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marL="36000" marR="36000" anchor="ctr">
                    <a:lnT w="6350" cap="flat" cmpd="sng" algn="ctr">
                      <a:solidFill>
                        <a:schemeClr val="tx1"/>
                      </a:solidFill>
                      <a:prstDash val="solid"/>
                      <a:round/>
                      <a:headEnd type="none" w="med" len="med"/>
                      <a:tailEnd type="none" w="med" len="med"/>
                    </a:lnT>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79554553"/>
                  </a:ext>
                </a:extLst>
              </a:tr>
            </a:tbl>
          </a:graphicData>
        </a:graphic>
      </p:graphicFrame>
      <p:graphicFrame>
        <p:nvGraphicFramePr>
          <p:cNvPr id="13" name="表 2">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3763823349"/>
              </p:ext>
            </p:extLst>
          </p:nvPr>
        </p:nvGraphicFramePr>
        <p:xfrm>
          <a:off x="61078" y="2479182"/>
          <a:ext cx="1944000" cy="548640"/>
        </p:xfrm>
        <a:graphic>
          <a:graphicData uri="http://schemas.openxmlformats.org/drawingml/2006/table">
            <a:tbl>
              <a:tblPr firstRow="1" bandRow="1">
                <a:tableStyleId>{5940675A-B579-460E-94D1-54222C63F5DA}</a:tableStyleId>
              </a:tblPr>
              <a:tblGrid>
                <a:gridCol w="756000">
                  <a:extLst>
                    <a:ext uri="{9D8B030D-6E8A-4147-A177-3AD203B41FA5}">
                      <a16:colId xmlns:a16="http://schemas.microsoft.com/office/drawing/2014/main" val="2250622700"/>
                    </a:ext>
                  </a:extLst>
                </a:gridCol>
                <a:gridCol w="900000">
                  <a:extLst>
                    <a:ext uri="{9D8B030D-6E8A-4147-A177-3AD203B41FA5}">
                      <a16:colId xmlns:a16="http://schemas.microsoft.com/office/drawing/2014/main" val="1868032922"/>
                    </a:ext>
                  </a:extLst>
                </a:gridCol>
                <a:gridCol w="288000">
                  <a:extLst>
                    <a:ext uri="{9D8B030D-6E8A-4147-A177-3AD203B41FA5}">
                      <a16:colId xmlns:a16="http://schemas.microsoft.com/office/drawing/2014/main" val="3216235292"/>
                    </a:ext>
                  </a:extLst>
                </a:gridCol>
              </a:tblGrid>
              <a:tr h="180000">
                <a:tc>
                  <a:txBody>
                    <a:bodyPr/>
                    <a:lstStyle/>
                    <a:p>
                      <a:pPr algn="ctr">
                        <a:lnSpc>
                          <a:spcPct val="100000"/>
                        </a:lnSpc>
                      </a:pPr>
                      <a:r>
                        <a:rPr kumimoji="1" lang="ja-JP" altLang="en-US" sz="800" b="1" dirty="0">
                          <a:latin typeface="Meiryo UI" panose="020B0604030504040204" pitchFamily="50" charset="-128"/>
                          <a:ea typeface="Meiryo UI" panose="020B0604030504040204" pitchFamily="50" charset="-128"/>
                        </a:rPr>
                        <a:t>項目</a:t>
                      </a:r>
                    </a:p>
                  </a:txBody>
                  <a:tcPr marL="36000" marR="36000" anchor="ctr" anchorCtr="1">
                    <a:solidFill>
                      <a:schemeClr val="bg1">
                        <a:lumMod val="75000"/>
                      </a:schemeClr>
                    </a:solidFill>
                  </a:tcPr>
                </a:tc>
                <a:tc>
                  <a:txBody>
                    <a:bodyPr/>
                    <a:lstStyle/>
                    <a:p>
                      <a:pPr algn="ctr">
                        <a:lnSpc>
                          <a:spcPct val="1000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人</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marL="36000" marR="36000" anchor="ctr" anchorCtr="1">
                    <a:solidFill>
                      <a:schemeClr val="bg1">
                        <a:lumMod val="75000"/>
                      </a:schemeClr>
                    </a:solidFill>
                  </a:tcPr>
                </a:tc>
                <a:tc>
                  <a:txBody>
                    <a:bodyPr/>
                    <a:lstStyle/>
                    <a:p>
                      <a:pPr algn="ctr">
                        <a:lnSpc>
                          <a:spcPct val="100000"/>
                        </a:lnSpc>
                      </a:pPr>
                      <a:r>
                        <a:rPr kumimoji="1" lang="ja-JP" altLang="en-US" sz="800" b="1" dirty="0">
                          <a:latin typeface="Meiryo UI" panose="020B0604030504040204" pitchFamily="50" charset="-128"/>
                          <a:ea typeface="Meiryo UI" panose="020B0604030504040204" pitchFamily="50" charset="-128"/>
                        </a:rPr>
                        <a:t>単位</a:t>
                      </a:r>
                    </a:p>
                  </a:txBody>
                  <a:tcPr marL="36000" marR="36000"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ctr" defTabSz="914400" rtl="0" eaLnBrk="1" latinLnBrk="0" hangingPunct="1">
                        <a:lnSpc>
                          <a:spcPct val="100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誘致する企業</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ct val="100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の従業者数</a:t>
                      </a:r>
                    </a:p>
                  </a:txBody>
                  <a:tcPr marL="36000" marR="36000" anchor="ctr">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noFill/>
                  </a:tcPr>
                </a:tc>
                <a:tc>
                  <a:txBody>
                    <a:bodyPr/>
                    <a:lstStyle/>
                    <a:p>
                      <a:pPr algn="ctr">
                        <a:lnSpc>
                          <a:spcPct val="100000"/>
                        </a:lnSpc>
                      </a:pPr>
                      <a:r>
                        <a:rPr kumimoji="1" lang="ja-JP" altLang="en-US" sz="800" dirty="0">
                          <a:latin typeface="Meiryo UI" panose="020B0604030504040204" pitchFamily="50" charset="-128"/>
                          <a:ea typeface="Meiryo UI" panose="020B0604030504040204" pitchFamily="50" charset="-128"/>
                        </a:rPr>
                        <a:t>人</a:t>
                      </a:r>
                    </a:p>
                  </a:txBody>
                  <a:tcPr marL="36000" marR="36000" anchor="ctr">
                    <a:noFill/>
                  </a:tcPr>
                </a:tc>
                <a:extLst>
                  <a:ext uri="{0D108BD9-81ED-4DB2-BD59-A6C34878D82A}">
                    <a16:rowId xmlns:a16="http://schemas.microsoft.com/office/drawing/2014/main" val="2600272368"/>
                  </a:ext>
                </a:extLst>
              </a:tr>
            </a:tbl>
          </a:graphicData>
        </a:graphic>
      </p:graphicFrame>
      <p:graphicFrame>
        <p:nvGraphicFramePr>
          <p:cNvPr id="16" name="表 1">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1801585374"/>
              </p:ext>
            </p:extLst>
          </p:nvPr>
        </p:nvGraphicFramePr>
        <p:xfrm>
          <a:off x="61078" y="1661548"/>
          <a:ext cx="1944878" cy="548640"/>
        </p:xfrm>
        <a:graphic>
          <a:graphicData uri="http://schemas.openxmlformats.org/drawingml/2006/table">
            <a:tbl>
              <a:tblPr firstRow="1" bandRow="1">
                <a:tableStyleId>{5940675A-B579-460E-94D1-54222C63F5DA}</a:tableStyleId>
              </a:tblPr>
              <a:tblGrid>
                <a:gridCol w="756878">
                  <a:extLst>
                    <a:ext uri="{9D8B030D-6E8A-4147-A177-3AD203B41FA5}">
                      <a16:colId xmlns:a16="http://schemas.microsoft.com/office/drawing/2014/main" val="2250622700"/>
                    </a:ext>
                  </a:extLst>
                </a:gridCol>
                <a:gridCol w="1188000">
                  <a:extLst>
                    <a:ext uri="{9D8B030D-6E8A-4147-A177-3AD203B41FA5}">
                      <a16:colId xmlns:a16="http://schemas.microsoft.com/office/drawing/2014/main" val="1868032922"/>
                    </a:ext>
                  </a:extLst>
                </a:gridCol>
              </a:tblGrid>
              <a:tr h="180000">
                <a:tc>
                  <a:txBody>
                    <a:bodyPr/>
                    <a:lstStyle/>
                    <a:p>
                      <a:pPr algn="ctr">
                        <a:lnSpc>
                          <a:spcPct val="100000"/>
                        </a:lnSpc>
                      </a:pPr>
                      <a:r>
                        <a:rPr kumimoji="1" lang="ja-JP" altLang="en-US" sz="800" b="1" dirty="0">
                          <a:latin typeface="Meiryo UI" panose="020B0604030504040204" pitchFamily="50" charset="-128"/>
                          <a:ea typeface="Meiryo UI" panose="020B0604030504040204" pitchFamily="50" charset="-128"/>
                        </a:rPr>
                        <a:t>項目</a:t>
                      </a:r>
                    </a:p>
                  </a:txBody>
                  <a:tcPr marL="36000" marR="36000" anchor="ctr" anchorCtr="1">
                    <a:solidFill>
                      <a:schemeClr val="bg1">
                        <a:lumMod val="75000"/>
                      </a:schemeClr>
                    </a:solidFill>
                  </a:tcPr>
                </a:tc>
                <a:tc>
                  <a:txBody>
                    <a:bodyPr/>
                    <a:lstStyle/>
                    <a:p>
                      <a:pPr algn="ctr">
                        <a:lnSpc>
                          <a:spcPct val="100000"/>
                        </a:lnSpc>
                      </a:pPr>
                      <a:r>
                        <a:rPr kumimoji="1" lang="ja-JP" altLang="en-US" sz="800" b="1" dirty="0">
                          <a:latin typeface="Meiryo UI" panose="020B0604030504040204" pitchFamily="50" charset="-128"/>
                          <a:ea typeface="Meiryo UI" panose="020B0604030504040204" pitchFamily="50" charset="-128"/>
                        </a:rPr>
                        <a:t>産業名</a:t>
                      </a:r>
                    </a:p>
                  </a:txBody>
                  <a:tcPr marL="36000" marR="36000"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ctr" defTabSz="914400" rtl="0" eaLnBrk="1" latinLnBrk="0" hangingPunct="1">
                        <a:lnSpc>
                          <a:spcPct val="100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誘致する企業</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ct val="100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が属する産業</a:t>
                      </a:r>
                    </a:p>
                  </a:txBody>
                  <a:tcPr marL="36000" marR="36000" anchor="ctr">
                    <a:solidFill>
                      <a:schemeClr val="bg1">
                        <a:lumMod val="95000"/>
                      </a:schemeClr>
                    </a:solidFill>
                  </a:tcPr>
                </a:tc>
                <a:tc>
                  <a:txBody>
                    <a:bodyPr/>
                    <a:lstStyle/>
                    <a:p>
                      <a:pPr algn="l">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noFill/>
                  </a:tcPr>
                </a:tc>
                <a:extLst>
                  <a:ext uri="{0D108BD9-81ED-4DB2-BD59-A6C34878D82A}">
                    <a16:rowId xmlns:a16="http://schemas.microsoft.com/office/drawing/2014/main" val="2600272368"/>
                  </a:ext>
                </a:extLst>
              </a:tr>
            </a:tbl>
          </a:graphicData>
        </a:graphic>
      </p:graphicFrame>
      <p:sp>
        <p:nvSpPr>
          <p:cNvPr id="32" name="テキスト ボックス 2"/>
          <p:cNvSpPr txBox="1"/>
          <p:nvPr/>
        </p:nvSpPr>
        <p:spPr>
          <a:xfrm>
            <a:off x="280272" y="4036993"/>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「●●業」</a:t>
            </a:r>
            <a:r>
              <a:rPr lang="en-US" altLang="ja-JP" sz="1000" b="0" dirty="0"/>
              <a:t>(</a:t>
            </a:r>
            <a:r>
              <a:rPr lang="ja-JP" altLang="en-US" sz="1000" b="0" dirty="0"/>
              <a:t>従業者●●人</a:t>
            </a:r>
            <a:r>
              <a:rPr lang="en-US" altLang="ja-JP" sz="1000" b="0" dirty="0"/>
              <a:t>)</a:t>
            </a:r>
            <a:r>
              <a:rPr lang="ja-JP" altLang="en-US" sz="1000" b="0" dirty="0"/>
              <a:t>の企業誘致によって地域内で生産が増加することによる経済波及効果は、直接効果が●●億円であり、間接効果を加えた効果の合計は●●億円である。</a:t>
            </a:r>
            <a:endParaRPr lang="en-US" altLang="ja-JP" sz="1000" b="0" dirty="0"/>
          </a:p>
        </p:txBody>
      </p:sp>
      <p:sp>
        <p:nvSpPr>
          <p:cNvPr id="7" name="テキスト ボックス 1"/>
          <p:cNvSpPr txBox="1"/>
          <p:nvPr/>
        </p:nvSpPr>
        <p:spPr>
          <a:xfrm>
            <a:off x="61077" y="1111797"/>
            <a:ext cx="1944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企業誘致</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域内生産の増加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28" name="テキスト ボックス 25">
            <a:extLst>
              <a:ext uri="{FF2B5EF4-FFF2-40B4-BE49-F238E27FC236}">
                <a16:creationId xmlns:a16="http://schemas.microsoft.com/office/drawing/2014/main" id="{EF6CD52D-895E-476E-B2C2-40FA40BD2497}"/>
              </a:ext>
            </a:extLst>
          </p:cNvPr>
          <p:cNvSpPr txBox="1"/>
          <p:nvPr/>
        </p:nvSpPr>
        <p:spPr>
          <a:xfrm>
            <a:off x="4168557" y="1210121"/>
            <a:ext cx="1080000" cy="123111"/>
          </a:xfrm>
          <a:prstGeom prst="rect">
            <a:avLst/>
          </a:prstGeom>
          <a:noFill/>
        </p:spPr>
        <p:txBody>
          <a:bodyPr wrap="square" lIns="0" tIns="0" rIns="0" bIns="0" rtlCol="0">
            <a:spAutoFit/>
          </a:bodyPr>
          <a:lstStyle/>
          <a:p>
            <a:r>
              <a:rPr kumimoji="1" lang="ja-JP" altLang="en-US" sz="800" dirty="0">
                <a:latin typeface="Meiryo UI" panose="020B0604030504040204" pitchFamily="50" charset="-128"/>
                <a:ea typeface="Meiryo UI" panose="020B0604030504040204" pitchFamily="50" charset="-128"/>
              </a:rPr>
              <a:t>うち、材料費の内訳</a:t>
            </a:r>
          </a:p>
        </p:txBody>
      </p:sp>
      <p:sp>
        <p:nvSpPr>
          <p:cNvPr id="23" name="正方形/長方形 31">
            <a:extLst>
              <a:ext uri="{FF2B5EF4-FFF2-40B4-BE49-F238E27FC236}">
                <a16:creationId xmlns:a16="http://schemas.microsoft.com/office/drawing/2014/main" id="{3DF0CF06-13ED-4BCA-A864-EEB0D1CCD111}"/>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703011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6978" y="0"/>
            <a:ext cx="8836269" cy="619125"/>
          </a:xfrm>
        </p:spPr>
        <p:txBody>
          <a:bodyPr/>
          <a:lstStyle/>
          <a:p>
            <a:r>
              <a:rPr lang="ja-JP" altLang="en-US" sz="3200" dirty="0">
                <a:latin typeface="Meiryo UI" pitchFamily="50" charset="-128"/>
                <a:ea typeface="Meiryo UI" pitchFamily="50" charset="-128"/>
              </a:rPr>
              <a:t>目次</a:t>
            </a:r>
            <a:endParaRPr kumimoji="1" lang="ja-JP" altLang="en-US" sz="3200" dirty="0">
              <a:latin typeface="Meiryo UI" pitchFamily="50" charset="-128"/>
              <a:ea typeface="Meiryo UI" pitchFamily="50" charset="-128"/>
            </a:endParaRP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a:t>
            </a:fld>
            <a:endParaRPr lang="en-US" altLang="ja-JP" dirty="0"/>
          </a:p>
        </p:txBody>
      </p:sp>
      <p:sp>
        <p:nvSpPr>
          <p:cNvPr id="8" name="テキスト ボックス 3"/>
          <p:cNvSpPr txBox="1"/>
          <p:nvPr/>
        </p:nvSpPr>
        <p:spPr>
          <a:xfrm>
            <a:off x="937151" y="5940000"/>
            <a:ext cx="2340000" cy="369332"/>
          </a:xfrm>
          <a:prstGeom prst="rect">
            <a:avLst/>
          </a:prstGeom>
          <a:noFill/>
        </p:spPr>
        <p:txBody>
          <a:bodyPr wrap="square" rIns="0" rtlCol="0">
            <a:spAutoFit/>
          </a:bodyPr>
          <a:lstStyle/>
          <a:p>
            <a:pPr>
              <a:spcAft>
                <a:spcPts val="600"/>
              </a:spcAft>
            </a:pPr>
            <a:r>
              <a:rPr lang="ja-JP" altLang="en-US" sz="1800" b="1" dirty="0">
                <a:solidFill>
                  <a:srgbClr val="44546A"/>
                </a:solidFill>
                <a:latin typeface="Meiryo UI" pitchFamily="50" charset="-128"/>
                <a:ea typeface="Meiryo UI" pitchFamily="50" charset="-128"/>
              </a:rPr>
              <a:t>留意事項</a:t>
            </a:r>
            <a:endParaRPr lang="en-US" altLang="ja-JP" sz="1800" b="1" dirty="0">
              <a:solidFill>
                <a:srgbClr val="44546A"/>
              </a:solidFill>
              <a:latin typeface="Meiryo UI" pitchFamily="50" charset="-128"/>
              <a:ea typeface="Meiryo UI" pitchFamily="50" charset="-128"/>
            </a:endParaRPr>
          </a:p>
        </p:txBody>
      </p:sp>
      <p:sp>
        <p:nvSpPr>
          <p:cNvPr id="7" name="テキスト ボックス 1"/>
          <p:cNvSpPr txBox="1"/>
          <p:nvPr/>
        </p:nvSpPr>
        <p:spPr>
          <a:xfrm>
            <a:off x="711702" y="720000"/>
            <a:ext cx="6480000" cy="5293757"/>
          </a:xfrm>
          <a:prstGeom prst="rect">
            <a:avLst/>
          </a:prstGeom>
          <a:noFill/>
        </p:spPr>
        <p:txBody>
          <a:bodyPr wrap="square" rtlCol="0">
            <a:spAutoFit/>
          </a:bodyPr>
          <a:lstStyle/>
          <a:p>
            <a:pPr>
              <a:spcAft>
                <a:spcPts val="600"/>
              </a:spcAft>
            </a:pPr>
            <a:r>
              <a:rPr lang="ja-JP" altLang="en-US" b="1" dirty="0">
                <a:solidFill>
                  <a:srgbClr val="44546A"/>
                </a:solidFill>
                <a:latin typeface="Meiryo UI" pitchFamily="50" charset="-128"/>
                <a:ea typeface="Meiryo UI" pitchFamily="50" charset="-128"/>
              </a:rPr>
              <a:t>１．経済波及効果とは</a:t>
            </a:r>
            <a:endParaRPr lang="en-US" altLang="ja-JP"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（１）経済波及効果の考え方</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（２）地域外への流出を考慮する場合</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（３）地域外への流出を考慮しない場合</a:t>
            </a:r>
            <a:endParaRPr lang="en-US" altLang="ja-JP" sz="1800" b="1" dirty="0">
              <a:solidFill>
                <a:srgbClr val="44546A"/>
              </a:solidFill>
              <a:latin typeface="Meiryo UI" pitchFamily="50" charset="-128"/>
              <a:ea typeface="Meiryo UI" pitchFamily="50" charset="-128"/>
            </a:endParaRPr>
          </a:p>
          <a:p>
            <a:pPr>
              <a:spcAft>
                <a:spcPts val="1200"/>
              </a:spcAft>
            </a:pPr>
            <a:r>
              <a:rPr lang="ja-JP" altLang="en-US" sz="1800" b="1" dirty="0">
                <a:solidFill>
                  <a:srgbClr val="44546A"/>
                </a:solidFill>
                <a:latin typeface="Meiryo UI" pitchFamily="50" charset="-128"/>
                <a:ea typeface="Meiryo UI" pitchFamily="50" charset="-128"/>
              </a:rPr>
              <a:t>（４）経済波及効果の解説</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b="1" dirty="0">
                <a:solidFill>
                  <a:srgbClr val="44546A"/>
                </a:solidFill>
                <a:latin typeface="Meiryo UI" pitchFamily="50" charset="-128"/>
                <a:ea typeface="Meiryo UI" pitchFamily="50" charset="-128"/>
              </a:rPr>
              <a:t>２．結果の概要</a:t>
            </a:r>
            <a:endParaRPr lang="en-US" altLang="ja-JP" b="1" dirty="0">
              <a:solidFill>
                <a:srgbClr val="44546A"/>
              </a:solidFill>
              <a:latin typeface="Meiryo UI" pitchFamily="50" charset="-128"/>
              <a:ea typeface="Meiryo UI" pitchFamily="50" charset="-128"/>
            </a:endParaRPr>
          </a:p>
          <a:p>
            <a:pPr>
              <a:spcAft>
                <a:spcPts val="600"/>
              </a:spcAft>
            </a:pPr>
            <a:r>
              <a:rPr lang="ja-JP" altLang="en-US" sz="1900" b="1" dirty="0">
                <a:solidFill>
                  <a:srgbClr val="44546A"/>
                </a:solidFill>
                <a:latin typeface="Meiryo UI" pitchFamily="50" charset="-128"/>
                <a:ea typeface="Meiryo UI" pitchFamily="50" charset="-128"/>
              </a:rPr>
              <a:t>２－１．地域外への流出を考慮する場合の効果</a:t>
            </a:r>
            <a:endParaRPr lang="en-US" altLang="ja-JP" sz="19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（１）施策の内容と経済波及効果の算出結果</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（２）経済波及効果の内訳</a:t>
            </a:r>
            <a:endParaRPr lang="en-US" altLang="ja-JP" sz="1800" b="1" dirty="0">
              <a:solidFill>
                <a:srgbClr val="44546A"/>
              </a:solidFill>
              <a:latin typeface="Meiryo UI" pitchFamily="50" charset="-128"/>
              <a:ea typeface="Meiryo UI" pitchFamily="50" charset="-128"/>
            </a:endParaRPr>
          </a:p>
          <a:p>
            <a:pPr>
              <a:spcAft>
                <a:spcPts val="1200"/>
              </a:spcAft>
            </a:pPr>
            <a:r>
              <a:rPr lang="ja-JP" altLang="en-US" sz="1800" b="1" dirty="0">
                <a:solidFill>
                  <a:srgbClr val="44546A"/>
                </a:solidFill>
                <a:latin typeface="Meiryo UI" pitchFamily="50" charset="-128"/>
                <a:ea typeface="Meiryo UI" pitchFamily="50" charset="-128"/>
              </a:rPr>
              <a:t>（３）税収効果の算出結果</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900" b="1" dirty="0">
                <a:solidFill>
                  <a:srgbClr val="44546A"/>
                </a:solidFill>
                <a:latin typeface="Meiryo UI" pitchFamily="50" charset="-128"/>
                <a:ea typeface="Meiryo UI" pitchFamily="50" charset="-128"/>
              </a:rPr>
              <a:t>２－２．地域外への流出を考慮しない場合の効果</a:t>
            </a:r>
            <a:endParaRPr lang="en-US" altLang="ja-JP" sz="19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（１）施策の内容と経済波及効果の算出結果</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（２）経済波及効果の内訳</a:t>
            </a:r>
            <a:endParaRPr lang="en-US" altLang="ja-JP" sz="1800" b="1" dirty="0">
              <a:solidFill>
                <a:srgbClr val="44546A"/>
              </a:solidFill>
              <a:latin typeface="Meiryo UI" pitchFamily="50" charset="-128"/>
              <a:ea typeface="Meiryo UI" pitchFamily="50" charset="-128"/>
            </a:endParaRPr>
          </a:p>
          <a:p>
            <a:pPr>
              <a:spcAft>
                <a:spcPts val="1200"/>
              </a:spcAft>
            </a:pPr>
            <a:r>
              <a:rPr lang="ja-JP" altLang="en-US" sz="1800" b="1" dirty="0">
                <a:solidFill>
                  <a:srgbClr val="44546A"/>
                </a:solidFill>
                <a:latin typeface="Meiryo UI" pitchFamily="50" charset="-128"/>
                <a:ea typeface="Meiryo UI" pitchFamily="50" charset="-128"/>
              </a:rPr>
              <a:t>（３）税収効果の算出結果</a:t>
            </a:r>
            <a:endParaRPr lang="en-US" altLang="ja-JP" sz="1800" b="1" dirty="0">
              <a:solidFill>
                <a:srgbClr val="44546A"/>
              </a:solidFill>
              <a:latin typeface="Meiryo UI" pitchFamily="50" charset="-128"/>
              <a:ea typeface="Meiryo UI" pitchFamily="50" charset="-128"/>
            </a:endParaRPr>
          </a:p>
        </p:txBody>
      </p:sp>
    </p:spTree>
    <p:extLst>
      <p:ext uri="{BB962C8B-B14F-4D97-AF65-F5344CB8AC3E}">
        <p14:creationId xmlns:p14="http://schemas.microsoft.com/office/powerpoint/2010/main" val="41996332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8400" y="-1211"/>
            <a:ext cx="8100000" cy="493058"/>
          </a:xfrm>
        </p:spPr>
        <p:txBody>
          <a:bodyPr/>
          <a:lstStyle/>
          <a:p>
            <a:r>
              <a:rPr lang="ja-JP" altLang="en-US" dirty="0"/>
              <a:t>（３）税収効果の算出結果</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30</a:t>
            </a:fld>
            <a:endParaRPr lang="en-US" altLang="ja-JP" dirty="0"/>
          </a:p>
        </p:txBody>
      </p:sp>
      <p:sp>
        <p:nvSpPr>
          <p:cNvPr id="4" name="テキスト ボックス 2"/>
          <p:cNvSpPr txBox="1"/>
          <p:nvPr/>
        </p:nvSpPr>
        <p:spPr>
          <a:xfrm>
            <a:off x="280272" y="1096086"/>
            <a:ext cx="8583456"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太陽光発電導入による税収効果は、国税で●●億円、道府県税で●●億円、市町村税で●●億円であり、合計で●●億円である。</a:t>
            </a:r>
            <a:endParaRPr lang="en-US" altLang="ja-JP" sz="1000" b="0" dirty="0"/>
          </a:p>
        </p:txBody>
      </p:sp>
      <p:sp>
        <p:nvSpPr>
          <p:cNvPr id="7" name="テキスト ボックス 1"/>
          <p:cNvSpPr txBox="1">
            <a:spLocks noChangeArrowheads="1"/>
          </p:cNvSpPr>
          <p:nvPr/>
        </p:nvSpPr>
        <p:spPr bwMode="auto">
          <a:xfrm>
            <a:off x="108000" y="722065"/>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税収効果の算出結果</a:t>
            </a:r>
            <a:endParaRPr lang="ja-JP" altLang="en-US" sz="1400" b="1" baseline="30000" dirty="0">
              <a:solidFill>
                <a:schemeClr val="bg1"/>
              </a:solidFill>
              <a:latin typeface="Meiryo UI" pitchFamily="50" charset="-128"/>
              <a:ea typeface="Meiryo UI" pitchFamily="50" charset="-128"/>
            </a:endParaRPr>
          </a:p>
        </p:txBody>
      </p:sp>
      <p:sp>
        <p:nvSpPr>
          <p:cNvPr id="8" name="正方形/長方形 32">
            <a:extLst>
              <a:ext uri="{FF2B5EF4-FFF2-40B4-BE49-F238E27FC236}">
                <a16:creationId xmlns:a16="http://schemas.microsoft.com/office/drawing/2014/main" id="{C1677E30-15FF-4D1B-AC97-388DF066DB58}"/>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6" name="正方形/長方形 31">
            <a:extLst>
              <a:ext uri="{FF2B5EF4-FFF2-40B4-BE49-F238E27FC236}">
                <a16:creationId xmlns:a16="http://schemas.microsoft.com/office/drawing/2014/main" id="{ACCD48E1-A649-491F-BCD2-2E21DFD2C670}"/>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189506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31</a:t>
            </a:fld>
            <a:endParaRPr lang="en-US" altLang="ja-JP" dirty="0"/>
          </a:p>
        </p:txBody>
      </p:sp>
      <p:sp>
        <p:nvSpPr>
          <p:cNvPr id="4" name="タイトル 5"/>
          <p:cNvSpPr txBox="1">
            <a:spLocks/>
          </p:cNvSpPr>
          <p:nvPr/>
        </p:nvSpPr>
        <p:spPr>
          <a:xfrm>
            <a:off x="0" y="2919219"/>
            <a:ext cx="9144000" cy="828000"/>
          </a:xfrm>
          <a:prstGeom prst="rect">
            <a:avLst/>
          </a:prstGeom>
          <a:solidFill>
            <a:schemeClr val="accent5">
              <a:lumMod val="40000"/>
              <a:lumOff val="60000"/>
            </a:schemeClr>
          </a:solidFill>
        </p:spPr>
        <p:txBody>
          <a:bodyPr wrap="square" rtlCol="0" anchor="ctr" anchorCtr="1">
            <a:no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3200" kern="0" dirty="0">
                <a:solidFill>
                  <a:schemeClr val="tx1"/>
                </a:solidFill>
              </a:rPr>
              <a:t>２－２．地域外への流出を考慮しない場合の効果</a:t>
            </a:r>
          </a:p>
        </p:txBody>
      </p:sp>
      <p:sp>
        <p:nvSpPr>
          <p:cNvPr id="5" name="テキスト ボックス 4">
            <a:extLst>
              <a:ext uri="{FF2B5EF4-FFF2-40B4-BE49-F238E27FC236}">
                <a16:creationId xmlns:a16="http://schemas.microsoft.com/office/drawing/2014/main" id="{24B71D30-329A-4FA0-8A34-9B183F6B1BF8}"/>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6050747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32</a:t>
            </a:fld>
            <a:endParaRPr lang="en-US" altLang="ja-JP" dirty="0"/>
          </a:p>
        </p:txBody>
      </p:sp>
      <p:sp>
        <p:nvSpPr>
          <p:cNvPr id="2" name="タイトル 1"/>
          <p:cNvSpPr>
            <a:spLocks noGrp="1"/>
          </p:cNvSpPr>
          <p:nvPr>
            <p:ph type="ctrTitle"/>
          </p:nvPr>
        </p:nvSpPr>
        <p:spPr/>
        <p:txBody>
          <a:bodyPr/>
          <a:lstStyle/>
          <a:p>
            <a:r>
              <a:rPr lang="ja-JP" altLang="en-US" dirty="0"/>
              <a:t>（１）施策の内容と経済波及効果の算出結果</a:t>
            </a:r>
            <a:endParaRPr kumimoji="1" lang="ja-JP" altLang="en-US" dirty="0"/>
          </a:p>
        </p:txBody>
      </p:sp>
      <p:sp>
        <p:nvSpPr>
          <p:cNvPr id="48" name="テキスト ボックス 33">
            <a:extLst>
              <a:ext uri="{FF2B5EF4-FFF2-40B4-BE49-F238E27FC236}">
                <a16:creationId xmlns:a16="http://schemas.microsoft.com/office/drawing/2014/main" id="{6F859280-7B59-6B2A-BE7A-FBD821D6FFFF}"/>
              </a:ext>
            </a:extLst>
          </p:cNvPr>
          <p:cNvSpPr txBox="1"/>
          <p:nvPr/>
        </p:nvSpPr>
        <p:spPr>
          <a:xfrm>
            <a:off x="6379897" y="4057031"/>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③建設効果と事業効果の合計</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47" name="テキスト ボックス 32">
            <a:extLst>
              <a:ext uri="{FF2B5EF4-FFF2-40B4-BE49-F238E27FC236}">
                <a16:creationId xmlns:a16="http://schemas.microsoft.com/office/drawing/2014/main" id="{6F859280-7B59-6B2A-BE7A-FBD821D6FFFF}"/>
              </a:ext>
            </a:extLst>
          </p:cNvPr>
          <p:cNvSpPr txBox="1"/>
          <p:nvPr/>
        </p:nvSpPr>
        <p:spPr>
          <a:xfrm>
            <a:off x="2820641" y="4057031"/>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②事業効果</a:t>
            </a:r>
            <a:r>
              <a:rPr lang="ja-JP" altLang="en-US" sz="1100" u="sng" baseline="30000" dirty="0">
                <a:latin typeface="Meiryo UI" panose="020B0604030504040204" pitchFamily="50" charset="-128"/>
                <a:ea typeface="Meiryo UI" panose="020B0604030504040204" pitchFamily="50" charset="-128"/>
              </a:rPr>
              <a:t>注</a:t>
            </a:r>
            <a:r>
              <a:rPr lang="en-US" altLang="ja-JP" sz="1100" u="sng" baseline="30000" dirty="0">
                <a:latin typeface="Meiryo UI" panose="020B0604030504040204" pitchFamily="50" charset="-128"/>
                <a:ea typeface="Meiryo UI" panose="020B0604030504040204" pitchFamily="50" charset="-128"/>
              </a:rPr>
              <a:t>2</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46" name="テキスト ボックス 31">
            <a:extLst>
              <a:ext uri="{FF2B5EF4-FFF2-40B4-BE49-F238E27FC236}">
                <a16:creationId xmlns:a16="http://schemas.microsoft.com/office/drawing/2014/main" id="{6F859280-7B59-6B2A-BE7A-FBD821D6FFFF}"/>
              </a:ext>
            </a:extLst>
          </p:cNvPr>
          <p:cNvSpPr txBox="1"/>
          <p:nvPr/>
        </p:nvSpPr>
        <p:spPr>
          <a:xfrm>
            <a:off x="100211" y="4057031"/>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①建設効果</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0" name="テキスト ボックス 30"/>
          <p:cNvSpPr txBox="1">
            <a:spLocks noChangeArrowheads="1"/>
          </p:cNvSpPr>
          <p:nvPr/>
        </p:nvSpPr>
        <p:spPr bwMode="auto">
          <a:xfrm>
            <a:off x="103434" y="3845479"/>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p>
        </p:txBody>
      </p:sp>
      <p:sp>
        <p:nvSpPr>
          <p:cNvPr id="53" name="テキスト ボックス 29">
            <a:extLst>
              <a:ext uri="{FF2B5EF4-FFF2-40B4-BE49-F238E27FC236}">
                <a16:creationId xmlns:a16="http://schemas.microsoft.com/office/drawing/2014/main" id="{AE3F361C-6CFF-A103-91C4-BDAD3FC2F6D2}"/>
              </a:ext>
            </a:extLst>
          </p:cNvPr>
          <p:cNvSpPr txBox="1"/>
          <p:nvPr/>
        </p:nvSpPr>
        <p:spPr>
          <a:xfrm>
            <a:off x="6223794" y="2509307"/>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52" name="テキスト ボックス 27">
            <a:extLst>
              <a:ext uri="{FF2B5EF4-FFF2-40B4-BE49-F238E27FC236}">
                <a16:creationId xmlns:a16="http://schemas.microsoft.com/office/drawing/2014/main" id="{AE3F361C-6CFF-A103-91C4-BDAD3FC2F6D2}"/>
              </a:ext>
            </a:extLst>
          </p:cNvPr>
          <p:cNvSpPr txBox="1"/>
          <p:nvPr/>
        </p:nvSpPr>
        <p:spPr>
          <a:xfrm>
            <a:off x="6223794" y="1242662"/>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56" name="テキスト ボックス 26">
            <a:extLst>
              <a:ext uri="{FF2B5EF4-FFF2-40B4-BE49-F238E27FC236}">
                <a16:creationId xmlns:a16="http://schemas.microsoft.com/office/drawing/2014/main" id="{AE3F361C-6CFF-A103-91C4-BDAD3FC2F6D2}"/>
              </a:ext>
            </a:extLst>
          </p:cNvPr>
          <p:cNvSpPr txBox="1"/>
          <p:nvPr/>
        </p:nvSpPr>
        <p:spPr>
          <a:xfrm>
            <a:off x="6131949" y="1083992"/>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②調達計画</a:t>
            </a:r>
            <a:endParaRPr kumimoji="1" lang="ja-JP" altLang="en-US" sz="900" u="sng" dirty="0">
              <a:latin typeface="Meiryo UI" panose="020B0604030504040204" pitchFamily="50" charset="-128"/>
              <a:ea typeface="Meiryo UI" panose="020B0604030504040204" pitchFamily="50" charset="-128"/>
            </a:endParaRPr>
          </a:p>
        </p:txBody>
      </p:sp>
      <p:sp>
        <p:nvSpPr>
          <p:cNvPr id="44" name="テキスト ボックス 25">
            <a:extLst>
              <a:ext uri="{FF2B5EF4-FFF2-40B4-BE49-F238E27FC236}">
                <a16:creationId xmlns:a16="http://schemas.microsoft.com/office/drawing/2014/main" id="{AE3F361C-6CFF-A103-91C4-BDAD3FC2F6D2}"/>
              </a:ext>
            </a:extLst>
          </p:cNvPr>
          <p:cNvSpPr txBox="1"/>
          <p:nvPr/>
        </p:nvSpPr>
        <p:spPr>
          <a:xfrm>
            <a:off x="3649804" y="1062047"/>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a:t>
            </a:r>
            <a:endParaRPr kumimoji="1" lang="ja-JP" altLang="en-US" sz="900" u="sng" dirty="0">
              <a:latin typeface="Meiryo UI" panose="020B0604030504040204" pitchFamily="50" charset="-128"/>
              <a:ea typeface="Meiryo UI" panose="020B0604030504040204" pitchFamily="50" charset="-128"/>
            </a:endParaRPr>
          </a:p>
        </p:txBody>
      </p:sp>
      <p:sp>
        <p:nvSpPr>
          <p:cNvPr id="55" name="テキスト ボックス 24"/>
          <p:cNvSpPr txBox="1"/>
          <p:nvPr/>
        </p:nvSpPr>
        <p:spPr>
          <a:xfrm>
            <a:off x="3591212" y="89526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36" name="テキスト ボックス 22">
            <a:extLst>
              <a:ext uri="{FF2B5EF4-FFF2-40B4-BE49-F238E27FC236}">
                <a16:creationId xmlns:a16="http://schemas.microsoft.com/office/drawing/2014/main" id="{AE3F361C-6CFF-A103-91C4-BDAD3FC2F6D2}"/>
              </a:ext>
            </a:extLst>
          </p:cNvPr>
          <p:cNvSpPr txBox="1"/>
          <p:nvPr/>
        </p:nvSpPr>
        <p:spPr>
          <a:xfrm>
            <a:off x="145032" y="1278177"/>
            <a:ext cx="108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設備の概要</a:t>
            </a:r>
            <a:endParaRPr kumimoji="1" lang="ja-JP" altLang="en-US" sz="1000" b="1" u="sng" dirty="0">
              <a:latin typeface="Meiryo UI" panose="020B0604030504040204" pitchFamily="50" charset="-128"/>
              <a:ea typeface="Meiryo UI" panose="020B0604030504040204" pitchFamily="50" charset="-128"/>
            </a:endParaRPr>
          </a:p>
        </p:txBody>
      </p:sp>
      <p:sp>
        <p:nvSpPr>
          <p:cNvPr id="24" name="テキスト ボックス 21"/>
          <p:cNvSpPr txBox="1"/>
          <p:nvPr/>
        </p:nvSpPr>
        <p:spPr>
          <a:xfrm>
            <a:off x="145032" y="89526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29087"/>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57" name="テキスト ボックス 7"/>
          <p:cNvSpPr txBox="1"/>
          <p:nvPr/>
        </p:nvSpPr>
        <p:spPr>
          <a:xfrm>
            <a:off x="3024000" y="6433200"/>
            <a:ext cx="324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2) </a:t>
            </a:r>
            <a:r>
              <a:rPr lang="ja-JP" altLang="en-US" sz="700" dirty="0"/>
              <a:t>現在価値は割引率</a:t>
            </a:r>
            <a:r>
              <a:rPr lang="en-US" altLang="ja-JP" sz="700" dirty="0"/>
              <a:t>0.91</a:t>
            </a:r>
            <a:r>
              <a:rPr lang="ja-JP" altLang="en-US" sz="700" dirty="0"/>
              <a:t>％として算出</a:t>
            </a:r>
          </a:p>
        </p:txBody>
      </p:sp>
      <p:sp>
        <p:nvSpPr>
          <p:cNvPr id="41" name="テキスト ボックス 6">
            <a:extLst>
              <a:ext uri="{FF2B5EF4-FFF2-40B4-BE49-F238E27FC236}">
                <a16:creationId xmlns:a16="http://schemas.microsoft.com/office/drawing/2014/main" id="{D13BE80D-532D-3131-F698-99D7097F5BA7}"/>
              </a:ext>
            </a:extLst>
          </p:cNvPr>
          <p:cNvSpPr txBox="1"/>
          <p:nvPr/>
        </p:nvSpPr>
        <p:spPr>
          <a:xfrm>
            <a:off x="156960" y="3706566"/>
            <a:ext cx="2952000" cy="102592"/>
          </a:xfrm>
          <a:prstGeom prst="rect">
            <a:avLst/>
          </a:prstGeom>
          <a:noFill/>
        </p:spPr>
        <p:txBody>
          <a:bodyPr wrap="square" lIns="0" tIns="0" rIns="0" bIns="0" rtlCol="0">
            <a:spAutoFit/>
          </a:bodyPr>
          <a:lstStyle>
            <a:defPPr>
              <a:defRPr lang="ja-JP"/>
            </a:defPPr>
            <a:lvl1pPr marL="266700" indent="-266700" algn="just">
              <a:lnSpc>
                <a:spcPts val="8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1)</a:t>
            </a:r>
            <a:r>
              <a:rPr lang="ja-JP" altLang="en-US" sz="700" dirty="0"/>
              <a:t> 発注額のうちどれだけを地域内の業者に発注しているかを表す割合</a:t>
            </a:r>
          </a:p>
        </p:txBody>
      </p:sp>
      <p:sp>
        <p:nvSpPr>
          <p:cNvPr id="29" name="テキスト ボックス 5"/>
          <p:cNvSpPr txBox="1"/>
          <p:nvPr/>
        </p:nvSpPr>
        <p:spPr>
          <a:xfrm>
            <a:off x="7462733" y="5411624"/>
            <a:ext cx="901008" cy="396000"/>
          </a:xfrm>
          <a:prstGeom prst="rect">
            <a:avLst/>
          </a:prstGeom>
          <a:solidFill>
            <a:schemeClr val="bg1"/>
          </a:solidFill>
          <a:ln w="12700">
            <a:solidFill>
              <a:srgbClr val="339933"/>
            </a:solidFill>
          </a:ln>
        </p:spPr>
        <p:txBody>
          <a:bodyPr wrap="square" lIns="36000" tIns="0" rIns="36000" bIns="0" rtlCol="0" anchor="ctr" anchorCtr="1">
            <a:noAutofit/>
          </a:bodyPr>
          <a:lstStyle/>
          <a:p>
            <a:pPr algn="ctr"/>
            <a:r>
              <a:rPr lang="ja-JP" altLang="en-US" sz="1000" b="1" dirty="0">
                <a:solidFill>
                  <a:srgbClr val="339933"/>
                </a:solidFill>
                <a:latin typeface="Meiryo UI" panose="020B0604030504040204" pitchFamily="50" charset="-128"/>
                <a:ea typeface="Meiryo UI" panose="020B0604030504040204" pitchFamily="50" charset="-128"/>
              </a:rPr>
              <a:t>設備投資額の約</a:t>
            </a:r>
            <a:r>
              <a:rPr lang="en-US" altLang="ja-JP" sz="1000" b="1" dirty="0">
                <a:solidFill>
                  <a:srgbClr val="339933"/>
                </a:solidFill>
                <a:latin typeface="Meiryo UI" panose="020B0604030504040204" pitchFamily="50" charset="-128"/>
                <a:ea typeface="Meiryo UI" panose="020B0604030504040204" pitchFamily="50" charset="-128"/>
              </a:rPr>
              <a:t>2.3</a:t>
            </a:r>
            <a:r>
              <a:rPr lang="ja-JP" altLang="en-US" sz="1000" b="1" dirty="0">
                <a:solidFill>
                  <a:srgbClr val="339933"/>
                </a:solidFill>
                <a:latin typeface="Meiryo UI" panose="020B0604030504040204" pitchFamily="50" charset="-128"/>
                <a:ea typeface="Meiryo UI" panose="020B0604030504040204" pitchFamily="50" charset="-128"/>
              </a:rPr>
              <a:t>倍</a:t>
            </a:r>
            <a:endParaRPr lang="en-US" altLang="ja-JP" sz="1000" b="1" dirty="0">
              <a:solidFill>
                <a:srgbClr val="339933"/>
              </a:solidFill>
              <a:latin typeface="Meiryo UI" panose="020B0604030504040204" pitchFamily="50" charset="-128"/>
              <a:ea typeface="Meiryo UI" panose="020B0604030504040204" pitchFamily="50" charset="-128"/>
            </a:endParaRPr>
          </a:p>
        </p:txBody>
      </p:sp>
      <p:sp>
        <p:nvSpPr>
          <p:cNvPr id="40" name="テキスト ボックス 4">
            <a:extLst>
              <a:ext uri="{FF2B5EF4-FFF2-40B4-BE49-F238E27FC236}">
                <a16:creationId xmlns:a16="http://schemas.microsoft.com/office/drawing/2014/main" id="{D415A49F-BFA3-D7DD-9C2E-8BFAC3DB3B39}"/>
              </a:ext>
            </a:extLst>
          </p:cNvPr>
          <p:cNvSpPr txBox="1"/>
          <p:nvPr/>
        </p:nvSpPr>
        <p:spPr>
          <a:xfrm>
            <a:off x="6463027" y="4292898"/>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建設効果と事業効果</a:t>
            </a:r>
            <a:r>
              <a:rPr lang="en-US" altLang="ja-JP" sz="1000" b="0" dirty="0"/>
              <a:t>(</a:t>
            </a:r>
            <a:r>
              <a:rPr lang="ja-JP" altLang="en-US" sz="1000" b="0" dirty="0"/>
              <a:t>累積</a:t>
            </a:r>
            <a:r>
              <a:rPr lang="en-US" altLang="ja-JP" sz="1000" b="0" dirty="0"/>
              <a:t>)</a:t>
            </a:r>
            <a:r>
              <a:rPr lang="ja-JP" altLang="en-US" sz="1000" b="0" dirty="0"/>
              <a:t>を合計すると</a:t>
            </a:r>
            <a:r>
              <a:rPr lang="en-US" altLang="ja-JP" sz="1000" b="0" dirty="0"/>
              <a:t>18.71</a:t>
            </a:r>
            <a:r>
              <a:rPr lang="ja-JP" altLang="en-US" sz="1000" b="0" dirty="0"/>
              <a:t>億円であり、設備投資額の約</a:t>
            </a:r>
            <a:r>
              <a:rPr lang="en-US" altLang="ja-JP" sz="1000" b="0" dirty="0"/>
              <a:t>2.3</a:t>
            </a:r>
            <a:r>
              <a:rPr lang="ja-JP" altLang="en-US" sz="1000" b="0" dirty="0"/>
              <a:t>倍である。</a:t>
            </a:r>
          </a:p>
        </p:txBody>
      </p:sp>
      <p:sp>
        <p:nvSpPr>
          <p:cNvPr id="45" name="テキスト ボックス 3"/>
          <p:cNvSpPr txBox="1"/>
          <p:nvPr/>
        </p:nvSpPr>
        <p:spPr>
          <a:xfrm>
            <a:off x="2901547" y="4292898"/>
            <a:ext cx="3456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en-US" altLang="ja-JP" sz="1000" b="0" dirty="0"/>
              <a:t>5,000kW</a:t>
            </a:r>
            <a:r>
              <a:rPr lang="ja-JP" altLang="en-US" sz="1000" b="0" dirty="0" err="1"/>
              <a:t>の太</a:t>
            </a:r>
            <a:r>
              <a:rPr lang="ja-JP" altLang="en-US" sz="1000" b="0" dirty="0"/>
              <a:t>陽光発電を導入することによる事業効果は、事業期間</a:t>
            </a:r>
            <a:r>
              <a:rPr lang="en-US" altLang="ja-JP" sz="1000" b="0" dirty="0"/>
              <a:t>(17</a:t>
            </a:r>
            <a:r>
              <a:rPr lang="ja-JP" altLang="en-US" sz="1000" b="0" dirty="0"/>
              <a:t>年</a:t>
            </a:r>
            <a:r>
              <a:rPr lang="en-US" altLang="ja-JP" sz="1000" b="0" dirty="0"/>
              <a:t>)</a:t>
            </a:r>
            <a:r>
              <a:rPr lang="ja-JP" altLang="en-US" sz="1000" b="0" dirty="0"/>
              <a:t>の累積</a:t>
            </a:r>
            <a:r>
              <a:rPr lang="en-US" altLang="ja-JP" sz="1000" b="0" dirty="0"/>
              <a:t>(</a:t>
            </a:r>
            <a:r>
              <a:rPr lang="ja-JP" altLang="en-US" sz="1000" b="0" dirty="0"/>
              <a:t>現在価値</a:t>
            </a:r>
            <a:r>
              <a:rPr lang="en-US" altLang="ja-JP" sz="1000" b="0" dirty="0"/>
              <a:t>)</a:t>
            </a:r>
            <a:r>
              <a:rPr lang="ja-JP" altLang="en-US" sz="1000" b="0" dirty="0"/>
              <a:t>で</a:t>
            </a:r>
            <a:r>
              <a:rPr lang="en-US" altLang="ja-JP" sz="1000" b="0" dirty="0"/>
              <a:t>16.66</a:t>
            </a:r>
            <a:r>
              <a:rPr lang="ja-JP" altLang="en-US" sz="1000" b="0" dirty="0"/>
              <a:t>億円</a:t>
            </a:r>
            <a:r>
              <a:rPr lang="en-US" altLang="ja-JP" sz="1000" b="0" dirty="0"/>
              <a:t>/</a:t>
            </a:r>
            <a:r>
              <a:rPr lang="ja-JP" altLang="en-US" sz="1000" b="0" dirty="0"/>
              <a:t>年である。</a:t>
            </a:r>
          </a:p>
        </p:txBody>
      </p:sp>
      <p:sp>
        <p:nvSpPr>
          <p:cNvPr id="31" name="テキスト ボックス 2"/>
          <p:cNvSpPr txBox="1"/>
          <p:nvPr/>
        </p:nvSpPr>
        <p:spPr>
          <a:xfrm>
            <a:off x="155845" y="4292898"/>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設備投資額</a:t>
            </a:r>
            <a:r>
              <a:rPr lang="en-US" altLang="ja-JP" sz="1000" b="0" dirty="0"/>
              <a:t>7.98</a:t>
            </a:r>
            <a:r>
              <a:rPr lang="ja-JP" altLang="en-US" sz="1000" b="0" dirty="0"/>
              <a:t>億円による地域内の建設効果は</a:t>
            </a:r>
            <a:r>
              <a:rPr lang="en-US" altLang="ja-JP" sz="1000" b="0" dirty="0"/>
              <a:t>2.05</a:t>
            </a:r>
            <a:r>
              <a:rPr lang="ja-JP" altLang="en-US" sz="1000" b="0" dirty="0"/>
              <a:t>億円である。</a:t>
            </a:r>
          </a:p>
        </p:txBody>
      </p:sp>
      <p:graphicFrame>
        <p:nvGraphicFramePr>
          <p:cNvPr id="43" name="表 2">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2413134325"/>
              </p:ext>
            </p:extLst>
          </p:nvPr>
        </p:nvGraphicFramePr>
        <p:xfrm>
          <a:off x="3698955" y="1240622"/>
          <a:ext cx="2211326" cy="2447995"/>
        </p:xfrm>
        <a:graphic>
          <a:graphicData uri="http://schemas.openxmlformats.org/drawingml/2006/table">
            <a:tbl>
              <a:tblPr firstRow="1" bandRow="1">
                <a:tableStyleId>{5940675A-B579-460E-94D1-54222C63F5DA}</a:tableStyleId>
              </a:tblPr>
              <a:tblGrid>
                <a:gridCol w="756000">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gridCol w="591326">
                  <a:extLst>
                    <a:ext uri="{9D8B030D-6E8A-4147-A177-3AD203B41FA5}">
                      <a16:colId xmlns:a16="http://schemas.microsoft.com/office/drawing/2014/main" val="3698287331"/>
                    </a:ext>
                  </a:extLst>
                </a:gridCol>
              </a:tblGrid>
              <a:tr h="193754">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修繕費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保険料</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諸費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一般管理費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減価償却</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固定資産税</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204931">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37478202"/>
                  </a:ext>
                </a:extLst>
              </a:tr>
            </a:tbl>
          </a:graphicData>
        </a:graphic>
      </p:graphicFrame>
      <p:graphicFrame>
        <p:nvGraphicFramePr>
          <p:cNvPr id="27" name="表 1">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980774268"/>
              </p:ext>
            </p:extLst>
          </p:nvPr>
        </p:nvGraphicFramePr>
        <p:xfrm>
          <a:off x="160695" y="1456614"/>
          <a:ext cx="3240001" cy="2232003"/>
        </p:xfrm>
        <a:graphic>
          <a:graphicData uri="http://schemas.openxmlformats.org/drawingml/2006/table">
            <a:tbl>
              <a:tblPr firstRow="1" bandRow="1">
                <a:tableStyleId>{5940675A-B579-460E-94D1-54222C63F5DA}</a:tableStyleId>
              </a:tblPr>
              <a:tblGrid>
                <a:gridCol w="153410">
                  <a:extLst>
                    <a:ext uri="{9D8B030D-6E8A-4147-A177-3AD203B41FA5}">
                      <a16:colId xmlns:a16="http://schemas.microsoft.com/office/drawing/2014/main" val="2250622700"/>
                    </a:ext>
                  </a:extLst>
                </a:gridCol>
                <a:gridCol w="368776">
                  <a:extLst>
                    <a:ext uri="{9D8B030D-6E8A-4147-A177-3AD203B41FA5}">
                      <a16:colId xmlns:a16="http://schemas.microsoft.com/office/drawing/2014/main" val="739774977"/>
                    </a:ext>
                  </a:extLst>
                </a:gridCol>
                <a:gridCol w="154367">
                  <a:extLst>
                    <a:ext uri="{9D8B030D-6E8A-4147-A177-3AD203B41FA5}">
                      <a16:colId xmlns:a16="http://schemas.microsoft.com/office/drawing/2014/main" val="1626966803"/>
                    </a:ext>
                  </a:extLst>
                </a:gridCol>
                <a:gridCol w="1014412">
                  <a:extLst>
                    <a:ext uri="{9D8B030D-6E8A-4147-A177-3AD203B41FA5}">
                      <a16:colId xmlns:a16="http://schemas.microsoft.com/office/drawing/2014/main" val="1758199408"/>
                    </a:ext>
                  </a:extLst>
                </a:gridCol>
                <a:gridCol w="931477">
                  <a:extLst>
                    <a:ext uri="{9D8B030D-6E8A-4147-A177-3AD203B41FA5}">
                      <a16:colId xmlns:a16="http://schemas.microsoft.com/office/drawing/2014/main" val="1868032922"/>
                    </a:ext>
                  </a:extLst>
                </a:gridCol>
                <a:gridCol w="617559">
                  <a:extLst>
                    <a:ext uri="{9D8B030D-6E8A-4147-A177-3AD203B41FA5}">
                      <a16:colId xmlns:a16="http://schemas.microsoft.com/office/drawing/2014/main" val="3698287331"/>
                    </a:ext>
                  </a:extLst>
                </a:gridCol>
              </a:tblGrid>
              <a:tr h="145951">
                <a:tc gridSpan="4">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項目</a:t>
                      </a:r>
                    </a:p>
                  </a:txBody>
                  <a:tcPr marL="36000" marR="0" marT="36000" marB="0" anchor="ctr" anchorCtr="1">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設定値</a:t>
                      </a:r>
                    </a:p>
                  </a:txBody>
                  <a:tcPr marL="36000" marR="0" marT="36000" marB="0" anchor="ctr" anchorCtr="1">
                    <a:solidFill>
                      <a:schemeClr val="bg1">
                        <a:lumMod val="75000"/>
                      </a:schemeClr>
                    </a:solidFill>
                  </a:tcPr>
                </a:tc>
                <a:tc>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単位</a:t>
                      </a:r>
                    </a:p>
                  </a:txBody>
                  <a:tcPr marL="36000" marR="0" marT="36000" marB="0" anchor="ctr" anchorCtr="1">
                    <a:solidFill>
                      <a:schemeClr val="bg1">
                        <a:lumMod val="75000"/>
                      </a:schemeClr>
                    </a:solidFill>
                  </a:tcPr>
                </a:tc>
                <a:extLst>
                  <a:ext uri="{0D108BD9-81ED-4DB2-BD59-A6C34878D82A}">
                    <a16:rowId xmlns:a16="http://schemas.microsoft.com/office/drawing/2014/main" val="3528111955"/>
                  </a:ext>
                </a:extLst>
              </a:tr>
              <a:tr h="145951">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設備投資額</a:t>
                      </a:r>
                    </a:p>
                  </a:txBody>
                  <a:tcPr marL="36000" marR="0" marT="36000" marB="0" anchor="ctr">
                    <a:lnB w="12700" cmpd="sng">
                      <a:noFill/>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noFill/>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百万円</a:t>
                      </a:r>
                    </a:p>
                  </a:txBody>
                  <a:tcPr marL="36000" marR="0" marT="36000" marB="0" anchor="ctr">
                    <a:noFill/>
                  </a:tcPr>
                </a:tc>
                <a:extLst>
                  <a:ext uri="{0D108BD9-81ED-4DB2-BD59-A6C34878D82A}">
                    <a16:rowId xmlns:a16="http://schemas.microsoft.com/office/drawing/2014/main" val="2600272368"/>
                  </a:ext>
                </a:extLst>
              </a:tr>
              <a:tr h="145951">
                <a:tc rowSpan="8">
                  <a:txBody>
                    <a:bodyPr/>
                    <a:lstStyle/>
                    <a:p>
                      <a:pPr marL="0" algn="l" defTabSz="914400" rtl="0" eaLnBrk="1" latinLnBrk="0" hangingPunct="1">
                        <a:lnSpc>
                          <a:spcPts val="4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R w="12700" cap="flat" cmpd="sng" algn="ctr">
                      <a:solidFill>
                        <a:schemeClr val="tx1"/>
                      </a:solidFill>
                      <a:prstDash val="solid"/>
                      <a:round/>
                      <a:headEnd type="none" w="med" len="med"/>
                      <a:tailEnd type="none" w="med" len="med"/>
                    </a:lnR>
                    <a:lnT w="12700" cmpd="sng">
                      <a:noFill/>
                    </a:lnT>
                    <a:solidFill>
                      <a:schemeClr val="bg1">
                        <a:lumMod val="95000"/>
                      </a:schemeClr>
                    </a:solidFill>
                  </a:tcPr>
                </a:tc>
                <a:tc gridSpan="3">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うち、工事費の割合</a:t>
                      </a:r>
                    </a:p>
                  </a:txBody>
                  <a:tcPr marL="36000" marR="0" marT="36000" marB="0" anchor="ctr">
                    <a:lnL w="1270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5949214"/>
                  </a:ext>
                </a:extLst>
              </a:tr>
              <a:tr h="153074">
                <a:tc vMerge="1">
                  <a:txBody>
                    <a:bodyPr/>
                    <a:lstStyle/>
                    <a:p>
                      <a:endParaRPr kumimoji="1" lang="ja-JP" altLang="en-US"/>
                    </a:p>
                  </a:txBody>
                  <a:tcPr/>
                </a:tc>
                <a:tc rowSpan="3">
                  <a:txBody>
                    <a:bodyPr/>
                    <a:lstStyle/>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設備費</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の割合</a:t>
                      </a: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7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054710940"/>
                  </a:ext>
                </a:extLst>
              </a:tr>
              <a:tr h="153074">
                <a:tc vMerge="1">
                  <a:txBody>
                    <a:bodyPr/>
                    <a:lstStyle/>
                    <a:p>
                      <a:endParaRPr kumimoji="1" lang="ja-JP" altLang="en-US"/>
                    </a:p>
                  </a:txBody>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lumMod val="95000"/>
                      </a:schemeClr>
                    </a:solidFill>
                  </a:tcPr>
                </a:tc>
                <a:tc gridSpan="2">
                  <a:txBody>
                    <a:bodyPr/>
                    <a:lstStyle/>
                    <a:p>
                      <a:pPr>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パワコン等</a:t>
                      </a:r>
                      <a:endParaRPr kumimoji="1" lang="ja-JP" altLang="en-US" sz="7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588648718"/>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タービン、燃焼炉、ボイラー等</a:t>
                      </a:r>
                      <a:endParaRPr kumimoji="1" lang="ja-JP" altLang="en-US" sz="70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218628976"/>
                  </a:ext>
                </a:extLst>
              </a:tr>
              <a:tr h="145951">
                <a:tc vMerge="1">
                  <a:txBody>
                    <a:bodyPr/>
                    <a:lstStyle/>
                    <a:p>
                      <a:pPr marL="0" algn="ctr" defTabSz="914400" rtl="0" eaLnBrk="1" latinLnBrk="0" hangingPunct="1">
                        <a:lnSpc>
                          <a:spcPts val="10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rowSpan="4">
                  <a:txBody>
                    <a:bodyPr/>
                    <a:lstStyle/>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域内</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調達率</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8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bg1">
                        <a:lumMod val="95000"/>
                      </a:schemeClr>
                    </a:solidFill>
                  </a:tcPr>
                </a:tc>
                <a:tc gridSpan="2">
                  <a:txBody>
                    <a:bodyPr/>
                    <a:lstStyle/>
                    <a:p>
                      <a:pPr marL="0" indent="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工事費</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95744064"/>
                  </a:ext>
                </a:extLst>
              </a:tr>
              <a:tr h="153074">
                <a:tc vMerge="1">
                  <a:txBody>
                    <a:bodyPr/>
                    <a:lstStyle/>
                    <a:p>
                      <a:endParaRPr kumimoji="1" lang="ja-JP" altLang="en-US"/>
                    </a:p>
                  </a:txBody>
                  <a:tcPr/>
                </a:tc>
                <a:tc vMerge="1">
                  <a:txBody>
                    <a:bodyPr/>
                    <a:lstStyle/>
                    <a:p>
                      <a:endParaRPr kumimoji="1" lang="ja-JP" altLang="en-US"/>
                    </a:p>
                  </a:txBody>
                  <a:tcPr/>
                </a:tc>
                <a:tc rowSpan="3">
                  <a:txBody>
                    <a:bodyPr/>
                    <a:lstStyle/>
                    <a:p>
                      <a:pPr algn="ctr">
                        <a:lnSpc>
                          <a:spcPts val="800"/>
                        </a:lnSpc>
                      </a:pPr>
                      <a:r>
                        <a:rPr kumimoji="1" lang="ja-JP" altLang="en-US" sz="700" dirty="0">
                          <a:latin typeface="Meiryo UI" panose="020B0604030504040204" pitchFamily="50" charset="-128"/>
                          <a:ea typeface="Meiryo UI" panose="020B0604030504040204" pitchFamily="50" charset="-128"/>
                        </a:rPr>
                        <a:t>設備費</a:t>
                      </a:r>
                    </a:p>
                  </a:txBody>
                  <a:tcPr marL="0" marR="0" marT="0" marB="0" vert="wordArtVertRtl" anchor="ctr">
                    <a:lnL w="6350" cap="flat" cmpd="sng" algn="ctr">
                      <a:solidFill>
                        <a:schemeClr val="tx1"/>
                      </a:solidFill>
                      <a:prstDash val="solid"/>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700" dirty="0">
                        <a:latin typeface="Meiryo UI" panose="020B0604030504040204" pitchFamily="50" charset="-128"/>
                        <a:ea typeface="Meiryo UI" panose="020B0604030504040204" pitchFamily="50" charset="-128"/>
                      </a:endParaRP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05390480"/>
                  </a:ext>
                </a:extLst>
              </a:tr>
              <a:tr h="153074">
                <a:tc vMerge="1">
                  <a:txBody>
                    <a:bodyPr/>
                    <a:lstStyle/>
                    <a:p>
                      <a:endParaRPr kumimoji="1" lang="ja-JP" altLang="en-US"/>
                    </a:p>
                  </a:txBody>
                  <a:tcPr/>
                </a:tc>
                <a:tc vMerge="1">
                  <a:txBody>
                    <a:bodyPr/>
                    <a:lstStyle/>
                    <a:p>
                      <a:endParaRPr kumimoji="1" lang="ja-JP" altLang="en-US"/>
                    </a:p>
                  </a:txBody>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nSpc>
                          <a:spcPts val="400"/>
                        </a:lnSpc>
                      </a:pPr>
                      <a:r>
                        <a:rPr kumimoji="1" lang="ja-JP" altLang="en-US" sz="700" dirty="0">
                          <a:latin typeface="Meiryo UI" panose="020B0604030504040204" pitchFamily="50" charset="-128"/>
                          <a:ea typeface="Meiryo UI" panose="020B0604030504040204" pitchFamily="50" charset="-128"/>
                        </a:rPr>
                        <a:t>パワコン等</a:t>
                      </a: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24939159"/>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endParaRPr kumimoji="1" lang="ja-JP" altLang="en-US"/>
                    </a:p>
                  </a:txBody>
                  <a:tcPr>
                    <a:lnL w="12700" cap="flat" cmpd="sng" algn="ctr">
                      <a:solidFill>
                        <a:schemeClr val="tx1"/>
                      </a:solidFill>
                      <a:prstDash val="solid"/>
                      <a:round/>
                      <a:headEnd type="none" w="med" len="med"/>
                      <a:tailEnd type="none" w="med" len="med"/>
                    </a:lnL>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50" dirty="0">
                          <a:latin typeface="Meiryo UI" panose="020B0604030504040204" pitchFamily="50" charset="-128"/>
                          <a:ea typeface="Meiryo UI" panose="020B0604030504040204" pitchFamily="50" charset="-128"/>
                        </a:rPr>
                        <a:t>タービン、燃焼炉、ボイラー等</a:t>
                      </a: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3497675649"/>
                  </a:ext>
                </a:extLst>
              </a:tr>
              <a:tr h="145951">
                <a:tc rowSpan="3" gridSpan="2">
                  <a:txBody>
                    <a:bodyPr/>
                    <a:lstStyle/>
                    <a:p>
                      <a:pPr marL="0" algn="ctr"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発電設備</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のスペック</a:t>
                      </a:r>
                    </a:p>
                  </a:txBody>
                  <a:tcPr marL="36000" marR="0" marT="36000" marB="0" anchor="ctr">
                    <a:lnR w="6350" cap="flat" cmpd="sng" algn="ctr">
                      <a:solidFill>
                        <a:schemeClr val="tx1"/>
                      </a:solidFill>
                      <a:prstDash val="solid"/>
                      <a:round/>
                      <a:headEnd type="none" w="med" len="med"/>
                      <a:tailEnd type="none" w="med" len="med"/>
                    </a:lnR>
                    <a:solidFill>
                      <a:schemeClr val="bg1">
                        <a:lumMod val="95000"/>
                      </a:schemeClr>
                    </a:solidFill>
                  </a:tcPr>
                </a:tc>
                <a:tc rowSpan="3" h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施策規模</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olid"/>
                      <a:round/>
                      <a:headEnd type="none" w="med" len="med"/>
                      <a:tailEnd type="none" w="med" len="med"/>
                    </a:lnB>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kW</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698132"/>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売電単価</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/kWh</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2513280"/>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設備利用率</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a:t>
                      </a:r>
                    </a:p>
                  </a:txBody>
                  <a:tcPr marL="36000" marR="0" marT="36000" marB="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29033583"/>
                  </a:ext>
                </a:extLst>
              </a:tr>
              <a:tr h="145951">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売上高</a:t>
                      </a: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年間</a:t>
                      </a:r>
                      <a:r>
                        <a:rPr kumimoji="1" lang="en-US" altLang="ja-JP" sz="800"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千円</a:t>
                      </a:r>
                    </a:p>
                  </a:txBody>
                  <a:tcPr marL="36000" marR="0" marT="36000" marB="0" anchor="ctr"/>
                </a:tc>
                <a:extLst>
                  <a:ext uri="{0D108BD9-81ED-4DB2-BD59-A6C34878D82A}">
                    <a16:rowId xmlns:a16="http://schemas.microsoft.com/office/drawing/2014/main" val="90072559"/>
                  </a:ext>
                </a:extLst>
              </a:tr>
              <a:tr h="145951">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事業年数</a:t>
                      </a: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年</a:t>
                      </a:r>
                    </a:p>
                  </a:txBody>
                  <a:tcPr marL="36000" marR="0" marT="36000" marB="0" anchor="ctr"/>
                </a:tc>
                <a:extLst>
                  <a:ext uri="{0D108BD9-81ED-4DB2-BD59-A6C34878D82A}">
                    <a16:rowId xmlns:a16="http://schemas.microsoft.com/office/drawing/2014/main" val="2528999370"/>
                  </a:ext>
                </a:extLst>
              </a:tr>
            </a:tbl>
          </a:graphicData>
        </a:graphic>
      </p:graphicFrame>
      <p:sp>
        <p:nvSpPr>
          <p:cNvPr id="28" name="テキスト ボックス 1"/>
          <p:cNvSpPr txBox="1"/>
          <p:nvPr/>
        </p:nvSpPr>
        <p:spPr>
          <a:xfrm>
            <a:off x="160695" y="1074759"/>
            <a:ext cx="3240000" cy="180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kumimoji="1" lang="zh-TW" altLang="en-US" sz="1000" dirty="0">
                <a:latin typeface="Meiryo UI" panose="020B0604030504040204" pitchFamily="50" charset="-128"/>
                <a:ea typeface="Meiryo UI" panose="020B0604030504040204" pitchFamily="50" charset="-128"/>
              </a:rPr>
              <a:t>太陽光発電</a:t>
            </a:r>
            <a:r>
              <a:rPr kumimoji="1" lang="en-US" altLang="zh-TW" sz="1000" dirty="0">
                <a:latin typeface="Meiryo UI" panose="020B0604030504040204" pitchFamily="50" charset="-128"/>
                <a:ea typeface="Meiryo UI" panose="020B0604030504040204" pitchFamily="50" charset="-128"/>
              </a:rPr>
              <a:t>(</a:t>
            </a:r>
            <a:r>
              <a:rPr kumimoji="1" lang="zh-TW" altLang="en-US" sz="1000" dirty="0">
                <a:latin typeface="Meiryo UI" panose="020B0604030504040204" pitchFamily="50" charset="-128"/>
                <a:ea typeface="Meiryo UI" panose="020B0604030504040204" pitchFamily="50" charset="-128"/>
              </a:rPr>
              <a:t>売電</a:t>
            </a:r>
            <a:r>
              <a:rPr kumimoji="1" lang="en-US" altLang="zh-TW"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25" name="正方形/長方形 31">
            <a:extLst>
              <a:ext uri="{FF2B5EF4-FFF2-40B4-BE49-F238E27FC236}">
                <a16:creationId xmlns:a16="http://schemas.microsoft.com/office/drawing/2014/main" id="{7F75A9CA-3C9F-41AD-91D7-EEE232A8CA28}"/>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9256295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33</a:t>
            </a:fld>
            <a:endParaRPr lang="en-US" altLang="ja-JP" dirty="0"/>
          </a:p>
        </p:txBody>
      </p:sp>
      <p:sp>
        <p:nvSpPr>
          <p:cNvPr id="2" name="タイトル 1"/>
          <p:cNvSpPr>
            <a:spLocks noGrp="1"/>
          </p:cNvSpPr>
          <p:nvPr>
            <p:ph type="ctrTitle"/>
          </p:nvPr>
        </p:nvSpPr>
        <p:spPr/>
        <p:txBody>
          <a:bodyPr/>
          <a:lstStyle/>
          <a:p>
            <a:r>
              <a:rPr lang="ja-JP" altLang="en-US" dirty="0"/>
              <a:t>（１）施策の内容と経済波及効果の算出結果</a:t>
            </a:r>
            <a:endParaRPr kumimoji="1" lang="ja-JP" altLang="en-US" dirty="0"/>
          </a:p>
        </p:txBody>
      </p:sp>
      <p:sp>
        <p:nvSpPr>
          <p:cNvPr id="35" name="テキスト ボックス 35">
            <a:extLst>
              <a:ext uri="{FF2B5EF4-FFF2-40B4-BE49-F238E27FC236}">
                <a16:creationId xmlns:a16="http://schemas.microsoft.com/office/drawing/2014/main" id="{6F859280-7B59-6B2A-BE7A-FBD821D6FFFF}"/>
              </a:ext>
            </a:extLst>
          </p:cNvPr>
          <p:cNvSpPr txBox="1"/>
          <p:nvPr/>
        </p:nvSpPr>
        <p:spPr>
          <a:xfrm>
            <a:off x="6379897" y="4042239"/>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③建設効果と事業効果の合計</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4" name="テキスト ボックス 34">
            <a:extLst>
              <a:ext uri="{FF2B5EF4-FFF2-40B4-BE49-F238E27FC236}">
                <a16:creationId xmlns:a16="http://schemas.microsoft.com/office/drawing/2014/main" id="{6F859280-7B59-6B2A-BE7A-FBD821D6FFFF}"/>
              </a:ext>
            </a:extLst>
          </p:cNvPr>
          <p:cNvSpPr txBox="1"/>
          <p:nvPr/>
        </p:nvSpPr>
        <p:spPr>
          <a:xfrm>
            <a:off x="2820641" y="4042239"/>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②事業効果</a:t>
            </a:r>
            <a:r>
              <a:rPr lang="ja-JP" altLang="en-US" sz="1100" u="sng" baseline="30000" dirty="0">
                <a:latin typeface="Meiryo UI" panose="020B0604030504040204" pitchFamily="50" charset="-128"/>
                <a:ea typeface="Meiryo UI" panose="020B0604030504040204" pitchFamily="50" charset="-128"/>
              </a:rPr>
              <a:t>注</a:t>
            </a:r>
            <a:r>
              <a:rPr lang="en-US" altLang="ja-JP" sz="1100" u="sng" baseline="30000" dirty="0">
                <a:latin typeface="Meiryo UI" panose="020B0604030504040204" pitchFamily="50" charset="-128"/>
                <a:ea typeface="Meiryo UI" panose="020B0604030504040204" pitchFamily="50" charset="-128"/>
              </a:rPr>
              <a:t>2</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3" name="テキスト ボックス 33">
            <a:extLst>
              <a:ext uri="{FF2B5EF4-FFF2-40B4-BE49-F238E27FC236}">
                <a16:creationId xmlns:a16="http://schemas.microsoft.com/office/drawing/2014/main" id="{6F859280-7B59-6B2A-BE7A-FBD821D6FFFF}"/>
              </a:ext>
            </a:extLst>
          </p:cNvPr>
          <p:cNvSpPr txBox="1"/>
          <p:nvPr/>
        </p:nvSpPr>
        <p:spPr>
          <a:xfrm>
            <a:off x="100211" y="4042239"/>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①建設効果</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9" name="テキスト ボックス 32"/>
          <p:cNvSpPr txBox="1">
            <a:spLocks noChangeArrowheads="1"/>
          </p:cNvSpPr>
          <p:nvPr/>
        </p:nvSpPr>
        <p:spPr bwMode="auto">
          <a:xfrm>
            <a:off x="103434" y="3837749"/>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p>
        </p:txBody>
      </p:sp>
      <p:sp>
        <p:nvSpPr>
          <p:cNvPr id="30" name="テキスト ボックス 31">
            <a:extLst>
              <a:ext uri="{FF2B5EF4-FFF2-40B4-BE49-F238E27FC236}">
                <a16:creationId xmlns:a16="http://schemas.microsoft.com/office/drawing/2014/main" id="{AE3F361C-6CFF-A103-91C4-BDAD3FC2F6D2}"/>
              </a:ext>
            </a:extLst>
          </p:cNvPr>
          <p:cNvSpPr txBox="1"/>
          <p:nvPr/>
        </p:nvSpPr>
        <p:spPr>
          <a:xfrm>
            <a:off x="6596585" y="2476335"/>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36" name="テキスト ボックス 29">
            <a:extLst>
              <a:ext uri="{FF2B5EF4-FFF2-40B4-BE49-F238E27FC236}">
                <a16:creationId xmlns:a16="http://schemas.microsoft.com/office/drawing/2014/main" id="{AE3F361C-6CFF-A103-91C4-BDAD3FC2F6D2}"/>
              </a:ext>
            </a:extLst>
          </p:cNvPr>
          <p:cNvSpPr txBox="1"/>
          <p:nvPr/>
        </p:nvSpPr>
        <p:spPr>
          <a:xfrm>
            <a:off x="6596585" y="1221980"/>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37" name="テキスト ボックス 28">
            <a:extLst>
              <a:ext uri="{FF2B5EF4-FFF2-40B4-BE49-F238E27FC236}">
                <a16:creationId xmlns:a16="http://schemas.microsoft.com/office/drawing/2014/main" id="{AE3F361C-6CFF-A103-91C4-BDAD3FC2F6D2}"/>
              </a:ext>
            </a:extLst>
          </p:cNvPr>
          <p:cNvSpPr txBox="1"/>
          <p:nvPr/>
        </p:nvSpPr>
        <p:spPr>
          <a:xfrm>
            <a:off x="6512555" y="1063310"/>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③調達計画</a:t>
            </a:r>
            <a:endParaRPr kumimoji="1" lang="ja-JP" altLang="en-US" sz="900" u="sng" dirty="0">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AE3F361C-6CFF-A103-91C4-BDAD3FC2F6D2}"/>
              </a:ext>
            </a:extLst>
          </p:cNvPr>
          <p:cNvSpPr txBox="1"/>
          <p:nvPr/>
        </p:nvSpPr>
        <p:spPr>
          <a:xfrm>
            <a:off x="4706311" y="1063310"/>
            <a:ext cx="162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②事業計画：地域新電力</a:t>
            </a:r>
            <a:endParaRPr kumimoji="1" lang="ja-JP" altLang="en-US" sz="900" u="sng" dirty="0">
              <a:latin typeface="Meiryo UI" panose="020B0604030504040204" pitchFamily="50" charset="-128"/>
              <a:ea typeface="Meiryo UI" panose="020B0604030504040204" pitchFamily="50" charset="-128"/>
            </a:endParaRPr>
          </a:p>
        </p:txBody>
      </p:sp>
      <p:sp>
        <p:nvSpPr>
          <p:cNvPr id="22" name="テキスト ボックス 26">
            <a:extLst>
              <a:ext uri="{FF2B5EF4-FFF2-40B4-BE49-F238E27FC236}">
                <a16:creationId xmlns:a16="http://schemas.microsoft.com/office/drawing/2014/main" id="{AE3F361C-6CFF-A103-91C4-BDAD3FC2F6D2}"/>
              </a:ext>
            </a:extLst>
          </p:cNvPr>
          <p:cNvSpPr txBox="1"/>
          <p:nvPr/>
        </p:nvSpPr>
        <p:spPr>
          <a:xfrm>
            <a:off x="3027651" y="1063310"/>
            <a:ext cx="144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①事業計画：発電所</a:t>
            </a:r>
            <a:endParaRPr kumimoji="1" lang="ja-JP" altLang="en-US" sz="900" u="sng" dirty="0">
              <a:latin typeface="Meiryo UI" panose="020B0604030504040204" pitchFamily="50" charset="-128"/>
              <a:ea typeface="Meiryo UI" panose="020B0604030504040204" pitchFamily="50" charset="-128"/>
            </a:endParaRPr>
          </a:p>
        </p:txBody>
      </p:sp>
      <p:sp>
        <p:nvSpPr>
          <p:cNvPr id="40" name="テキスト ボックス 25"/>
          <p:cNvSpPr txBox="1"/>
          <p:nvPr/>
        </p:nvSpPr>
        <p:spPr>
          <a:xfrm>
            <a:off x="2983653" y="896529"/>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3">
            <a:extLst>
              <a:ext uri="{FF2B5EF4-FFF2-40B4-BE49-F238E27FC236}">
                <a16:creationId xmlns:a16="http://schemas.microsoft.com/office/drawing/2014/main" id="{AE3F361C-6CFF-A103-91C4-BDAD3FC2F6D2}"/>
              </a:ext>
            </a:extLst>
          </p:cNvPr>
          <p:cNvSpPr txBox="1"/>
          <p:nvPr/>
        </p:nvSpPr>
        <p:spPr>
          <a:xfrm>
            <a:off x="112382" y="1283953"/>
            <a:ext cx="108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設備の概要</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2"/>
          <p:cNvSpPr txBox="1"/>
          <p:nvPr/>
        </p:nvSpPr>
        <p:spPr>
          <a:xfrm>
            <a:off x="112382" y="896429"/>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1"/>
          <p:cNvSpPr txBox="1">
            <a:spLocks noChangeArrowheads="1"/>
          </p:cNvSpPr>
          <p:nvPr/>
        </p:nvSpPr>
        <p:spPr bwMode="auto">
          <a:xfrm>
            <a:off x="103432" y="636733"/>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43" name="テキスト ボックス 7"/>
          <p:cNvSpPr txBox="1"/>
          <p:nvPr/>
        </p:nvSpPr>
        <p:spPr>
          <a:xfrm>
            <a:off x="3024000" y="6431649"/>
            <a:ext cx="324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2) </a:t>
            </a:r>
            <a:r>
              <a:rPr lang="ja-JP" altLang="en-US" sz="700" dirty="0"/>
              <a:t>現在価値は割引率</a:t>
            </a:r>
            <a:r>
              <a:rPr lang="en-US" altLang="ja-JP" sz="700" dirty="0"/>
              <a:t>0.91</a:t>
            </a:r>
            <a:r>
              <a:rPr lang="ja-JP" altLang="en-US" sz="700" dirty="0"/>
              <a:t>％として算出</a:t>
            </a:r>
          </a:p>
        </p:txBody>
      </p:sp>
      <p:sp>
        <p:nvSpPr>
          <p:cNvPr id="44" name="テキスト ボックス 6"/>
          <p:cNvSpPr txBox="1"/>
          <p:nvPr/>
        </p:nvSpPr>
        <p:spPr>
          <a:xfrm>
            <a:off x="141343" y="3698179"/>
            <a:ext cx="270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1)</a:t>
            </a:r>
            <a:r>
              <a:rPr lang="ja-JP" altLang="en-US" sz="700" dirty="0"/>
              <a:t> 発注額のうちどれだけを地域内の業者に発注しているかを表す割合</a:t>
            </a:r>
          </a:p>
        </p:txBody>
      </p:sp>
      <p:sp>
        <p:nvSpPr>
          <p:cNvPr id="29" name="テキスト ボックス 5"/>
          <p:cNvSpPr txBox="1"/>
          <p:nvPr/>
        </p:nvSpPr>
        <p:spPr>
          <a:xfrm>
            <a:off x="7477973" y="5405236"/>
            <a:ext cx="901008" cy="396000"/>
          </a:xfrm>
          <a:prstGeom prst="rect">
            <a:avLst/>
          </a:prstGeom>
          <a:solidFill>
            <a:schemeClr val="bg1"/>
          </a:solidFill>
          <a:ln w="12700">
            <a:solidFill>
              <a:srgbClr val="339933"/>
            </a:solidFill>
          </a:ln>
        </p:spPr>
        <p:txBody>
          <a:bodyPr wrap="square" lIns="36000" tIns="0" rIns="36000" bIns="0" rtlCol="0" anchor="ctr" anchorCtr="1">
            <a:noAutofit/>
          </a:bodyPr>
          <a:lstStyle/>
          <a:p>
            <a:pPr algn="ctr"/>
            <a:r>
              <a:rPr lang="ja-JP" altLang="en-US" sz="1000" b="1" dirty="0">
                <a:solidFill>
                  <a:srgbClr val="339933"/>
                </a:solidFill>
                <a:latin typeface="Meiryo UI" panose="020B0604030504040204" pitchFamily="50" charset="-128"/>
                <a:ea typeface="Meiryo UI" panose="020B0604030504040204" pitchFamily="50" charset="-128"/>
              </a:rPr>
              <a:t>設備投資額の約</a:t>
            </a:r>
            <a:r>
              <a:rPr lang="en-US" altLang="ja-JP" sz="1000" b="1" dirty="0">
                <a:solidFill>
                  <a:srgbClr val="339933"/>
                </a:solidFill>
                <a:latin typeface="Meiryo UI" panose="020B0604030504040204" pitchFamily="50" charset="-128"/>
                <a:ea typeface="Meiryo UI" panose="020B0604030504040204" pitchFamily="50" charset="-128"/>
              </a:rPr>
              <a:t>2.3</a:t>
            </a:r>
            <a:r>
              <a:rPr lang="ja-JP" altLang="en-US" sz="1000" b="1" dirty="0">
                <a:solidFill>
                  <a:srgbClr val="339933"/>
                </a:solidFill>
                <a:latin typeface="Meiryo UI" panose="020B0604030504040204" pitchFamily="50" charset="-128"/>
                <a:ea typeface="Meiryo UI" panose="020B0604030504040204" pitchFamily="50" charset="-128"/>
              </a:rPr>
              <a:t>倍</a:t>
            </a:r>
            <a:endParaRPr lang="en-US" altLang="ja-JP" sz="1000" b="1" dirty="0">
              <a:solidFill>
                <a:srgbClr val="339933"/>
              </a:solidFill>
              <a:latin typeface="Meiryo UI" panose="020B0604030504040204" pitchFamily="50" charset="-128"/>
              <a:ea typeface="Meiryo UI" panose="020B0604030504040204" pitchFamily="50" charset="-128"/>
            </a:endParaRPr>
          </a:p>
        </p:txBody>
      </p:sp>
      <p:sp>
        <p:nvSpPr>
          <p:cNvPr id="11" name="テキスト ボックス 4">
            <a:extLst>
              <a:ext uri="{FF2B5EF4-FFF2-40B4-BE49-F238E27FC236}">
                <a16:creationId xmlns:a16="http://schemas.microsoft.com/office/drawing/2014/main" id="{D415A49F-BFA3-D7DD-9C2E-8BFAC3DB3B39}"/>
              </a:ext>
            </a:extLst>
          </p:cNvPr>
          <p:cNvSpPr txBox="1"/>
          <p:nvPr/>
        </p:nvSpPr>
        <p:spPr>
          <a:xfrm>
            <a:off x="6463027" y="4286464"/>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建設効果と事業効果</a:t>
            </a:r>
            <a:r>
              <a:rPr lang="en-US" altLang="ja-JP" sz="1000" b="0" dirty="0"/>
              <a:t>(</a:t>
            </a:r>
            <a:r>
              <a:rPr lang="ja-JP" altLang="en-US" sz="1000" b="0" dirty="0"/>
              <a:t>累積</a:t>
            </a:r>
            <a:r>
              <a:rPr lang="en-US" altLang="ja-JP" sz="1000" b="0" dirty="0"/>
              <a:t>)</a:t>
            </a:r>
            <a:r>
              <a:rPr lang="ja-JP" altLang="en-US" sz="1000" b="0" dirty="0"/>
              <a:t>を合計すると</a:t>
            </a:r>
            <a:r>
              <a:rPr lang="en-US" altLang="ja-JP" sz="1000" b="0" dirty="0"/>
              <a:t>18.71</a:t>
            </a:r>
            <a:r>
              <a:rPr lang="ja-JP" altLang="en-US" sz="1000" b="0" dirty="0"/>
              <a:t>億円であり、設備投資額の約</a:t>
            </a:r>
            <a:r>
              <a:rPr lang="en-US" altLang="ja-JP" sz="1000" b="0" dirty="0"/>
              <a:t>2.3</a:t>
            </a:r>
            <a:r>
              <a:rPr lang="ja-JP" altLang="en-US" sz="1000" b="0" dirty="0"/>
              <a:t>倍である。</a:t>
            </a:r>
          </a:p>
        </p:txBody>
      </p:sp>
      <p:sp>
        <p:nvSpPr>
          <p:cNvPr id="32" name="テキスト ボックス 3"/>
          <p:cNvSpPr txBox="1"/>
          <p:nvPr/>
        </p:nvSpPr>
        <p:spPr>
          <a:xfrm>
            <a:off x="2901547" y="4286464"/>
            <a:ext cx="3456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en-US" altLang="ja-JP" sz="1000" b="0" dirty="0"/>
              <a:t>5,000kW</a:t>
            </a:r>
            <a:r>
              <a:rPr lang="ja-JP" altLang="en-US" sz="1000" b="0" dirty="0" err="1"/>
              <a:t>の太</a:t>
            </a:r>
            <a:r>
              <a:rPr lang="ja-JP" altLang="en-US" sz="1000" b="0" dirty="0"/>
              <a:t>陽光発電を導入し、地域新電力で売電することによる事業効果は、事業期間</a:t>
            </a:r>
            <a:r>
              <a:rPr lang="en-US" altLang="ja-JP" sz="1000" b="0" dirty="0"/>
              <a:t>(17</a:t>
            </a:r>
            <a:r>
              <a:rPr lang="ja-JP" altLang="en-US" sz="1000" b="0" dirty="0"/>
              <a:t>年</a:t>
            </a:r>
            <a:r>
              <a:rPr lang="en-US" altLang="ja-JP" sz="1000" b="0" dirty="0"/>
              <a:t>)</a:t>
            </a:r>
            <a:r>
              <a:rPr lang="ja-JP" altLang="en-US" sz="1000" b="0" dirty="0"/>
              <a:t>の累積</a:t>
            </a:r>
            <a:r>
              <a:rPr lang="en-US" altLang="ja-JP" sz="1000" b="0" dirty="0"/>
              <a:t>(</a:t>
            </a:r>
            <a:r>
              <a:rPr lang="ja-JP" altLang="en-US" sz="1000" b="0" dirty="0"/>
              <a:t>現在価値</a:t>
            </a:r>
            <a:r>
              <a:rPr lang="en-US" altLang="ja-JP" sz="1000" b="0" dirty="0"/>
              <a:t>)</a:t>
            </a:r>
            <a:r>
              <a:rPr lang="ja-JP" altLang="en-US" sz="1000" b="0" dirty="0"/>
              <a:t>で</a:t>
            </a:r>
            <a:r>
              <a:rPr lang="en-US" altLang="ja-JP" sz="1000" b="0" dirty="0"/>
              <a:t>16.66</a:t>
            </a:r>
            <a:r>
              <a:rPr lang="ja-JP" altLang="en-US" sz="1000" b="0" dirty="0"/>
              <a:t>億円</a:t>
            </a:r>
            <a:r>
              <a:rPr lang="en-US" altLang="ja-JP" sz="1000" b="0" dirty="0"/>
              <a:t>/</a:t>
            </a:r>
            <a:r>
              <a:rPr lang="ja-JP" altLang="en-US" sz="1000" b="0" dirty="0"/>
              <a:t>年である。</a:t>
            </a:r>
          </a:p>
        </p:txBody>
      </p:sp>
      <p:sp>
        <p:nvSpPr>
          <p:cNvPr id="25" name="テキスト ボックス 2"/>
          <p:cNvSpPr txBox="1"/>
          <p:nvPr/>
        </p:nvSpPr>
        <p:spPr>
          <a:xfrm>
            <a:off x="155845" y="4286464"/>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設備投資額</a:t>
            </a:r>
            <a:r>
              <a:rPr lang="en-US" altLang="ja-JP" sz="1000" b="0" dirty="0"/>
              <a:t>7.98</a:t>
            </a:r>
            <a:r>
              <a:rPr lang="ja-JP" altLang="en-US" sz="1000" b="0" dirty="0"/>
              <a:t>億円による地域内の建設効果は</a:t>
            </a:r>
            <a:r>
              <a:rPr lang="en-US" altLang="ja-JP" sz="1000" b="0" dirty="0"/>
              <a:t>2.05</a:t>
            </a:r>
            <a:r>
              <a:rPr lang="ja-JP" altLang="en-US" sz="1000" b="0" dirty="0"/>
              <a:t>億円である。</a:t>
            </a:r>
          </a:p>
        </p:txBody>
      </p:sp>
      <p:graphicFrame>
        <p:nvGraphicFramePr>
          <p:cNvPr id="6" name="表 4">
            <a:extLst>
              <a:ext uri="{FF2B5EF4-FFF2-40B4-BE49-F238E27FC236}">
                <a16:creationId xmlns:a16="http://schemas.microsoft.com/office/drawing/2014/main" id="{F13ABDB2-5F30-31DF-D904-7BDB7AD7F038}"/>
              </a:ext>
            </a:extLst>
          </p:cNvPr>
          <p:cNvGraphicFramePr>
            <a:graphicFrameLocks noGrp="1"/>
          </p:cNvGraphicFramePr>
          <p:nvPr/>
        </p:nvGraphicFramePr>
        <p:xfrm>
          <a:off x="4680648" y="2931225"/>
          <a:ext cx="1697529" cy="396000"/>
        </p:xfrm>
        <a:graphic>
          <a:graphicData uri="http://schemas.openxmlformats.org/drawingml/2006/table">
            <a:tbl>
              <a:tblPr firstRow="1" bandRow="1">
                <a:tableStyleId>{5940675A-B579-460E-94D1-54222C63F5DA}</a:tableStyleId>
              </a:tblPr>
              <a:tblGrid>
                <a:gridCol w="692705">
                  <a:extLst>
                    <a:ext uri="{9D8B030D-6E8A-4147-A177-3AD203B41FA5}">
                      <a16:colId xmlns:a16="http://schemas.microsoft.com/office/drawing/2014/main" val="4225358675"/>
                    </a:ext>
                  </a:extLst>
                </a:gridCol>
                <a:gridCol w="1004824">
                  <a:extLst>
                    <a:ext uri="{9D8B030D-6E8A-4147-A177-3AD203B41FA5}">
                      <a16:colId xmlns:a16="http://schemas.microsoft.com/office/drawing/2014/main" val="1868032922"/>
                    </a:ext>
                  </a:extLst>
                </a:gridCol>
              </a:tblGrid>
              <a:tr h="188758">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円</a:t>
                      </a:r>
                      <a:r>
                        <a:rPr kumimoji="1" lang="en-US" altLang="ja-JP" sz="800" b="1" dirty="0">
                          <a:latin typeface="Meiryo UI" panose="020B0604030504040204" pitchFamily="50" charset="-128"/>
                          <a:ea typeface="Meiryo UI" panose="020B0604030504040204" pitchFamily="50" charset="-128"/>
                        </a:rPr>
                        <a:t>/kWh)</a:t>
                      </a:r>
                      <a:endParaRPr kumimoji="1" lang="ja-JP" altLang="en-US" sz="8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207242">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販売価格</a:t>
                      </a:r>
                    </a:p>
                  </a:txBody>
                  <a:tcPr anchor="ctr">
                    <a:no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90072559"/>
                  </a:ext>
                </a:extLst>
              </a:tr>
            </a:tbl>
          </a:graphicData>
        </a:graphic>
      </p:graphicFrame>
      <p:graphicFrame>
        <p:nvGraphicFramePr>
          <p:cNvPr id="24" name="表 3">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131115320"/>
              </p:ext>
            </p:extLst>
          </p:nvPr>
        </p:nvGraphicFramePr>
        <p:xfrm>
          <a:off x="4680649" y="1237129"/>
          <a:ext cx="1697529" cy="1620002"/>
        </p:xfrm>
        <a:graphic>
          <a:graphicData uri="http://schemas.openxmlformats.org/drawingml/2006/table">
            <a:tbl>
              <a:tblPr firstRow="1" bandRow="1">
                <a:tableStyleId>{5940675A-B579-460E-94D1-54222C63F5DA}</a:tableStyleId>
              </a:tblPr>
              <a:tblGrid>
                <a:gridCol w="833529">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tblGrid>
              <a:tr h="191680">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千円</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電力仕入</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その他の販管費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20404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983102443"/>
                  </a:ext>
                </a:extLst>
              </a:tr>
            </a:tbl>
          </a:graphicData>
        </a:graphic>
      </p:graphicFrame>
      <p:graphicFrame>
        <p:nvGraphicFramePr>
          <p:cNvPr id="21" name="表 2">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661434985"/>
              </p:ext>
            </p:extLst>
          </p:nvPr>
        </p:nvGraphicFramePr>
        <p:xfrm>
          <a:off x="3009940" y="1237129"/>
          <a:ext cx="1584000" cy="2448004"/>
        </p:xfrm>
        <a:graphic>
          <a:graphicData uri="http://schemas.openxmlformats.org/drawingml/2006/table">
            <a:tbl>
              <a:tblPr firstRow="1" bandRow="1">
                <a:tableStyleId>{5940675A-B579-460E-94D1-54222C63F5DA}</a:tableStyleId>
              </a:tblPr>
              <a:tblGrid>
                <a:gridCol w="720000">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tblGrid>
              <a:tr h="187196">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千円</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修繕費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保険料</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諸費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一般管理費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減価償却</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固定資産税</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20552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37478202"/>
                  </a:ext>
                </a:extLst>
              </a:tr>
            </a:tbl>
          </a:graphicData>
        </a:graphic>
      </p:graphicFrame>
      <p:graphicFrame>
        <p:nvGraphicFramePr>
          <p:cNvPr id="38" name="表 1">
            <a:extLst>
              <a:ext uri="{FF2B5EF4-FFF2-40B4-BE49-F238E27FC236}">
                <a16:creationId xmlns:a16="http://schemas.microsoft.com/office/drawing/2014/main" id="{35D37D07-DD1A-4BC7-88A5-1080CB857D3E}"/>
              </a:ext>
            </a:extLst>
          </p:cNvPr>
          <p:cNvGraphicFramePr>
            <a:graphicFrameLocks noGrp="1"/>
          </p:cNvGraphicFramePr>
          <p:nvPr>
            <p:extLst>
              <p:ext uri="{D42A27DB-BD31-4B8C-83A1-F6EECF244321}">
                <p14:modId xmlns:p14="http://schemas.microsoft.com/office/powerpoint/2010/main" val="3333054031"/>
              </p:ext>
            </p:extLst>
          </p:nvPr>
        </p:nvGraphicFramePr>
        <p:xfrm>
          <a:off x="128045" y="1454074"/>
          <a:ext cx="2772000" cy="2232003"/>
        </p:xfrm>
        <a:graphic>
          <a:graphicData uri="http://schemas.openxmlformats.org/drawingml/2006/table">
            <a:tbl>
              <a:tblPr firstRow="1" bandRow="1">
                <a:tableStyleId>{5940675A-B579-460E-94D1-54222C63F5DA}</a:tableStyleId>
              </a:tblPr>
              <a:tblGrid>
                <a:gridCol w="94936">
                  <a:extLst>
                    <a:ext uri="{9D8B030D-6E8A-4147-A177-3AD203B41FA5}">
                      <a16:colId xmlns:a16="http://schemas.microsoft.com/office/drawing/2014/main" val="2250622700"/>
                    </a:ext>
                  </a:extLst>
                </a:gridCol>
                <a:gridCol w="404388">
                  <a:extLst>
                    <a:ext uri="{9D8B030D-6E8A-4147-A177-3AD203B41FA5}">
                      <a16:colId xmlns:a16="http://schemas.microsoft.com/office/drawing/2014/main" val="739774977"/>
                    </a:ext>
                  </a:extLst>
                </a:gridCol>
                <a:gridCol w="175239">
                  <a:extLst>
                    <a:ext uri="{9D8B030D-6E8A-4147-A177-3AD203B41FA5}">
                      <a16:colId xmlns:a16="http://schemas.microsoft.com/office/drawing/2014/main" val="1626966803"/>
                    </a:ext>
                  </a:extLst>
                </a:gridCol>
                <a:gridCol w="912932">
                  <a:extLst>
                    <a:ext uri="{9D8B030D-6E8A-4147-A177-3AD203B41FA5}">
                      <a16:colId xmlns:a16="http://schemas.microsoft.com/office/drawing/2014/main" val="1758199408"/>
                    </a:ext>
                  </a:extLst>
                </a:gridCol>
                <a:gridCol w="753776">
                  <a:extLst>
                    <a:ext uri="{9D8B030D-6E8A-4147-A177-3AD203B41FA5}">
                      <a16:colId xmlns:a16="http://schemas.microsoft.com/office/drawing/2014/main" val="1868032922"/>
                    </a:ext>
                  </a:extLst>
                </a:gridCol>
                <a:gridCol w="430729">
                  <a:extLst>
                    <a:ext uri="{9D8B030D-6E8A-4147-A177-3AD203B41FA5}">
                      <a16:colId xmlns:a16="http://schemas.microsoft.com/office/drawing/2014/main" val="3698287331"/>
                    </a:ext>
                  </a:extLst>
                </a:gridCol>
              </a:tblGrid>
              <a:tr h="145951">
                <a:tc gridSpan="4">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項目</a:t>
                      </a:r>
                    </a:p>
                  </a:txBody>
                  <a:tcPr marL="36000" marR="0" marT="36000" marB="0" anchor="ctr" anchorCtr="1">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設定値</a:t>
                      </a:r>
                    </a:p>
                  </a:txBody>
                  <a:tcPr marL="36000" marR="0" marT="36000" marB="0" anchor="ctr" anchorCtr="1">
                    <a:solidFill>
                      <a:schemeClr val="bg1">
                        <a:lumMod val="75000"/>
                      </a:schemeClr>
                    </a:solidFill>
                  </a:tcPr>
                </a:tc>
                <a:tc>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単位</a:t>
                      </a:r>
                    </a:p>
                  </a:txBody>
                  <a:tcPr marL="36000" marR="0" marT="36000" marB="0" anchor="ctr" anchorCtr="1">
                    <a:solidFill>
                      <a:schemeClr val="bg1">
                        <a:lumMod val="75000"/>
                      </a:schemeClr>
                    </a:solidFill>
                  </a:tcPr>
                </a:tc>
                <a:extLst>
                  <a:ext uri="{0D108BD9-81ED-4DB2-BD59-A6C34878D82A}">
                    <a16:rowId xmlns:a16="http://schemas.microsoft.com/office/drawing/2014/main" val="3528111955"/>
                  </a:ext>
                </a:extLst>
              </a:tr>
              <a:tr h="145951">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設備投資額</a:t>
                      </a:r>
                    </a:p>
                  </a:txBody>
                  <a:tcPr marL="36000" marR="0" marT="36000" marB="0" anchor="ctr">
                    <a:lnB w="12700" cmpd="sng">
                      <a:noFill/>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noFill/>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百万円</a:t>
                      </a:r>
                    </a:p>
                  </a:txBody>
                  <a:tcPr marL="36000" marR="0" marT="36000" marB="0" anchor="ctr">
                    <a:noFill/>
                  </a:tcPr>
                </a:tc>
                <a:extLst>
                  <a:ext uri="{0D108BD9-81ED-4DB2-BD59-A6C34878D82A}">
                    <a16:rowId xmlns:a16="http://schemas.microsoft.com/office/drawing/2014/main" val="2600272368"/>
                  </a:ext>
                </a:extLst>
              </a:tr>
              <a:tr h="145951">
                <a:tc rowSpan="8">
                  <a:txBody>
                    <a:bodyPr/>
                    <a:lstStyle/>
                    <a:p>
                      <a:pPr marL="0" algn="l" defTabSz="914400" rtl="0" eaLnBrk="1" latinLnBrk="0" hangingPunct="1">
                        <a:lnSpc>
                          <a:spcPts val="400"/>
                        </a:lnSpc>
                      </a:pPr>
                      <a:endParaRPr kumimoji="1" lang="ja-JP" altLang="en-US" sz="750" kern="12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R w="12700" cap="flat" cmpd="sng" algn="ctr">
                      <a:solidFill>
                        <a:schemeClr val="tx1"/>
                      </a:solidFill>
                      <a:prstDash val="solid"/>
                      <a:round/>
                      <a:headEnd type="none" w="med" len="med"/>
                      <a:tailEnd type="none" w="med" len="med"/>
                    </a:lnR>
                    <a:lnT w="12700" cmpd="sng">
                      <a:noFill/>
                    </a:lnT>
                    <a:solidFill>
                      <a:schemeClr val="bg1">
                        <a:lumMod val="95000"/>
                      </a:schemeClr>
                    </a:solidFill>
                  </a:tcPr>
                </a:tc>
                <a:tc gridSpan="3">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うち、工事費の割合</a:t>
                      </a:r>
                    </a:p>
                  </a:txBody>
                  <a:tcPr marL="36000" marR="0" marT="36000" marB="0" anchor="ctr">
                    <a:lnL w="1270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5949214"/>
                  </a:ext>
                </a:extLst>
              </a:tr>
              <a:tr h="153074">
                <a:tc vMerge="1">
                  <a:txBody>
                    <a:bodyPr/>
                    <a:lstStyle/>
                    <a:p>
                      <a:endParaRPr kumimoji="1" lang="ja-JP" altLang="en-US"/>
                    </a:p>
                  </a:txBody>
                  <a:tcPr/>
                </a:tc>
                <a:tc rowSpan="3">
                  <a:txBody>
                    <a:bodyPr/>
                    <a:lstStyle/>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うち、</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設備費</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の割合</a:t>
                      </a: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054710940"/>
                  </a:ext>
                </a:extLst>
              </a:tr>
              <a:tr h="153074">
                <a:tc vMerge="1">
                  <a:txBody>
                    <a:bodyPr/>
                    <a:lstStyle/>
                    <a:p>
                      <a:endParaRPr kumimoji="1" lang="ja-JP" altLang="en-US"/>
                    </a:p>
                  </a:txBody>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パワコン等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588648718"/>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タービン、燃焼炉、ボイラー等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218628976"/>
                  </a:ext>
                </a:extLst>
              </a:tr>
              <a:tr h="145951">
                <a:tc vMerge="1">
                  <a:txBody>
                    <a:bodyPr/>
                    <a:lstStyle/>
                    <a:p>
                      <a:pPr marL="0" algn="ctr" defTabSz="914400" rtl="0" eaLnBrk="1" latinLnBrk="0" hangingPunct="1">
                        <a:lnSpc>
                          <a:spcPts val="10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rowSpan="4">
                  <a:txBody>
                    <a:bodyPr/>
                    <a:lstStyle/>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域内</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調達率</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7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7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bg1">
                        <a:lumMod val="95000"/>
                      </a:schemeClr>
                    </a:solidFill>
                  </a:tcPr>
                </a:tc>
                <a:tc gridSpan="2">
                  <a:txBody>
                    <a:bodyPr/>
                    <a:lstStyle/>
                    <a:p>
                      <a:pPr marL="0" indent="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工事費</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95744064"/>
                  </a:ext>
                </a:extLst>
              </a:tr>
              <a:tr h="153074">
                <a:tc vMerge="1">
                  <a:txBody>
                    <a:bodyPr/>
                    <a:lstStyle/>
                    <a:p>
                      <a:endParaRPr kumimoji="1" lang="ja-JP" altLang="en-US"/>
                    </a:p>
                  </a:txBody>
                  <a:tcPr/>
                </a:tc>
                <a:tc vMerge="1">
                  <a:txBody>
                    <a:bodyPr/>
                    <a:lstStyle/>
                    <a:p>
                      <a:endParaRPr kumimoji="1" lang="ja-JP" altLang="en-US"/>
                    </a:p>
                  </a:txBody>
                  <a:tcPr/>
                </a:tc>
                <a:tc rowSpan="3">
                  <a:txBody>
                    <a:bodyPr/>
                    <a:lstStyle/>
                    <a:p>
                      <a:pPr algn="ctr">
                        <a:lnSpc>
                          <a:spcPts val="1000"/>
                        </a:lnSpc>
                      </a:pPr>
                      <a:r>
                        <a:rPr kumimoji="1" lang="ja-JP" altLang="en-US" sz="750" dirty="0">
                          <a:latin typeface="Meiryo UI" panose="020B0604030504040204" pitchFamily="50" charset="-128"/>
                          <a:ea typeface="Meiryo UI" panose="020B0604030504040204" pitchFamily="50" charset="-128"/>
                        </a:rPr>
                        <a:t>設備費</a:t>
                      </a:r>
                    </a:p>
                  </a:txBody>
                  <a:tcPr marL="0" marR="0" marT="0" marB="0" vert="wordArtVertRtl" anchor="ctr">
                    <a:lnL w="6350" cap="flat" cmpd="sng" algn="ctr">
                      <a:solidFill>
                        <a:schemeClr val="tx1"/>
                      </a:solidFill>
                      <a:prstDash val="solid"/>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600" dirty="0">
                        <a:latin typeface="Meiryo UI" panose="020B0604030504040204" pitchFamily="50" charset="-128"/>
                        <a:ea typeface="Meiryo UI" panose="020B0604030504040204" pitchFamily="50" charset="-128"/>
                      </a:endParaRP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05390480"/>
                  </a:ext>
                </a:extLst>
              </a:tr>
              <a:tr h="153074">
                <a:tc vMerge="1">
                  <a:txBody>
                    <a:bodyPr/>
                    <a:lstStyle/>
                    <a:p>
                      <a:endParaRPr kumimoji="1" lang="ja-JP" altLang="en-US"/>
                    </a:p>
                  </a:txBody>
                  <a:tcPr/>
                </a:tc>
                <a:tc vMerge="1">
                  <a:txBody>
                    <a:bodyPr/>
                    <a:lstStyle/>
                    <a:p>
                      <a:endParaRPr kumimoji="1" lang="ja-JP" altLang="en-US"/>
                    </a:p>
                  </a:txBody>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nSpc>
                          <a:spcPts val="400"/>
                        </a:lnSpc>
                      </a:pPr>
                      <a:r>
                        <a:rPr kumimoji="1" lang="ja-JP" altLang="en-US" sz="600" dirty="0">
                          <a:latin typeface="Meiryo UI" panose="020B0604030504040204" pitchFamily="50" charset="-128"/>
                          <a:ea typeface="Meiryo UI" panose="020B0604030504040204" pitchFamily="50" charset="-128"/>
                        </a:rPr>
                        <a:t>パワコン等</a:t>
                      </a: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24939159"/>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endParaRPr kumimoji="1" lang="ja-JP" altLang="en-US"/>
                    </a:p>
                  </a:txBody>
                  <a:tcPr>
                    <a:lnL w="12700" cap="flat" cmpd="sng" algn="ctr">
                      <a:solidFill>
                        <a:schemeClr val="tx1"/>
                      </a:solidFill>
                      <a:prstDash val="solid"/>
                      <a:round/>
                      <a:headEnd type="none" w="med" len="med"/>
                      <a:tailEnd type="none" w="med" len="med"/>
                    </a:lnL>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00" dirty="0">
                          <a:latin typeface="Meiryo UI" panose="020B0604030504040204" pitchFamily="50" charset="-128"/>
                          <a:ea typeface="Meiryo UI" panose="020B0604030504040204" pitchFamily="50" charset="-128"/>
                        </a:rPr>
                        <a:t>タービン、燃焼炉、ボイラー等</a:t>
                      </a: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3497675649"/>
                  </a:ext>
                </a:extLst>
              </a:tr>
              <a:tr h="145951">
                <a:tc rowSpan="3" gridSpan="2">
                  <a:txBody>
                    <a:bodyPr/>
                    <a:lstStyle/>
                    <a:p>
                      <a:pPr marL="0" algn="ctr" defTabSz="914400" rtl="0" eaLnBrk="1" latinLnBrk="0" hangingPunct="1">
                        <a:lnSpc>
                          <a:spcPts val="9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発電設備</a:t>
                      </a:r>
                      <a:endParaRPr kumimoji="1" lang="en-US" altLang="ja-JP" sz="75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ts val="9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のスペック</a:t>
                      </a:r>
                    </a:p>
                  </a:txBody>
                  <a:tcPr marL="0" marR="0" marT="0" marB="0" anchor="ctr">
                    <a:lnR w="6350" cap="flat" cmpd="sng" algn="ctr">
                      <a:solidFill>
                        <a:schemeClr val="tx1"/>
                      </a:solidFill>
                      <a:prstDash val="solid"/>
                      <a:round/>
                      <a:headEnd type="none" w="med" len="med"/>
                      <a:tailEnd type="none" w="med" len="med"/>
                    </a:lnR>
                    <a:solidFill>
                      <a:schemeClr val="bg1">
                        <a:lumMod val="95000"/>
                      </a:schemeClr>
                    </a:solidFill>
                  </a:tcPr>
                </a:tc>
                <a:tc rowSpan="3" h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施策規模</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olid"/>
                      <a:round/>
                      <a:headEnd type="none" w="med" len="med"/>
                      <a:tailEnd type="none" w="med" len="med"/>
                    </a:lnB>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kW</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698132"/>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売電単価</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円</a:t>
                      </a:r>
                      <a:r>
                        <a:rPr kumimoji="1" lang="en-US" altLang="ja-JP" sz="750" dirty="0">
                          <a:latin typeface="Meiryo UI" panose="020B0604030504040204" pitchFamily="50" charset="-128"/>
                          <a:ea typeface="Meiryo UI" panose="020B0604030504040204" pitchFamily="50" charset="-128"/>
                        </a:rPr>
                        <a:t>/kWh</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2513280"/>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設備利用率</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a:t>
                      </a:r>
                    </a:p>
                  </a:txBody>
                  <a:tcPr marL="36000" marR="0" marT="36000" marB="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29033583"/>
                  </a:ext>
                </a:extLst>
              </a:tr>
              <a:tr h="145951">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売上高</a:t>
                      </a:r>
                      <a:r>
                        <a:rPr kumimoji="1" lang="en-US" altLang="ja-JP" sz="75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750" kern="1200" dirty="0">
                          <a:solidFill>
                            <a:schemeClr val="tx1"/>
                          </a:solidFill>
                          <a:latin typeface="Meiryo UI" panose="020B0604030504040204" pitchFamily="50" charset="-128"/>
                          <a:ea typeface="Meiryo UI" panose="020B0604030504040204" pitchFamily="50" charset="-128"/>
                          <a:cs typeface="+mn-cs"/>
                        </a:rPr>
                        <a:t>年間</a:t>
                      </a:r>
                      <a:r>
                        <a:rPr kumimoji="1" lang="en-US" altLang="ja-JP" sz="750"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75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千円</a:t>
                      </a:r>
                    </a:p>
                  </a:txBody>
                  <a:tcPr marL="36000" marR="0" marT="36000" marB="0" anchor="ctr"/>
                </a:tc>
                <a:extLst>
                  <a:ext uri="{0D108BD9-81ED-4DB2-BD59-A6C34878D82A}">
                    <a16:rowId xmlns:a16="http://schemas.microsoft.com/office/drawing/2014/main" val="90072559"/>
                  </a:ext>
                </a:extLst>
              </a:tr>
              <a:tr h="145951">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事業年数</a:t>
                      </a: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年</a:t>
                      </a:r>
                    </a:p>
                  </a:txBody>
                  <a:tcPr marL="36000" marR="0" marT="36000" marB="0" anchor="ctr"/>
                </a:tc>
                <a:extLst>
                  <a:ext uri="{0D108BD9-81ED-4DB2-BD59-A6C34878D82A}">
                    <a16:rowId xmlns:a16="http://schemas.microsoft.com/office/drawing/2014/main" val="2528999370"/>
                  </a:ext>
                </a:extLst>
              </a:tr>
            </a:tbl>
          </a:graphicData>
        </a:graphic>
      </p:graphicFrame>
      <p:sp>
        <p:nvSpPr>
          <p:cNvPr id="7" name="テキスト ボックス 1"/>
          <p:cNvSpPr txBox="1"/>
          <p:nvPr/>
        </p:nvSpPr>
        <p:spPr>
          <a:xfrm>
            <a:off x="128045" y="1076124"/>
            <a:ext cx="2772000" cy="180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kumimoji="1" lang="zh-TW" altLang="en-US" sz="1000" dirty="0">
                <a:latin typeface="Meiryo UI" panose="020B0604030504040204" pitchFamily="50" charset="-128"/>
                <a:ea typeface="Meiryo UI" panose="020B0604030504040204" pitchFamily="50" charset="-128"/>
              </a:rPr>
              <a:t>太陽光発電</a:t>
            </a:r>
            <a:r>
              <a:rPr kumimoji="1" lang="en-US" altLang="zh-TW"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地域企業</a:t>
            </a:r>
            <a:r>
              <a:rPr lang="ja-JP" altLang="en-US" sz="1000" dirty="0">
                <a:latin typeface="Meiryo UI" panose="020B0604030504040204" pitchFamily="50" charset="-128"/>
                <a:ea typeface="Meiryo UI" panose="020B0604030504040204" pitchFamily="50" charset="-128"/>
              </a:rPr>
              <a:t>での電力小売</a:t>
            </a:r>
            <a:r>
              <a:rPr kumimoji="1" lang="en-US" altLang="zh-TW"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31" name="正方形/長方形 31">
            <a:extLst>
              <a:ext uri="{FF2B5EF4-FFF2-40B4-BE49-F238E27FC236}">
                <a16:creationId xmlns:a16="http://schemas.microsoft.com/office/drawing/2014/main" id="{0FE5D3A5-76D5-41EB-ABD9-1A199C8118B9}"/>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5413441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34</a:t>
            </a:fld>
            <a:endParaRPr lang="en-US" altLang="ja-JP" dirty="0"/>
          </a:p>
        </p:txBody>
      </p:sp>
      <p:sp>
        <p:nvSpPr>
          <p:cNvPr id="2" name="タイトル 1"/>
          <p:cNvSpPr>
            <a:spLocks noGrp="1"/>
          </p:cNvSpPr>
          <p:nvPr>
            <p:ph type="ctrTitle"/>
          </p:nvPr>
        </p:nvSpPr>
        <p:spPr/>
        <p:txBody>
          <a:bodyPr/>
          <a:lstStyle/>
          <a:p>
            <a:r>
              <a:rPr lang="ja-JP" altLang="en-US" dirty="0"/>
              <a:t>（１）施策の内容と経済波及効果の算出結果</a:t>
            </a:r>
            <a:endParaRPr kumimoji="1" lang="ja-JP" altLang="en-US" dirty="0"/>
          </a:p>
        </p:txBody>
      </p:sp>
      <p:sp>
        <p:nvSpPr>
          <p:cNvPr id="35" name="テキスト ボックス 33">
            <a:extLst>
              <a:ext uri="{FF2B5EF4-FFF2-40B4-BE49-F238E27FC236}">
                <a16:creationId xmlns:a16="http://schemas.microsoft.com/office/drawing/2014/main" id="{6F859280-7B59-6B2A-BE7A-FBD821D6FFFF}"/>
              </a:ext>
            </a:extLst>
          </p:cNvPr>
          <p:cNvSpPr txBox="1"/>
          <p:nvPr/>
        </p:nvSpPr>
        <p:spPr>
          <a:xfrm>
            <a:off x="6379897" y="4058448"/>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③建設効果と事業効果の合計</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4" name="テキスト ボックス 32">
            <a:extLst>
              <a:ext uri="{FF2B5EF4-FFF2-40B4-BE49-F238E27FC236}">
                <a16:creationId xmlns:a16="http://schemas.microsoft.com/office/drawing/2014/main" id="{6F859280-7B59-6B2A-BE7A-FBD821D6FFFF}"/>
              </a:ext>
            </a:extLst>
          </p:cNvPr>
          <p:cNvSpPr txBox="1"/>
          <p:nvPr/>
        </p:nvSpPr>
        <p:spPr>
          <a:xfrm>
            <a:off x="2820641" y="4058448"/>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②事業効果</a:t>
            </a:r>
            <a:r>
              <a:rPr lang="ja-JP" altLang="en-US" sz="1100" u="sng" baseline="30000" dirty="0">
                <a:latin typeface="Meiryo UI" panose="020B0604030504040204" pitchFamily="50" charset="-128"/>
                <a:ea typeface="Meiryo UI" panose="020B0604030504040204" pitchFamily="50" charset="-128"/>
              </a:rPr>
              <a:t>注</a:t>
            </a:r>
            <a:r>
              <a:rPr lang="en-US" altLang="ja-JP" sz="1100" u="sng" baseline="30000" dirty="0">
                <a:latin typeface="Meiryo UI" panose="020B0604030504040204" pitchFamily="50" charset="-128"/>
                <a:ea typeface="Meiryo UI" panose="020B0604030504040204" pitchFamily="50" charset="-128"/>
              </a:rPr>
              <a:t>2</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3" name="テキスト ボックス 31">
            <a:extLst>
              <a:ext uri="{FF2B5EF4-FFF2-40B4-BE49-F238E27FC236}">
                <a16:creationId xmlns:a16="http://schemas.microsoft.com/office/drawing/2014/main" id="{6F859280-7B59-6B2A-BE7A-FBD821D6FFFF}"/>
              </a:ext>
            </a:extLst>
          </p:cNvPr>
          <p:cNvSpPr txBox="1"/>
          <p:nvPr/>
        </p:nvSpPr>
        <p:spPr>
          <a:xfrm>
            <a:off x="100211" y="4058448"/>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①建設効果</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9" name="テキスト ボックス 30"/>
          <p:cNvSpPr txBox="1">
            <a:spLocks noChangeArrowheads="1"/>
          </p:cNvSpPr>
          <p:nvPr/>
        </p:nvSpPr>
        <p:spPr bwMode="auto">
          <a:xfrm>
            <a:off x="103434" y="3842070"/>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p>
        </p:txBody>
      </p:sp>
      <p:sp>
        <p:nvSpPr>
          <p:cNvPr id="24" name="テキスト ボックス 29">
            <a:extLst>
              <a:ext uri="{FF2B5EF4-FFF2-40B4-BE49-F238E27FC236}">
                <a16:creationId xmlns:a16="http://schemas.microsoft.com/office/drawing/2014/main" id="{AE3F361C-6CFF-A103-91C4-BDAD3FC2F6D2}"/>
              </a:ext>
            </a:extLst>
          </p:cNvPr>
          <p:cNvSpPr txBox="1"/>
          <p:nvPr/>
        </p:nvSpPr>
        <p:spPr>
          <a:xfrm>
            <a:off x="6342072" y="2556228"/>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30" name="テキスト ボックス 27">
            <a:extLst>
              <a:ext uri="{FF2B5EF4-FFF2-40B4-BE49-F238E27FC236}">
                <a16:creationId xmlns:a16="http://schemas.microsoft.com/office/drawing/2014/main" id="{AE3F361C-6CFF-A103-91C4-BDAD3FC2F6D2}"/>
              </a:ext>
            </a:extLst>
          </p:cNvPr>
          <p:cNvSpPr txBox="1"/>
          <p:nvPr/>
        </p:nvSpPr>
        <p:spPr>
          <a:xfrm>
            <a:off x="6342072" y="1214452"/>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31" name="テキスト ボックス 26">
            <a:extLst>
              <a:ext uri="{FF2B5EF4-FFF2-40B4-BE49-F238E27FC236}">
                <a16:creationId xmlns:a16="http://schemas.microsoft.com/office/drawing/2014/main" id="{AE3F361C-6CFF-A103-91C4-BDAD3FC2F6D2}"/>
              </a:ext>
            </a:extLst>
          </p:cNvPr>
          <p:cNvSpPr txBox="1"/>
          <p:nvPr/>
        </p:nvSpPr>
        <p:spPr>
          <a:xfrm>
            <a:off x="6250227" y="1055782"/>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②調達計画</a:t>
            </a:r>
            <a:endParaRPr kumimoji="1" lang="ja-JP" altLang="en-US" sz="900" u="sng" dirty="0">
              <a:latin typeface="Meiryo UI" panose="020B0604030504040204" pitchFamily="50" charset="-128"/>
              <a:ea typeface="Meiryo UI" panose="020B0604030504040204" pitchFamily="50" charset="-128"/>
            </a:endParaRPr>
          </a:p>
        </p:txBody>
      </p:sp>
      <p:sp>
        <p:nvSpPr>
          <p:cNvPr id="36" name="テキスト ボックス 25">
            <a:extLst>
              <a:ext uri="{FF2B5EF4-FFF2-40B4-BE49-F238E27FC236}">
                <a16:creationId xmlns:a16="http://schemas.microsoft.com/office/drawing/2014/main" id="{AE3F361C-6CFF-A103-91C4-BDAD3FC2F6D2}"/>
              </a:ext>
            </a:extLst>
          </p:cNvPr>
          <p:cNvSpPr txBox="1"/>
          <p:nvPr/>
        </p:nvSpPr>
        <p:spPr>
          <a:xfrm>
            <a:off x="3705496" y="1055782"/>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a:t>
            </a:r>
            <a:endParaRPr kumimoji="1" lang="ja-JP" altLang="en-US" sz="900" u="sng" dirty="0">
              <a:latin typeface="Meiryo UI" panose="020B0604030504040204" pitchFamily="50" charset="-128"/>
              <a:ea typeface="Meiryo UI" panose="020B0604030504040204" pitchFamily="50" charset="-128"/>
            </a:endParaRPr>
          </a:p>
        </p:txBody>
      </p:sp>
      <p:sp>
        <p:nvSpPr>
          <p:cNvPr id="37" name="テキスト ボックス 24"/>
          <p:cNvSpPr txBox="1"/>
          <p:nvPr/>
        </p:nvSpPr>
        <p:spPr>
          <a:xfrm>
            <a:off x="3639089" y="889001"/>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40621" y="1284493"/>
            <a:ext cx="108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設備の概要</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40621" y="888901"/>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32723"/>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40" name="テキスト ボックス 7"/>
          <p:cNvSpPr txBox="1"/>
          <p:nvPr/>
        </p:nvSpPr>
        <p:spPr>
          <a:xfrm>
            <a:off x="3024000" y="6433200"/>
            <a:ext cx="324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2) </a:t>
            </a:r>
            <a:r>
              <a:rPr lang="ja-JP" altLang="en-US" sz="700" dirty="0"/>
              <a:t>現在価値は割引率</a:t>
            </a:r>
            <a:r>
              <a:rPr lang="en-US" altLang="ja-JP" sz="700" dirty="0"/>
              <a:t>0.91</a:t>
            </a:r>
            <a:r>
              <a:rPr lang="ja-JP" altLang="en-US" sz="700" dirty="0"/>
              <a:t>％として算出</a:t>
            </a:r>
          </a:p>
        </p:txBody>
      </p:sp>
      <p:sp>
        <p:nvSpPr>
          <p:cNvPr id="41" name="テキスト ボックス 6"/>
          <p:cNvSpPr txBox="1"/>
          <p:nvPr/>
        </p:nvSpPr>
        <p:spPr>
          <a:xfrm>
            <a:off x="196943" y="3701968"/>
            <a:ext cx="3168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1)</a:t>
            </a:r>
            <a:r>
              <a:rPr lang="ja-JP" altLang="en-US" sz="700" dirty="0"/>
              <a:t> 発注額のうちどれだけを地域内の業者に発注しているかを表す割合</a:t>
            </a:r>
          </a:p>
        </p:txBody>
      </p:sp>
      <p:sp>
        <p:nvSpPr>
          <p:cNvPr id="29" name="テキスト ボックス 5"/>
          <p:cNvSpPr txBox="1"/>
          <p:nvPr/>
        </p:nvSpPr>
        <p:spPr>
          <a:xfrm>
            <a:off x="7464729" y="5398669"/>
            <a:ext cx="901008" cy="396000"/>
          </a:xfrm>
          <a:prstGeom prst="rect">
            <a:avLst/>
          </a:prstGeom>
          <a:solidFill>
            <a:schemeClr val="bg1"/>
          </a:solidFill>
          <a:ln w="12700">
            <a:solidFill>
              <a:srgbClr val="339933"/>
            </a:solidFill>
          </a:ln>
        </p:spPr>
        <p:txBody>
          <a:bodyPr wrap="square" lIns="36000" tIns="0" rIns="36000" bIns="0" rtlCol="0" anchor="ctr" anchorCtr="1">
            <a:noAutofit/>
          </a:bodyPr>
          <a:lstStyle/>
          <a:p>
            <a:pPr algn="ctr"/>
            <a:r>
              <a:rPr lang="ja-JP" altLang="en-US" sz="1000" b="1" dirty="0">
                <a:solidFill>
                  <a:srgbClr val="339933"/>
                </a:solidFill>
                <a:latin typeface="Meiryo UI" panose="020B0604030504040204" pitchFamily="50" charset="-128"/>
                <a:ea typeface="Meiryo UI" panose="020B0604030504040204" pitchFamily="50" charset="-128"/>
              </a:rPr>
              <a:t>設備投資額の約</a:t>
            </a:r>
            <a:r>
              <a:rPr lang="en-US" altLang="ja-JP" sz="1000" b="1" dirty="0">
                <a:solidFill>
                  <a:srgbClr val="339933"/>
                </a:solidFill>
                <a:latin typeface="Meiryo UI" panose="020B0604030504040204" pitchFamily="50" charset="-128"/>
                <a:ea typeface="Meiryo UI" panose="020B0604030504040204" pitchFamily="50" charset="-128"/>
              </a:rPr>
              <a:t>2.3</a:t>
            </a:r>
            <a:r>
              <a:rPr lang="ja-JP" altLang="en-US" sz="1000" b="1" dirty="0">
                <a:solidFill>
                  <a:srgbClr val="339933"/>
                </a:solidFill>
                <a:latin typeface="Meiryo UI" panose="020B0604030504040204" pitchFamily="50" charset="-128"/>
                <a:ea typeface="Meiryo UI" panose="020B0604030504040204" pitchFamily="50" charset="-128"/>
              </a:rPr>
              <a:t>倍</a:t>
            </a:r>
            <a:endParaRPr lang="en-US" altLang="ja-JP" sz="1000" b="1" dirty="0">
              <a:solidFill>
                <a:srgbClr val="339933"/>
              </a:solidFill>
              <a:latin typeface="Meiryo UI" panose="020B0604030504040204" pitchFamily="50" charset="-128"/>
              <a:ea typeface="Meiryo UI" panose="020B0604030504040204" pitchFamily="50" charset="-128"/>
            </a:endParaRPr>
          </a:p>
        </p:txBody>
      </p:sp>
      <p:sp>
        <p:nvSpPr>
          <p:cNvPr id="11" name="テキスト ボックス 4">
            <a:extLst>
              <a:ext uri="{FF2B5EF4-FFF2-40B4-BE49-F238E27FC236}">
                <a16:creationId xmlns:a16="http://schemas.microsoft.com/office/drawing/2014/main" id="{D415A49F-BFA3-D7DD-9C2E-8BFAC3DB3B39}"/>
              </a:ext>
            </a:extLst>
          </p:cNvPr>
          <p:cNvSpPr txBox="1"/>
          <p:nvPr/>
        </p:nvSpPr>
        <p:spPr>
          <a:xfrm>
            <a:off x="6463027" y="4300034"/>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建設効果と事業効果</a:t>
            </a:r>
            <a:r>
              <a:rPr lang="en-US" altLang="ja-JP" sz="1000" b="0" dirty="0"/>
              <a:t>(</a:t>
            </a:r>
            <a:r>
              <a:rPr lang="ja-JP" altLang="en-US" sz="1000" b="0" dirty="0"/>
              <a:t>累積</a:t>
            </a:r>
            <a:r>
              <a:rPr lang="en-US" altLang="ja-JP" sz="1000" b="0" dirty="0"/>
              <a:t>)</a:t>
            </a:r>
            <a:r>
              <a:rPr lang="ja-JP" altLang="en-US" sz="1000" b="0" dirty="0"/>
              <a:t>を合計すると</a:t>
            </a:r>
            <a:r>
              <a:rPr lang="en-US" altLang="ja-JP" sz="1000" b="0" dirty="0"/>
              <a:t>18.71</a:t>
            </a:r>
            <a:r>
              <a:rPr lang="ja-JP" altLang="en-US" sz="1000" b="0" dirty="0"/>
              <a:t>億円であり、設備投資額の約</a:t>
            </a:r>
            <a:r>
              <a:rPr lang="en-US" altLang="ja-JP" sz="1000" b="0" dirty="0"/>
              <a:t>2.3</a:t>
            </a:r>
            <a:r>
              <a:rPr lang="ja-JP" altLang="en-US" sz="1000" b="0" dirty="0"/>
              <a:t>倍である。</a:t>
            </a:r>
          </a:p>
        </p:txBody>
      </p:sp>
      <p:sp>
        <p:nvSpPr>
          <p:cNvPr id="32" name="テキスト ボックス 3"/>
          <p:cNvSpPr txBox="1"/>
          <p:nvPr/>
        </p:nvSpPr>
        <p:spPr>
          <a:xfrm>
            <a:off x="2901547" y="4300034"/>
            <a:ext cx="3456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en-US" altLang="ja-JP" sz="1000" b="0" dirty="0"/>
              <a:t>5,000kW</a:t>
            </a:r>
            <a:r>
              <a:rPr lang="ja-JP" altLang="en-US" sz="1000" b="0" dirty="0" err="1"/>
              <a:t>の太</a:t>
            </a:r>
            <a:r>
              <a:rPr lang="ja-JP" altLang="en-US" sz="1000" b="0" dirty="0"/>
              <a:t>陽光発電を導入することによる事業効果は、事業期間</a:t>
            </a:r>
            <a:r>
              <a:rPr lang="en-US" altLang="ja-JP" sz="1000" b="0" dirty="0"/>
              <a:t>(17</a:t>
            </a:r>
            <a:r>
              <a:rPr lang="ja-JP" altLang="en-US" sz="1000" b="0" dirty="0"/>
              <a:t>年</a:t>
            </a:r>
            <a:r>
              <a:rPr lang="en-US" altLang="ja-JP" sz="1000" b="0" dirty="0"/>
              <a:t>)</a:t>
            </a:r>
            <a:r>
              <a:rPr lang="ja-JP" altLang="en-US" sz="1000" b="0" dirty="0"/>
              <a:t>の累積</a:t>
            </a:r>
            <a:r>
              <a:rPr lang="en-US" altLang="ja-JP" sz="1000" b="0" dirty="0"/>
              <a:t>(</a:t>
            </a:r>
            <a:r>
              <a:rPr lang="ja-JP" altLang="en-US" sz="1000" b="0" dirty="0"/>
              <a:t>現在価値</a:t>
            </a:r>
            <a:r>
              <a:rPr lang="en-US" altLang="ja-JP" sz="1000" b="0" dirty="0"/>
              <a:t>)</a:t>
            </a:r>
            <a:r>
              <a:rPr lang="ja-JP" altLang="en-US" sz="1000" b="0" dirty="0"/>
              <a:t>で</a:t>
            </a:r>
            <a:r>
              <a:rPr lang="en-US" altLang="ja-JP" sz="1000" b="0" dirty="0"/>
              <a:t>16.66</a:t>
            </a:r>
            <a:r>
              <a:rPr lang="ja-JP" altLang="en-US" sz="1000" b="0" dirty="0"/>
              <a:t>億円</a:t>
            </a:r>
            <a:r>
              <a:rPr lang="en-US" altLang="ja-JP" sz="1000" b="0" dirty="0"/>
              <a:t>/</a:t>
            </a:r>
            <a:r>
              <a:rPr lang="ja-JP" altLang="en-US" sz="1000" b="0" dirty="0"/>
              <a:t>年である。</a:t>
            </a:r>
          </a:p>
        </p:txBody>
      </p:sp>
      <p:sp>
        <p:nvSpPr>
          <p:cNvPr id="25" name="テキスト ボックス 2"/>
          <p:cNvSpPr txBox="1"/>
          <p:nvPr/>
        </p:nvSpPr>
        <p:spPr>
          <a:xfrm>
            <a:off x="155845" y="4300034"/>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設備投資額</a:t>
            </a:r>
            <a:r>
              <a:rPr lang="en-US" altLang="ja-JP" sz="1000" b="0" dirty="0"/>
              <a:t>7.98</a:t>
            </a:r>
            <a:r>
              <a:rPr lang="ja-JP" altLang="en-US" sz="1000" b="0" dirty="0"/>
              <a:t>億円による地域内の建設効果は</a:t>
            </a:r>
            <a:r>
              <a:rPr lang="en-US" altLang="ja-JP" sz="1000" b="0" dirty="0"/>
              <a:t>2.05</a:t>
            </a:r>
            <a:r>
              <a:rPr lang="ja-JP" altLang="en-US" sz="1000" b="0" dirty="0"/>
              <a:t>億円である。</a:t>
            </a:r>
          </a:p>
        </p:txBody>
      </p:sp>
      <p:graphicFrame>
        <p:nvGraphicFramePr>
          <p:cNvPr id="21" name="表 2">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2248520321"/>
              </p:ext>
            </p:extLst>
          </p:nvPr>
        </p:nvGraphicFramePr>
        <p:xfrm>
          <a:off x="3781223" y="1223670"/>
          <a:ext cx="2247326" cy="2483995"/>
        </p:xfrm>
        <a:graphic>
          <a:graphicData uri="http://schemas.openxmlformats.org/drawingml/2006/table">
            <a:tbl>
              <a:tblPr firstRow="1" bandRow="1">
                <a:tableStyleId>{5940675A-B579-460E-94D1-54222C63F5DA}</a:tableStyleId>
              </a:tblPr>
              <a:tblGrid>
                <a:gridCol w="792000">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gridCol w="591326">
                  <a:extLst>
                    <a:ext uri="{9D8B030D-6E8A-4147-A177-3AD203B41FA5}">
                      <a16:colId xmlns:a16="http://schemas.microsoft.com/office/drawing/2014/main" val="3698287331"/>
                    </a:ext>
                  </a:extLst>
                </a:gridCol>
              </a:tblGrid>
              <a:tr h="163131">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marT="36000" marB="36000"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p>
                  </a:txBody>
                  <a:tcPr marT="36000" marB="36000"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単位</a:t>
                      </a:r>
                    </a:p>
                  </a:txBody>
                  <a:tcPr marT="36000" marB="36000" anchor="ctr" anchorCtr="1">
                    <a:solidFill>
                      <a:schemeClr val="bg1">
                        <a:lumMod val="75000"/>
                      </a:schemeClr>
                    </a:solidFill>
                  </a:tcPr>
                </a:tc>
                <a:extLst>
                  <a:ext uri="{0D108BD9-81ED-4DB2-BD59-A6C34878D82A}">
                    <a16:rowId xmlns:a16="http://schemas.microsoft.com/office/drawing/2014/main" val="3528111955"/>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marL="54000" marR="0" marT="36000" marB="36000"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燃料費</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木材</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7407780"/>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修繕費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灰処理費用</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4799532"/>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保険料</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諸費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用益費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6626313"/>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一般管理費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減価償却</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固定資産税</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165776">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marL="54000" marR="0" marT="36000" marB="36000"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T="36000" marB="3600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37478202"/>
                  </a:ext>
                </a:extLst>
              </a:tr>
            </a:tbl>
          </a:graphicData>
        </a:graphic>
      </p:graphicFrame>
      <p:graphicFrame>
        <p:nvGraphicFramePr>
          <p:cNvPr id="26" name="表 1">
            <a:extLst>
              <a:ext uri="{FF2B5EF4-FFF2-40B4-BE49-F238E27FC236}">
                <a16:creationId xmlns:a16="http://schemas.microsoft.com/office/drawing/2014/main" id="{5AC9043E-4C9D-4C02-A907-E4D928D79313}"/>
              </a:ext>
            </a:extLst>
          </p:cNvPr>
          <p:cNvGraphicFramePr>
            <a:graphicFrameLocks noGrp="1"/>
          </p:cNvGraphicFramePr>
          <p:nvPr>
            <p:extLst>
              <p:ext uri="{D42A27DB-BD31-4B8C-83A1-F6EECF244321}">
                <p14:modId xmlns:p14="http://schemas.microsoft.com/office/powerpoint/2010/main" val="1185117537"/>
              </p:ext>
            </p:extLst>
          </p:nvPr>
        </p:nvGraphicFramePr>
        <p:xfrm>
          <a:off x="158490" y="1463988"/>
          <a:ext cx="3240001" cy="2232003"/>
        </p:xfrm>
        <a:graphic>
          <a:graphicData uri="http://schemas.openxmlformats.org/drawingml/2006/table">
            <a:tbl>
              <a:tblPr firstRow="1" bandRow="1">
                <a:tableStyleId>{5940675A-B579-460E-94D1-54222C63F5DA}</a:tableStyleId>
              </a:tblPr>
              <a:tblGrid>
                <a:gridCol w="153410">
                  <a:extLst>
                    <a:ext uri="{9D8B030D-6E8A-4147-A177-3AD203B41FA5}">
                      <a16:colId xmlns:a16="http://schemas.microsoft.com/office/drawing/2014/main" val="2250622700"/>
                    </a:ext>
                  </a:extLst>
                </a:gridCol>
                <a:gridCol w="368776">
                  <a:extLst>
                    <a:ext uri="{9D8B030D-6E8A-4147-A177-3AD203B41FA5}">
                      <a16:colId xmlns:a16="http://schemas.microsoft.com/office/drawing/2014/main" val="739774977"/>
                    </a:ext>
                  </a:extLst>
                </a:gridCol>
                <a:gridCol w="154367">
                  <a:extLst>
                    <a:ext uri="{9D8B030D-6E8A-4147-A177-3AD203B41FA5}">
                      <a16:colId xmlns:a16="http://schemas.microsoft.com/office/drawing/2014/main" val="1626966803"/>
                    </a:ext>
                  </a:extLst>
                </a:gridCol>
                <a:gridCol w="1014412">
                  <a:extLst>
                    <a:ext uri="{9D8B030D-6E8A-4147-A177-3AD203B41FA5}">
                      <a16:colId xmlns:a16="http://schemas.microsoft.com/office/drawing/2014/main" val="1758199408"/>
                    </a:ext>
                  </a:extLst>
                </a:gridCol>
                <a:gridCol w="931477">
                  <a:extLst>
                    <a:ext uri="{9D8B030D-6E8A-4147-A177-3AD203B41FA5}">
                      <a16:colId xmlns:a16="http://schemas.microsoft.com/office/drawing/2014/main" val="1868032922"/>
                    </a:ext>
                  </a:extLst>
                </a:gridCol>
                <a:gridCol w="617559">
                  <a:extLst>
                    <a:ext uri="{9D8B030D-6E8A-4147-A177-3AD203B41FA5}">
                      <a16:colId xmlns:a16="http://schemas.microsoft.com/office/drawing/2014/main" val="3698287331"/>
                    </a:ext>
                  </a:extLst>
                </a:gridCol>
              </a:tblGrid>
              <a:tr h="145951">
                <a:tc gridSpan="4">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項目</a:t>
                      </a:r>
                    </a:p>
                  </a:txBody>
                  <a:tcPr marL="36000" marR="0" marT="36000" marB="0" anchor="ctr" anchorCtr="1">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設定値</a:t>
                      </a:r>
                    </a:p>
                  </a:txBody>
                  <a:tcPr marL="36000" marR="0" marT="36000" marB="0" anchor="ctr" anchorCtr="1">
                    <a:solidFill>
                      <a:schemeClr val="bg1">
                        <a:lumMod val="75000"/>
                      </a:schemeClr>
                    </a:solidFill>
                  </a:tcPr>
                </a:tc>
                <a:tc>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単位</a:t>
                      </a:r>
                    </a:p>
                  </a:txBody>
                  <a:tcPr marL="36000" marR="0" marT="36000" marB="0" anchor="ctr" anchorCtr="1">
                    <a:solidFill>
                      <a:schemeClr val="bg1">
                        <a:lumMod val="75000"/>
                      </a:schemeClr>
                    </a:solidFill>
                  </a:tcPr>
                </a:tc>
                <a:extLst>
                  <a:ext uri="{0D108BD9-81ED-4DB2-BD59-A6C34878D82A}">
                    <a16:rowId xmlns:a16="http://schemas.microsoft.com/office/drawing/2014/main" val="3528111955"/>
                  </a:ext>
                </a:extLst>
              </a:tr>
              <a:tr h="145951">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設備投資額</a:t>
                      </a:r>
                    </a:p>
                  </a:txBody>
                  <a:tcPr marL="36000" marR="0" marT="36000" marB="0" anchor="ctr">
                    <a:lnB w="12700" cmpd="sng">
                      <a:noFill/>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noFill/>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百万円</a:t>
                      </a:r>
                    </a:p>
                  </a:txBody>
                  <a:tcPr marL="36000" marR="0" marT="36000" marB="0" anchor="ctr">
                    <a:noFill/>
                  </a:tcPr>
                </a:tc>
                <a:extLst>
                  <a:ext uri="{0D108BD9-81ED-4DB2-BD59-A6C34878D82A}">
                    <a16:rowId xmlns:a16="http://schemas.microsoft.com/office/drawing/2014/main" val="2600272368"/>
                  </a:ext>
                </a:extLst>
              </a:tr>
              <a:tr h="145951">
                <a:tc rowSpan="8">
                  <a:txBody>
                    <a:bodyPr/>
                    <a:lstStyle/>
                    <a:p>
                      <a:pPr marL="0" algn="l" defTabSz="914400" rtl="0" eaLnBrk="1" latinLnBrk="0" hangingPunct="1">
                        <a:lnSpc>
                          <a:spcPts val="4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R w="12700" cap="flat" cmpd="sng" algn="ctr">
                      <a:solidFill>
                        <a:schemeClr val="tx1"/>
                      </a:solidFill>
                      <a:prstDash val="solid"/>
                      <a:round/>
                      <a:headEnd type="none" w="med" len="med"/>
                      <a:tailEnd type="none" w="med" len="med"/>
                    </a:lnR>
                    <a:lnT w="12700" cmpd="sng">
                      <a:noFill/>
                    </a:lnT>
                    <a:solidFill>
                      <a:schemeClr val="bg1">
                        <a:lumMod val="95000"/>
                      </a:schemeClr>
                    </a:solidFill>
                  </a:tcPr>
                </a:tc>
                <a:tc gridSpan="3">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うち、工事費の割合</a:t>
                      </a:r>
                    </a:p>
                  </a:txBody>
                  <a:tcPr marL="36000" marR="0" marT="36000" marB="0" anchor="ctr">
                    <a:lnL w="1270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5949214"/>
                  </a:ext>
                </a:extLst>
              </a:tr>
              <a:tr h="153074">
                <a:tc vMerge="1">
                  <a:txBody>
                    <a:bodyPr/>
                    <a:lstStyle/>
                    <a:p>
                      <a:endParaRPr kumimoji="1" lang="ja-JP" altLang="en-US"/>
                    </a:p>
                  </a:txBody>
                  <a:tcPr/>
                </a:tc>
                <a:tc rowSpan="3">
                  <a:txBody>
                    <a:bodyPr/>
                    <a:lstStyle/>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設備費</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の割合</a:t>
                      </a: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7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054710940"/>
                  </a:ext>
                </a:extLst>
              </a:tr>
              <a:tr h="153074">
                <a:tc vMerge="1">
                  <a:txBody>
                    <a:bodyPr/>
                    <a:lstStyle/>
                    <a:p>
                      <a:endParaRPr kumimoji="1" lang="ja-JP" altLang="en-US"/>
                    </a:p>
                  </a:txBody>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lumMod val="95000"/>
                      </a:schemeClr>
                    </a:solidFill>
                  </a:tcPr>
                </a:tc>
                <a:tc gridSpan="2">
                  <a:txBody>
                    <a:bodyPr/>
                    <a:lstStyle/>
                    <a:p>
                      <a:pPr>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パワコン等</a:t>
                      </a:r>
                      <a:endParaRPr kumimoji="1" lang="ja-JP" altLang="en-US" sz="7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588648718"/>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タービン、燃焼炉、ボイラー等</a:t>
                      </a:r>
                      <a:endParaRPr kumimoji="1" lang="ja-JP" altLang="en-US" sz="70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218628976"/>
                  </a:ext>
                </a:extLst>
              </a:tr>
              <a:tr h="145951">
                <a:tc vMerge="1">
                  <a:txBody>
                    <a:bodyPr/>
                    <a:lstStyle/>
                    <a:p>
                      <a:pPr marL="0" algn="ctr" defTabSz="914400" rtl="0" eaLnBrk="1" latinLnBrk="0" hangingPunct="1">
                        <a:lnSpc>
                          <a:spcPts val="10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rowSpan="4">
                  <a:txBody>
                    <a:bodyPr/>
                    <a:lstStyle/>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域内</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調達率</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8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bg1">
                        <a:lumMod val="95000"/>
                      </a:schemeClr>
                    </a:solidFill>
                  </a:tcPr>
                </a:tc>
                <a:tc gridSpan="2">
                  <a:txBody>
                    <a:bodyPr/>
                    <a:lstStyle/>
                    <a:p>
                      <a:pPr marL="0" indent="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工事費</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95744064"/>
                  </a:ext>
                </a:extLst>
              </a:tr>
              <a:tr h="153074">
                <a:tc vMerge="1">
                  <a:txBody>
                    <a:bodyPr/>
                    <a:lstStyle/>
                    <a:p>
                      <a:endParaRPr kumimoji="1" lang="ja-JP" altLang="en-US"/>
                    </a:p>
                  </a:txBody>
                  <a:tcPr/>
                </a:tc>
                <a:tc vMerge="1">
                  <a:txBody>
                    <a:bodyPr/>
                    <a:lstStyle/>
                    <a:p>
                      <a:endParaRPr kumimoji="1" lang="ja-JP" altLang="en-US"/>
                    </a:p>
                  </a:txBody>
                  <a:tcPr/>
                </a:tc>
                <a:tc rowSpan="3">
                  <a:txBody>
                    <a:bodyPr/>
                    <a:lstStyle/>
                    <a:p>
                      <a:pPr algn="ctr">
                        <a:lnSpc>
                          <a:spcPts val="800"/>
                        </a:lnSpc>
                      </a:pPr>
                      <a:r>
                        <a:rPr kumimoji="1" lang="ja-JP" altLang="en-US" sz="700" dirty="0">
                          <a:latin typeface="Meiryo UI" panose="020B0604030504040204" pitchFamily="50" charset="-128"/>
                          <a:ea typeface="Meiryo UI" panose="020B0604030504040204" pitchFamily="50" charset="-128"/>
                        </a:rPr>
                        <a:t>設備費</a:t>
                      </a:r>
                    </a:p>
                  </a:txBody>
                  <a:tcPr marL="0" marR="0" marT="0" marB="0" vert="wordArtVertRtl" anchor="ctr">
                    <a:lnL w="6350" cap="flat" cmpd="sng" algn="ctr">
                      <a:solidFill>
                        <a:schemeClr val="tx1"/>
                      </a:solidFill>
                      <a:prstDash val="solid"/>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700" dirty="0">
                        <a:latin typeface="Meiryo UI" panose="020B0604030504040204" pitchFamily="50" charset="-128"/>
                        <a:ea typeface="Meiryo UI" panose="020B0604030504040204" pitchFamily="50" charset="-128"/>
                      </a:endParaRP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05390480"/>
                  </a:ext>
                </a:extLst>
              </a:tr>
              <a:tr h="153074">
                <a:tc vMerge="1">
                  <a:txBody>
                    <a:bodyPr/>
                    <a:lstStyle/>
                    <a:p>
                      <a:endParaRPr kumimoji="1" lang="ja-JP" altLang="en-US"/>
                    </a:p>
                  </a:txBody>
                  <a:tcPr/>
                </a:tc>
                <a:tc vMerge="1">
                  <a:txBody>
                    <a:bodyPr/>
                    <a:lstStyle/>
                    <a:p>
                      <a:endParaRPr kumimoji="1" lang="ja-JP" altLang="en-US"/>
                    </a:p>
                  </a:txBody>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nSpc>
                          <a:spcPts val="400"/>
                        </a:lnSpc>
                      </a:pPr>
                      <a:r>
                        <a:rPr kumimoji="1" lang="ja-JP" altLang="en-US" sz="700" dirty="0">
                          <a:latin typeface="Meiryo UI" panose="020B0604030504040204" pitchFamily="50" charset="-128"/>
                          <a:ea typeface="Meiryo UI" panose="020B0604030504040204" pitchFamily="50" charset="-128"/>
                        </a:rPr>
                        <a:t>パワコン等</a:t>
                      </a: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24939159"/>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endParaRPr kumimoji="1" lang="ja-JP" altLang="en-US"/>
                    </a:p>
                  </a:txBody>
                  <a:tcPr>
                    <a:lnL w="12700" cap="flat" cmpd="sng" algn="ctr">
                      <a:solidFill>
                        <a:schemeClr val="tx1"/>
                      </a:solidFill>
                      <a:prstDash val="solid"/>
                      <a:round/>
                      <a:headEnd type="none" w="med" len="med"/>
                      <a:tailEnd type="none" w="med" len="med"/>
                    </a:lnL>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50" dirty="0">
                          <a:latin typeface="Meiryo UI" panose="020B0604030504040204" pitchFamily="50" charset="-128"/>
                          <a:ea typeface="Meiryo UI" panose="020B0604030504040204" pitchFamily="50" charset="-128"/>
                        </a:rPr>
                        <a:t>タービン、燃焼炉、ボイラー等</a:t>
                      </a: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3497675649"/>
                  </a:ext>
                </a:extLst>
              </a:tr>
              <a:tr h="145951">
                <a:tc rowSpan="3" gridSpan="2">
                  <a:txBody>
                    <a:bodyPr/>
                    <a:lstStyle/>
                    <a:p>
                      <a:pPr marL="0" algn="ctr"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発電設備</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のスペック</a:t>
                      </a:r>
                    </a:p>
                  </a:txBody>
                  <a:tcPr marL="36000" marR="0" marT="36000" marB="0" anchor="ctr">
                    <a:lnR w="6350" cap="flat" cmpd="sng" algn="ctr">
                      <a:solidFill>
                        <a:schemeClr val="tx1"/>
                      </a:solidFill>
                      <a:prstDash val="solid"/>
                      <a:round/>
                      <a:headEnd type="none" w="med" len="med"/>
                      <a:tailEnd type="none" w="med" len="med"/>
                    </a:lnR>
                    <a:solidFill>
                      <a:schemeClr val="bg1">
                        <a:lumMod val="95000"/>
                      </a:schemeClr>
                    </a:solidFill>
                  </a:tcPr>
                </a:tc>
                <a:tc rowSpan="3" h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施策規模</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olid"/>
                      <a:round/>
                      <a:headEnd type="none" w="med" len="med"/>
                      <a:tailEnd type="none" w="med" len="med"/>
                    </a:lnB>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kW</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698132"/>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売電単価</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/kWh</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2513280"/>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設備利用率</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a:t>
                      </a:r>
                    </a:p>
                  </a:txBody>
                  <a:tcPr marL="36000" marR="0" marT="36000" marB="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29033583"/>
                  </a:ext>
                </a:extLst>
              </a:tr>
              <a:tr h="145951">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売上高</a:t>
                      </a: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年間</a:t>
                      </a:r>
                      <a:r>
                        <a:rPr kumimoji="1" lang="en-US" altLang="ja-JP" sz="800"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千円</a:t>
                      </a:r>
                    </a:p>
                  </a:txBody>
                  <a:tcPr marL="36000" marR="0" marT="36000" marB="0" anchor="ctr"/>
                </a:tc>
                <a:extLst>
                  <a:ext uri="{0D108BD9-81ED-4DB2-BD59-A6C34878D82A}">
                    <a16:rowId xmlns:a16="http://schemas.microsoft.com/office/drawing/2014/main" val="90072559"/>
                  </a:ext>
                </a:extLst>
              </a:tr>
              <a:tr h="145951">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事業年数</a:t>
                      </a: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年</a:t>
                      </a:r>
                    </a:p>
                  </a:txBody>
                  <a:tcPr marL="36000" marR="0" marT="36000" marB="0" anchor="ctr"/>
                </a:tc>
                <a:extLst>
                  <a:ext uri="{0D108BD9-81ED-4DB2-BD59-A6C34878D82A}">
                    <a16:rowId xmlns:a16="http://schemas.microsoft.com/office/drawing/2014/main" val="2528999370"/>
                  </a:ext>
                </a:extLst>
              </a:tr>
            </a:tbl>
          </a:graphicData>
        </a:graphic>
      </p:graphicFrame>
      <p:sp>
        <p:nvSpPr>
          <p:cNvPr id="7" name="テキスト ボックス 1"/>
          <p:cNvSpPr txBox="1"/>
          <p:nvPr/>
        </p:nvSpPr>
        <p:spPr>
          <a:xfrm>
            <a:off x="158490" y="1069674"/>
            <a:ext cx="3240000" cy="180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木質バイオマス</a:t>
            </a:r>
            <a:r>
              <a:rPr kumimoji="1" lang="zh-TW" altLang="en-US" sz="1000" dirty="0">
                <a:latin typeface="Meiryo UI" panose="020B0604030504040204" pitchFamily="50" charset="-128"/>
                <a:ea typeface="Meiryo UI" panose="020B0604030504040204" pitchFamily="50" charset="-128"/>
              </a:rPr>
              <a:t>発電</a:t>
            </a:r>
            <a:r>
              <a:rPr kumimoji="1" lang="en-US" altLang="zh-TW" sz="1000" dirty="0">
                <a:latin typeface="Meiryo UI" panose="020B0604030504040204" pitchFamily="50" charset="-128"/>
                <a:ea typeface="Meiryo UI" panose="020B0604030504040204" pitchFamily="50" charset="-128"/>
              </a:rPr>
              <a:t>(</a:t>
            </a:r>
            <a:r>
              <a:rPr kumimoji="1" lang="zh-TW" altLang="en-US" sz="1000" dirty="0">
                <a:latin typeface="Meiryo UI" panose="020B0604030504040204" pitchFamily="50" charset="-128"/>
                <a:ea typeface="Meiryo UI" panose="020B0604030504040204" pitchFamily="50" charset="-128"/>
              </a:rPr>
              <a:t>売電</a:t>
            </a:r>
            <a:r>
              <a:rPr kumimoji="1" lang="en-US" altLang="zh-TW"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27" name="正方形/長方形 31">
            <a:extLst>
              <a:ext uri="{FF2B5EF4-FFF2-40B4-BE49-F238E27FC236}">
                <a16:creationId xmlns:a16="http://schemas.microsoft.com/office/drawing/2014/main" id="{680081D1-9931-4717-8DB3-6669664E11E8}"/>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4120824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35</a:t>
            </a:fld>
            <a:endParaRPr lang="en-US" altLang="ja-JP" dirty="0"/>
          </a:p>
        </p:txBody>
      </p:sp>
      <p:sp>
        <p:nvSpPr>
          <p:cNvPr id="2" name="タイトル 1"/>
          <p:cNvSpPr>
            <a:spLocks noGrp="1"/>
          </p:cNvSpPr>
          <p:nvPr>
            <p:ph type="ctrTitle"/>
          </p:nvPr>
        </p:nvSpPr>
        <p:spPr/>
        <p:txBody>
          <a:bodyPr/>
          <a:lstStyle/>
          <a:p>
            <a:r>
              <a:rPr lang="ja-JP" altLang="en-US" dirty="0"/>
              <a:t>（１）施策の内容と経済波及効果の算出結果</a:t>
            </a:r>
            <a:endParaRPr kumimoji="1" lang="ja-JP" altLang="en-US" dirty="0"/>
          </a:p>
        </p:txBody>
      </p:sp>
      <p:sp>
        <p:nvSpPr>
          <p:cNvPr id="35" name="テキスト ボックス 34">
            <a:extLst>
              <a:ext uri="{FF2B5EF4-FFF2-40B4-BE49-F238E27FC236}">
                <a16:creationId xmlns:a16="http://schemas.microsoft.com/office/drawing/2014/main" id="{6F859280-7B59-6B2A-BE7A-FBD821D6FFFF}"/>
              </a:ext>
            </a:extLst>
          </p:cNvPr>
          <p:cNvSpPr txBox="1"/>
          <p:nvPr/>
        </p:nvSpPr>
        <p:spPr>
          <a:xfrm>
            <a:off x="6379897" y="4025209"/>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③建設効果と事業効果の合計</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6F859280-7B59-6B2A-BE7A-FBD821D6FFFF}"/>
              </a:ext>
            </a:extLst>
          </p:cNvPr>
          <p:cNvSpPr txBox="1"/>
          <p:nvPr/>
        </p:nvSpPr>
        <p:spPr>
          <a:xfrm>
            <a:off x="2820641" y="4025209"/>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②事業効果</a:t>
            </a:r>
            <a:r>
              <a:rPr lang="ja-JP" altLang="en-US" sz="1100" u="sng" baseline="30000" dirty="0">
                <a:latin typeface="Meiryo UI" panose="020B0604030504040204" pitchFamily="50" charset="-128"/>
                <a:ea typeface="Meiryo UI" panose="020B0604030504040204" pitchFamily="50" charset="-128"/>
              </a:rPr>
              <a:t>注</a:t>
            </a:r>
            <a:r>
              <a:rPr lang="en-US" altLang="ja-JP" sz="1100" u="sng" baseline="30000" dirty="0">
                <a:latin typeface="Meiryo UI" panose="020B0604030504040204" pitchFamily="50" charset="-128"/>
                <a:ea typeface="Meiryo UI" panose="020B0604030504040204" pitchFamily="50" charset="-128"/>
              </a:rPr>
              <a:t>2</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3" name="テキスト ボックス 32">
            <a:extLst>
              <a:ext uri="{FF2B5EF4-FFF2-40B4-BE49-F238E27FC236}">
                <a16:creationId xmlns:a16="http://schemas.microsoft.com/office/drawing/2014/main" id="{6F859280-7B59-6B2A-BE7A-FBD821D6FFFF}"/>
              </a:ext>
            </a:extLst>
          </p:cNvPr>
          <p:cNvSpPr txBox="1"/>
          <p:nvPr/>
        </p:nvSpPr>
        <p:spPr>
          <a:xfrm>
            <a:off x="100211" y="4025209"/>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①建設効果</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9" name="テキスト ボックス 31"/>
          <p:cNvSpPr txBox="1">
            <a:spLocks noChangeArrowheads="1"/>
          </p:cNvSpPr>
          <p:nvPr/>
        </p:nvSpPr>
        <p:spPr bwMode="auto">
          <a:xfrm>
            <a:off x="103434" y="3820296"/>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p>
        </p:txBody>
      </p:sp>
      <p:sp>
        <p:nvSpPr>
          <p:cNvPr id="31" name="テキスト ボックス 30">
            <a:extLst>
              <a:ext uri="{FF2B5EF4-FFF2-40B4-BE49-F238E27FC236}">
                <a16:creationId xmlns:a16="http://schemas.microsoft.com/office/drawing/2014/main" id="{AE3F361C-6CFF-A103-91C4-BDAD3FC2F6D2}"/>
              </a:ext>
            </a:extLst>
          </p:cNvPr>
          <p:cNvSpPr txBox="1"/>
          <p:nvPr/>
        </p:nvSpPr>
        <p:spPr>
          <a:xfrm>
            <a:off x="6542342" y="2488754"/>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37" name="テキスト ボックス 28">
            <a:extLst>
              <a:ext uri="{FF2B5EF4-FFF2-40B4-BE49-F238E27FC236}">
                <a16:creationId xmlns:a16="http://schemas.microsoft.com/office/drawing/2014/main" id="{AE3F361C-6CFF-A103-91C4-BDAD3FC2F6D2}"/>
              </a:ext>
            </a:extLst>
          </p:cNvPr>
          <p:cNvSpPr txBox="1"/>
          <p:nvPr/>
        </p:nvSpPr>
        <p:spPr>
          <a:xfrm>
            <a:off x="6542342" y="1233702"/>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40" name="テキスト ボックス 27">
            <a:extLst>
              <a:ext uri="{FF2B5EF4-FFF2-40B4-BE49-F238E27FC236}">
                <a16:creationId xmlns:a16="http://schemas.microsoft.com/office/drawing/2014/main" id="{AE3F361C-6CFF-A103-91C4-BDAD3FC2F6D2}"/>
              </a:ext>
            </a:extLst>
          </p:cNvPr>
          <p:cNvSpPr txBox="1"/>
          <p:nvPr/>
        </p:nvSpPr>
        <p:spPr>
          <a:xfrm>
            <a:off x="6450497" y="1075032"/>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③調達計画</a:t>
            </a:r>
            <a:endParaRPr kumimoji="1" lang="ja-JP" altLang="en-US" sz="900" u="sng" dirty="0">
              <a:latin typeface="Meiryo UI" panose="020B0604030504040204" pitchFamily="50" charset="-128"/>
              <a:ea typeface="Meiryo UI" panose="020B0604030504040204" pitchFamily="50" charset="-128"/>
            </a:endParaRPr>
          </a:p>
        </p:txBody>
      </p:sp>
      <p:sp>
        <p:nvSpPr>
          <p:cNvPr id="41" name="テキスト ボックス 26">
            <a:extLst>
              <a:ext uri="{FF2B5EF4-FFF2-40B4-BE49-F238E27FC236}">
                <a16:creationId xmlns:a16="http://schemas.microsoft.com/office/drawing/2014/main" id="{AE3F361C-6CFF-A103-91C4-BDAD3FC2F6D2}"/>
              </a:ext>
            </a:extLst>
          </p:cNvPr>
          <p:cNvSpPr txBox="1"/>
          <p:nvPr/>
        </p:nvSpPr>
        <p:spPr>
          <a:xfrm>
            <a:off x="4700644" y="1075032"/>
            <a:ext cx="162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②事業計画：地域新電力</a:t>
            </a:r>
            <a:endParaRPr kumimoji="1" lang="ja-JP" altLang="en-US" sz="900" u="sng" dirty="0">
              <a:latin typeface="Meiryo UI" panose="020B0604030504040204" pitchFamily="50" charset="-128"/>
              <a:ea typeface="Meiryo UI" panose="020B0604030504040204" pitchFamily="50" charset="-128"/>
            </a:endParaRPr>
          </a:p>
        </p:txBody>
      </p:sp>
      <p:sp>
        <p:nvSpPr>
          <p:cNvPr id="42" name="テキスト ボックス 25">
            <a:extLst>
              <a:ext uri="{FF2B5EF4-FFF2-40B4-BE49-F238E27FC236}">
                <a16:creationId xmlns:a16="http://schemas.microsoft.com/office/drawing/2014/main" id="{AE3F361C-6CFF-A103-91C4-BDAD3FC2F6D2}"/>
              </a:ext>
            </a:extLst>
          </p:cNvPr>
          <p:cNvSpPr txBox="1"/>
          <p:nvPr/>
        </p:nvSpPr>
        <p:spPr>
          <a:xfrm>
            <a:off x="2995876" y="1075032"/>
            <a:ext cx="144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①事業計画：発電所</a:t>
            </a:r>
            <a:endParaRPr kumimoji="1" lang="ja-JP" altLang="en-US" sz="900" u="sng" dirty="0">
              <a:latin typeface="Meiryo UI" panose="020B0604030504040204" pitchFamily="50" charset="-128"/>
              <a:ea typeface="Meiryo UI" panose="020B0604030504040204" pitchFamily="50" charset="-128"/>
            </a:endParaRPr>
          </a:p>
        </p:txBody>
      </p:sp>
      <p:sp>
        <p:nvSpPr>
          <p:cNvPr id="43" name="テキスト ボックス 24"/>
          <p:cNvSpPr txBox="1"/>
          <p:nvPr/>
        </p:nvSpPr>
        <p:spPr>
          <a:xfrm>
            <a:off x="2942253" y="908251"/>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62972" y="1274341"/>
            <a:ext cx="108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設備の概要</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62972" y="903028"/>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42348"/>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46" name="テキスト ボックス 7"/>
          <p:cNvSpPr txBox="1"/>
          <p:nvPr/>
        </p:nvSpPr>
        <p:spPr>
          <a:xfrm>
            <a:off x="3024000" y="6433200"/>
            <a:ext cx="324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2) </a:t>
            </a:r>
            <a:r>
              <a:rPr lang="ja-JP" altLang="en-US" sz="700" dirty="0"/>
              <a:t>現在価値は割引率</a:t>
            </a:r>
            <a:r>
              <a:rPr lang="en-US" altLang="ja-JP" sz="700" dirty="0"/>
              <a:t>0.91</a:t>
            </a:r>
            <a:r>
              <a:rPr lang="ja-JP" altLang="en-US" sz="700" dirty="0"/>
              <a:t>％として算出</a:t>
            </a:r>
          </a:p>
        </p:txBody>
      </p:sp>
      <p:sp>
        <p:nvSpPr>
          <p:cNvPr id="47" name="テキスト ボックス 6"/>
          <p:cNvSpPr txBox="1"/>
          <p:nvPr/>
        </p:nvSpPr>
        <p:spPr>
          <a:xfrm>
            <a:off x="107404" y="3695378"/>
            <a:ext cx="270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1)</a:t>
            </a:r>
            <a:r>
              <a:rPr lang="ja-JP" altLang="en-US" sz="700" dirty="0"/>
              <a:t> 発注額のうちどれだけを地域内の業者に発注しているかを表す割合</a:t>
            </a:r>
          </a:p>
        </p:txBody>
      </p:sp>
      <p:sp>
        <p:nvSpPr>
          <p:cNvPr id="29" name="テキスト ボックス 5"/>
          <p:cNvSpPr txBox="1"/>
          <p:nvPr/>
        </p:nvSpPr>
        <p:spPr>
          <a:xfrm>
            <a:off x="7459685" y="5442632"/>
            <a:ext cx="901008" cy="396000"/>
          </a:xfrm>
          <a:prstGeom prst="rect">
            <a:avLst/>
          </a:prstGeom>
          <a:solidFill>
            <a:schemeClr val="bg1"/>
          </a:solidFill>
          <a:ln w="12700">
            <a:solidFill>
              <a:srgbClr val="339933"/>
            </a:solidFill>
          </a:ln>
        </p:spPr>
        <p:txBody>
          <a:bodyPr wrap="square" lIns="36000" tIns="0" rIns="36000" bIns="0" rtlCol="0" anchor="ctr" anchorCtr="1">
            <a:noAutofit/>
          </a:bodyPr>
          <a:lstStyle/>
          <a:p>
            <a:pPr algn="ctr"/>
            <a:r>
              <a:rPr lang="ja-JP" altLang="en-US" sz="1000" b="1" dirty="0">
                <a:solidFill>
                  <a:srgbClr val="339933"/>
                </a:solidFill>
                <a:latin typeface="Meiryo UI" panose="020B0604030504040204" pitchFamily="50" charset="-128"/>
                <a:ea typeface="Meiryo UI" panose="020B0604030504040204" pitchFamily="50" charset="-128"/>
              </a:rPr>
              <a:t>設備投資額の約</a:t>
            </a:r>
            <a:r>
              <a:rPr lang="en-US" altLang="ja-JP" sz="1000" b="1" dirty="0">
                <a:solidFill>
                  <a:srgbClr val="339933"/>
                </a:solidFill>
                <a:latin typeface="Meiryo UI" panose="020B0604030504040204" pitchFamily="50" charset="-128"/>
                <a:ea typeface="Meiryo UI" panose="020B0604030504040204" pitchFamily="50" charset="-128"/>
              </a:rPr>
              <a:t>2.3</a:t>
            </a:r>
            <a:r>
              <a:rPr lang="ja-JP" altLang="en-US" sz="1000" b="1" dirty="0">
                <a:solidFill>
                  <a:srgbClr val="339933"/>
                </a:solidFill>
                <a:latin typeface="Meiryo UI" panose="020B0604030504040204" pitchFamily="50" charset="-128"/>
                <a:ea typeface="Meiryo UI" panose="020B0604030504040204" pitchFamily="50" charset="-128"/>
              </a:rPr>
              <a:t>倍</a:t>
            </a:r>
            <a:endParaRPr lang="en-US" altLang="ja-JP" sz="1000" b="1" dirty="0">
              <a:solidFill>
                <a:srgbClr val="339933"/>
              </a:solidFill>
              <a:latin typeface="Meiryo UI" panose="020B0604030504040204" pitchFamily="50" charset="-128"/>
              <a:ea typeface="Meiryo UI" panose="020B0604030504040204" pitchFamily="50" charset="-128"/>
            </a:endParaRPr>
          </a:p>
        </p:txBody>
      </p:sp>
      <p:sp>
        <p:nvSpPr>
          <p:cNvPr id="11" name="テキスト ボックス 4">
            <a:extLst>
              <a:ext uri="{FF2B5EF4-FFF2-40B4-BE49-F238E27FC236}">
                <a16:creationId xmlns:a16="http://schemas.microsoft.com/office/drawing/2014/main" id="{D415A49F-BFA3-D7DD-9C2E-8BFAC3DB3B39}"/>
              </a:ext>
            </a:extLst>
          </p:cNvPr>
          <p:cNvSpPr txBox="1"/>
          <p:nvPr/>
        </p:nvSpPr>
        <p:spPr>
          <a:xfrm>
            <a:off x="6463027" y="4271718"/>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建設効果と事業効果</a:t>
            </a:r>
            <a:r>
              <a:rPr lang="en-US" altLang="ja-JP" sz="1000" b="0" dirty="0"/>
              <a:t>(</a:t>
            </a:r>
            <a:r>
              <a:rPr lang="ja-JP" altLang="en-US" sz="1000" b="0" dirty="0"/>
              <a:t>累積</a:t>
            </a:r>
            <a:r>
              <a:rPr lang="en-US" altLang="ja-JP" sz="1000" b="0" dirty="0"/>
              <a:t>)</a:t>
            </a:r>
            <a:r>
              <a:rPr lang="ja-JP" altLang="en-US" sz="1000" b="0" dirty="0"/>
              <a:t>を合計すると</a:t>
            </a:r>
            <a:r>
              <a:rPr lang="en-US" altLang="ja-JP" sz="1000" b="0" dirty="0"/>
              <a:t>18.71</a:t>
            </a:r>
            <a:r>
              <a:rPr lang="ja-JP" altLang="en-US" sz="1000" b="0" dirty="0"/>
              <a:t>億円であり、設備投資額の約</a:t>
            </a:r>
            <a:r>
              <a:rPr lang="en-US" altLang="ja-JP" sz="1000" b="0" dirty="0"/>
              <a:t>2.3</a:t>
            </a:r>
            <a:r>
              <a:rPr lang="ja-JP" altLang="en-US" sz="1000" b="0" dirty="0"/>
              <a:t>倍である。</a:t>
            </a:r>
          </a:p>
        </p:txBody>
      </p:sp>
      <p:sp>
        <p:nvSpPr>
          <p:cNvPr id="32" name="テキスト ボックス 3"/>
          <p:cNvSpPr txBox="1"/>
          <p:nvPr/>
        </p:nvSpPr>
        <p:spPr>
          <a:xfrm>
            <a:off x="2901547" y="4271718"/>
            <a:ext cx="3456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en-US" altLang="ja-JP" sz="1000" b="0" dirty="0"/>
              <a:t>5,000kW</a:t>
            </a:r>
            <a:r>
              <a:rPr lang="ja-JP" altLang="en-US" sz="1000" b="0" dirty="0" err="1"/>
              <a:t>の太</a:t>
            </a:r>
            <a:r>
              <a:rPr lang="ja-JP" altLang="en-US" sz="1000" b="0" dirty="0"/>
              <a:t>陽光発電を導入することによる事業効果は、事業期間</a:t>
            </a:r>
            <a:r>
              <a:rPr lang="en-US" altLang="ja-JP" sz="1000" b="0" dirty="0"/>
              <a:t>(17</a:t>
            </a:r>
            <a:r>
              <a:rPr lang="ja-JP" altLang="en-US" sz="1000" b="0" dirty="0"/>
              <a:t>年</a:t>
            </a:r>
            <a:r>
              <a:rPr lang="en-US" altLang="ja-JP" sz="1000" b="0" dirty="0"/>
              <a:t>)</a:t>
            </a:r>
            <a:r>
              <a:rPr lang="ja-JP" altLang="en-US" sz="1000" b="0" dirty="0"/>
              <a:t>の累積</a:t>
            </a:r>
            <a:r>
              <a:rPr lang="en-US" altLang="ja-JP" sz="1000" b="0" dirty="0"/>
              <a:t>(</a:t>
            </a:r>
            <a:r>
              <a:rPr lang="ja-JP" altLang="en-US" sz="1000" b="0" dirty="0"/>
              <a:t>現在価値</a:t>
            </a:r>
            <a:r>
              <a:rPr lang="en-US" altLang="ja-JP" sz="1000" b="0" dirty="0"/>
              <a:t>)</a:t>
            </a:r>
            <a:r>
              <a:rPr lang="ja-JP" altLang="en-US" sz="1000" b="0" dirty="0"/>
              <a:t>で</a:t>
            </a:r>
            <a:r>
              <a:rPr lang="en-US" altLang="ja-JP" sz="1000" b="0" dirty="0"/>
              <a:t>16.66</a:t>
            </a:r>
            <a:r>
              <a:rPr lang="ja-JP" altLang="en-US" sz="1000" b="0" dirty="0"/>
              <a:t>億円</a:t>
            </a:r>
            <a:r>
              <a:rPr lang="en-US" altLang="ja-JP" sz="1000" b="0" dirty="0"/>
              <a:t>/</a:t>
            </a:r>
            <a:r>
              <a:rPr lang="ja-JP" altLang="en-US" sz="1000" b="0" dirty="0"/>
              <a:t>年である。</a:t>
            </a:r>
          </a:p>
        </p:txBody>
      </p:sp>
      <p:sp>
        <p:nvSpPr>
          <p:cNvPr id="25" name="テキスト ボックス 2"/>
          <p:cNvSpPr txBox="1"/>
          <p:nvPr/>
        </p:nvSpPr>
        <p:spPr>
          <a:xfrm>
            <a:off x="155845" y="4271718"/>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設備投資額</a:t>
            </a:r>
            <a:r>
              <a:rPr lang="en-US" altLang="ja-JP" sz="1000" b="0" dirty="0"/>
              <a:t>7.98</a:t>
            </a:r>
            <a:r>
              <a:rPr lang="ja-JP" altLang="en-US" sz="1000" b="0" dirty="0"/>
              <a:t>億円による地域内の建設効果は</a:t>
            </a:r>
            <a:r>
              <a:rPr lang="en-US" altLang="ja-JP" sz="1000" b="0" dirty="0"/>
              <a:t>2.05</a:t>
            </a:r>
            <a:r>
              <a:rPr lang="ja-JP" altLang="en-US" sz="1000" b="0" dirty="0"/>
              <a:t>億円である。</a:t>
            </a:r>
          </a:p>
        </p:txBody>
      </p:sp>
      <p:graphicFrame>
        <p:nvGraphicFramePr>
          <p:cNvPr id="6" name="表 4">
            <a:extLst>
              <a:ext uri="{FF2B5EF4-FFF2-40B4-BE49-F238E27FC236}">
                <a16:creationId xmlns:a16="http://schemas.microsoft.com/office/drawing/2014/main" id="{754D6566-2D86-CDB8-B0DE-20EFBB599267}"/>
              </a:ext>
            </a:extLst>
          </p:cNvPr>
          <p:cNvGraphicFramePr>
            <a:graphicFrameLocks noGrp="1"/>
          </p:cNvGraphicFramePr>
          <p:nvPr/>
        </p:nvGraphicFramePr>
        <p:xfrm>
          <a:off x="4699198" y="2809017"/>
          <a:ext cx="1697529" cy="360680"/>
        </p:xfrm>
        <a:graphic>
          <a:graphicData uri="http://schemas.openxmlformats.org/drawingml/2006/table">
            <a:tbl>
              <a:tblPr firstRow="1" bandRow="1">
                <a:tableStyleId>{5940675A-B579-460E-94D1-54222C63F5DA}</a:tableStyleId>
              </a:tblPr>
              <a:tblGrid>
                <a:gridCol w="692705">
                  <a:extLst>
                    <a:ext uri="{9D8B030D-6E8A-4147-A177-3AD203B41FA5}">
                      <a16:colId xmlns:a16="http://schemas.microsoft.com/office/drawing/2014/main" val="4225358675"/>
                    </a:ext>
                  </a:extLst>
                </a:gridCol>
                <a:gridCol w="1004824">
                  <a:extLst>
                    <a:ext uri="{9D8B030D-6E8A-4147-A177-3AD203B41FA5}">
                      <a16:colId xmlns:a16="http://schemas.microsoft.com/office/drawing/2014/main" val="1868032922"/>
                    </a:ext>
                  </a:extLst>
                </a:gridCol>
              </a:tblGrid>
              <a:tr h="180000">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円</a:t>
                      </a:r>
                      <a:r>
                        <a:rPr kumimoji="1" lang="en-US" altLang="ja-JP" sz="800" b="1" dirty="0">
                          <a:latin typeface="Meiryo UI" panose="020B0604030504040204" pitchFamily="50" charset="-128"/>
                          <a:ea typeface="Meiryo UI" panose="020B0604030504040204" pitchFamily="50" charset="-128"/>
                        </a:rPr>
                        <a:t>/kWh)</a:t>
                      </a:r>
                      <a:endParaRPr kumimoji="1" lang="ja-JP" altLang="en-US" sz="8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180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販売価格</a:t>
                      </a:r>
                    </a:p>
                  </a:txBody>
                  <a:tcPr anchor="ctr">
                    <a:no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90072559"/>
                  </a:ext>
                </a:extLst>
              </a:tr>
            </a:tbl>
          </a:graphicData>
        </a:graphic>
      </p:graphicFrame>
      <p:graphicFrame>
        <p:nvGraphicFramePr>
          <p:cNvPr id="24" name="表 3">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3985054660"/>
              </p:ext>
            </p:extLst>
          </p:nvPr>
        </p:nvGraphicFramePr>
        <p:xfrm>
          <a:off x="4694232" y="1248910"/>
          <a:ext cx="1697529" cy="1453200"/>
        </p:xfrm>
        <a:graphic>
          <a:graphicData uri="http://schemas.openxmlformats.org/drawingml/2006/table">
            <a:tbl>
              <a:tblPr firstRow="1" bandRow="1">
                <a:tableStyleId>{5940675A-B579-460E-94D1-54222C63F5DA}</a:tableStyleId>
              </a:tblPr>
              <a:tblGrid>
                <a:gridCol w="833529">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tblGrid>
              <a:tr h="151200">
                <a:tc>
                  <a:txBody>
                    <a:bodyPr/>
                    <a:lstStyle/>
                    <a:p>
                      <a:pPr marL="0" algn="ctr" defTabSz="914400" rtl="0" eaLnBrk="1" latinLnBrk="0" hangingPunct="1">
                        <a:lnSpc>
                          <a:spcPts val="600"/>
                        </a:lnSpc>
                      </a:pPr>
                      <a:r>
                        <a:rPr kumimoji="1" lang="ja-JP" altLang="en-US" sz="800" b="1" kern="1200" dirty="0">
                          <a:solidFill>
                            <a:schemeClr val="tx1"/>
                          </a:solidFill>
                          <a:latin typeface="Meiryo UI" panose="020B0604030504040204" pitchFamily="50" charset="-128"/>
                          <a:ea typeface="Meiryo UI" panose="020B0604030504040204" pitchFamily="50" charset="-128"/>
                          <a:cs typeface="+mn-cs"/>
                        </a:rPr>
                        <a:t>項目</a:t>
                      </a:r>
                    </a:p>
                  </a:txBody>
                  <a:tcPr marT="36000" marB="36000" anchor="ctr" anchorCtr="1">
                    <a:solidFill>
                      <a:schemeClr val="bg1">
                        <a:lumMod val="75000"/>
                      </a:schemeClr>
                    </a:solidFill>
                  </a:tcPr>
                </a:tc>
                <a:tc>
                  <a:txBody>
                    <a:bodyPr/>
                    <a:lstStyle/>
                    <a:p>
                      <a:pPr marL="0" algn="ctr" defTabSz="914400" rtl="0" eaLnBrk="1" latinLnBrk="0" hangingPunct="1">
                        <a:lnSpc>
                          <a:spcPts val="600"/>
                        </a:lnSpc>
                      </a:pPr>
                      <a:r>
                        <a:rPr kumimoji="1" lang="ja-JP" altLang="en-US" sz="800" b="1" kern="1200" dirty="0">
                          <a:solidFill>
                            <a:schemeClr val="tx1"/>
                          </a:solidFill>
                          <a:latin typeface="Meiryo UI" panose="020B0604030504040204" pitchFamily="50" charset="-128"/>
                          <a:ea typeface="Meiryo UI" panose="020B0604030504040204" pitchFamily="50" charset="-128"/>
                          <a:cs typeface="+mn-cs"/>
                        </a:rPr>
                        <a:t>設定値</a:t>
                      </a:r>
                      <a:r>
                        <a:rPr kumimoji="1" lang="en-US" altLang="ja-JP" sz="800" b="1" kern="1200" dirty="0">
                          <a:solidFill>
                            <a:schemeClr val="tx1"/>
                          </a:solidFill>
                          <a:latin typeface="Meiryo UI" panose="020B0604030504040204" pitchFamily="50" charset="-128"/>
                          <a:ea typeface="Meiryo UI" panose="020B0604030504040204" pitchFamily="50" charset="-128"/>
                          <a:cs typeface="+mn-cs"/>
                        </a:rPr>
                        <a:t>(</a:t>
                      </a:r>
                      <a:r>
                        <a:rPr kumimoji="1" lang="ja-JP" altLang="en-US" sz="800" b="1" kern="1200" dirty="0">
                          <a:solidFill>
                            <a:schemeClr val="tx1"/>
                          </a:solidFill>
                          <a:latin typeface="Meiryo UI" panose="020B0604030504040204" pitchFamily="50" charset="-128"/>
                          <a:ea typeface="Meiryo UI" panose="020B0604030504040204" pitchFamily="50" charset="-128"/>
                          <a:cs typeface="+mn-cs"/>
                        </a:rPr>
                        <a:t>千円</a:t>
                      </a:r>
                      <a:r>
                        <a:rPr kumimoji="1" lang="en-US" altLang="ja-JP" sz="800" b="1"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800" b="1" kern="1200" dirty="0">
                        <a:solidFill>
                          <a:schemeClr val="tx1"/>
                        </a:solidFill>
                        <a:latin typeface="Meiryo UI" panose="020B0604030504040204" pitchFamily="50" charset="-128"/>
                        <a:ea typeface="Meiryo UI" panose="020B0604030504040204" pitchFamily="50" charset="-128"/>
                        <a:cs typeface="+mn-cs"/>
                      </a:endParaRPr>
                    </a:p>
                  </a:txBody>
                  <a:tcPr marT="36000" marB="36000" anchor="ctr" anchorCtr="1">
                    <a:solidFill>
                      <a:schemeClr val="bg1">
                        <a:lumMod val="75000"/>
                      </a:schemeClr>
                    </a:solidFill>
                  </a:tcPr>
                </a:tc>
                <a:extLst>
                  <a:ext uri="{0D108BD9-81ED-4DB2-BD59-A6C34878D82A}">
                    <a16:rowId xmlns:a16="http://schemas.microsoft.com/office/drawing/2014/main" val="3528111955"/>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電力仕入</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その他の販管費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1860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983102443"/>
                  </a:ext>
                </a:extLst>
              </a:tr>
            </a:tbl>
          </a:graphicData>
        </a:graphic>
      </p:graphicFrame>
      <p:graphicFrame>
        <p:nvGraphicFramePr>
          <p:cNvPr id="44" name="表 2">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361500292"/>
              </p:ext>
            </p:extLst>
          </p:nvPr>
        </p:nvGraphicFramePr>
        <p:xfrm>
          <a:off x="2967445" y="1248910"/>
          <a:ext cx="1656000" cy="2440798"/>
        </p:xfrm>
        <a:graphic>
          <a:graphicData uri="http://schemas.openxmlformats.org/drawingml/2006/table">
            <a:tbl>
              <a:tblPr firstRow="1" bandRow="1">
                <a:tableStyleId>{5940675A-B579-460E-94D1-54222C63F5DA}</a:tableStyleId>
              </a:tblPr>
              <a:tblGrid>
                <a:gridCol w="792000">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tblGrid>
              <a:tr h="162662">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marT="36000" marB="36000"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千円</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marT="36000" marB="36000" anchor="ctr" anchorCtr="1">
                    <a:solidFill>
                      <a:schemeClr val="bg1">
                        <a:lumMod val="75000"/>
                      </a:schemeClr>
                    </a:solidFill>
                  </a:tcPr>
                </a:tc>
                <a:extLst>
                  <a:ext uri="{0D108BD9-81ED-4DB2-BD59-A6C34878D82A}">
                    <a16:rowId xmlns:a16="http://schemas.microsoft.com/office/drawing/2014/main" val="3528111955"/>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marL="54000" marR="0" marT="36000" marB="36000"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燃料費</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木材</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7407780"/>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修繕費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灰処理費用</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4799532"/>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保険料</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諸費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用益費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6626313"/>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一般管理費</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減価償却</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固定資産税</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marL="54000" marR="0"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162724">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marL="54000" marR="0" marT="36000" marB="36000"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T="36000" marB="3600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37478202"/>
                  </a:ext>
                </a:extLst>
              </a:tr>
            </a:tbl>
          </a:graphicData>
        </a:graphic>
      </p:graphicFrame>
      <p:graphicFrame>
        <p:nvGraphicFramePr>
          <p:cNvPr id="28" name="表 1">
            <a:extLst>
              <a:ext uri="{FF2B5EF4-FFF2-40B4-BE49-F238E27FC236}">
                <a16:creationId xmlns:a16="http://schemas.microsoft.com/office/drawing/2014/main" id="{8986BB2E-8B58-405D-A6A0-D1B3FB56A12D}"/>
              </a:ext>
            </a:extLst>
          </p:cNvPr>
          <p:cNvGraphicFramePr>
            <a:graphicFrameLocks noGrp="1"/>
          </p:cNvGraphicFramePr>
          <p:nvPr>
            <p:extLst>
              <p:ext uri="{D42A27DB-BD31-4B8C-83A1-F6EECF244321}">
                <p14:modId xmlns:p14="http://schemas.microsoft.com/office/powerpoint/2010/main" val="1853922702"/>
              </p:ext>
            </p:extLst>
          </p:nvPr>
        </p:nvGraphicFramePr>
        <p:xfrm>
          <a:off x="91175" y="1454074"/>
          <a:ext cx="2772000" cy="2232003"/>
        </p:xfrm>
        <a:graphic>
          <a:graphicData uri="http://schemas.openxmlformats.org/drawingml/2006/table">
            <a:tbl>
              <a:tblPr firstRow="1" bandRow="1">
                <a:tableStyleId>{5940675A-B579-460E-94D1-54222C63F5DA}</a:tableStyleId>
              </a:tblPr>
              <a:tblGrid>
                <a:gridCol w="94936">
                  <a:extLst>
                    <a:ext uri="{9D8B030D-6E8A-4147-A177-3AD203B41FA5}">
                      <a16:colId xmlns:a16="http://schemas.microsoft.com/office/drawing/2014/main" val="2250622700"/>
                    </a:ext>
                  </a:extLst>
                </a:gridCol>
                <a:gridCol w="404388">
                  <a:extLst>
                    <a:ext uri="{9D8B030D-6E8A-4147-A177-3AD203B41FA5}">
                      <a16:colId xmlns:a16="http://schemas.microsoft.com/office/drawing/2014/main" val="739774977"/>
                    </a:ext>
                  </a:extLst>
                </a:gridCol>
                <a:gridCol w="175239">
                  <a:extLst>
                    <a:ext uri="{9D8B030D-6E8A-4147-A177-3AD203B41FA5}">
                      <a16:colId xmlns:a16="http://schemas.microsoft.com/office/drawing/2014/main" val="1626966803"/>
                    </a:ext>
                  </a:extLst>
                </a:gridCol>
                <a:gridCol w="912932">
                  <a:extLst>
                    <a:ext uri="{9D8B030D-6E8A-4147-A177-3AD203B41FA5}">
                      <a16:colId xmlns:a16="http://schemas.microsoft.com/office/drawing/2014/main" val="1758199408"/>
                    </a:ext>
                  </a:extLst>
                </a:gridCol>
                <a:gridCol w="753776">
                  <a:extLst>
                    <a:ext uri="{9D8B030D-6E8A-4147-A177-3AD203B41FA5}">
                      <a16:colId xmlns:a16="http://schemas.microsoft.com/office/drawing/2014/main" val="1868032922"/>
                    </a:ext>
                  </a:extLst>
                </a:gridCol>
                <a:gridCol w="430729">
                  <a:extLst>
                    <a:ext uri="{9D8B030D-6E8A-4147-A177-3AD203B41FA5}">
                      <a16:colId xmlns:a16="http://schemas.microsoft.com/office/drawing/2014/main" val="3698287331"/>
                    </a:ext>
                  </a:extLst>
                </a:gridCol>
              </a:tblGrid>
              <a:tr h="145951">
                <a:tc gridSpan="4">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項目</a:t>
                      </a:r>
                    </a:p>
                  </a:txBody>
                  <a:tcPr marL="36000" marR="0" marT="36000" marB="0" anchor="ctr" anchorCtr="1">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設定値</a:t>
                      </a:r>
                    </a:p>
                  </a:txBody>
                  <a:tcPr marL="36000" marR="0" marT="36000" marB="0" anchor="ctr" anchorCtr="1">
                    <a:solidFill>
                      <a:schemeClr val="bg1">
                        <a:lumMod val="75000"/>
                      </a:schemeClr>
                    </a:solidFill>
                  </a:tcPr>
                </a:tc>
                <a:tc>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単位</a:t>
                      </a:r>
                    </a:p>
                  </a:txBody>
                  <a:tcPr marL="36000" marR="0" marT="36000" marB="0" anchor="ctr" anchorCtr="1">
                    <a:solidFill>
                      <a:schemeClr val="bg1">
                        <a:lumMod val="75000"/>
                      </a:schemeClr>
                    </a:solidFill>
                  </a:tcPr>
                </a:tc>
                <a:extLst>
                  <a:ext uri="{0D108BD9-81ED-4DB2-BD59-A6C34878D82A}">
                    <a16:rowId xmlns:a16="http://schemas.microsoft.com/office/drawing/2014/main" val="3528111955"/>
                  </a:ext>
                </a:extLst>
              </a:tr>
              <a:tr h="145951">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設備投資額</a:t>
                      </a:r>
                    </a:p>
                  </a:txBody>
                  <a:tcPr marL="36000" marR="0" marT="36000" marB="0" anchor="ctr">
                    <a:lnB w="12700" cmpd="sng">
                      <a:noFill/>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noFill/>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百万円</a:t>
                      </a:r>
                    </a:p>
                  </a:txBody>
                  <a:tcPr marL="36000" marR="0" marT="36000" marB="0" anchor="ctr">
                    <a:noFill/>
                  </a:tcPr>
                </a:tc>
                <a:extLst>
                  <a:ext uri="{0D108BD9-81ED-4DB2-BD59-A6C34878D82A}">
                    <a16:rowId xmlns:a16="http://schemas.microsoft.com/office/drawing/2014/main" val="2600272368"/>
                  </a:ext>
                </a:extLst>
              </a:tr>
              <a:tr h="145951">
                <a:tc rowSpan="8">
                  <a:txBody>
                    <a:bodyPr/>
                    <a:lstStyle/>
                    <a:p>
                      <a:pPr marL="0" algn="l" defTabSz="914400" rtl="0" eaLnBrk="1" latinLnBrk="0" hangingPunct="1">
                        <a:lnSpc>
                          <a:spcPts val="400"/>
                        </a:lnSpc>
                      </a:pPr>
                      <a:endParaRPr kumimoji="1" lang="ja-JP" altLang="en-US" sz="750" kern="12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R w="12700" cap="flat" cmpd="sng" algn="ctr">
                      <a:solidFill>
                        <a:schemeClr val="tx1"/>
                      </a:solidFill>
                      <a:prstDash val="solid"/>
                      <a:round/>
                      <a:headEnd type="none" w="med" len="med"/>
                      <a:tailEnd type="none" w="med" len="med"/>
                    </a:lnR>
                    <a:lnT w="12700" cmpd="sng">
                      <a:noFill/>
                    </a:lnT>
                    <a:solidFill>
                      <a:schemeClr val="bg1">
                        <a:lumMod val="95000"/>
                      </a:schemeClr>
                    </a:solidFill>
                  </a:tcPr>
                </a:tc>
                <a:tc gridSpan="3">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うち、工事費の割合</a:t>
                      </a:r>
                    </a:p>
                  </a:txBody>
                  <a:tcPr marL="36000" marR="0" marT="36000" marB="0" anchor="ctr">
                    <a:lnL w="1270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5949214"/>
                  </a:ext>
                </a:extLst>
              </a:tr>
              <a:tr h="153074">
                <a:tc vMerge="1">
                  <a:txBody>
                    <a:bodyPr/>
                    <a:lstStyle/>
                    <a:p>
                      <a:endParaRPr kumimoji="1" lang="ja-JP" altLang="en-US"/>
                    </a:p>
                  </a:txBody>
                  <a:tcPr/>
                </a:tc>
                <a:tc rowSpan="3">
                  <a:txBody>
                    <a:bodyPr/>
                    <a:lstStyle/>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うち、</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設備費</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の割合</a:t>
                      </a: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054710940"/>
                  </a:ext>
                </a:extLst>
              </a:tr>
              <a:tr h="153074">
                <a:tc vMerge="1">
                  <a:txBody>
                    <a:bodyPr/>
                    <a:lstStyle/>
                    <a:p>
                      <a:endParaRPr kumimoji="1" lang="ja-JP" altLang="en-US"/>
                    </a:p>
                  </a:txBody>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パワコン等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588648718"/>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タービン、燃焼炉、ボイラー等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218628976"/>
                  </a:ext>
                </a:extLst>
              </a:tr>
              <a:tr h="145951">
                <a:tc vMerge="1">
                  <a:txBody>
                    <a:bodyPr/>
                    <a:lstStyle/>
                    <a:p>
                      <a:pPr marL="0" algn="ctr" defTabSz="914400" rtl="0" eaLnBrk="1" latinLnBrk="0" hangingPunct="1">
                        <a:lnSpc>
                          <a:spcPts val="10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rowSpan="4">
                  <a:txBody>
                    <a:bodyPr/>
                    <a:lstStyle/>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域内</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調達率</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7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7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bg1">
                        <a:lumMod val="95000"/>
                      </a:schemeClr>
                    </a:solidFill>
                  </a:tcPr>
                </a:tc>
                <a:tc gridSpan="2">
                  <a:txBody>
                    <a:bodyPr/>
                    <a:lstStyle/>
                    <a:p>
                      <a:pPr marL="0" indent="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工事費</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95744064"/>
                  </a:ext>
                </a:extLst>
              </a:tr>
              <a:tr h="153074">
                <a:tc vMerge="1">
                  <a:txBody>
                    <a:bodyPr/>
                    <a:lstStyle/>
                    <a:p>
                      <a:endParaRPr kumimoji="1" lang="ja-JP" altLang="en-US"/>
                    </a:p>
                  </a:txBody>
                  <a:tcPr/>
                </a:tc>
                <a:tc vMerge="1">
                  <a:txBody>
                    <a:bodyPr/>
                    <a:lstStyle/>
                    <a:p>
                      <a:endParaRPr kumimoji="1" lang="ja-JP" altLang="en-US"/>
                    </a:p>
                  </a:txBody>
                  <a:tcPr/>
                </a:tc>
                <a:tc rowSpan="3">
                  <a:txBody>
                    <a:bodyPr/>
                    <a:lstStyle/>
                    <a:p>
                      <a:pPr algn="ctr">
                        <a:lnSpc>
                          <a:spcPts val="1000"/>
                        </a:lnSpc>
                      </a:pPr>
                      <a:r>
                        <a:rPr kumimoji="1" lang="ja-JP" altLang="en-US" sz="750" dirty="0">
                          <a:latin typeface="Meiryo UI" panose="020B0604030504040204" pitchFamily="50" charset="-128"/>
                          <a:ea typeface="Meiryo UI" panose="020B0604030504040204" pitchFamily="50" charset="-128"/>
                        </a:rPr>
                        <a:t>設備費</a:t>
                      </a:r>
                    </a:p>
                  </a:txBody>
                  <a:tcPr marL="0" marR="0" marT="0" marB="0" vert="wordArtVertRtl" anchor="ctr">
                    <a:lnL w="6350" cap="flat" cmpd="sng" algn="ctr">
                      <a:solidFill>
                        <a:schemeClr val="tx1"/>
                      </a:solidFill>
                      <a:prstDash val="solid"/>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600" dirty="0">
                        <a:latin typeface="Meiryo UI" panose="020B0604030504040204" pitchFamily="50" charset="-128"/>
                        <a:ea typeface="Meiryo UI" panose="020B0604030504040204" pitchFamily="50" charset="-128"/>
                      </a:endParaRP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05390480"/>
                  </a:ext>
                </a:extLst>
              </a:tr>
              <a:tr h="153074">
                <a:tc vMerge="1">
                  <a:txBody>
                    <a:bodyPr/>
                    <a:lstStyle/>
                    <a:p>
                      <a:endParaRPr kumimoji="1" lang="ja-JP" altLang="en-US"/>
                    </a:p>
                  </a:txBody>
                  <a:tcPr/>
                </a:tc>
                <a:tc vMerge="1">
                  <a:txBody>
                    <a:bodyPr/>
                    <a:lstStyle/>
                    <a:p>
                      <a:endParaRPr kumimoji="1" lang="ja-JP" altLang="en-US"/>
                    </a:p>
                  </a:txBody>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nSpc>
                          <a:spcPts val="400"/>
                        </a:lnSpc>
                      </a:pPr>
                      <a:r>
                        <a:rPr kumimoji="1" lang="ja-JP" altLang="en-US" sz="600" dirty="0">
                          <a:latin typeface="Meiryo UI" panose="020B0604030504040204" pitchFamily="50" charset="-128"/>
                          <a:ea typeface="Meiryo UI" panose="020B0604030504040204" pitchFamily="50" charset="-128"/>
                        </a:rPr>
                        <a:t>パワコン等</a:t>
                      </a: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24939159"/>
                  </a:ext>
                </a:extLst>
              </a:tr>
              <a:tr h="153074">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endParaRPr kumimoji="1" lang="ja-JP" altLang="en-US"/>
                    </a:p>
                  </a:txBody>
                  <a:tcPr>
                    <a:lnL w="12700" cap="flat" cmpd="sng" algn="ctr">
                      <a:solidFill>
                        <a:schemeClr val="tx1"/>
                      </a:solidFill>
                      <a:prstDash val="solid"/>
                      <a:round/>
                      <a:headEnd type="none" w="med" len="med"/>
                      <a:tailEnd type="none" w="med" len="med"/>
                    </a:lnL>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00" dirty="0">
                          <a:latin typeface="Meiryo UI" panose="020B0604030504040204" pitchFamily="50" charset="-128"/>
                          <a:ea typeface="Meiryo UI" panose="020B0604030504040204" pitchFamily="50" charset="-128"/>
                        </a:rPr>
                        <a:t>タービン、燃焼炉、ボイラー等</a:t>
                      </a: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3497675649"/>
                  </a:ext>
                </a:extLst>
              </a:tr>
              <a:tr h="145951">
                <a:tc rowSpan="3" gridSpan="2">
                  <a:txBody>
                    <a:bodyPr/>
                    <a:lstStyle/>
                    <a:p>
                      <a:pPr marL="0" algn="ctr" defTabSz="914400" rtl="0" eaLnBrk="1" latinLnBrk="0" hangingPunct="1">
                        <a:lnSpc>
                          <a:spcPts val="9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発電設備</a:t>
                      </a:r>
                      <a:endParaRPr kumimoji="1" lang="en-US" altLang="ja-JP" sz="75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ts val="9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のスペック</a:t>
                      </a:r>
                    </a:p>
                  </a:txBody>
                  <a:tcPr marL="0" marR="0" marT="0" marB="0" anchor="ctr">
                    <a:lnR w="6350" cap="flat" cmpd="sng" algn="ctr">
                      <a:solidFill>
                        <a:schemeClr val="tx1"/>
                      </a:solidFill>
                      <a:prstDash val="solid"/>
                      <a:round/>
                      <a:headEnd type="none" w="med" len="med"/>
                      <a:tailEnd type="none" w="med" len="med"/>
                    </a:lnR>
                    <a:solidFill>
                      <a:schemeClr val="bg1">
                        <a:lumMod val="95000"/>
                      </a:schemeClr>
                    </a:solidFill>
                  </a:tcPr>
                </a:tc>
                <a:tc rowSpan="3" h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施策規模</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olid"/>
                      <a:round/>
                      <a:headEnd type="none" w="med" len="med"/>
                      <a:tailEnd type="none" w="med" len="med"/>
                    </a:lnB>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kW</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698132"/>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売電単価</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円</a:t>
                      </a:r>
                      <a:r>
                        <a:rPr kumimoji="1" lang="en-US" altLang="ja-JP" sz="750" dirty="0">
                          <a:latin typeface="Meiryo UI" panose="020B0604030504040204" pitchFamily="50" charset="-128"/>
                          <a:ea typeface="Meiryo UI" panose="020B0604030504040204" pitchFamily="50" charset="-128"/>
                        </a:rPr>
                        <a:t>/kWh</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2513280"/>
                  </a:ext>
                </a:extLst>
              </a:tr>
              <a:tr h="145951">
                <a:tc gridSpan="2" vMerge="1">
                  <a:txBody>
                    <a:bodyPr/>
                    <a:lstStyle/>
                    <a:p>
                      <a:pPr marL="0" algn="l" defTabSz="914400" rtl="0" eaLnBrk="1" latinLnBrk="0" hangingPunct="1">
                        <a:lnSpc>
                          <a:spcPts val="900"/>
                        </a:lnSpc>
                      </a:pPr>
                      <a:endParaRPr kumimoji="1" lang="ja-JP" altLang="en-US" sz="1000" kern="1200" dirty="0">
                        <a:solidFill>
                          <a:schemeClr val="tx1"/>
                        </a:solidFill>
                        <a:latin typeface="Meiryo UI" panose="020B0604030504040204" pitchFamily="50" charset="-128"/>
                        <a:ea typeface="Meiryo UI" panose="020B0604030504040204" pitchFamily="50" charset="-128"/>
                        <a:cs typeface="+mn-cs"/>
                      </a:endParaRPr>
                    </a:p>
                  </a:txBody>
                  <a:tcPr anchor="ctr">
                    <a:solidFill>
                      <a:srgbClr val="FFE4C9"/>
                    </a:solidFill>
                  </a:tcPr>
                </a:tc>
                <a:tc hMerge="1" vMerge="1">
                  <a:txBody>
                    <a:bodyPr/>
                    <a:lstStyle/>
                    <a:p>
                      <a:endParaRPr kumimoji="1" lang="ja-JP" altLang="en-US"/>
                    </a:p>
                  </a:txBody>
                  <a:tcPr/>
                </a:tc>
                <a:tc gridSpan="2">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設備利用率</a:t>
                      </a:r>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olid"/>
                      <a:round/>
                      <a:headEnd type="none" w="med" len="med"/>
                      <a:tailEnd type="none" w="med" len="med"/>
                    </a:lnT>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a:t>
                      </a:r>
                    </a:p>
                  </a:txBody>
                  <a:tcPr marL="36000" marR="0" marT="36000" marB="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29033583"/>
                  </a:ext>
                </a:extLst>
              </a:tr>
              <a:tr h="145951">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売上高</a:t>
                      </a:r>
                      <a:r>
                        <a:rPr kumimoji="1" lang="en-US" altLang="ja-JP" sz="75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750" kern="1200" dirty="0">
                          <a:solidFill>
                            <a:schemeClr val="tx1"/>
                          </a:solidFill>
                          <a:latin typeface="Meiryo UI" panose="020B0604030504040204" pitchFamily="50" charset="-128"/>
                          <a:ea typeface="Meiryo UI" panose="020B0604030504040204" pitchFamily="50" charset="-128"/>
                          <a:cs typeface="+mn-cs"/>
                        </a:rPr>
                        <a:t>年間</a:t>
                      </a:r>
                      <a:r>
                        <a:rPr kumimoji="1" lang="en-US" altLang="ja-JP" sz="750"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75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千円</a:t>
                      </a:r>
                    </a:p>
                  </a:txBody>
                  <a:tcPr marL="36000" marR="0" marT="36000" marB="0" anchor="ctr"/>
                </a:tc>
                <a:extLst>
                  <a:ext uri="{0D108BD9-81ED-4DB2-BD59-A6C34878D82A}">
                    <a16:rowId xmlns:a16="http://schemas.microsoft.com/office/drawing/2014/main" val="90072559"/>
                  </a:ext>
                </a:extLst>
              </a:tr>
              <a:tr h="145951">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事業年数</a:t>
                      </a: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年</a:t>
                      </a:r>
                    </a:p>
                  </a:txBody>
                  <a:tcPr marL="36000" marR="0" marT="36000" marB="0" anchor="ctr"/>
                </a:tc>
                <a:extLst>
                  <a:ext uri="{0D108BD9-81ED-4DB2-BD59-A6C34878D82A}">
                    <a16:rowId xmlns:a16="http://schemas.microsoft.com/office/drawing/2014/main" val="2528999370"/>
                  </a:ext>
                </a:extLst>
              </a:tr>
            </a:tbl>
          </a:graphicData>
        </a:graphic>
      </p:graphicFrame>
      <p:sp>
        <p:nvSpPr>
          <p:cNvPr id="7" name="テキスト ボックス 1"/>
          <p:cNvSpPr txBox="1"/>
          <p:nvPr/>
        </p:nvSpPr>
        <p:spPr>
          <a:xfrm>
            <a:off x="78635" y="1076165"/>
            <a:ext cx="2772000" cy="180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木質バイオマス</a:t>
            </a:r>
            <a:r>
              <a:rPr kumimoji="1" lang="zh-TW" altLang="en-US" sz="1000" dirty="0">
                <a:latin typeface="Meiryo UI" panose="020B0604030504040204" pitchFamily="50" charset="-128"/>
                <a:ea typeface="Meiryo UI" panose="020B0604030504040204" pitchFamily="50" charset="-128"/>
              </a:rPr>
              <a:t>発電</a:t>
            </a:r>
            <a:r>
              <a:rPr kumimoji="1" lang="en-US" altLang="zh-TW"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地域企業</a:t>
            </a:r>
            <a:r>
              <a:rPr lang="ja-JP" altLang="en-US" sz="1000" dirty="0">
                <a:latin typeface="Meiryo UI" panose="020B0604030504040204" pitchFamily="50" charset="-128"/>
                <a:ea typeface="Meiryo UI" panose="020B0604030504040204" pitchFamily="50" charset="-128"/>
              </a:rPr>
              <a:t>での電力小売</a:t>
            </a:r>
            <a:r>
              <a:rPr kumimoji="1" lang="en-US" altLang="zh-TW"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30" name="正方形/長方形 31">
            <a:extLst>
              <a:ext uri="{FF2B5EF4-FFF2-40B4-BE49-F238E27FC236}">
                <a16:creationId xmlns:a16="http://schemas.microsoft.com/office/drawing/2014/main" id="{7903D863-B34E-4F68-A555-31D06D4C388F}"/>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9952546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36</a:t>
            </a:fld>
            <a:endParaRPr lang="en-US" altLang="ja-JP" dirty="0"/>
          </a:p>
        </p:txBody>
      </p:sp>
      <p:sp>
        <p:nvSpPr>
          <p:cNvPr id="2" name="タイトル 1"/>
          <p:cNvSpPr>
            <a:spLocks noGrp="1"/>
          </p:cNvSpPr>
          <p:nvPr>
            <p:ph type="ctrTitle"/>
          </p:nvPr>
        </p:nvSpPr>
        <p:spPr/>
        <p:txBody>
          <a:bodyPr/>
          <a:lstStyle/>
          <a:p>
            <a:r>
              <a:rPr lang="ja-JP" altLang="en-US" dirty="0"/>
              <a:t>（１）施策の内容と経済波及効果の算出結果</a:t>
            </a:r>
            <a:endParaRPr kumimoji="1" lang="ja-JP" altLang="en-US" dirty="0"/>
          </a:p>
        </p:txBody>
      </p:sp>
      <p:sp>
        <p:nvSpPr>
          <p:cNvPr id="35" name="テキスト ボックス 33">
            <a:extLst>
              <a:ext uri="{FF2B5EF4-FFF2-40B4-BE49-F238E27FC236}">
                <a16:creationId xmlns:a16="http://schemas.microsoft.com/office/drawing/2014/main" id="{6F859280-7B59-6B2A-BE7A-FBD821D6FFFF}"/>
              </a:ext>
            </a:extLst>
          </p:cNvPr>
          <p:cNvSpPr txBox="1"/>
          <p:nvPr/>
        </p:nvSpPr>
        <p:spPr>
          <a:xfrm>
            <a:off x="6379897" y="4038367"/>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③建設効果と事業効果の合計</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4" name="テキスト ボックス 32">
            <a:extLst>
              <a:ext uri="{FF2B5EF4-FFF2-40B4-BE49-F238E27FC236}">
                <a16:creationId xmlns:a16="http://schemas.microsoft.com/office/drawing/2014/main" id="{6F859280-7B59-6B2A-BE7A-FBD821D6FFFF}"/>
              </a:ext>
            </a:extLst>
          </p:cNvPr>
          <p:cNvSpPr txBox="1"/>
          <p:nvPr/>
        </p:nvSpPr>
        <p:spPr>
          <a:xfrm>
            <a:off x="2820641" y="4038367"/>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②事業効果</a:t>
            </a:r>
            <a:r>
              <a:rPr lang="ja-JP" altLang="en-US" sz="1100" u="sng" baseline="30000" dirty="0">
                <a:latin typeface="Meiryo UI" panose="020B0604030504040204" pitchFamily="50" charset="-128"/>
                <a:ea typeface="Meiryo UI" panose="020B0604030504040204" pitchFamily="50" charset="-128"/>
              </a:rPr>
              <a:t>注</a:t>
            </a:r>
            <a:r>
              <a:rPr lang="en-US" altLang="ja-JP" sz="1100" u="sng" baseline="30000" dirty="0">
                <a:latin typeface="Meiryo UI" panose="020B0604030504040204" pitchFamily="50" charset="-128"/>
                <a:ea typeface="Meiryo UI" panose="020B0604030504040204" pitchFamily="50" charset="-128"/>
              </a:rPr>
              <a:t>2</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3" name="テキスト ボックス 31">
            <a:extLst>
              <a:ext uri="{FF2B5EF4-FFF2-40B4-BE49-F238E27FC236}">
                <a16:creationId xmlns:a16="http://schemas.microsoft.com/office/drawing/2014/main" id="{6F859280-7B59-6B2A-BE7A-FBD821D6FFFF}"/>
              </a:ext>
            </a:extLst>
          </p:cNvPr>
          <p:cNvSpPr txBox="1"/>
          <p:nvPr/>
        </p:nvSpPr>
        <p:spPr>
          <a:xfrm>
            <a:off x="100211" y="4038367"/>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①建設効果</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9" name="テキスト ボックス 30"/>
          <p:cNvSpPr txBox="1">
            <a:spLocks noChangeArrowheads="1"/>
          </p:cNvSpPr>
          <p:nvPr/>
        </p:nvSpPr>
        <p:spPr bwMode="auto">
          <a:xfrm>
            <a:off x="103434" y="3812574"/>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p>
        </p:txBody>
      </p:sp>
      <p:sp>
        <p:nvSpPr>
          <p:cNvPr id="24" name="テキスト ボックス 29">
            <a:extLst>
              <a:ext uri="{FF2B5EF4-FFF2-40B4-BE49-F238E27FC236}">
                <a16:creationId xmlns:a16="http://schemas.microsoft.com/office/drawing/2014/main" id="{AE3F361C-6CFF-A103-91C4-BDAD3FC2F6D2}"/>
              </a:ext>
            </a:extLst>
          </p:cNvPr>
          <p:cNvSpPr txBox="1"/>
          <p:nvPr/>
        </p:nvSpPr>
        <p:spPr>
          <a:xfrm>
            <a:off x="6346329" y="2485502"/>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30" name="テキスト ボックス 27">
            <a:extLst>
              <a:ext uri="{FF2B5EF4-FFF2-40B4-BE49-F238E27FC236}">
                <a16:creationId xmlns:a16="http://schemas.microsoft.com/office/drawing/2014/main" id="{AE3F361C-6CFF-A103-91C4-BDAD3FC2F6D2}"/>
              </a:ext>
            </a:extLst>
          </p:cNvPr>
          <p:cNvSpPr txBox="1"/>
          <p:nvPr/>
        </p:nvSpPr>
        <p:spPr>
          <a:xfrm>
            <a:off x="6346329" y="1219575"/>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31" name="テキスト ボックス 26">
            <a:extLst>
              <a:ext uri="{FF2B5EF4-FFF2-40B4-BE49-F238E27FC236}">
                <a16:creationId xmlns:a16="http://schemas.microsoft.com/office/drawing/2014/main" id="{AE3F361C-6CFF-A103-91C4-BDAD3FC2F6D2}"/>
              </a:ext>
            </a:extLst>
          </p:cNvPr>
          <p:cNvSpPr txBox="1"/>
          <p:nvPr/>
        </p:nvSpPr>
        <p:spPr>
          <a:xfrm>
            <a:off x="6254484" y="1060905"/>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②調達計画</a:t>
            </a:r>
            <a:endParaRPr kumimoji="1" lang="ja-JP" altLang="en-US" sz="900" u="sng" dirty="0">
              <a:latin typeface="Meiryo UI" panose="020B0604030504040204" pitchFamily="50" charset="-128"/>
              <a:ea typeface="Meiryo UI" panose="020B0604030504040204" pitchFamily="50" charset="-128"/>
            </a:endParaRPr>
          </a:p>
        </p:txBody>
      </p:sp>
      <p:sp>
        <p:nvSpPr>
          <p:cNvPr id="36" name="テキスト ボックス 25">
            <a:extLst>
              <a:ext uri="{FF2B5EF4-FFF2-40B4-BE49-F238E27FC236}">
                <a16:creationId xmlns:a16="http://schemas.microsoft.com/office/drawing/2014/main" id="{AE3F361C-6CFF-A103-91C4-BDAD3FC2F6D2}"/>
              </a:ext>
            </a:extLst>
          </p:cNvPr>
          <p:cNvSpPr txBox="1"/>
          <p:nvPr/>
        </p:nvSpPr>
        <p:spPr>
          <a:xfrm>
            <a:off x="3807316" y="1060905"/>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a:t>
            </a:r>
            <a:endParaRPr kumimoji="1" lang="ja-JP" altLang="en-US" sz="900" u="sng" dirty="0">
              <a:latin typeface="Meiryo UI" panose="020B0604030504040204" pitchFamily="50" charset="-128"/>
              <a:ea typeface="Meiryo UI" panose="020B0604030504040204" pitchFamily="50" charset="-128"/>
            </a:endParaRPr>
          </a:p>
        </p:txBody>
      </p:sp>
      <p:sp>
        <p:nvSpPr>
          <p:cNvPr id="37" name="テキスト ボックス 24"/>
          <p:cNvSpPr txBox="1"/>
          <p:nvPr/>
        </p:nvSpPr>
        <p:spPr>
          <a:xfrm>
            <a:off x="3725279" y="894124"/>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98372" y="1442934"/>
            <a:ext cx="108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設備の概要</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98372" y="903649"/>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32723"/>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42" name="テキスト ボックス 7"/>
          <p:cNvSpPr txBox="1"/>
          <p:nvPr/>
        </p:nvSpPr>
        <p:spPr>
          <a:xfrm>
            <a:off x="3024000" y="6433200"/>
            <a:ext cx="324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2) </a:t>
            </a:r>
            <a:r>
              <a:rPr lang="ja-JP" altLang="en-US" sz="700" dirty="0"/>
              <a:t>現在価値は割引率</a:t>
            </a:r>
            <a:r>
              <a:rPr lang="en-US" altLang="ja-JP" sz="700" dirty="0"/>
              <a:t>0.91</a:t>
            </a:r>
            <a:r>
              <a:rPr lang="ja-JP" altLang="en-US" sz="700" dirty="0"/>
              <a:t>％として算出</a:t>
            </a:r>
          </a:p>
        </p:txBody>
      </p:sp>
      <p:sp>
        <p:nvSpPr>
          <p:cNvPr id="43" name="テキスト ボックス 6"/>
          <p:cNvSpPr txBox="1"/>
          <p:nvPr/>
        </p:nvSpPr>
        <p:spPr>
          <a:xfrm>
            <a:off x="242200" y="3650187"/>
            <a:ext cx="2592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1)</a:t>
            </a:r>
            <a:r>
              <a:rPr lang="ja-JP" altLang="en-US" sz="700" dirty="0"/>
              <a:t> 発注額のうちどれだけを地域内の業者に発注しているかを表す割合</a:t>
            </a:r>
          </a:p>
        </p:txBody>
      </p:sp>
      <p:sp>
        <p:nvSpPr>
          <p:cNvPr id="29" name="テキスト ボックス 5"/>
          <p:cNvSpPr txBox="1"/>
          <p:nvPr/>
        </p:nvSpPr>
        <p:spPr>
          <a:xfrm>
            <a:off x="7459685" y="5454308"/>
            <a:ext cx="901008" cy="396000"/>
          </a:xfrm>
          <a:prstGeom prst="rect">
            <a:avLst/>
          </a:prstGeom>
          <a:solidFill>
            <a:schemeClr val="bg1"/>
          </a:solidFill>
          <a:ln w="12700">
            <a:solidFill>
              <a:srgbClr val="339933"/>
            </a:solidFill>
          </a:ln>
        </p:spPr>
        <p:txBody>
          <a:bodyPr wrap="square" lIns="36000" tIns="0" rIns="36000" bIns="0" rtlCol="0" anchor="ctr" anchorCtr="1">
            <a:noAutofit/>
          </a:bodyPr>
          <a:lstStyle/>
          <a:p>
            <a:pPr algn="ctr"/>
            <a:r>
              <a:rPr lang="ja-JP" altLang="en-US" sz="1000" b="1" dirty="0">
                <a:solidFill>
                  <a:srgbClr val="339933"/>
                </a:solidFill>
                <a:latin typeface="Meiryo UI" panose="020B0604030504040204" pitchFamily="50" charset="-128"/>
                <a:ea typeface="Meiryo UI" panose="020B0604030504040204" pitchFamily="50" charset="-128"/>
              </a:rPr>
              <a:t>設備投資額の約</a:t>
            </a:r>
            <a:r>
              <a:rPr lang="en-US" altLang="ja-JP" sz="1000" b="1" dirty="0">
                <a:solidFill>
                  <a:srgbClr val="339933"/>
                </a:solidFill>
                <a:latin typeface="Meiryo UI" panose="020B0604030504040204" pitchFamily="50" charset="-128"/>
                <a:ea typeface="Meiryo UI" panose="020B0604030504040204" pitchFamily="50" charset="-128"/>
              </a:rPr>
              <a:t>2.3</a:t>
            </a:r>
            <a:r>
              <a:rPr lang="ja-JP" altLang="en-US" sz="1000" b="1" dirty="0">
                <a:solidFill>
                  <a:srgbClr val="339933"/>
                </a:solidFill>
                <a:latin typeface="Meiryo UI" panose="020B0604030504040204" pitchFamily="50" charset="-128"/>
                <a:ea typeface="Meiryo UI" panose="020B0604030504040204" pitchFamily="50" charset="-128"/>
              </a:rPr>
              <a:t>倍</a:t>
            </a:r>
            <a:endParaRPr lang="en-US" altLang="ja-JP" sz="1000" b="1" dirty="0">
              <a:solidFill>
                <a:srgbClr val="339933"/>
              </a:solidFill>
              <a:latin typeface="Meiryo UI" panose="020B0604030504040204" pitchFamily="50" charset="-128"/>
              <a:ea typeface="Meiryo UI" panose="020B0604030504040204" pitchFamily="50" charset="-128"/>
            </a:endParaRPr>
          </a:p>
        </p:txBody>
      </p:sp>
      <p:sp>
        <p:nvSpPr>
          <p:cNvPr id="11" name="テキスト ボックス 4">
            <a:extLst>
              <a:ext uri="{FF2B5EF4-FFF2-40B4-BE49-F238E27FC236}">
                <a16:creationId xmlns:a16="http://schemas.microsoft.com/office/drawing/2014/main" id="{D415A49F-BFA3-D7DD-9C2E-8BFAC3DB3B39}"/>
              </a:ext>
            </a:extLst>
          </p:cNvPr>
          <p:cNvSpPr txBox="1"/>
          <p:nvPr/>
        </p:nvSpPr>
        <p:spPr>
          <a:xfrm>
            <a:off x="6463027" y="4281653"/>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建設効果と事業効果</a:t>
            </a:r>
            <a:r>
              <a:rPr lang="en-US" altLang="ja-JP" sz="1000" b="0" dirty="0"/>
              <a:t>(</a:t>
            </a:r>
            <a:r>
              <a:rPr lang="ja-JP" altLang="en-US" sz="1000" b="0" dirty="0"/>
              <a:t>累積</a:t>
            </a:r>
            <a:r>
              <a:rPr lang="en-US" altLang="ja-JP" sz="1000" b="0" dirty="0"/>
              <a:t>)</a:t>
            </a:r>
            <a:r>
              <a:rPr lang="ja-JP" altLang="en-US" sz="1000" b="0" dirty="0"/>
              <a:t>を合計すると</a:t>
            </a:r>
            <a:r>
              <a:rPr lang="en-US" altLang="ja-JP" sz="1000" b="0" dirty="0"/>
              <a:t>18.71</a:t>
            </a:r>
            <a:r>
              <a:rPr lang="ja-JP" altLang="en-US" sz="1000" b="0" dirty="0"/>
              <a:t>億円であり、設備投資額の約</a:t>
            </a:r>
            <a:r>
              <a:rPr lang="en-US" altLang="ja-JP" sz="1000" b="0" dirty="0"/>
              <a:t>2.3</a:t>
            </a:r>
            <a:r>
              <a:rPr lang="ja-JP" altLang="en-US" sz="1000" b="0" dirty="0"/>
              <a:t>倍である。</a:t>
            </a:r>
          </a:p>
        </p:txBody>
      </p:sp>
      <p:sp>
        <p:nvSpPr>
          <p:cNvPr id="32" name="テキスト ボックス 3"/>
          <p:cNvSpPr txBox="1"/>
          <p:nvPr/>
        </p:nvSpPr>
        <p:spPr>
          <a:xfrm>
            <a:off x="2901547" y="4281653"/>
            <a:ext cx="3456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en-US" altLang="ja-JP" sz="1000" b="0" dirty="0"/>
              <a:t>5,000kW</a:t>
            </a:r>
            <a:r>
              <a:rPr lang="ja-JP" altLang="en-US" sz="1000" b="0" dirty="0" err="1"/>
              <a:t>の太</a:t>
            </a:r>
            <a:r>
              <a:rPr lang="ja-JP" altLang="en-US" sz="1000" b="0" dirty="0"/>
              <a:t>陽光発電を導入することによる事業効果は、事業期間</a:t>
            </a:r>
            <a:r>
              <a:rPr lang="en-US" altLang="ja-JP" sz="1000" b="0" dirty="0"/>
              <a:t>(17</a:t>
            </a:r>
            <a:r>
              <a:rPr lang="ja-JP" altLang="en-US" sz="1000" b="0" dirty="0"/>
              <a:t>年</a:t>
            </a:r>
            <a:r>
              <a:rPr lang="en-US" altLang="ja-JP" sz="1000" b="0" dirty="0"/>
              <a:t>)</a:t>
            </a:r>
            <a:r>
              <a:rPr lang="ja-JP" altLang="en-US" sz="1000" b="0" dirty="0"/>
              <a:t>の累積</a:t>
            </a:r>
            <a:r>
              <a:rPr lang="en-US" altLang="ja-JP" sz="1000" b="0" dirty="0"/>
              <a:t>(</a:t>
            </a:r>
            <a:r>
              <a:rPr lang="ja-JP" altLang="en-US" sz="1000" b="0" dirty="0"/>
              <a:t>現在価値</a:t>
            </a:r>
            <a:r>
              <a:rPr lang="en-US" altLang="ja-JP" sz="1000" b="0" dirty="0"/>
              <a:t>)</a:t>
            </a:r>
            <a:r>
              <a:rPr lang="ja-JP" altLang="en-US" sz="1000" b="0" dirty="0"/>
              <a:t>で</a:t>
            </a:r>
            <a:r>
              <a:rPr lang="en-US" altLang="ja-JP" sz="1000" b="0" dirty="0"/>
              <a:t>16.66</a:t>
            </a:r>
            <a:r>
              <a:rPr lang="ja-JP" altLang="en-US" sz="1000" b="0" dirty="0"/>
              <a:t>億円</a:t>
            </a:r>
            <a:r>
              <a:rPr lang="en-US" altLang="ja-JP" sz="1000" b="0" dirty="0"/>
              <a:t>/</a:t>
            </a:r>
            <a:r>
              <a:rPr lang="ja-JP" altLang="en-US" sz="1000" b="0" dirty="0"/>
              <a:t>年である。</a:t>
            </a:r>
          </a:p>
        </p:txBody>
      </p:sp>
      <p:sp>
        <p:nvSpPr>
          <p:cNvPr id="25" name="テキスト ボックス 2"/>
          <p:cNvSpPr txBox="1"/>
          <p:nvPr/>
        </p:nvSpPr>
        <p:spPr>
          <a:xfrm>
            <a:off x="155845" y="4281653"/>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設備投資額</a:t>
            </a:r>
            <a:r>
              <a:rPr lang="en-US" altLang="ja-JP" sz="1000" b="0" dirty="0"/>
              <a:t>7.98</a:t>
            </a:r>
            <a:r>
              <a:rPr lang="ja-JP" altLang="en-US" sz="1000" b="0" dirty="0"/>
              <a:t>億円による地域内の建設効果は</a:t>
            </a:r>
            <a:r>
              <a:rPr lang="en-US" altLang="ja-JP" sz="1000" b="0" dirty="0"/>
              <a:t>2.05</a:t>
            </a:r>
            <a:r>
              <a:rPr lang="ja-JP" altLang="en-US" sz="1000" b="0" dirty="0"/>
              <a:t>億円である。</a:t>
            </a:r>
          </a:p>
        </p:txBody>
      </p:sp>
      <p:graphicFrame>
        <p:nvGraphicFramePr>
          <p:cNvPr id="40" name="表 2">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1140529387"/>
              </p:ext>
            </p:extLst>
          </p:nvPr>
        </p:nvGraphicFramePr>
        <p:xfrm>
          <a:off x="3856467" y="1229064"/>
          <a:ext cx="2211326" cy="2400600"/>
        </p:xfrm>
        <a:graphic>
          <a:graphicData uri="http://schemas.openxmlformats.org/drawingml/2006/table">
            <a:tbl>
              <a:tblPr firstRow="1" bandRow="1">
                <a:tableStyleId>{5940675A-B579-460E-94D1-54222C63F5DA}</a:tableStyleId>
              </a:tblPr>
              <a:tblGrid>
                <a:gridCol w="756000">
                  <a:extLst>
                    <a:ext uri="{9D8B030D-6E8A-4147-A177-3AD203B41FA5}">
                      <a16:colId xmlns:a16="http://schemas.microsoft.com/office/drawing/2014/main" val="4225358675"/>
                    </a:ext>
                  </a:extLst>
                </a:gridCol>
                <a:gridCol w="864000">
                  <a:extLst>
                    <a:ext uri="{9D8B030D-6E8A-4147-A177-3AD203B41FA5}">
                      <a16:colId xmlns:a16="http://schemas.microsoft.com/office/drawing/2014/main" val="1868032922"/>
                    </a:ext>
                  </a:extLst>
                </a:gridCol>
                <a:gridCol w="591326">
                  <a:extLst>
                    <a:ext uri="{9D8B030D-6E8A-4147-A177-3AD203B41FA5}">
                      <a16:colId xmlns:a16="http://schemas.microsoft.com/office/drawing/2014/main" val="3698287331"/>
                    </a:ext>
                  </a:extLst>
                </a:gridCol>
              </a:tblGrid>
              <a:tr h="183000">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修繕費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保険料</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諸費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人件費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一般管理費</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減価償却</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固定資産税</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201600">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37478202"/>
                  </a:ext>
                </a:extLst>
              </a:tr>
            </a:tbl>
          </a:graphicData>
        </a:graphic>
      </p:graphicFrame>
      <p:graphicFrame>
        <p:nvGraphicFramePr>
          <p:cNvPr id="26" name="表 1">
            <a:extLst>
              <a:ext uri="{FF2B5EF4-FFF2-40B4-BE49-F238E27FC236}">
                <a16:creationId xmlns:a16="http://schemas.microsoft.com/office/drawing/2014/main" id="{82AF0FCF-7F90-47CA-8BBE-A00EE920D228}"/>
              </a:ext>
            </a:extLst>
          </p:cNvPr>
          <p:cNvGraphicFramePr>
            <a:graphicFrameLocks noGrp="1"/>
          </p:cNvGraphicFramePr>
          <p:nvPr>
            <p:extLst>
              <p:ext uri="{D42A27DB-BD31-4B8C-83A1-F6EECF244321}">
                <p14:modId xmlns:p14="http://schemas.microsoft.com/office/powerpoint/2010/main" val="711151487"/>
              </p:ext>
            </p:extLst>
          </p:nvPr>
        </p:nvGraphicFramePr>
        <p:xfrm>
          <a:off x="214035" y="1655720"/>
          <a:ext cx="3240001" cy="1980000"/>
        </p:xfrm>
        <a:graphic>
          <a:graphicData uri="http://schemas.openxmlformats.org/drawingml/2006/table">
            <a:tbl>
              <a:tblPr firstRow="1" bandRow="1">
                <a:tableStyleId>{5940675A-B579-460E-94D1-54222C63F5DA}</a:tableStyleId>
              </a:tblPr>
              <a:tblGrid>
                <a:gridCol w="153410">
                  <a:extLst>
                    <a:ext uri="{9D8B030D-6E8A-4147-A177-3AD203B41FA5}">
                      <a16:colId xmlns:a16="http://schemas.microsoft.com/office/drawing/2014/main" val="2250622700"/>
                    </a:ext>
                  </a:extLst>
                </a:gridCol>
                <a:gridCol w="368776">
                  <a:extLst>
                    <a:ext uri="{9D8B030D-6E8A-4147-A177-3AD203B41FA5}">
                      <a16:colId xmlns:a16="http://schemas.microsoft.com/office/drawing/2014/main" val="739774977"/>
                    </a:ext>
                  </a:extLst>
                </a:gridCol>
                <a:gridCol w="154367">
                  <a:extLst>
                    <a:ext uri="{9D8B030D-6E8A-4147-A177-3AD203B41FA5}">
                      <a16:colId xmlns:a16="http://schemas.microsoft.com/office/drawing/2014/main" val="1626966803"/>
                    </a:ext>
                  </a:extLst>
                </a:gridCol>
                <a:gridCol w="1014412">
                  <a:extLst>
                    <a:ext uri="{9D8B030D-6E8A-4147-A177-3AD203B41FA5}">
                      <a16:colId xmlns:a16="http://schemas.microsoft.com/office/drawing/2014/main" val="1758199408"/>
                    </a:ext>
                  </a:extLst>
                </a:gridCol>
                <a:gridCol w="931477">
                  <a:extLst>
                    <a:ext uri="{9D8B030D-6E8A-4147-A177-3AD203B41FA5}">
                      <a16:colId xmlns:a16="http://schemas.microsoft.com/office/drawing/2014/main" val="1868032922"/>
                    </a:ext>
                  </a:extLst>
                </a:gridCol>
                <a:gridCol w="617559">
                  <a:extLst>
                    <a:ext uri="{9D8B030D-6E8A-4147-A177-3AD203B41FA5}">
                      <a16:colId xmlns:a16="http://schemas.microsoft.com/office/drawing/2014/main" val="3698287331"/>
                    </a:ext>
                  </a:extLst>
                </a:gridCol>
              </a:tblGrid>
              <a:tr h="161072">
                <a:tc gridSpan="4">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項目</a:t>
                      </a:r>
                    </a:p>
                  </a:txBody>
                  <a:tcPr marL="36000" marR="0" marT="36000" marB="0" anchor="ctr" anchorCtr="1">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設定値</a:t>
                      </a:r>
                    </a:p>
                  </a:txBody>
                  <a:tcPr marL="36000" marR="0" marT="36000" marB="0" anchor="ctr" anchorCtr="1">
                    <a:solidFill>
                      <a:schemeClr val="bg1">
                        <a:lumMod val="75000"/>
                      </a:schemeClr>
                    </a:solidFill>
                  </a:tcPr>
                </a:tc>
                <a:tc>
                  <a:txBody>
                    <a:bodyPr/>
                    <a:lstStyle/>
                    <a:p>
                      <a:pPr algn="ctr">
                        <a:lnSpc>
                          <a:spcPts val="400"/>
                        </a:lnSpc>
                      </a:pPr>
                      <a:r>
                        <a:rPr kumimoji="1" lang="ja-JP" altLang="en-US" sz="800" b="1" dirty="0">
                          <a:latin typeface="Meiryo UI" panose="020B0604030504040204" pitchFamily="50" charset="-128"/>
                          <a:ea typeface="Meiryo UI" panose="020B0604030504040204" pitchFamily="50" charset="-128"/>
                        </a:rPr>
                        <a:t>単位</a:t>
                      </a:r>
                    </a:p>
                  </a:txBody>
                  <a:tcPr marL="36000" marR="0" marT="36000" marB="0" anchor="ctr" anchorCtr="1">
                    <a:solidFill>
                      <a:schemeClr val="bg1">
                        <a:lumMod val="75000"/>
                      </a:schemeClr>
                    </a:solidFill>
                  </a:tcPr>
                </a:tc>
                <a:extLst>
                  <a:ext uri="{0D108BD9-81ED-4DB2-BD59-A6C34878D82A}">
                    <a16:rowId xmlns:a16="http://schemas.microsoft.com/office/drawing/2014/main" val="3528111955"/>
                  </a:ext>
                </a:extLst>
              </a:tr>
              <a:tr h="161072">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設備投資額</a:t>
                      </a:r>
                    </a:p>
                  </a:txBody>
                  <a:tcPr marL="36000" marR="0" marT="36000" marB="0" anchor="ctr">
                    <a:lnB w="12700" cmpd="sng">
                      <a:noFill/>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noFill/>
                  </a:tcP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百万円</a:t>
                      </a:r>
                    </a:p>
                  </a:txBody>
                  <a:tcPr marL="36000" marR="0" marT="36000" marB="0" anchor="ctr">
                    <a:noFill/>
                  </a:tcPr>
                </a:tc>
                <a:extLst>
                  <a:ext uri="{0D108BD9-81ED-4DB2-BD59-A6C34878D82A}">
                    <a16:rowId xmlns:a16="http://schemas.microsoft.com/office/drawing/2014/main" val="2600272368"/>
                  </a:ext>
                </a:extLst>
              </a:tr>
              <a:tr h="161072">
                <a:tc rowSpan="8">
                  <a:txBody>
                    <a:bodyPr/>
                    <a:lstStyle/>
                    <a:p>
                      <a:pPr marL="0" algn="l" defTabSz="914400" rtl="0" eaLnBrk="1" latinLnBrk="0" hangingPunct="1">
                        <a:lnSpc>
                          <a:spcPts val="4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R w="12700" cap="flat" cmpd="sng" algn="ctr">
                      <a:solidFill>
                        <a:schemeClr val="tx1"/>
                      </a:solidFill>
                      <a:prstDash val="solid"/>
                      <a:round/>
                      <a:headEnd type="none" w="med" len="med"/>
                      <a:tailEnd type="none" w="med" len="med"/>
                    </a:lnR>
                    <a:lnT w="12700" cmpd="sng">
                      <a:noFill/>
                    </a:lnT>
                    <a:solidFill>
                      <a:schemeClr val="bg1">
                        <a:lumMod val="95000"/>
                      </a:schemeClr>
                    </a:solidFill>
                  </a:tcPr>
                </a:tc>
                <a:tc gridSpan="3">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うち、工事費の割合</a:t>
                      </a:r>
                    </a:p>
                  </a:txBody>
                  <a:tcPr marL="36000" marR="0" marT="36000" marB="0" anchor="ctr">
                    <a:lnL w="1270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5949214"/>
                  </a:ext>
                </a:extLst>
              </a:tr>
              <a:tr h="168928">
                <a:tc vMerge="1">
                  <a:txBody>
                    <a:bodyPr/>
                    <a:lstStyle/>
                    <a:p>
                      <a:endParaRPr kumimoji="1" lang="ja-JP" altLang="en-US"/>
                    </a:p>
                  </a:txBody>
                  <a:tcPr/>
                </a:tc>
                <a:tc rowSpan="3">
                  <a:txBody>
                    <a:bodyPr/>
                    <a:lstStyle/>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設備費</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の割合</a:t>
                      </a: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7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054710940"/>
                  </a:ext>
                </a:extLst>
              </a:tr>
              <a:tr h="168928">
                <a:tc vMerge="1">
                  <a:txBody>
                    <a:bodyPr/>
                    <a:lstStyle/>
                    <a:p>
                      <a:endParaRPr kumimoji="1" lang="ja-JP" altLang="en-US"/>
                    </a:p>
                  </a:txBody>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lumMod val="95000"/>
                      </a:schemeClr>
                    </a:solidFill>
                  </a:tcPr>
                </a:tc>
                <a:tc gridSpan="2">
                  <a:txBody>
                    <a:bodyPr/>
                    <a:lstStyle/>
                    <a:p>
                      <a:pPr>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パワコン等</a:t>
                      </a:r>
                      <a:endParaRPr kumimoji="1" lang="ja-JP" altLang="en-US" sz="7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588648718"/>
                  </a:ext>
                </a:extLst>
              </a:tr>
              <a:tr h="168928">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タービン、燃焼炉、ボイラー等</a:t>
                      </a:r>
                      <a:endParaRPr kumimoji="1" lang="ja-JP" altLang="en-US" sz="70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218628976"/>
                  </a:ext>
                </a:extLst>
              </a:tr>
              <a:tr h="161072">
                <a:tc vMerge="1">
                  <a:txBody>
                    <a:bodyPr/>
                    <a:lstStyle/>
                    <a:p>
                      <a:pPr marL="0" algn="ctr" defTabSz="914400" rtl="0" eaLnBrk="1" latinLnBrk="0" hangingPunct="1">
                        <a:lnSpc>
                          <a:spcPts val="10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rowSpan="4">
                  <a:txBody>
                    <a:bodyPr/>
                    <a:lstStyle/>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域内</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調達率</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8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bg1">
                        <a:lumMod val="95000"/>
                      </a:schemeClr>
                    </a:solidFill>
                  </a:tcPr>
                </a:tc>
                <a:tc gridSpan="2">
                  <a:txBody>
                    <a:bodyPr/>
                    <a:lstStyle/>
                    <a:p>
                      <a:pPr marL="0" indent="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工事費</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95744064"/>
                  </a:ext>
                </a:extLst>
              </a:tr>
              <a:tr h="168928">
                <a:tc vMerge="1">
                  <a:txBody>
                    <a:bodyPr/>
                    <a:lstStyle/>
                    <a:p>
                      <a:endParaRPr kumimoji="1" lang="ja-JP" altLang="en-US"/>
                    </a:p>
                  </a:txBody>
                  <a:tcPr/>
                </a:tc>
                <a:tc vMerge="1">
                  <a:txBody>
                    <a:bodyPr/>
                    <a:lstStyle/>
                    <a:p>
                      <a:endParaRPr kumimoji="1" lang="ja-JP" altLang="en-US"/>
                    </a:p>
                  </a:txBody>
                  <a:tcPr/>
                </a:tc>
                <a:tc rowSpan="3">
                  <a:txBody>
                    <a:bodyPr/>
                    <a:lstStyle/>
                    <a:p>
                      <a:pPr algn="ctr">
                        <a:lnSpc>
                          <a:spcPts val="800"/>
                        </a:lnSpc>
                      </a:pPr>
                      <a:r>
                        <a:rPr kumimoji="1" lang="ja-JP" altLang="en-US" sz="700" dirty="0">
                          <a:latin typeface="Meiryo UI" panose="020B0604030504040204" pitchFamily="50" charset="-128"/>
                          <a:ea typeface="Meiryo UI" panose="020B0604030504040204" pitchFamily="50" charset="-128"/>
                        </a:rPr>
                        <a:t>設備費</a:t>
                      </a:r>
                    </a:p>
                  </a:txBody>
                  <a:tcPr marL="0" marR="0" marT="0" marB="0" vert="wordArtVertRtl" anchor="ctr">
                    <a:lnL w="6350" cap="flat" cmpd="sng" algn="ctr">
                      <a:solidFill>
                        <a:schemeClr val="tx1"/>
                      </a:solidFill>
                      <a:prstDash val="solid"/>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700" dirty="0">
                        <a:latin typeface="Meiryo UI" panose="020B0604030504040204" pitchFamily="50" charset="-128"/>
                        <a:ea typeface="Meiryo UI" panose="020B0604030504040204" pitchFamily="50" charset="-128"/>
                      </a:endParaRP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05390480"/>
                  </a:ext>
                </a:extLst>
              </a:tr>
              <a:tr h="168928">
                <a:tc vMerge="1">
                  <a:txBody>
                    <a:bodyPr/>
                    <a:lstStyle/>
                    <a:p>
                      <a:endParaRPr kumimoji="1" lang="ja-JP" altLang="en-US"/>
                    </a:p>
                  </a:txBody>
                  <a:tcPr/>
                </a:tc>
                <a:tc vMerge="1">
                  <a:txBody>
                    <a:bodyPr/>
                    <a:lstStyle/>
                    <a:p>
                      <a:endParaRPr kumimoji="1" lang="ja-JP" altLang="en-US"/>
                    </a:p>
                  </a:txBody>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nSpc>
                          <a:spcPts val="400"/>
                        </a:lnSpc>
                      </a:pPr>
                      <a:r>
                        <a:rPr kumimoji="1" lang="ja-JP" altLang="en-US" sz="700" dirty="0">
                          <a:latin typeface="Meiryo UI" panose="020B0604030504040204" pitchFamily="50" charset="-128"/>
                          <a:ea typeface="Meiryo UI" panose="020B0604030504040204" pitchFamily="50" charset="-128"/>
                        </a:rPr>
                        <a:t>パワコン等</a:t>
                      </a: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24939159"/>
                  </a:ext>
                </a:extLst>
              </a:tr>
              <a:tr h="168928">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endParaRPr kumimoji="1" lang="ja-JP" altLang="en-US"/>
                    </a:p>
                  </a:txBody>
                  <a:tcPr>
                    <a:lnL w="12700" cap="flat" cmpd="sng" algn="ctr">
                      <a:solidFill>
                        <a:schemeClr val="tx1"/>
                      </a:solidFill>
                      <a:prstDash val="solid"/>
                      <a:round/>
                      <a:headEnd type="none" w="med" len="med"/>
                      <a:tailEnd type="none" w="med" len="med"/>
                    </a:lnL>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50" dirty="0">
                          <a:latin typeface="Meiryo UI" panose="020B0604030504040204" pitchFamily="50" charset="-128"/>
                          <a:ea typeface="Meiryo UI" panose="020B0604030504040204" pitchFamily="50" charset="-128"/>
                        </a:rPr>
                        <a:t>タービン、燃焼炉、ボイラー等</a:t>
                      </a:r>
                    </a:p>
                  </a:txBody>
                  <a:tcPr marL="36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3497675649"/>
                  </a:ext>
                </a:extLst>
              </a:tr>
              <a:tr h="161072">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売上高</a:t>
                      </a: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年間</a:t>
                      </a:r>
                      <a:r>
                        <a:rPr kumimoji="1" lang="en-US" altLang="ja-JP" sz="800"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8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千円</a:t>
                      </a:r>
                    </a:p>
                  </a:txBody>
                  <a:tcPr marL="36000" marR="0" marT="36000" marB="0" anchor="ctr"/>
                </a:tc>
                <a:extLst>
                  <a:ext uri="{0D108BD9-81ED-4DB2-BD59-A6C34878D82A}">
                    <a16:rowId xmlns:a16="http://schemas.microsoft.com/office/drawing/2014/main" val="90072559"/>
                  </a:ext>
                </a:extLst>
              </a:tr>
              <a:tr h="161072">
                <a:tc gridSpan="4">
                  <a:txBody>
                    <a:bodyPr/>
                    <a:lstStyle/>
                    <a:p>
                      <a:pPr marL="0" algn="l" defTabSz="914400" rtl="0" eaLnBrk="1" latinLnBrk="0" hangingPunct="1">
                        <a:lnSpc>
                          <a:spcPts val="4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事業年数</a:t>
                      </a: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800" dirty="0">
                          <a:latin typeface="Meiryo UI" panose="020B0604030504040204" pitchFamily="50" charset="-128"/>
                          <a:ea typeface="Meiryo UI" panose="020B0604030504040204" pitchFamily="50" charset="-128"/>
                        </a:rPr>
                        <a:t>年</a:t>
                      </a:r>
                    </a:p>
                  </a:txBody>
                  <a:tcPr marL="36000" marR="0" marT="36000" marB="0" anchor="ctr"/>
                </a:tc>
                <a:extLst>
                  <a:ext uri="{0D108BD9-81ED-4DB2-BD59-A6C34878D82A}">
                    <a16:rowId xmlns:a16="http://schemas.microsoft.com/office/drawing/2014/main" val="2528999370"/>
                  </a:ext>
                </a:extLst>
              </a:tr>
            </a:tbl>
          </a:graphicData>
        </a:graphic>
      </p:graphicFrame>
      <p:sp>
        <p:nvSpPr>
          <p:cNvPr id="7" name="テキスト ボックス 1"/>
          <p:cNvSpPr txBox="1"/>
          <p:nvPr/>
        </p:nvSpPr>
        <p:spPr>
          <a:xfrm>
            <a:off x="214035" y="1122672"/>
            <a:ext cx="3240000" cy="216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熱供給</a:t>
            </a:r>
            <a:endParaRPr kumimoji="1" lang="ja-JP" altLang="en-US" sz="1000" dirty="0">
              <a:latin typeface="Meiryo UI" panose="020B0604030504040204" pitchFamily="50" charset="-128"/>
              <a:ea typeface="Meiryo UI" panose="020B0604030504040204" pitchFamily="50" charset="-128"/>
            </a:endParaRPr>
          </a:p>
        </p:txBody>
      </p:sp>
      <p:sp>
        <p:nvSpPr>
          <p:cNvPr id="27" name="正方形/長方形 31">
            <a:extLst>
              <a:ext uri="{FF2B5EF4-FFF2-40B4-BE49-F238E27FC236}">
                <a16:creationId xmlns:a16="http://schemas.microsoft.com/office/drawing/2014/main" id="{1443E9CE-7C45-44D1-9028-CF1737052339}"/>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5279110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37</a:t>
            </a:fld>
            <a:endParaRPr lang="en-US" altLang="ja-JP" dirty="0"/>
          </a:p>
        </p:txBody>
      </p:sp>
      <p:sp>
        <p:nvSpPr>
          <p:cNvPr id="2" name="タイトル 1"/>
          <p:cNvSpPr>
            <a:spLocks noGrp="1"/>
          </p:cNvSpPr>
          <p:nvPr>
            <p:ph type="ctrTitle"/>
          </p:nvPr>
        </p:nvSpPr>
        <p:spPr/>
        <p:txBody>
          <a:bodyPr/>
          <a:lstStyle/>
          <a:p>
            <a:r>
              <a:rPr lang="ja-JP" altLang="en-US" dirty="0"/>
              <a:t>（１）施策の内容と経済波及効果の算出結果</a:t>
            </a:r>
            <a:endParaRPr kumimoji="1" lang="ja-JP" altLang="en-US" dirty="0"/>
          </a:p>
        </p:txBody>
      </p:sp>
      <p:sp>
        <p:nvSpPr>
          <p:cNvPr id="35" name="テキスト ボックス 33">
            <a:extLst>
              <a:ext uri="{FF2B5EF4-FFF2-40B4-BE49-F238E27FC236}">
                <a16:creationId xmlns:a16="http://schemas.microsoft.com/office/drawing/2014/main" id="{6F859280-7B59-6B2A-BE7A-FBD821D6FFFF}"/>
              </a:ext>
            </a:extLst>
          </p:cNvPr>
          <p:cNvSpPr txBox="1"/>
          <p:nvPr/>
        </p:nvSpPr>
        <p:spPr>
          <a:xfrm>
            <a:off x="6379897" y="4094177"/>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③建設効果と事業効果の合計</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4" name="テキスト ボックス 32">
            <a:extLst>
              <a:ext uri="{FF2B5EF4-FFF2-40B4-BE49-F238E27FC236}">
                <a16:creationId xmlns:a16="http://schemas.microsoft.com/office/drawing/2014/main" id="{6F859280-7B59-6B2A-BE7A-FBD821D6FFFF}"/>
              </a:ext>
            </a:extLst>
          </p:cNvPr>
          <p:cNvSpPr txBox="1"/>
          <p:nvPr/>
        </p:nvSpPr>
        <p:spPr>
          <a:xfrm>
            <a:off x="2820641" y="4094177"/>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②事業効果</a:t>
            </a:r>
            <a:r>
              <a:rPr lang="ja-JP" altLang="en-US" sz="1100" u="sng" baseline="30000" dirty="0">
                <a:latin typeface="Meiryo UI" panose="020B0604030504040204" pitchFamily="50" charset="-128"/>
                <a:ea typeface="Meiryo UI" panose="020B0604030504040204" pitchFamily="50" charset="-128"/>
              </a:rPr>
              <a:t>注</a:t>
            </a:r>
            <a:r>
              <a:rPr lang="en-US" altLang="ja-JP" sz="1100" u="sng" baseline="30000" dirty="0">
                <a:latin typeface="Meiryo UI" panose="020B0604030504040204" pitchFamily="50" charset="-128"/>
                <a:ea typeface="Meiryo UI" panose="020B0604030504040204" pitchFamily="50" charset="-128"/>
              </a:rPr>
              <a:t>2</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33" name="テキスト ボックス 31">
            <a:extLst>
              <a:ext uri="{FF2B5EF4-FFF2-40B4-BE49-F238E27FC236}">
                <a16:creationId xmlns:a16="http://schemas.microsoft.com/office/drawing/2014/main" id="{6F859280-7B59-6B2A-BE7A-FBD821D6FFFF}"/>
              </a:ext>
            </a:extLst>
          </p:cNvPr>
          <p:cNvSpPr txBox="1"/>
          <p:nvPr/>
        </p:nvSpPr>
        <p:spPr>
          <a:xfrm>
            <a:off x="100211" y="4094177"/>
            <a:ext cx="2376000" cy="261610"/>
          </a:xfrm>
          <a:prstGeom prst="rect">
            <a:avLst/>
          </a:prstGeom>
          <a:noFill/>
        </p:spPr>
        <p:txBody>
          <a:bodyPr wrap="square" rtlCol="0">
            <a:spAutoFit/>
          </a:bodyPr>
          <a:lstStyle/>
          <a:p>
            <a:r>
              <a:rPr lang="ja-JP" altLang="en-US" sz="1100" u="sng" dirty="0">
                <a:latin typeface="Meiryo UI" panose="020B0604030504040204" pitchFamily="50" charset="-128"/>
                <a:ea typeface="Meiryo UI" panose="020B0604030504040204" pitchFamily="50" charset="-128"/>
              </a:rPr>
              <a:t>①建設効果</a:t>
            </a:r>
            <a:endParaRPr kumimoji="1" lang="ja-JP" altLang="en-US" sz="1100" u="sng" baseline="30000" dirty="0">
              <a:latin typeface="Meiryo UI" panose="020B0604030504040204" pitchFamily="50" charset="-128"/>
              <a:ea typeface="Meiryo UI" panose="020B0604030504040204" pitchFamily="50" charset="-128"/>
            </a:endParaRPr>
          </a:p>
        </p:txBody>
      </p:sp>
      <p:sp>
        <p:nvSpPr>
          <p:cNvPr id="9" name="テキスト ボックス 30"/>
          <p:cNvSpPr txBox="1">
            <a:spLocks noChangeArrowheads="1"/>
          </p:cNvSpPr>
          <p:nvPr/>
        </p:nvSpPr>
        <p:spPr bwMode="auto">
          <a:xfrm>
            <a:off x="103434" y="3877170"/>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p>
        </p:txBody>
      </p:sp>
      <p:sp>
        <p:nvSpPr>
          <p:cNvPr id="24" name="テキスト ボックス 29">
            <a:extLst>
              <a:ext uri="{FF2B5EF4-FFF2-40B4-BE49-F238E27FC236}">
                <a16:creationId xmlns:a16="http://schemas.microsoft.com/office/drawing/2014/main" id="{AE3F361C-6CFF-A103-91C4-BDAD3FC2F6D2}"/>
              </a:ext>
            </a:extLst>
          </p:cNvPr>
          <p:cNvSpPr txBox="1"/>
          <p:nvPr/>
        </p:nvSpPr>
        <p:spPr>
          <a:xfrm>
            <a:off x="6509960" y="2474772"/>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30" name="テキスト ボックス 27">
            <a:extLst>
              <a:ext uri="{FF2B5EF4-FFF2-40B4-BE49-F238E27FC236}">
                <a16:creationId xmlns:a16="http://schemas.microsoft.com/office/drawing/2014/main" id="{AE3F361C-6CFF-A103-91C4-BDAD3FC2F6D2}"/>
              </a:ext>
            </a:extLst>
          </p:cNvPr>
          <p:cNvSpPr txBox="1"/>
          <p:nvPr/>
        </p:nvSpPr>
        <p:spPr>
          <a:xfrm>
            <a:off x="6509960" y="1235953"/>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31" name="テキスト ボックス 26">
            <a:extLst>
              <a:ext uri="{FF2B5EF4-FFF2-40B4-BE49-F238E27FC236}">
                <a16:creationId xmlns:a16="http://schemas.microsoft.com/office/drawing/2014/main" id="{AE3F361C-6CFF-A103-91C4-BDAD3FC2F6D2}"/>
              </a:ext>
            </a:extLst>
          </p:cNvPr>
          <p:cNvSpPr txBox="1"/>
          <p:nvPr/>
        </p:nvSpPr>
        <p:spPr>
          <a:xfrm>
            <a:off x="6418115" y="1077283"/>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②調達計画</a:t>
            </a:r>
            <a:endParaRPr kumimoji="1" lang="ja-JP" altLang="en-US" sz="900" u="sng" dirty="0">
              <a:latin typeface="Meiryo UI" panose="020B0604030504040204" pitchFamily="50" charset="-128"/>
              <a:ea typeface="Meiryo UI" panose="020B0604030504040204" pitchFamily="50" charset="-128"/>
            </a:endParaRPr>
          </a:p>
        </p:txBody>
      </p:sp>
      <p:sp>
        <p:nvSpPr>
          <p:cNvPr id="36" name="テキスト ボックス 25">
            <a:extLst>
              <a:ext uri="{FF2B5EF4-FFF2-40B4-BE49-F238E27FC236}">
                <a16:creationId xmlns:a16="http://schemas.microsoft.com/office/drawing/2014/main" id="{AE3F361C-6CFF-A103-91C4-BDAD3FC2F6D2}"/>
              </a:ext>
            </a:extLst>
          </p:cNvPr>
          <p:cNvSpPr txBox="1"/>
          <p:nvPr/>
        </p:nvSpPr>
        <p:spPr>
          <a:xfrm>
            <a:off x="3043543" y="1058033"/>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a:t>
            </a:r>
            <a:endParaRPr kumimoji="1" lang="ja-JP" altLang="en-US" sz="900" u="sng" dirty="0">
              <a:latin typeface="Meiryo UI" panose="020B0604030504040204" pitchFamily="50" charset="-128"/>
              <a:ea typeface="Meiryo UI" panose="020B0604030504040204" pitchFamily="50" charset="-128"/>
            </a:endParaRPr>
          </a:p>
        </p:txBody>
      </p:sp>
      <p:sp>
        <p:nvSpPr>
          <p:cNvPr id="37" name="テキスト ボックス 24"/>
          <p:cNvSpPr txBox="1"/>
          <p:nvPr/>
        </p:nvSpPr>
        <p:spPr>
          <a:xfrm>
            <a:off x="2984689" y="881627"/>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92494" y="1328175"/>
            <a:ext cx="108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設備の概要</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92494" y="891152"/>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32723"/>
            <a:ext cx="8928000" cy="252000"/>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41" name="テキスト ボックス 7"/>
          <p:cNvSpPr txBox="1"/>
          <p:nvPr/>
        </p:nvSpPr>
        <p:spPr>
          <a:xfrm>
            <a:off x="3024000" y="6433200"/>
            <a:ext cx="3240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2) </a:t>
            </a:r>
            <a:r>
              <a:rPr lang="ja-JP" altLang="en-US" sz="700" dirty="0"/>
              <a:t>現在価値は割引率</a:t>
            </a:r>
            <a:r>
              <a:rPr lang="en-US" altLang="ja-JP" sz="700" dirty="0"/>
              <a:t>0.91</a:t>
            </a:r>
            <a:r>
              <a:rPr lang="ja-JP" altLang="en-US" sz="700" dirty="0"/>
              <a:t>％として算出</a:t>
            </a:r>
          </a:p>
        </p:txBody>
      </p:sp>
      <p:sp>
        <p:nvSpPr>
          <p:cNvPr id="42" name="テキスト ボックス 6"/>
          <p:cNvSpPr txBox="1"/>
          <p:nvPr/>
        </p:nvSpPr>
        <p:spPr>
          <a:xfrm>
            <a:off x="92839" y="3518226"/>
            <a:ext cx="2592000" cy="102592"/>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1)</a:t>
            </a:r>
            <a:r>
              <a:rPr lang="ja-JP" altLang="en-US" sz="700" dirty="0"/>
              <a:t> 発注額のうちどれだけを地域内の業者に発注しているかを表す割合</a:t>
            </a:r>
          </a:p>
        </p:txBody>
      </p:sp>
      <p:sp>
        <p:nvSpPr>
          <p:cNvPr id="29" name="テキスト ボックス 5"/>
          <p:cNvSpPr txBox="1"/>
          <p:nvPr/>
        </p:nvSpPr>
        <p:spPr>
          <a:xfrm>
            <a:off x="7459685" y="5455067"/>
            <a:ext cx="901008" cy="396000"/>
          </a:xfrm>
          <a:prstGeom prst="rect">
            <a:avLst/>
          </a:prstGeom>
          <a:solidFill>
            <a:schemeClr val="bg1"/>
          </a:solidFill>
          <a:ln w="12700">
            <a:solidFill>
              <a:srgbClr val="339933"/>
            </a:solidFill>
          </a:ln>
        </p:spPr>
        <p:txBody>
          <a:bodyPr wrap="square" lIns="36000" tIns="0" rIns="36000" bIns="0" rtlCol="0" anchor="ctr" anchorCtr="1">
            <a:noAutofit/>
          </a:bodyPr>
          <a:lstStyle/>
          <a:p>
            <a:pPr algn="ctr"/>
            <a:r>
              <a:rPr lang="ja-JP" altLang="en-US" sz="1000" b="1" dirty="0">
                <a:solidFill>
                  <a:srgbClr val="339933"/>
                </a:solidFill>
                <a:latin typeface="Meiryo UI" panose="020B0604030504040204" pitchFamily="50" charset="-128"/>
                <a:ea typeface="Meiryo UI" panose="020B0604030504040204" pitchFamily="50" charset="-128"/>
              </a:rPr>
              <a:t>設備投資額の約</a:t>
            </a:r>
            <a:r>
              <a:rPr lang="en-US" altLang="ja-JP" sz="1000" b="1" dirty="0">
                <a:solidFill>
                  <a:srgbClr val="339933"/>
                </a:solidFill>
                <a:latin typeface="Meiryo UI" panose="020B0604030504040204" pitchFamily="50" charset="-128"/>
                <a:ea typeface="Meiryo UI" panose="020B0604030504040204" pitchFamily="50" charset="-128"/>
              </a:rPr>
              <a:t>2.3</a:t>
            </a:r>
            <a:r>
              <a:rPr lang="ja-JP" altLang="en-US" sz="1000" b="1" dirty="0">
                <a:solidFill>
                  <a:srgbClr val="339933"/>
                </a:solidFill>
                <a:latin typeface="Meiryo UI" panose="020B0604030504040204" pitchFamily="50" charset="-128"/>
                <a:ea typeface="Meiryo UI" panose="020B0604030504040204" pitchFamily="50" charset="-128"/>
              </a:rPr>
              <a:t>倍</a:t>
            </a:r>
            <a:endParaRPr lang="en-US" altLang="ja-JP" sz="1000" b="1" dirty="0">
              <a:solidFill>
                <a:srgbClr val="339933"/>
              </a:solidFill>
              <a:latin typeface="Meiryo UI" panose="020B0604030504040204" pitchFamily="50" charset="-128"/>
              <a:ea typeface="Meiryo UI" panose="020B0604030504040204" pitchFamily="50" charset="-128"/>
            </a:endParaRPr>
          </a:p>
        </p:txBody>
      </p:sp>
      <p:sp>
        <p:nvSpPr>
          <p:cNvPr id="11" name="テキスト ボックス 4">
            <a:extLst>
              <a:ext uri="{FF2B5EF4-FFF2-40B4-BE49-F238E27FC236}">
                <a16:creationId xmlns:a16="http://schemas.microsoft.com/office/drawing/2014/main" id="{D415A49F-BFA3-D7DD-9C2E-8BFAC3DB3B39}"/>
              </a:ext>
            </a:extLst>
          </p:cNvPr>
          <p:cNvSpPr txBox="1"/>
          <p:nvPr/>
        </p:nvSpPr>
        <p:spPr>
          <a:xfrm>
            <a:off x="6463027" y="4331290"/>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建設効果と事業効果</a:t>
            </a:r>
            <a:r>
              <a:rPr lang="en-US" altLang="ja-JP" sz="1000" b="0" dirty="0"/>
              <a:t>(</a:t>
            </a:r>
            <a:r>
              <a:rPr lang="ja-JP" altLang="en-US" sz="1000" b="0" dirty="0"/>
              <a:t>累積</a:t>
            </a:r>
            <a:r>
              <a:rPr lang="en-US" altLang="ja-JP" sz="1000" b="0" dirty="0"/>
              <a:t>)</a:t>
            </a:r>
            <a:r>
              <a:rPr lang="ja-JP" altLang="en-US" sz="1000" b="0" dirty="0"/>
              <a:t>を合計すると</a:t>
            </a:r>
            <a:r>
              <a:rPr lang="en-US" altLang="ja-JP" sz="1000" b="0" dirty="0"/>
              <a:t>18.71</a:t>
            </a:r>
            <a:r>
              <a:rPr lang="ja-JP" altLang="en-US" sz="1000" b="0" dirty="0"/>
              <a:t>億円であり、設備投資額の約</a:t>
            </a:r>
            <a:r>
              <a:rPr lang="en-US" altLang="ja-JP" sz="1000" b="0" dirty="0"/>
              <a:t>2.3</a:t>
            </a:r>
            <a:r>
              <a:rPr lang="ja-JP" altLang="en-US" sz="1000" b="0" dirty="0"/>
              <a:t>倍である。</a:t>
            </a:r>
          </a:p>
        </p:txBody>
      </p:sp>
      <p:sp>
        <p:nvSpPr>
          <p:cNvPr id="32" name="テキスト ボックス 3"/>
          <p:cNvSpPr txBox="1"/>
          <p:nvPr/>
        </p:nvSpPr>
        <p:spPr>
          <a:xfrm>
            <a:off x="2901547" y="4331290"/>
            <a:ext cx="3456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en-US" altLang="ja-JP" sz="1000" b="0" dirty="0"/>
              <a:t>5,000kW</a:t>
            </a:r>
            <a:r>
              <a:rPr lang="ja-JP" altLang="en-US" sz="1000" b="0" dirty="0" err="1"/>
              <a:t>の太</a:t>
            </a:r>
            <a:r>
              <a:rPr lang="ja-JP" altLang="en-US" sz="1000" b="0" dirty="0"/>
              <a:t>陽光発電を導入することによる事業効果は、事業期間</a:t>
            </a:r>
            <a:r>
              <a:rPr lang="en-US" altLang="ja-JP" sz="1000" b="0" dirty="0"/>
              <a:t>(17</a:t>
            </a:r>
            <a:r>
              <a:rPr lang="ja-JP" altLang="en-US" sz="1000" b="0" dirty="0"/>
              <a:t>年</a:t>
            </a:r>
            <a:r>
              <a:rPr lang="en-US" altLang="ja-JP" sz="1000" b="0" dirty="0"/>
              <a:t>)</a:t>
            </a:r>
            <a:r>
              <a:rPr lang="ja-JP" altLang="en-US" sz="1000" b="0" dirty="0"/>
              <a:t>の累積</a:t>
            </a:r>
            <a:r>
              <a:rPr lang="en-US" altLang="ja-JP" sz="1000" b="0" dirty="0"/>
              <a:t>(</a:t>
            </a:r>
            <a:r>
              <a:rPr lang="ja-JP" altLang="en-US" sz="1000" b="0" dirty="0"/>
              <a:t>現在価値</a:t>
            </a:r>
            <a:r>
              <a:rPr lang="en-US" altLang="ja-JP" sz="1000" b="0" dirty="0"/>
              <a:t>)</a:t>
            </a:r>
            <a:r>
              <a:rPr lang="ja-JP" altLang="en-US" sz="1000" b="0" dirty="0"/>
              <a:t>で</a:t>
            </a:r>
            <a:r>
              <a:rPr lang="en-US" altLang="ja-JP" sz="1000" b="0" dirty="0"/>
              <a:t>16.66</a:t>
            </a:r>
            <a:r>
              <a:rPr lang="ja-JP" altLang="en-US" sz="1000" b="0" dirty="0"/>
              <a:t>億円</a:t>
            </a:r>
            <a:r>
              <a:rPr lang="en-US" altLang="ja-JP" sz="1000" b="0" dirty="0"/>
              <a:t>/</a:t>
            </a:r>
            <a:r>
              <a:rPr lang="ja-JP" altLang="en-US" sz="1000" b="0" dirty="0"/>
              <a:t>年である。</a:t>
            </a:r>
          </a:p>
        </p:txBody>
      </p:sp>
      <p:sp>
        <p:nvSpPr>
          <p:cNvPr id="25" name="テキスト ボックス 2"/>
          <p:cNvSpPr txBox="1"/>
          <p:nvPr/>
        </p:nvSpPr>
        <p:spPr>
          <a:xfrm>
            <a:off x="155845" y="4331290"/>
            <a:ext cx="2628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設備投資額</a:t>
            </a:r>
            <a:r>
              <a:rPr lang="en-US" altLang="ja-JP" sz="1000" b="0" dirty="0"/>
              <a:t>7.98</a:t>
            </a:r>
            <a:r>
              <a:rPr lang="ja-JP" altLang="en-US" sz="1000" b="0" dirty="0"/>
              <a:t>億円による地域内の建設効果は</a:t>
            </a:r>
            <a:r>
              <a:rPr lang="en-US" altLang="ja-JP" sz="1000" b="0" dirty="0"/>
              <a:t>2.05</a:t>
            </a:r>
            <a:r>
              <a:rPr lang="ja-JP" altLang="en-US" sz="1000" b="0" dirty="0"/>
              <a:t>億円である。</a:t>
            </a:r>
          </a:p>
        </p:txBody>
      </p:sp>
      <p:graphicFrame>
        <p:nvGraphicFramePr>
          <p:cNvPr id="40" name="表 3">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1681096747"/>
              </p:ext>
            </p:extLst>
          </p:nvPr>
        </p:nvGraphicFramePr>
        <p:xfrm>
          <a:off x="4720646" y="1239369"/>
          <a:ext cx="1512000" cy="2556003"/>
        </p:xfrm>
        <a:graphic>
          <a:graphicData uri="http://schemas.openxmlformats.org/drawingml/2006/table">
            <a:tbl>
              <a:tblPr firstRow="1" bandRow="1">
                <a:tableStyleId>{5940675A-B579-460E-94D1-54222C63F5DA}</a:tableStyleId>
              </a:tblPr>
              <a:tblGrid>
                <a:gridCol w="684000">
                  <a:extLst>
                    <a:ext uri="{9D8B030D-6E8A-4147-A177-3AD203B41FA5}">
                      <a16:colId xmlns:a16="http://schemas.microsoft.com/office/drawing/2014/main" val="4225358675"/>
                    </a:ext>
                  </a:extLst>
                </a:gridCol>
                <a:gridCol w="828000">
                  <a:extLst>
                    <a:ext uri="{9D8B030D-6E8A-4147-A177-3AD203B41FA5}">
                      <a16:colId xmlns:a16="http://schemas.microsoft.com/office/drawing/2014/main" val="1868032922"/>
                    </a:ext>
                  </a:extLst>
                </a:gridCol>
              </a:tblGrid>
              <a:tr h="202263">
                <a:tc>
                  <a:txBody>
                    <a:bodyPr/>
                    <a:lstStyle/>
                    <a:p>
                      <a:pPr algn="ctr">
                        <a:lnSpc>
                          <a:spcPts val="8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8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千円</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196145">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燃料費</a:t>
                      </a:r>
                    </a:p>
                  </a:txBody>
                  <a:tcPr marL="36000" marR="36000" anchor="ctr">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196145">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修繕費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196145">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諸費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196145">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保険料</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196145">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用益費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196145">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雑費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196145">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人件費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196145">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一般管理費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196145">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減価償却</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196145">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営業外費用</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8603457"/>
                  </a:ext>
                </a:extLst>
              </a:tr>
              <a:tr h="196145">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法人税等</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9523826"/>
                  </a:ext>
                </a:extLst>
              </a:tr>
              <a:tr h="196145">
                <a:tc>
                  <a:txBody>
                    <a:bodyPr/>
                    <a:lstStyle/>
                    <a:p>
                      <a:pPr>
                        <a:lnSpc>
                          <a:spcPts val="600"/>
                        </a:lnSpc>
                      </a:pPr>
                      <a:r>
                        <a:rPr kumimoji="1" lang="ja-JP" altLang="en-US" sz="800" dirty="0">
                          <a:latin typeface="Meiryo UI" panose="020B0604030504040204" pitchFamily="50" charset="-128"/>
                          <a:ea typeface="Meiryo UI" panose="020B0604030504040204" pitchFamily="50" charset="-128"/>
                        </a:rPr>
                        <a:t>当期純利益</a:t>
                      </a:r>
                    </a:p>
                  </a:txBody>
                  <a:tcPr marL="36000" marR="36000" anchor="ctr">
                    <a:lnT w="63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a:lnSpc>
                          <a:spcPts val="6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37478202"/>
                  </a:ext>
                </a:extLst>
              </a:tr>
            </a:tbl>
          </a:graphicData>
        </a:graphic>
      </p:graphicFrame>
      <p:graphicFrame>
        <p:nvGraphicFramePr>
          <p:cNvPr id="27" name="表 2">
            <a:extLst>
              <a:ext uri="{FF2B5EF4-FFF2-40B4-BE49-F238E27FC236}">
                <a16:creationId xmlns:a16="http://schemas.microsoft.com/office/drawing/2014/main" id="{5A7AC656-9F5B-9DFC-BBAD-9CA6929A0887}"/>
              </a:ext>
            </a:extLst>
          </p:cNvPr>
          <p:cNvGraphicFramePr>
            <a:graphicFrameLocks noGrp="1"/>
          </p:cNvGraphicFramePr>
          <p:nvPr>
            <p:extLst>
              <p:ext uri="{D42A27DB-BD31-4B8C-83A1-F6EECF244321}">
                <p14:modId xmlns:p14="http://schemas.microsoft.com/office/powerpoint/2010/main" val="2641991561"/>
              </p:ext>
            </p:extLst>
          </p:nvPr>
        </p:nvGraphicFramePr>
        <p:xfrm>
          <a:off x="3024293" y="1239369"/>
          <a:ext cx="1620000" cy="1944000"/>
        </p:xfrm>
        <a:graphic>
          <a:graphicData uri="http://schemas.openxmlformats.org/drawingml/2006/table">
            <a:tbl>
              <a:tblPr firstRow="1" bandRow="1">
                <a:tableStyleId>{5940675A-B579-460E-94D1-54222C63F5DA}</a:tableStyleId>
              </a:tblPr>
              <a:tblGrid>
                <a:gridCol w="792000">
                  <a:extLst>
                    <a:ext uri="{9D8B030D-6E8A-4147-A177-3AD203B41FA5}">
                      <a16:colId xmlns:a16="http://schemas.microsoft.com/office/drawing/2014/main" val="4225358675"/>
                    </a:ext>
                  </a:extLst>
                </a:gridCol>
                <a:gridCol w="828000">
                  <a:extLst>
                    <a:ext uri="{9D8B030D-6E8A-4147-A177-3AD203B41FA5}">
                      <a16:colId xmlns:a16="http://schemas.microsoft.com/office/drawing/2014/main" val="1868032922"/>
                    </a:ext>
                  </a:extLst>
                </a:gridCol>
              </a:tblGrid>
              <a:tr h="196584">
                <a:tc>
                  <a:txBody>
                    <a:bodyPr/>
                    <a:lstStyle/>
                    <a:p>
                      <a:pPr algn="ctr">
                        <a:lnSpc>
                          <a:spcPts val="8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8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千円</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218427">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廃棄物収集運搬</a:t>
                      </a:r>
                    </a:p>
                  </a:txBody>
                  <a:tcPr marL="36000" marR="36000" anchor="ctr">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218427">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廃棄物処理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218427">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バイオガス販売</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218427">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電力販売</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218427">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熱販売</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4465928"/>
                  </a:ext>
                </a:extLst>
              </a:tr>
              <a:tr h="218427">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肥料販売</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218427">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農作物販売</a:t>
                      </a:r>
                    </a:p>
                  </a:txBody>
                  <a:tcPr marL="36000" marR="36000" anchor="ctr">
                    <a:lnT w="6350" cap="flat" cmpd="sng" algn="ctr">
                      <a:solidFill>
                        <a:schemeClr val="tx1"/>
                      </a:solidFill>
                      <a:prstDash val="solid"/>
                      <a:round/>
                      <a:headEnd type="none" w="med" len="med"/>
                      <a:tailEnd type="none" w="med" len="med"/>
                    </a:lnT>
                    <a:solidFill>
                      <a:schemeClr val="accent5">
                        <a:lumMod val="20000"/>
                        <a:lumOff val="8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983102443"/>
                  </a:ext>
                </a:extLst>
              </a:tr>
              <a:tr h="218427">
                <a:tc>
                  <a:txBody>
                    <a:bodyPr/>
                    <a:lstStyle/>
                    <a:p>
                      <a:pPr>
                        <a:lnSpc>
                          <a:spcPts val="900"/>
                        </a:lnSpc>
                      </a:pPr>
                      <a:r>
                        <a:rPr kumimoji="1" lang="ja-JP" altLang="en-US" sz="800" dirty="0">
                          <a:latin typeface="Meiryo UI" panose="020B0604030504040204" pitchFamily="50" charset="-128"/>
                          <a:ea typeface="Meiryo UI" panose="020B0604030504040204" pitchFamily="50" charset="-128"/>
                        </a:rPr>
                        <a:t>合計</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売上高</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36000" anchor="ctr">
                    <a:solidFill>
                      <a:schemeClr val="accent5">
                        <a:lumMod val="40000"/>
                        <a:lumOff val="60000"/>
                      </a:schemeClr>
                    </a:solidFill>
                  </a:tcPr>
                </a:tc>
                <a:tc>
                  <a:txBody>
                    <a:bodyPr/>
                    <a:lstStyle/>
                    <a:p>
                      <a:pPr algn="r">
                        <a:lnSpc>
                          <a:spcPts val="900"/>
                        </a:lnSpc>
                      </a:pPr>
                      <a:endParaRPr kumimoji="1" lang="ja-JP" altLang="en-US" sz="8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172801623"/>
                  </a:ext>
                </a:extLst>
              </a:tr>
            </a:tbl>
          </a:graphicData>
        </a:graphic>
      </p:graphicFrame>
      <p:graphicFrame>
        <p:nvGraphicFramePr>
          <p:cNvPr id="38" name="表 1">
            <a:extLst>
              <a:ext uri="{FF2B5EF4-FFF2-40B4-BE49-F238E27FC236}">
                <a16:creationId xmlns:a16="http://schemas.microsoft.com/office/drawing/2014/main" id="{E98C20B8-EFD8-4F82-93CA-A1442FE9D031}"/>
              </a:ext>
            </a:extLst>
          </p:cNvPr>
          <p:cNvGraphicFramePr>
            <a:graphicFrameLocks noGrp="1"/>
          </p:cNvGraphicFramePr>
          <p:nvPr>
            <p:extLst>
              <p:ext uri="{D42A27DB-BD31-4B8C-83A1-F6EECF244321}">
                <p14:modId xmlns:p14="http://schemas.microsoft.com/office/powerpoint/2010/main" val="1671240369"/>
              </p:ext>
            </p:extLst>
          </p:nvPr>
        </p:nvGraphicFramePr>
        <p:xfrm>
          <a:off x="91175" y="1506442"/>
          <a:ext cx="2772000" cy="1980000"/>
        </p:xfrm>
        <a:graphic>
          <a:graphicData uri="http://schemas.openxmlformats.org/drawingml/2006/table">
            <a:tbl>
              <a:tblPr firstRow="1" bandRow="1">
                <a:tableStyleId>{5940675A-B579-460E-94D1-54222C63F5DA}</a:tableStyleId>
              </a:tblPr>
              <a:tblGrid>
                <a:gridCol w="94936">
                  <a:extLst>
                    <a:ext uri="{9D8B030D-6E8A-4147-A177-3AD203B41FA5}">
                      <a16:colId xmlns:a16="http://schemas.microsoft.com/office/drawing/2014/main" val="2250622700"/>
                    </a:ext>
                  </a:extLst>
                </a:gridCol>
                <a:gridCol w="404388">
                  <a:extLst>
                    <a:ext uri="{9D8B030D-6E8A-4147-A177-3AD203B41FA5}">
                      <a16:colId xmlns:a16="http://schemas.microsoft.com/office/drawing/2014/main" val="739774977"/>
                    </a:ext>
                  </a:extLst>
                </a:gridCol>
                <a:gridCol w="175239">
                  <a:extLst>
                    <a:ext uri="{9D8B030D-6E8A-4147-A177-3AD203B41FA5}">
                      <a16:colId xmlns:a16="http://schemas.microsoft.com/office/drawing/2014/main" val="1626966803"/>
                    </a:ext>
                  </a:extLst>
                </a:gridCol>
                <a:gridCol w="912932">
                  <a:extLst>
                    <a:ext uri="{9D8B030D-6E8A-4147-A177-3AD203B41FA5}">
                      <a16:colId xmlns:a16="http://schemas.microsoft.com/office/drawing/2014/main" val="1758199408"/>
                    </a:ext>
                  </a:extLst>
                </a:gridCol>
                <a:gridCol w="753776">
                  <a:extLst>
                    <a:ext uri="{9D8B030D-6E8A-4147-A177-3AD203B41FA5}">
                      <a16:colId xmlns:a16="http://schemas.microsoft.com/office/drawing/2014/main" val="1868032922"/>
                    </a:ext>
                  </a:extLst>
                </a:gridCol>
                <a:gridCol w="430729">
                  <a:extLst>
                    <a:ext uri="{9D8B030D-6E8A-4147-A177-3AD203B41FA5}">
                      <a16:colId xmlns:a16="http://schemas.microsoft.com/office/drawing/2014/main" val="3698287331"/>
                    </a:ext>
                  </a:extLst>
                </a:gridCol>
              </a:tblGrid>
              <a:tr h="161072">
                <a:tc gridSpan="4">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項目</a:t>
                      </a:r>
                    </a:p>
                  </a:txBody>
                  <a:tcPr marL="36000" marR="0" marT="36000" marB="0" anchor="ctr" anchorCtr="1">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設定値</a:t>
                      </a:r>
                    </a:p>
                  </a:txBody>
                  <a:tcPr marL="36000" marR="0" marT="36000" marB="0" anchor="ctr" anchorCtr="1">
                    <a:solidFill>
                      <a:schemeClr val="bg1">
                        <a:lumMod val="75000"/>
                      </a:schemeClr>
                    </a:solidFill>
                  </a:tcPr>
                </a:tc>
                <a:tc>
                  <a:txBody>
                    <a:bodyPr/>
                    <a:lstStyle/>
                    <a:p>
                      <a:pPr algn="ctr">
                        <a:lnSpc>
                          <a:spcPts val="400"/>
                        </a:lnSpc>
                      </a:pPr>
                      <a:r>
                        <a:rPr kumimoji="1" lang="ja-JP" altLang="en-US" sz="750" b="1" dirty="0">
                          <a:latin typeface="Meiryo UI" panose="020B0604030504040204" pitchFamily="50" charset="-128"/>
                          <a:ea typeface="Meiryo UI" panose="020B0604030504040204" pitchFamily="50" charset="-128"/>
                        </a:rPr>
                        <a:t>単位</a:t>
                      </a:r>
                    </a:p>
                  </a:txBody>
                  <a:tcPr marL="36000" marR="0" marT="36000" marB="0" anchor="ctr" anchorCtr="1">
                    <a:solidFill>
                      <a:schemeClr val="bg1">
                        <a:lumMod val="75000"/>
                      </a:schemeClr>
                    </a:solidFill>
                  </a:tcPr>
                </a:tc>
                <a:extLst>
                  <a:ext uri="{0D108BD9-81ED-4DB2-BD59-A6C34878D82A}">
                    <a16:rowId xmlns:a16="http://schemas.microsoft.com/office/drawing/2014/main" val="3528111955"/>
                  </a:ext>
                </a:extLst>
              </a:tr>
              <a:tr h="161072">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設備投資額</a:t>
                      </a:r>
                    </a:p>
                  </a:txBody>
                  <a:tcPr marL="36000" marR="0" marT="36000" marB="0" anchor="ctr">
                    <a:lnB w="12700" cmpd="sng">
                      <a:noFill/>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noFill/>
                  </a:tcP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百万円</a:t>
                      </a:r>
                    </a:p>
                  </a:txBody>
                  <a:tcPr marL="36000" marR="0" marT="36000" marB="0" anchor="ctr">
                    <a:noFill/>
                  </a:tcPr>
                </a:tc>
                <a:extLst>
                  <a:ext uri="{0D108BD9-81ED-4DB2-BD59-A6C34878D82A}">
                    <a16:rowId xmlns:a16="http://schemas.microsoft.com/office/drawing/2014/main" val="2600272368"/>
                  </a:ext>
                </a:extLst>
              </a:tr>
              <a:tr h="161072">
                <a:tc rowSpan="8">
                  <a:txBody>
                    <a:bodyPr/>
                    <a:lstStyle/>
                    <a:p>
                      <a:pPr marL="0" algn="l" defTabSz="914400" rtl="0" eaLnBrk="1" latinLnBrk="0" hangingPunct="1">
                        <a:lnSpc>
                          <a:spcPts val="400"/>
                        </a:lnSpc>
                      </a:pPr>
                      <a:endParaRPr kumimoji="1" lang="ja-JP" altLang="en-US" sz="750" kern="12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R w="12700" cap="flat" cmpd="sng" algn="ctr">
                      <a:solidFill>
                        <a:schemeClr val="tx1"/>
                      </a:solidFill>
                      <a:prstDash val="solid"/>
                      <a:round/>
                      <a:headEnd type="none" w="med" len="med"/>
                      <a:tailEnd type="none" w="med" len="med"/>
                    </a:lnR>
                    <a:lnT w="12700" cmpd="sng">
                      <a:noFill/>
                    </a:lnT>
                    <a:solidFill>
                      <a:schemeClr val="bg1">
                        <a:lumMod val="95000"/>
                      </a:schemeClr>
                    </a:solidFill>
                  </a:tcPr>
                </a:tc>
                <a:tc gridSpan="3">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うち、工事費の割合</a:t>
                      </a:r>
                    </a:p>
                  </a:txBody>
                  <a:tcPr marL="36000" marR="0" marT="36000" marB="0" anchor="ctr">
                    <a:lnL w="1270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5949214"/>
                  </a:ext>
                </a:extLst>
              </a:tr>
              <a:tr h="168928">
                <a:tc vMerge="1">
                  <a:txBody>
                    <a:bodyPr/>
                    <a:lstStyle/>
                    <a:p>
                      <a:endParaRPr kumimoji="1" lang="ja-JP" altLang="en-US"/>
                    </a:p>
                  </a:txBody>
                  <a:tcPr/>
                </a:tc>
                <a:tc rowSpan="3">
                  <a:txBody>
                    <a:bodyPr/>
                    <a:lstStyle/>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うち、</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設備費</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の割合</a:t>
                      </a: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054710940"/>
                  </a:ext>
                </a:extLst>
              </a:tr>
              <a:tr h="168928">
                <a:tc vMerge="1">
                  <a:txBody>
                    <a:bodyPr/>
                    <a:lstStyle/>
                    <a:p>
                      <a:endParaRPr kumimoji="1" lang="ja-JP" altLang="en-US"/>
                    </a:p>
                  </a:txBody>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パワコン等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588648718"/>
                  </a:ext>
                </a:extLst>
              </a:tr>
              <a:tr h="168928">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solidFill>
                      <a:schemeClr val="bg1">
                        <a:lumMod val="95000"/>
                      </a:schemeClr>
                    </a:solidFill>
                  </a:tcPr>
                </a:tc>
                <a:tc gridSpan="2">
                  <a:txBody>
                    <a:bodyPr/>
                    <a:lstStyle/>
                    <a:p>
                      <a:pPr>
                        <a:lnSpc>
                          <a:spcPts val="400"/>
                        </a:lnSpc>
                      </a:pPr>
                      <a:r>
                        <a:rPr kumimoji="1" lang="ja-JP" altLang="en-US" sz="650" kern="1200" dirty="0">
                          <a:solidFill>
                            <a:schemeClr val="tx1"/>
                          </a:solidFill>
                          <a:latin typeface="Meiryo UI" panose="020B0604030504040204" pitchFamily="50" charset="-128"/>
                          <a:ea typeface="Meiryo UI" panose="020B0604030504040204" pitchFamily="50" charset="-128"/>
                          <a:cs typeface="+mn-cs"/>
                        </a:rPr>
                        <a:t>タービン、燃焼炉、ボイラー等</a:t>
                      </a:r>
                      <a:endParaRPr kumimoji="1" lang="ja-JP" altLang="en-US" sz="650" dirty="0"/>
                    </a:p>
                  </a:txBody>
                  <a:tcPr marL="36000" marR="0" marT="36000" marB="0" anchor="ctr">
                    <a:lnL w="6350" cap="flat" cmpd="sng" algn="ctr">
                      <a:solidFill>
                        <a:schemeClr val="tx1"/>
                      </a:solidFill>
                      <a:prstDash val="solid"/>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218628976"/>
                  </a:ext>
                </a:extLst>
              </a:tr>
              <a:tr h="161072">
                <a:tc vMerge="1">
                  <a:txBody>
                    <a:bodyPr/>
                    <a:lstStyle/>
                    <a:p>
                      <a:pPr marL="0" algn="ctr" defTabSz="914400" rtl="0" eaLnBrk="1" latinLnBrk="0" hangingPunct="1">
                        <a:lnSpc>
                          <a:spcPts val="10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rowSpan="4">
                  <a:txBody>
                    <a:bodyPr/>
                    <a:lstStyle/>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域内</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dirty="0">
                          <a:solidFill>
                            <a:schemeClr val="tx1"/>
                          </a:solidFill>
                          <a:latin typeface="Meiryo UI" panose="020B0604030504040204" pitchFamily="50" charset="-128"/>
                          <a:ea typeface="Meiryo UI" panose="020B0604030504040204" pitchFamily="50" charset="-128"/>
                          <a:cs typeface="+mn-cs"/>
                        </a:rPr>
                        <a:t>調達率</a:t>
                      </a:r>
                      <a:endParaRPr kumimoji="1" lang="en-US" altLang="ja-JP" sz="700" kern="1200" dirty="0">
                        <a:solidFill>
                          <a:schemeClr val="tx1"/>
                        </a:solidFill>
                        <a:latin typeface="Meiryo UI" panose="020B0604030504040204" pitchFamily="50" charset="-128"/>
                        <a:ea typeface="Meiryo UI" panose="020B0604030504040204" pitchFamily="50" charset="-128"/>
                        <a:cs typeface="+mn-cs"/>
                      </a:endParaRPr>
                    </a:p>
                    <a:p>
                      <a:pPr marL="0" algn="l" defTabSz="914400" rtl="0" eaLnBrk="1" latinLnBrk="0" hangingPunct="1">
                        <a:lnSpc>
                          <a:spcPts val="900"/>
                        </a:lnSpc>
                      </a:pPr>
                      <a:r>
                        <a:rPr kumimoji="1" lang="ja-JP" altLang="en-US" sz="7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7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70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bg1">
                        <a:lumMod val="95000"/>
                      </a:schemeClr>
                    </a:solidFill>
                  </a:tcPr>
                </a:tc>
                <a:tc gridSpan="2">
                  <a:txBody>
                    <a:bodyPr/>
                    <a:lstStyle/>
                    <a:p>
                      <a:pPr marL="0" indent="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工事費</a:t>
                      </a:r>
                    </a:p>
                  </a:txBody>
                  <a:tcPr marL="36000" marR="0" marT="36000" marB="0" anchor="ctr">
                    <a:lnL w="6350" cap="flat" cmpd="sng" algn="ctr">
                      <a:solidFill>
                        <a:schemeClr val="tx1"/>
                      </a:solidFill>
                      <a:prstDash val="solid"/>
                      <a:round/>
                      <a:headEnd type="none" w="med" len="med"/>
                      <a:tailEnd type="none" w="med" len="med"/>
                    </a:lnL>
                    <a:lnB w="6350" cap="flat" cmpd="sng" algn="ctr">
                      <a:solidFill>
                        <a:schemeClr val="tx1"/>
                      </a:solidFill>
                      <a:prstDash val="sysDot"/>
                      <a:round/>
                      <a:headEnd type="none" w="med" len="med"/>
                      <a:tailEnd type="none" w="med" len="med"/>
                    </a:lnB>
                    <a:solidFill>
                      <a:schemeClr val="bg1">
                        <a:lumMod val="95000"/>
                      </a:schemeClr>
                    </a:solidFill>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95744064"/>
                  </a:ext>
                </a:extLst>
              </a:tr>
              <a:tr h="168928">
                <a:tc vMerge="1">
                  <a:txBody>
                    <a:bodyPr/>
                    <a:lstStyle/>
                    <a:p>
                      <a:endParaRPr kumimoji="1" lang="ja-JP" altLang="en-US"/>
                    </a:p>
                  </a:txBody>
                  <a:tcPr/>
                </a:tc>
                <a:tc vMerge="1">
                  <a:txBody>
                    <a:bodyPr/>
                    <a:lstStyle/>
                    <a:p>
                      <a:endParaRPr kumimoji="1" lang="ja-JP" altLang="en-US"/>
                    </a:p>
                  </a:txBody>
                  <a:tcPr/>
                </a:tc>
                <a:tc rowSpan="3">
                  <a:txBody>
                    <a:bodyPr/>
                    <a:lstStyle/>
                    <a:p>
                      <a:pPr algn="ctr">
                        <a:lnSpc>
                          <a:spcPts val="1000"/>
                        </a:lnSpc>
                      </a:pPr>
                      <a:r>
                        <a:rPr kumimoji="1" lang="ja-JP" altLang="en-US" sz="750" dirty="0">
                          <a:latin typeface="Meiryo UI" panose="020B0604030504040204" pitchFamily="50" charset="-128"/>
                          <a:ea typeface="Meiryo UI" panose="020B0604030504040204" pitchFamily="50" charset="-128"/>
                        </a:rPr>
                        <a:t>設備費</a:t>
                      </a:r>
                    </a:p>
                  </a:txBody>
                  <a:tcPr marL="0" marR="0" marT="0" marB="0" vert="wordArtVertRtl" anchor="ctr">
                    <a:lnL w="6350" cap="flat" cmpd="sng" algn="ctr">
                      <a:solidFill>
                        <a:schemeClr val="tx1"/>
                      </a:solidFill>
                      <a:prstDash val="solid"/>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パネル、水車、風車等</a:t>
                      </a:r>
                      <a:endParaRPr kumimoji="1" lang="ja-JP" altLang="en-US" sz="600" dirty="0">
                        <a:latin typeface="Meiryo UI" panose="020B0604030504040204" pitchFamily="50" charset="-128"/>
                        <a:ea typeface="Meiryo UI" panose="020B0604030504040204" pitchFamily="50" charset="-128"/>
                      </a:endParaRP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05390480"/>
                  </a:ext>
                </a:extLst>
              </a:tr>
              <a:tr h="168928">
                <a:tc vMerge="1">
                  <a:txBody>
                    <a:bodyPr/>
                    <a:lstStyle/>
                    <a:p>
                      <a:endParaRPr kumimoji="1" lang="ja-JP" altLang="en-US"/>
                    </a:p>
                  </a:txBody>
                  <a:tcPr/>
                </a:tc>
                <a:tc vMerge="1">
                  <a:txBody>
                    <a:bodyPr/>
                    <a:lstStyle/>
                    <a:p>
                      <a:endParaRPr kumimoji="1" lang="ja-JP" altLang="en-US"/>
                    </a:p>
                  </a:txBody>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nSpc>
                          <a:spcPts val="400"/>
                        </a:lnSpc>
                      </a:pPr>
                      <a:r>
                        <a:rPr kumimoji="1" lang="ja-JP" altLang="en-US" sz="600" dirty="0">
                          <a:latin typeface="Meiryo UI" panose="020B0604030504040204" pitchFamily="50" charset="-128"/>
                          <a:ea typeface="Meiryo UI" panose="020B0604030504040204" pitchFamily="50" charset="-128"/>
                        </a:rPr>
                        <a:t>パワコン等</a:t>
                      </a: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24939159"/>
                  </a:ext>
                </a:extLst>
              </a:tr>
              <a:tr h="168928">
                <a:tc v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R="0" anchor="ctr">
                    <a:lnR w="12700" cap="flat" cmpd="sng" algn="ctr">
                      <a:solidFill>
                        <a:schemeClr val="tx1"/>
                      </a:solidFill>
                      <a:prstDash val="solid"/>
                      <a:round/>
                      <a:headEnd type="none" w="med" len="med"/>
                      <a:tailEnd type="none" w="med" len="med"/>
                    </a:lnR>
                    <a:solidFill>
                      <a:schemeClr val="bg1">
                        <a:lumMod val="95000"/>
                      </a:schemeClr>
                    </a:solidFill>
                  </a:tcPr>
                </a:tc>
                <a:tc vMerge="1">
                  <a:txBody>
                    <a:bodyPr/>
                    <a:lstStyle/>
                    <a:p>
                      <a:endParaRPr kumimoji="1" lang="ja-JP" altLang="en-US"/>
                    </a:p>
                  </a:txBody>
                  <a:tcPr>
                    <a:lnL w="12700" cap="flat" cmpd="sng" algn="ctr">
                      <a:solidFill>
                        <a:schemeClr val="tx1"/>
                      </a:solidFill>
                      <a:prstDash val="solid"/>
                      <a:round/>
                      <a:headEnd type="none" w="med" len="med"/>
                      <a:tailEnd type="none" w="med" len="med"/>
                    </a:lnL>
                  </a:tcPr>
                </a:tc>
                <a:tc vMerge="1">
                  <a:txBody>
                    <a:bodyPr/>
                    <a:lstStyle/>
                    <a:p>
                      <a:pPr>
                        <a:lnSpc>
                          <a:spcPts val="500"/>
                        </a:lnSpc>
                      </a:pPr>
                      <a:endParaRPr kumimoji="1" lang="ja-JP" altLang="en-US" sz="750" dirty="0"/>
                    </a:p>
                  </a:txBody>
                  <a:tcPr marL="36000" marR="0" marT="36000" marB="0" anchor="ctr">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nSpc>
                          <a:spcPts val="400"/>
                        </a:lnSpc>
                      </a:pPr>
                      <a:r>
                        <a:rPr kumimoji="1" lang="ja-JP" altLang="en-US" sz="600" dirty="0">
                          <a:latin typeface="Meiryo UI" panose="020B0604030504040204" pitchFamily="50" charset="-128"/>
                          <a:ea typeface="Meiryo UI" panose="020B0604030504040204" pitchFamily="50" charset="-128"/>
                        </a:rPr>
                        <a:t>タービン、燃焼炉、ボイラー等</a:t>
                      </a:r>
                    </a:p>
                  </a:txBody>
                  <a:tcPr marL="18000" marR="0" marT="36000" marB="0" anchor="ctr">
                    <a:lnL w="6350" cap="flat" cmpd="sng" algn="ctr">
                      <a:solidFill>
                        <a:schemeClr val="tx1"/>
                      </a:solidFill>
                      <a:prstDash val="sysDot"/>
                      <a:round/>
                      <a:headEnd type="none" w="med" len="med"/>
                      <a:tailEnd type="none" w="med" len="med"/>
                    </a:lnL>
                    <a:lnT w="6350" cap="flat" cmpd="sng" algn="ctr">
                      <a:solidFill>
                        <a:schemeClr val="tx1"/>
                      </a:solidFill>
                      <a:prstDash val="sysDot"/>
                      <a:round/>
                      <a:headEnd type="none" w="med" len="med"/>
                      <a:tailEnd type="none" w="med" len="med"/>
                    </a:lnT>
                    <a:solidFill>
                      <a:schemeClr val="bg1">
                        <a:lumMod val="95000"/>
                      </a:schemeClr>
                    </a:solidFill>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lnT w="6350" cap="flat" cmpd="sng" algn="ctr">
                      <a:solidFill>
                        <a:schemeClr val="tx1"/>
                      </a:solidFill>
                      <a:prstDash val="sysDot"/>
                      <a:round/>
                      <a:headEnd type="none" w="med" len="med"/>
                      <a:tailEnd type="none" w="med" len="med"/>
                    </a:lnT>
                    <a:noFill/>
                  </a:tcPr>
                </a:tc>
                <a:tc>
                  <a:txBody>
                    <a:bodyPr/>
                    <a:lstStyle/>
                    <a:p>
                      <a:pPr algn="ctr">
                        <a:lnSpc>
                          <a:spcPts val="400"/>
                        </a:lnSpc>
                      </a:pPr>
                      <a:r>
                        <a:rPr kumimoji="1" lang="en-US" altLang="ja-JP" sz="750" dirty="0">
                          <a:latin typeface="Meiryo UI" panose="020B0604030504040204" pitchFamily="50" charset="-128"/>
                          <a:ea typeface="Meiryo UI" panose="020B0604030504040204" pitchFamily="50" charset="-128"/>
                        </a:rPr>
                        <a:t>%</a:t>
                      </a:r>
                      <a:endParaRPr kumimoji="1" lang="ja-JP" altLang="en-US" sz="750" dirty="0">
                        <a:latin typeface="Meiryo UI" panose="020B0604030504040204" pitchFamily="50" charset="-128"/>
                        <a:ea typeface="Meiryo UI" panose="020B0604030504040204" pitchFamily="50" charset="-128"/>
                      </a:endParaRPr>
                    </a:p>
                  </a:txBody>
                  <a:tcPr marL="36000" marR="0" marT="36000" marB="0" anchor="ctr">
                    <a:lnT w="6350" cap="flat" cmpd="sng" algn="ctr">
                      <a:solidFill>
                        <a:schemeClr val="tx1"/>
                      </a:solidFill>
                      <a:prstDash val="sysDot"/>
                      <a:round/>
                      <a:headEnd type="none" w="med" len="med"/>
                      <a:tailEnd type="none" w="med" len="med"/>
                    </a:lnT>
                    <a:noFill/>
                  </a:tcPr>
                </a:tc>
                <a:extLst>
                  <a:ext uri="{0D108BD9-81ED-4DB2-BD59-A6C34878D82A}">
                    <a16:rowId xmlns:a16="http://schemas.microsoft.com/office/drawing/2014/main" val="3497675649"/>
                  </a:ext>
                </a:extLst>
              </a:tr>
              <a:tr h="161072">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売上高</a:t>
                      </a:r>
                      <a:r>
                        <a:rPr kumimoji="1" lang="en-US" altLang="ja-JP" sz="75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750" kern="1200" dirty="0">
                          <a:solidFill>
                            <a:schemeClr val="tx1"/>
                          </a:solidFill>
                          <a:latin typeface="Meiryo UI" panose="020B0604030504040204" pitchFamily="50" charset="-128"/>
                          <a:ea typeface="Meiryo UI" panose="020B0604030504040204" pitchFamily="50" charset="-128"/>
                          <a:cs typeface="+mn-cs"/>
                        </a:rPr>
                        <a:t>年間</a:t>
                      </a:r>
                      <a:r>
                        <a:rPr kumimoji="1" lang="en-US" altLang="ja-JP" sz="750" kern="1200" dirty="0">
                          <a:solidFill>
                            <a:schemeClr val="tx1"/>
                          </a:solidFill>
                          <a:latin typeface="Meiryo UI" panose="020B0604030504040204" pitchFamily="50" charset="-128"/>
                          <a:ea typeface="Meiryo UI" panose="020B0604030504040204" pitchFamily="50" charset="-128"/>
                          <a:cs typeface="+mn-cs"/>
                        </a:rPr>
                        <a:t>)</a:t>
                      </a:r>
                      <a:endParaRPr kumimoji="1" lang="ja-JP" altLang="en-US" sz="750" kern="1200" baseline="30000" dirty="0">
                        <a:solidFill>
                          <a:schemeClr val="tx1"/>
                        </a:solidFill>
                        <a:latin typeface="Meiryo UI" panose="020B0604030504040204" pitchFamily="50" charset="-128"/>
                        <a:ea typeface="Meiryo UI" panose="020B0604030504040204" pitchFamily="50" charset="-128"/>
                        <a:cs typeface="+mn-cs"/>
                      </a:endParaRP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千円</a:t>
                      </a:r>
                    </a:p>
                  </a:txBody>
                  <a:tcPr marL="36000" marR="0" marT="36000" marB="0" anchor="ctr"/>
                </a:tc>
                <a:extLst>
                  <a:ext uri="{0D108BD9-81ED-4DB2-BD59-A6C34878D82A}">
                    <a16:rowId xmlns:a16="http://schemas.microsoft.com/office/drawing/2014/main" val="90072559"/>
                  </a:ext>
                </a:extLst>
              </a:tr>
              <a:tr h="161072">
                <a:tc gridSpan="4">
                  <a:txBody>
                    <a:bodyPr/>
                    <a:lstStyle/>
                    <a:p>
                      <a:pPr marL="0" algn="l" defTabSz="914400" rtl="0" eaLnBrk="1" latinLnBrk="0" hangingPunct="1">
                        <a:lnSpc>
                          <a:spcPts val="400"/>
                        </a:lnSpc>
                      </a:pPr>
                      <a:r>
                        <a:rPr kumimoji="1" lang="ja-JP" altLang="en-US" sz="750" kern="1200" dirty="0">
                          <a:solidFill>
                            <a:schemeClr val="tx1"/>
                          </a:solidFill>
                          <a:latin typeface="Meiryo UI" panose="020B0604030504040204" pitchFamily="50" charset="-128"/>
                          <a:ea typeface="Meiryo UI" panose="020B0604030504040204" pitchFamily="50" charset="-128"/>
                          <a:cs typeface="+mn-cs"/>
                        </a:rPr>
                        <a:t>事業年数</a:t>
                      </a:r>
                    </a:p>
                  </a:txBody>
                  <a:tcPr marL="36000" marR="0" marT="36000" marB="0" anchor="c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r">
                        <a:lnSpc>
                          <a:spcPts val="400"/>
                        </a:lnSpc>
                      </a:pPr>
                      <a:endParaRPr kumimoji="1" lang="ja-JP" altLang="en-US" sz="750" dirty="0">
                        <a:latin typeface="Meiryo UI" panose="020B0604030504040204" pitchFamily="50" charset="-128"/>
                        <a:ea typeface="Meiryo UI" panose="020B0604030504040204" pitchFamily="50" charset="-128"/>
                      </a:endParaRPr>
                    </a:p>
                  </a:txBody>
                  <a:tcPr marL="36000" marR="72000" marT="36000" marB="0" anchor="ctr"/>
                </a:tc>
                <a:tc>
                  <a:txBody>
                    <a:bodyPr/>
                    <a:lstStyle/>
                    <a:p>
                      <a:pPr algn="ctr">
                        <a:lnSpc>
                          <a:spcPts val="400"/>
                        </a:lnSpc>
                      </a:pPr>
                      <a:r>
                        <a:rPr kumimoji="1" lang="ja-JP" altLang="en-US" sz="750" dirty="0">
                          <a:latin typeface="Meiryo UI" panose="020B0604030504040204" pitchFamily="50" charset="-128"/>
                          <a:ea typeface="Meiryo UI" panose="020B0604030504040204" pitchFamily="50" charset="-128"/>
                        </a:rPr>
                        <a:t>年</a:t>
                      </a:r>
                    </a:p>
                  </a:txBody>
                  <a:tcPr marL="36000" marR="0" marT="36000" marB="0" anchor="ctr"/>
                </a:tc>
                <a:extLst>
                  <a:ext uri="{0D108BD9-81ED-4DB2-BD59-A6C34878D82A}">
                    <a16:rowId xmlns:a16="http://schemas.microsoft.com/office/drawing/2014/main" val="2528999370"/>
                  </a:ext>
                </a:extLst>
              </a:tr>
            </a:tbl>
          </a:graphicData>
        </a:graphic>
      </p:graphicFrame>
      <p:sp>
        <p:nvSpPr>
          <p:cNvPr id="7" name="テキスト ボックス 1"/>
          <p:cNvSpPr txBox="1"/>
          <p:nvPr/>
        </p:nvSpPr>
        <p:spPr>
          <a:xfrm>
            <a:off x="108157" y="1066813"/>
            <a:ext cx="2772000" cy="216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食品廃棄物リサイクル</a:t>
            </a:r>
            <a:endParaRPr kumimoji="1" lang="ja-JP" altLang="en-US" sz="1000" dirty="0">
              <a:latin typeface="Meiryo UI" panose="020B0604030504040204" pitchFamily="50" charset="-128"/>
              <a:ea typeface="Meiryo UI" panose="020B0604030504040204" pitchFamily="50" charset="-128"/>
            </a:endParaRPr>
          </a:p>
        </p:txBody>
      </p:sp>
      <p:sp>
        <p:nvSpPr>
          <p:cNvPr id="26" name="正方形/長方形 31">
            <a:extLst>
              <a:ext uri="{FF2B5EF4-FFF2-40B4-BE49-F238E27FC236}">
                <a16:creationId xmlns:a16="http://schemas.microsoft.com/office/drawing/2014/main" id="{70EE7AD6-70D9-4300-97F7-4E6DBA57B8DF}"/>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9704896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a:extLst>
              <a:ext uri="{FF2B5EF4-FFF2-40B4-BE49-F238E27FC236}">
                <a16:creationId xmlns:a16="http://schemas.microsoft.com/office/drawing/2014/main" id="{A87BA196-F7AB-B44E-EDA2-1B9D96CAF730}"/>
              </a:ext>
            </a:extLst>
          </p:cNvPr>
          <p:cNvSpPr>
            <a:spLocks noGrp="1"/>
          </p:cNvSpPr>
          <p:nvPr>
            <p:ph type="sldNum" sz="quarter" idx="4"/>
          </p:nvPr>
        </p:nvSpPr>
        <p:spPr/>
        <p:txBody>
          <a:bodyPr/>
          <a:lstStyle/>
          <a:p>
            <a:pPr>
              <a:defRPr/>
            </a:pPr>
            <a:fld id="{20DC7313-58E3-4F6B-88A3-0F915AD38F14}" type="slidenum">
              <a:rPr lang="en-US" altLang="ja-JP" smtClean="0"/>
              <a:pPr>
                <a:defRPr/>
              </a:pPr>
              <a:t>38</a:t>
            </a:fld>
            <a:endParaRPr lang="en-US" altLang="ja-JP" dirty="0"/>
          </a:p>
        </p:txBody>
      </p:sp>
      <p:sp>
        <p:nvSpPr>
          <p:cNvPr id="2" name="タイトル 1">
            <a:extLst>
              <a:ext uri="{FF2B5EF4-FFF2-40B4-BE49-F238E27FC236}">
                <a16:creationId xmlns:a16="http://schemas.microsoft.com/office/drawing/2014/main" id="{1E25BD8E-4EAC-082C-7B0B-4E5B65D57E1A}"/>
              </a:ext>
            </a:extLst>
          </p:cNvPr>
          <p:cNvSpPr>
            <a:spLocks noGrp="1"/>
          </p:cNvSpPr>
          <p:nvPr>
            <p:ph type="ctrTitle"/>
          </p:nvPr>
        </p:nvSpPr>
        <p:spPr/>
        <p:txBody>
          <a:bodyPr/>
          <a:lstStyle/>
          <a:p>
            <a:r>
              <a:rPr lang="ja-JP" altLang="en-US" dirty="0"/>
              <a:t>（２）経済波及効果の内訳</a:t>
            </a:r>
            <a:endParaRPr kumimoji="1" lang="ja-JP" altLang="en-US" dirty="0"/>
          </a:p>
        </p:txBody>
      </p:sp>
      <p:sp>
        <p:nvSpPr>
          <p:cNvPr id="9" name="テキスト ボックス 23"/>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1)</a:t>
            </a:r>
            <a:r>
              <a:rPr lang="ja-JP" altLang="en-US" sz="700" dirty="0"/>
              <a:t> 経済波及効果</a:t>
            </a:r>
            <a:r>
              <a:rPr lang="en-US" altLang="ja-JP" sz="700" dirty="0"/>
              <a:t>(</a:t>
            </a:r>
            <a:r>
              <a:rPr lang="ja-JP" altLang="en-US" sz="700" dirty="0"/>
              <a:t>効果の合計</a:t>
            </a:r>
            <a:r>
              <a:rPr lang="en-US" altLang="ja-JP" sz="700" dirty="0"/>
              <a:t>)</a:t>
            </a:r>
            <a:r>
              <a:rPr lang="ja-JP" altLang="en-US" sz="700" dirty="0"/>
              <a:t>の内訳は、直接効果、第</a:t>
            </a:r>
            <a:r>
              <a:rPr lang="en-US" altLang="ja-JP" sz="700" dirty="0"/>
              <a:t>1</a:t>
            </a:r>
            <a:r>
              <a:rPr lang="ja-JP" altLang="en-US" sz="700" dirty="0"/>
              <a:t>次間接効果、第</a:t>
            </a:r>
            <a:r>
              <a:rPr lang="en-US" altLang="ja-JP" sz="700" dirty="0"/>
              <a:t>2</a:t>
            </a:r>
            <a:r>
              <a:rPr lang="ja-JP" altLang="en-US" sz="700" dirty="0"/>
              <a:t>次間接効果の</a:t>
            </a:r>
            <a:r>
              <a:rPr lang="en-US" altLang="ja-JP" sz="700" dirty="0"/>
              <a:t>3</a:t>
            </a:r>
            <a:r>
              <a:rPr lang="ja-JP" altLang="en-US" sz="700" dirty="0"/>
              <a:t>つからなる。図中の数値は、表章単位未満の位で四捨五入しているため、合計と内訳の合計は必ずしも一致しない。</a:t>
            </a:r>
          </a:p>
        </p:txBody>
      </p:sp>
      <p:sp>
        <p:nvSpPr>
          <p:cNvPr id="7" name="テキスト ボックス 22">
            <a:extLst>
              <a:ext uri="{FF2B5EF4-FFF2-40B4-BE49-F238E27FC236}">
                <a16:creationId xmlns:a16="http://schemas.microsoft.com/office/drawing/2014/main" id="{14E51171-E308-EB4F-3033-EB64501E19AA}"/>
              </a:ext>
            </a:extLst>
          </p:cNvPr>
          <p:cNvSpPr txBox="1"/>
          <p:nvPr/>
        </p:nvSpPr>
        <p:spPr>
          <a:xfrm>
            <a:off x="47298" y="3631032"/>
            <a:ext cx="4320000" cy="276999"/>
          </a:xfrm>
          <a:prstGeom prst="rect">
            <a:avLst/>
          </a:prstGeom>
          <a:noFill/>
        </p:spPr>
        <p:txBody>
          <a:bodyPr wrap="square" rtlCol="0">
            <a:spAutoFit/>
          </a:bodyPr>
          <a:lstStyle/>
          <a:p>
            <a:r>
              <a:rPr lang="ja-JP" altLang="en-US" sz="1200" u="sng" dirty="0">
                <a:latin typeface="Meiryo UI" panose="020B0604030504040204" pitchFamily="50" charset="-128"/>
                <a:ea typeface="Meiryo UI" panose="020B0604030504040204" pitchFamily="50" charset="-128"/>
              </a:rPr>
              <a:t>②事業効果（</a:t>
            </a:r>
            <a:r>
              <a:rPr lang="en-US" altLang="ja-JP" sz="1200" u="sng" dirty="0">
                <a:latin typeface="Meiryo UI" panose="020B0604030504040204" pitchFamily="50" charset="-128"/>
                <a:ea typeface="Meiryo UI" panose="020B0604030504040204" pitchFamily="50" charset="-128"/>
              </a:rPr>
              <a:t>1</a:t>
            </a:r>
            <a:r>
              <a:rPr lang="ja-JP" altLang="en-US" sz="1200" u="sng" dirty="0">
                <a:latin typeface="Meiryo UI" panose="020B0604030504040204" pitchFamily="50" charset="-128"/>
                <a:ea typeface="Meiryo UI" panose="020B0604030504040204" pitchFamily="50" charset="-128"/>
              </a:rPr>
              <a:t>年間）</a:t>
            </a:r>
            <a:endParaRPr kumimoji="1" lang="ja-JP" altLang="en-US" sz="1200" u="sng" baseline="30000" dirty="0">
              <a:latin typeface="Meiryo UI" panose="020B0604030504040204" pitchFamily="50" charset="-128"/>
              <a:ea typeface="Meiryo UI" panose="020B0604030504040204" pitchFamily="50" charset="-128"/>
            </a:endParaRPr>
          </a:p>
        </p:txBody>
      </p:sp>
      <p:sp>
        <p:nvSpPr>
          <p:cNvPr id="6" name="テキスト ボックス 21">
            <a:extLst>
              <a:ext uri="{FF2B5EF4-FFF2-40B4-BE49-F238E27FC236}">
                <a16:creationId xmlns:a16="http://schemas.microsoft.com/office/drawing/2014/main" id="{6F859280-7B59-6B2A-BE7A-FBD821D6FFFF}"/>
              </a:ext>
            </a:extLst>
          </p:cNvPr>
          <p:cNvSpPr txBox="1"/>
          <p:nvPr/>
        </p:nvSpPr>
        <p:spPr>
          <a:xfrm>
            <a:off x="47298" y="902382"/>
            <a:ext cx="4320000" cy="276999"/>
          </a:xfrm>
          <a:prstGeom prst="rect">
            <a:avLst/>
          </a:prstGeom>
          <a:noFill/>
        </p:spPr>
        <p:txBody>
          <a:bodyPr wrap="square" rtlCol="0">
            <a:spAutoFit/>
          </a:bodyPr>
          <a:lstStyle/>
          <a:p>
            <a:r>
              <a:rPr lang="ja-JP" altLang="en-US" sz="1200" u="sng" dirty="0">
                <a:latin typeface="Meiryo UI" panose="020B0604030504040204" pitchFamily="50" charset="-128"/>
                <a:ea typeface="Meiryo UI" panose="020B0604030504040204" pitchFamily="50" charset="-128"/>
              </a:rPr>
              <a:t>①建設効果</a:t>
            </a:r>
            <a:endParaRPr kumimoji="1" lang="ja-JP" altLang="en-US" sz="1200" u="sng" baseline="30000" dirty="0">
              <a:latin typeface="Meiryo UI" panose="020B0604030504040204" pitchFamily="50" charset="-128"/>
              <a:ea typeface="Meiryo UI" panose="020B0604030504040204" pitchFamily="50" charset="-128"/>
            </a:endParaRPr>
          </a:p>
        </p:txBody>
      </p:sp>
      <p:sp>
        <p:nvSpPr>
          <p:cNvPr id="10" name="テキスト ボックス 20">
            <a:extLst>
              <a:ext uri="{FF2B5EF4-FFF2-40B4-BE49-F238E27FC236}">
                <a16:creationId xmlns:a16="http://schemas.microsoft.com/office/drawing/2014/main" id="{A5FD5605-B3C8-346A-E697-4DF223EEEBF6}"/>
              </a:ext>
            </a:extLst>
          </p:cNvPr>
          <p:cNvSpPr txBox="1">
            <a:spLocks noChangeArrowheads="1"/>
          </p:cNvSpPr>
          <p:nvPr/>
        </p:nvSpPr>
        <p:spPr bwMode="auto">
          <a:xfrm>
            <a:off x="66369" y="651021"/>
            <a:ext cx="8964000" cy="245127"/>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経済波及効果の内訳</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8" name="テキスト ボックス 2">
            <a:extLst>
              <a:ext uri="{FF2B5EF4-FFF2-40B4-BE49-F238E27FC236}">
                <a16:creationId xmlns:a16="http://schemas.microsoft.com/office/drawing/2014/main" id="{5076D3A8-4916-1896-98B6-21C3950841F1}"/>
              </a:ext>
            </a:extLst>
          </p:cNvPr>
          <p:cNvSpPr txBox="1"/>
          <p:nvPr/>
        </p:nvSpPr>
        <p:spPr>
          <a:xfrm>
            <a:off x="166691" y="3915432"/>
            <a:ext cx="8712000" cy="39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100" b="1">
                <a:latin typeface="Meiryo UI" pitchFamily="50" charset="-128"/>
                <a:ea typeface="Meiryo UI" pitchFamily="50" charset="-128"/>
              </a:defRPr>
            </a:lvl1pPr>
          </a:lstStyle>
          <a:p>
            <a:pPr>
              <a:lnSpc>
                <a:spcPts val="1200"/>
              </a:lnSpc>
              <a:spcAft>
                <a:spcPts val="0"/>
              </a:spcAft>
            </a:pPr>
            <a:r>
              <a:rPr lang="en-US" altLang="ja-JP" sz="1050" b="0" dirty="0"/>
              <a:t>1</a:t>
            </a:r>
            <a:r>
              <a:rPr lang="ja-JP" altLang="en-US" sz="1050" b="0" dirty="0"/>
              <a:t>年間の事業効果は、直接効果が</a:t>
            </a:r>
            <a:r>
              <a:rPr lang="en-US" altLang="ja-JP" sz="1050" b="0" dirty="0"/>
              <a:t>0.90</a:t>
            </a:r>
            <a:r>
              <a:rPr lang="ja-JP" altLang="en-US" sz="1050" b="0" dirty="0"/>
              <a:t>億円であり、これに間接効果を加えた効果の合計は</a:t>
            </a:r>
            <a:r>
              <a:rPr lang="en-US" altLang="ja-JP" sz="1050" b="0" dirty="0"/>
              <a:t>1.30</a:t>
            </a:r>
            <a:r>
              <a:rPr lang="ja-JP" altLang="en-US" sz="1050" b="0" dirty="0"/>
              <a:t>億円である。</a:t>
            </a:r>
          </a:p>
        </p:txBody>
      </p:sp>
      <p:sp>
        <p:nvSpPr>
          <p:cNvPr id="5" name="テキスト ボックス 1">
            <a:extLst>
              <a:ext uri="{FF2B5EF4-FFF2-40B4-BE49-F238E27FC236}">
                <a16:creationId xmlns:a16="http://schemas.microsoft.com/office/drawing/2014/main" id="{236EABF3-476D-01F7-AE1F-62E2F2FB9FB3}"/>
              </a:ext>
            </a:extLst>
          </p:cNvPr>
          <p:cNvSpPr txBox="1"/>
          <p:nvPr/>
        </p:nvSpPr>
        <p:spPr>
          <a:xfrm>
            <a:off x="159894" y="1197090"/>
            <a:ext cx="8712000" cy="39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50" b="0" dirty="0"/>
              <a:t>建設効果は、設備投資額</a:t>
            </a:r>
            <a:r>
              <a:rPr lang="en-US" altLang="ja-JP" sz="1050" b="0" dirty="0"/>
              <a:t>7.98</a:t>
            </a:r>
            <a:r>
              <a:rPr lang="ja-JP" altLang="en-US" sz="1050" b="0" dirty="0"/>
              <a:t>億円に対して直接効果が</a:t>
            </a:r>
            <a:r>
              <a:rPr lang="en-US" altLang="ja-JP" sz="1050" b="0" dirty="0"/>
              <a:t>1.60</a:t>
            </a:r>
            <a:r>
              <a:rPr lang="ja-JP" altLang="en-US" sz="1050" b="0" dirty="0"/>
              <a:t>億円であり、これに間接効果を加えた効果の合計は</a:t>
            </a:r>
            <a:r>
              <a:rPr lang="en-US" altLang="ja-JP" sz="1050" b="0" dirty="0"/>
              <a:t>2.05</a:t>
            </a:r>
            <a:r>
              <a:rPr lang="ja-JP" altLang="en-US" sz="1050" b="0" dirty="0"/>
              <a:t>億円である。</a:t>
            </a:r>
          </a:p>
        </p:txBody>
      </p:sp>
      <p:sp>
        <p:nvSpPr>
          <p:cNvPr id="11" name="正方形/長方形 31">
            <a:extLst>
              <a:ext uri="{FF2B5EF4-FFF2-40B4-BE49-F238E27FC236}">
                <a16:creationId xmlns:a16="http://schemas.microsoft.com/office/drawing/2014/main" id="{0906330F-B85C-4C1A-8DEB-9452ED65E60B}"/>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6978811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39</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5" name="テキスト ボックス 27"/>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6"/>
          <p:cNvSpPr txBox="1">
            <a:spLocks noChangeArrowheads="1"/>
          </p:cNvSpPr>
          <p:nvPr/>
        </p:nvSpPr>
        <p:spPr bwMode="auto">
          <a:xfrm>
            <a:off x="103434" y="3681720"/>
            <a:ext cx="8928000" cy="245127"/>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45" name="テキスト ボックス 25">
            <a:extLst>
              <a:ext uri="{FF2B5EF4-FFF2-40B4-BE49-F238E27FC236}">
                <a16:creationId xmlns:a16="http://schemas.microsoft.com/office/drawing/2014/main" id="{D13BE80D-532D-3131-F698-99D7097F5BA7}"/>
              </a:ext>
            </a:extLst>
          </p:cNvPr>
          <p:cNvSpPr txBox="1"/>
          <p:nvPr/>
        </p:nvSpPr>
        <p:spPr>
          <a:xfrm>
            <a:off x="6606707" y="3465976"/>
            <a:ext cx="2520000" cy="144000"/>
          </a:xfrm>
          <a:prstGeom prst="rect">
            <a:avLst/>
          </a:prstGeom>
          <a:noFill/>
          <a:ln w="9525">
            <a:noFill/>
            <a:miter lim="800000"/>
            <a:headEnd/>
            <a:tailEnd/>
          </a:ln>
        </p:spPr>
        <p:txBody>
          <a:bodyPr wrap="square" lIns="0" tIns="18000" rIns="0" bIns="18000" anchor="ctr" anchorCtr="0">
            <a:noAutofit/>
          </a:bodyPr>
          <a:lstStyle>
            <a:defPPr>
              <a:defRPr lang="ja-JP"/>
            </a:defPPr>
            <a:lvl1pPr>
              <a:lnSpc>
                <a:spcPts val="1500"/>
              </a:lnSpc>
              <a:defRPr sz="1200" b="1">
                <a:solidFill>
                  <a:schemeClr val="bg1"/>
                </a:solidFill>
                <a:latin typeface="Meiryo UI" pitchFamily="50" charset="-128"/>
                <a:ea typeface="Meiryo UI" pitchFamily="50" charset="-128"/>
              </a:defRPr>
            </a:lvl1pPr>
          </a:lstStyle>
          <a:p>
            <a:pPr marL="182563" indent="-182563" algn="just">
              <a:lnSpc>
                <a:spcPts val="800"/>
              </a:lnSpc>
            </a:pPr>
            <a:r>
              <a:rPr lang="ja-JP" altLang="en-US" sz="650" b="0" dirty="0">
                <a:solidFill>
                  <a:schemeClr val="tx1"/>
                </a:solidFill>
              </a:rPr>
              <a:t>注</a:t>
            </a:r>
            <a:r>
              <a:rPr lang="en-US" altLang="ja-JP" sz="650" b="0" dirty="0">
                <a:solidFill>
                  <a:schemeClr val="tx1"/>
                </a:solidFill>
              </a:rPr>
              <a:t>1)	</a:t>
            </a:r>
            <a:r>
              <a:rPr lang="ja-JP" altLang="en-US" sz="650" b="0" dirty="0">
                <a:solidFill>
                  <a:schemeClr val="tx1"/>
                </a:solidFill>
              </a:rPr>
              <a:t>移住者の支出金額のうち、どれだけ地域内で支出しているかを表す割合</a:t>
            </a:r>
          </a:p>
        </p:txBody>
      </p:sp>
      <p:sp>
        <p:nvSpPr>
          <p:cNvPr id="44" name="テキスト ボックス 24">
            <a:extLst>
              <a:ext uri="{FF2B5EF4-FFF2-40B4-BE49-F238E27FC236}">
                <a16:creationId xmlns:a16="http://schemas.microsoft.com/office/drawing/2014/main" id="{AE3F361C-6CFF-A103-91C4-BDAD3FC2F6D2}"/>
              </a:ext>
            </a:extLst>
          </p:cNvPr>
          <p:cNvSpPr txBox="1"/>
          <p:nvPr/>
        </p:nvSpPr>
        <p:spPr>
          <a:xfrm>
            <a:off x="6614153" y="930371"/>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域内調達率</a:t>
            </a:r>
            <a:r>
              <a:rPr lang="ja-JP" altLang="en-US" sz="1000" b="1" u="sng" baseline="30000" dirty="0">
                <a:latin typeface="Meiryo UI" panose="020B0604030504040204" pitchFamily="50" charset="-128"/>
                <a:ea typeface="Meiryo UI" panose="020B0604030504040204" pitchFamily="50" charset="-128"/>
              </a:rPr>
              <a:t>注</a:t>
            </a:r>
            <a:r>
              <a:rPr lang="en-US" altLang="ja-JP" sz="1000" b="1" u="sng" baseline="30000"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の設定値</a:t>
            </a:r>
            <a:endParaRPr kumimoji="1" lang="ja-JP" altLang="en-US" sz="1000" b="1" u="sng" baseline="30000" dirty="0">
              <a:latin typeface="Meiryo UI" panose="020B0604030504040204" pitchFamily="50" charset="-128"/>
              <a:ea typeface="Meiryo UI" panose="020B0604030504040204" pitchFamily="50" charset="-128"/>
            </a:endParaRPr>
          </a:p>
        </p:txBody>
      </p:sp>
      <p:sp>
        <p:nvSpPr>
          <p:cNvPr id="28" name="テキスト ボックス 23">
            <a:extLst>
              <a:ext uri="{FF2B5EF4-FFF2-40B4-BE49-F238E27FC236}">
                <a16:creationId xmlns:a16="http://schemas.microsoft.com/office/drawing/2014/main" id="{AE3F361C-6CFF-A103-91C4-BDAD3FC2F6D2}"/>
              </a:ext>
            </a:extLst>
          </p:cNvPr>
          <p:cNvSpPr txBox="1"/>
          <p:nvPr/>
        </p:nvSpPr>
        <p:spPr>
          <a:xfrm>
            <a:off x="3323193" y="930371"/>
            <a:ext cx="252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移住者の</a:t>
            </a:r>
            <a:r>
              <a:rPr lang="en-US" altLang="ja-JP" sz="1000" b="1" u="sng"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世帯当たり支出金額等の設定値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98372" y="1642431"/>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98372" y="936144"/>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4415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3"/>
          <p:cNvSpPr txBox="1"/>
          <p:nvPr/>
        </p:nvSpPr>
        <p:spPr>
          <a:xfrm>
            <a:off x="280272" y="3981608"/>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域外からの移住者を●●人呼び込み、地域内での支出が増加することによる経済波及効果は、直接効果が●●億円であり、間接効果を加えた効果の合計は●●億円である。</a:t>
            </a:r>
            <a:endParaRPr lang="en-US" altLang="ja-JP" sz="1000" b="0" dirty="0"/>
          </a:p>
        </p:txBody>
      </p:sp>
      <p:graphicFrame>
        <p:nvGraphicFramePr>
          <p:cNvPr id="24" name="表 2">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3901956030"/>
              </p:ext>
            </p:extLst>
          </p:nvPr>
        </p:nvGraphicFramePr>
        <p:xfrm>
          <a:off x="3338867" y="1127690"/>
          <a:ext cx="3150169" cy="2481840"/>
        </p:xfrm>
        <a:graphic>
          <a:graphicData uri="http://schemas.openxmlformats.org/drawingml/2006/table">
            <a:tbl>
              <a:tblPr firstRow="1" bandRow="1">
                <a:tableStyleId>{5940675A-B579-460E-94D1-54222C63F5DA}</a:tableStyleId>
              </a:tblPr>
              <a:tblGrid>
                <a:gridCol w="547964">
                  <a:extLst>
                    <a:ext uri="{9D8B030D-6E8A-4147-A177-3AD203B41FA5}">
                      <a16:colId xmlns:a16="http://schemas.microsoft.com/office/drawing/2014/main" val="2250622700"/>
                    </a:ext>
                  </a:extLst>
                </a:gridCol>
                <a:gridCol w="946205">
                  <a:extLst>
                    <a:ext uri="{9D8B030D-6E8A-4147-A177-3AD203B41FA5}">
                      <a16:colId xmlns:a16="http://schemas.microsoft.com/office/drawing/2014/main" val="224101785"/>
                    </a:ext>
                  </a:extLst>
                </a:gridCol>
                <a:gridCol w="1044000">
                  <a:extLst>
                    <a:ext uri="{9D8B030D-6E8A-4147-A177-3AD203B41FA5}">
                      <a16:colId xmlns:a16="http://schemas.microsoft.com/office/drawing/2014/main" val="1868032922"/>
                    </a:ext>
                  </a:extLst>
                </a:gridCol>
                <a:gridCol w="612000">
                  <a:extLst>
                    <a:ext uri="{9D8B030D-6E8A-4147-A177-3AD203B41FA5}">
                      <a16:colId xmlns:a16="http://schemas.microsoft.com/office/drawing/2014/main" val="3698287331"/>
                    </a:ext>
                  </a:extLst>
                </a:gridCol>
              </a:tblGrid>
              <a:tr h="204000">
                <a:tc gridSpan="2">
                  <a:txBody>
                    <a:bodyPr/>
                    <a:lstStyle/>
                    <a:p>
                      <a:pPr algn="ctr">
                        <a:lnSpc>
                          <a:spcPts val="1000"/>
                        </a:lnSpc>
                      </a:pPr>
                      <a:r>
                        <a:rPr kumimoji="1" lang="ja-JP" altLang="en-US" sz="8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hMerge="1">
                  <a:txBody>
                    <a:bodyPr/>
                    <a:lstStyle/>
                    <a:p>
                      <a:endParaRPr kumimoji="1" lang="ja-JP" altLang="en-US"/>
                    </a:p>
                  </a:txBody>
                  <a:tcPr/>
                </a:tc>
                <a:tc>
                  <a:txBody>
                    <a:bodyPr/>
                    <a:lstStyle/>
                    <a:p>
                      <a:pPr algn="ctr">
                        <a:lnSpc>
                          <a:spcPts val="1000"/>
                        </a:lnSpc>
                      </a:pPr>
                      <a:r>
                        <a:rPr kumimoji="1" lang="ja-JP" altLang="en-US" sz="8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ts val="1000"/>
                        </a:lnSpc>
                      </a:pPr>
                      <a:r>
                        <a:rPr kumimoji="1" lang="ja-JP" altLang="en-US" sz="8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04000">
                <a:tc gridSpan="2">
                  <a:txBody>
                    <a:bodyPr/>
                    <a:lstStyle/>
                    <a:p>
                      <a:pPr marL="0" algn="l" defTabSz="914400" rtl="0" eaLnBrk="1" latinLnBrk="0" hangingPunct="1">
                        <a:lnSpc>
                          <a:spcPts val="1000"/>
                        </a:lnSpc>
                      </a:pP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世帯当たり平均構成人員</a:t>
                      </a:r>
                    </a:p>
                  </a:txBody>
                  <a:tcPr marL="72000" anchor="ctr">
                    <a:solidFill>
                      <a:schemeClr val="bg1">
                        <a:lumMod val="95000"/>
                      </a:schemeClr>
                    </a:solidFill>
                  </a:tcPr>
                </a:tc>
                <a:tc hMerge="1">
                  <a:txBody>
                    <a:bodyPr/>
                    <a:lstStyle/>
                    <a:p>
                      <a:endParaRPr kumimoji="1" lang="ja-JP" altLang="en-US"/>
                    </a:p>
                  </a:txBody>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人</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tc>
                <a:extLst>
                  <a:ext uri="{0D108BD9-81ED-4DB2-BD59-A6C34878D82A}">
                    <a16:rowId xmlns:a16="http://schemas.microsoft.com/office/drawing/2014/main" val="90072559"/>
                  </a:ext>
                </a:extLst>
              </a:tr>
              <a:tr h="204000">
                <a:tc rowSpan="7">
                  <a:txBody>
                    <a:bodyPr/>
                    <a:lstStyle/>
                    <a:p>
                      <a:pPr marL="0" algn="ctr" defTabSz="914400" rtl="0" eaLnBrk="1" latinLnBrk="0" hangingPunct="1">
                        <a:lnSpc>
                          <a:spcPts val="1000"/>
                        </a:lnSpc>
                      </a:pP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世帯</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当たり</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支出金額</a:t>
                      </a:r>
                    </a:p>
                  </a:txBody>
                  <a:tcPr marL="0" marR="0"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食料品</a:t>
                      </a:r>
                    </a:p>
                  </a:txBody>
                  <a:tcPr marL="36000" marR="36000" anchor="ctr">
                    <a:lnL w="1270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B w="6350" cap="flat" cmpd="sng" algn="ctr">
                      <a:solidFill>
                        <a:schemeClr val="tx1"/>
                      </a:solidFill>
                      <a:prstDash val="solid"/>
                      <a:round/>
                      <a:headEnd type="none" w="med" len="med"/>
                      <a:tailEnd type="none" w="med" len="med"/>
                    </a:lnB>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8999370"/>
                  </a:ext>
                </a:extLst>
              </a:tr>
              <a:tr h="204000">
                <a:tc vMerge="1">
                  <a:txBody>
                    <a:bodyPr/>
                    <a:lstStyle/>
                    <a:p>
                      <a:pPr marL="0" algn="l" defTabSz="914400" rtl="0" eaLnBrk="1" latinLnBrk="0" hangingPunct="1">
                        <a:lnSpc>
                          <a:spcPts val="6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電気業</a:t>
                      </a:r>
                    </a:p>
                  </a:txBody>
                  <a:tcPr marL="36000" marR="36000" anchor="ctr">
                    <a:lnL w="1270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74240"/>
                  </a:ext>
                </a:extLst>
              </a:tr>
              <a:tr h="204000">
                <a:tc vMerge="1">
                  <a:txBody>
                    <a:bodyPr/>
                    <a:lstStyle/>
                    <a:p>
                      <a:pPr marL="0" algn="l" defTabSz="914400" rtl="0" eaLnBrk="1" latinLnBrk="0" hangingPunct="1">
                        <a:lnSpc>
                          <a:spcPts val="6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ガス・熱供給業</a:t>
                      </a:r>
                    </a:p>
                  </a:txBody>
                  <a:tcPr marL="36000" marR="36000" anchor="ctr">
                    <a:lnL w="1270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8589051"/>
                  </a:ext>
                </a:extLst>
              </a:tr>
              <a:tr h="204000">
                <a:tc vMerge="1">
                  <a:txBody>
                    <a:bodyPr/>
                    <a:lstStyle/>
                    <a:p>
                      <a:pPr marL="0" algn="l" defTabSz="914400" rtl="0" eaLnBrk="1" latinLnBrk="0" hangingPunct="1">
                        <a:lnSpc>
                          <a:spcPts val="6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水道業</a:t>
                      </a:r>
                    </a:p>
                  </a:txBody>
                  <a:tcPr marL="36000" marR="36000" anchor="ctr">
                    <a:lnL w="1270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0640304"/>
                  </a:ext>
                </a:extLst>
              </a:tr>
              <a:tr h="204000">
                <a:tc vMerge="1">
                  <a:txBody>
                    <a:bodyPr/>
                    <a:lstStyle/>
                    <a:p>
                      <a:pPr marL="0" algn="l" defTabSz="914400" rtl="0" eaLnBrk="1" latinLnBrk="0" hangingPunct="1">
                        <a:lnSpc>
                          <a:spcPts val="6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宿泊・飲食サービス業</a:t>
                      </a:r>
                    </a:p>
                  </a:txBody>
                  <a:tcPr marL="36000" marR="0" anchor="ctr">
                    <a:lnL w="1270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4286209"/>
                  </a:ext>
                </a:extLst>
              </a:tr>
              <a:tr h="204000">
                <a:tc vMerge="1">
                  <a:txBody>
                    <a:bodyPr/>
                    <a:lstStyle/>
                    <a:p>
                      <a:pPr marL="0" algn="l" defTabSz="914400" rtl="0" eaLnBrk="1" latinLnBrk="0" hangingPunct="1">
                        <a:lnSpc>
                          <a:spcPts val="6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情報通信業</a:t>
                      </a:r>
                    </a:p>
                  </a:txBody>
                  <a:tcPr marL="36000" marR="36000" anchor="ctr">
                    <a:lnL w="1270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4905920"/>
                  </a:ext>
                </a:extLst>
              </a:tr>
              <a:tr h="204000">
                <a:tc vMerge="1">
                  <a:txBody>
                    <a:bodyPr/>
                    <a:lstStyle/>
                    <a:p>
                      <a:pPr marL="0" algn="l" defTabSz="914400" rtl="0" eaLnBrk="1" latinLnBrk="0" hangingPunct="1">
                        <a:lnSpc>
                          <a:spcPts val="6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anchor="ctr">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保健衛生・社会事業</a:t>
                      </a:r>
                    </a:p>
                  </a:txBody>
                  <a:tcPr marL="36000" marR="0" anchor="ctr">
                    <a:lnL w="1270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lnT w="6350" cap="flat" cmpd="sng" algn="ctr">
                      <a:solidFill>
                        <a:schemeClr val="tx1"/>
                      </a:solidFill>
                      <a:prstDash val="solid"/>
                      <a:round/>
                      <a:headEnd type="none" w="med" len="med"/>
                      <a:tailEnd type="none" w="med" len="med"/>
                    </a:lnT>
                  </a:tcP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666325316"/>
                  </a:ext>
                </a:extLst>
              </a:tr>
              <a:tr h="204000">
                <a:tc gridSpan="2">
                  <a:txBody>
                    <a:bodyPr/>
                    <a:lstStyle/>
                    <a:p>
                      <a:pPr marL="0" algn="l" defTabSz="914400" rtl="0" eaLnBrk="1" latinLnBrk="0" hangingPunct="1">
                        <a:lnSpc>
                          <a:spcPts val="1000"/>
                        </a:lnSpc>
                      </a:pP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世帯当たり住宅賃貸料</a:t>
                      </a:r>
                    </a:p>
                  </a:txBody>
                  <a:tcPr marL="72000" marR="72000" anchor="ctr">
                    <a:solidFill>
                      <a:schemeClr val="bg1">
                        <a:lumMod val="95000"/>
                      </a:schemeClr>
                    </a:solidFill>
                  </a:tcPr>
                </a:tc>
                <a:tc h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3600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万円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tc>
                <a:extLst>
                  <a:ext uri="{0D108BD9-81ED-4DB2-BD59-A6C34878D82A}">
                    <a16:rowId xmlns:a16="http://schemas.microsoft.com/office/drawing/2014/main" val="2362716468"/>
                  </a:ext>
                </a:extLst>
              </a:tr>
              <a:tr h="204000">
                <a:tc gridSpan="2">
                  <a:txBody>
                    <a:bodyPr/>
                    <a:lstStyle/>
                    <a:p>
                      <a:pPr marL="0" algn="l" defTabSz="914400" rtl="0" eaLnBrk="1" latinLnBrk="0" hangingPunct="1">
                        <a:lnSpc>
                          <a:spcPts val="1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持家率</a:t>
                      </a:r>
                    </a:p>
                  </a:txBody>
                  <a:tcPr marL="72000" marR="72000" anchor="ctr">
                    <a:solidFill>
                      <a:schemeClr val="bg1">
                        <a:lumMod val="95000"/>
                      </a:schemeClr>
                    </a:solidFill>
                  </a:tcPr>
                </a:tc>
                <a:tc h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3600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a:t>
                      </a:r>
                    </a:p>
                  </a:txBody>
                  <a:tcPr marL="36000" marR="36000" anchor="ctr"/>
                </a:tc>
                <a:extLst>
                  <a:ext uri="{0D108BD9-81ED-4DB2-BD59-A6C34878D82A}">
                    <a16:rowId xmlns:a16="http://schemas.microsoft.com/office/drawing/2014/main" val="2060387183"/>
                  </a:ext>
                </a:extLst>
              </a:tr>
              <a:tr h="204000">
                <a:tc gridSpan="2">
                  <a:txBody>
                    <a:bodyPr/>
                    <a:lstStyle/>
                    <a:p>
                      <a:pPr marL="0" algn="l" defTabSz="914400" rtl="0" eaLnBrk="1" latinLnBrk="0" hangingPunct="1">
                        <a:lnSpc>
                          <a:spcPts val="1000"/>
                        </a:lnSpc>
                      </a:pPr>
                      <a:r>
                        <a:rPr kumimoji="1" lang="en-US" altLang="ja-JP" sz="800" kern="1200" dirty="0">
                          <a:solidFill>
                            <a:schemeClr val="tx1"/>
                          </a:solidFill>
                          <a:latin typeface="Meiryo UI" panose="020B0604030504040204" pitchFamily="50" charset="-128"/>
                          <a:ea typeface="Meiryo UI" panose="020B0604030504040204" pitchFamily="50" charset="-128"/>
                          <a:cs typeface="+mn-cs"/>
                        </a:rPr>
                        <a:t>1</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世帯当たりリフォーム資金総額</a:t>
                      </a:r>
                    </a:p>
                  </a:txBody>
                  <a:tcPr marL="72000" marR="72000" anchor="ctr">
                    <a:solidFill>
                      <a:schemeClr val="bg1">
                        <a:lumMod val="95000"/>
                      </a:schemeClr>
                    </a:solidFill>
                  </a:tcPr>
                </a:tc>
                <a:tc hMerge="1">
                  <a:txBody>
                    <a:bodyPr/>
                    <a:lstStyle/>
                    <a:p>
                      <a:pPr marL="0" algn="l" defTabSz="914400" rtl="0" eaLnBrk="1" latinLnBrk="0" hangingPunct="1">
                        <a:lnSpc>
                          <a:spcPts val="700"/>
                        </a:lnSpc>
                      </a:pPr>
                      <a:endParaRPr kumimoji="1" lang="ja-JP" altLang="en-US" sz="800" kern="1200" dirty="0">
                        <a:solidFill>
                          <a:schemeClr val="tx1"/>
                        </a:solidFill>
                        <a:latin typeface="Meiryo UI" panose="020B0604030504040204" pitchFamily="50" charset="-128"/>
                        <a:ea typeface="Meiryo UI" panose="020B0604030504040204" pitchFamily="50" charset="-128"/>
                        <a:cs typeface="+mn-cs"/>
                      </a:endParaRPr>
                    </a:p>
                  </a:txBody>
                  <a:tcPr marL="36000" marR="3600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1000"/>
                        </a:lnSpc>
                      </a:pPr>
                      <a:endParaRPr kumimoji="1" lang="ja-JP" altLang="en-US" sz="800" dirty="0">
                        <a:latin typeface="Meiryo UI" panose="020B0604030504040204" pitchFamily="50" charset="-128"/>
                        <a:ea typeface="Meiryo UI" panose="020B0604030504040204" pitchFamily="50" charset="-128"/>
                      </a:endParaRPr>
                    </a:p>
                  </a:txBody>
                  <a:tcPr anchor="ctr"/>
                </a:tc>
                <a:tc>
                  <a:txBody>
                    <a:bodyPr/>
                    <a:lstStyle/>
                    <a:p>
                      <a:pPr algn="ctr">
                        <a:lnSpc>
                          <a:spcPts val="1000"/>
                        </a:lnSpc>
                      </a:pPr>
                      <a:r>
                        <a:rPr kumimoji="1" lang="ja-JP" altLang="en-US" sz="800" dirty="0">
                          <a:latin typeface="Meiryo UI" panose="020B0604030504040204" pitchFamily="50" charset="-128"/>
                          <a:ea typeface="Meiryo UI" panose="020B0604030504040204" pitchFamily="50" charset="-128"/>
                        </a:rPr>
                        <a:t>万円</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世帯</a:t>
                      </a:r>
                    </a:p>
                  </a:txBody>
                  <a:tcPr marL="36000" marR="36000" anchor="ctr"/>
                </a:tc>
                <a:extLst>
                  <a:ext uri="{0D108BD9-81ED-4DB2-BD59-A6C34878D82A}">
                    <a16:rowId xmlns:a16="http://schemas.microsoft.com/office/drawing/2014/main" val="3552442433"/>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nvGraphicFramePr>
        <p:xfrm>
          <a:off x="214036" y="1868963"/>
          <a:ext cx="2952000" cy="480600"/>
        </p:xfrm>
        <a:graphic>
          <a:graphicData uri="http://schemas.openxmlformats.org/drawingml/2006/table">
            <a:tbl>
              <a:tblPr firstRow="1" bandRow="1">
                <a:tableStyleId>{5940675A-B579-460E-94D1-54222C63F5DA}</a:tableStyleId>
              </a:tblPr>
              <a:tblGrid>
                <a:gridCol w="1260000">
                  <a:extLst>
                    <a:ext uri="{9D8B030D-6E8A-4147-A177-3AD203B41FA5}">
                      <a16:colId xmlns:a16="http://schemas.microsoft.com/office/drawing/2014/main" val="2250622700"/>
                    </a:ext>
                  </a:extLst>
                </a:gridCol>
                <a:gridCol w="1260000">
                  <a:extLst>
                    <a:ext uri="{9D8B030D-6E8A-4147-A177-3AD203B41FA5}">
                      <a16:colId xmlns:a16="http://schemas.microsoft.com/office/drawing/2014/main" val="1868032922"/>
                    </a:ext>
                  </a:extLst>
                </a:gridCol>
                <a:gridCol w="432000">
                  <a:extLst>
                    <a:ext uri="{9D8B030D-6E8A-4147-A177-3AD203B41FA5}">
                      <a16:colId xmlns:a16="http://schemas.microsoft.com/office/drawing/2014/main" val="3698287331"/>
                    </a:ext>
                  </a:extLst>
                </a:gridCol>
              </a:tblGrid>
              <a:tr h="2124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地域外からの移住者数</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人</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214035" y="1186428"/>
            <a:ext cx="2844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空き家対策</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移住による居住人口の増加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7" name="正方形/長方形 31">
            <a:extLst>
              <a:ext uri="{FF2B5EF4-FFF2-40B4-BE49-F238E27FC236}">
                <a16:creationId xmlns:a16="http://schemas.microsoft.com/office/drawing/2014/main" id="{ADF1A550-9D6A-4D98-AF90-FCEF0F022679}"/>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5662317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6978" y="0"/>
            <a:ext cx="8836269" cy="619125"/>
          </a:xfrm>
        </p:spPr>
        <p:txBody>
          <a:bodyPr/>
          <a:lstStyle/>
          <a:p>
            <a:r>
              <a:rPr lang="ja-JP" altLang="en-US" sz="3200" dirty="0">
                <a:latin typeface="Meiryo UI" pitchFamily="50" charset="-128"/>
                <a:ea typeface="Meiryo UI" pitchFamily="50" charset="-128"/>
              </a:rPr>
              <a:t>目次</a:t>
            </a:r>
            <a:endParaRPr kumimoji="1" lang="ja-JP" altLang="en-US" sz="3200" dirty="0">
              <a:latin typeface="Meiryo UI" pitchFamily="50" charset="-128"/>
              <a:ea typeface="Meiryo UI" pitchFamily="50" charset="-128"/>
            </a:endParaRP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4</a:t>
            </a:fld>
            <a:endParaRPr lang="en-US" altLang="ja-JP" dirty="0"/>
          </a:p>
        </p:txBody>
      </p:sp>
      <p:sp>
        <p:nvSpPr>
          <p:cNvPr id="12" name="テキスト ボックス 1"/>
          <p:cNvSpPr txBox="1"/>
          <p:nvPr/>
        </p:nvSpPr>
        <p:spPr>
          <a:xfrm>
            <a:off x="711702" y="720000"/>
            <a:ext cx="6480000" cy="5216813"/>
          </a:xfrm>
          <a:prstGeom prst="rect">
            <a:avLst/>
          </a:prstGeom>
          <a:noFill/>
        </p:spPr>
        <p:txBody>
          <a:bodyPr wrap="square" rtlCol="0">
            <a:spAutoFit/>
          </a:bodyPr>
          <a:lstStyle/>
          <a:p>
            <a:pPr>
              <a:spcAft>
                <a:spcPts val="600"/>
              </a:spcAft>
            </a:pPr>
            <a:r>
              <a:rPr lang="ja-JP" altLang="en-US" b="1" dirty="0">
                <a:solidFill>
                  <a:srgbClr val="44546A"/>
                </a:solidFill>
                <a:latin typeface="Meiryo UI" pitchFamily="50" charset="-128"/>
                <a:ea typeface="Meiryo UI" pitchFamily="50" charset="-128"/>
              </a:rPr>
              <a:t>１．経済波及効果とは</a:t>
            </a:r>
            <a:endParaRPr lang="en-US" altLang="ja-JP"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（１）経済波及効果の考え方</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（２）地域外への流出を考慮する場合</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（３）地域外への流出を考慮しない場合</a:t>
            </a:r>
            <a:endParaRPr lang="en-US" altLang="ja-JP" sz="1800" b="1" dirty="0">
              <a:solidFill>
                <a:srgbClr val="44546A"/>
              </a:solidFill>
              <a:latin typeface="Meiryo UI" pitchFamily="50" charset="-128"/>
              <a:ea typeface="Meiryo UI" pitchFamily="50" charset="-128"/>
            </a:endParaRPr>
          </a:p>
          <a:p>
            <a:pPr>
              <a:spcAft>
                <a:spcPts val="1200"/>
              </a:spcAft>
            </a:pPr>
            <a:r>
              <a:rPr lang="ja-JP" altLang="en-US" sz="1800" b="1" dirty="0">
                <a:solidFill>
                  <a:srgbClr val="44546A"/>
                </a:solidFill>
                <a:latin typeface="Meiryo UI" pitchFamily="50" charset="-128"/>
                <a:ea typeface="Meiryo UI" pitchFamily="50" charset="-128"/>
              </a:rPr>
              <a:t>（４）経済波及効果の解説</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b="1" dirty="0">
                <a:solidFill>
                  <a:srgbClr val="44546A"/>
                </a:solidFill>
                <a:latin typeface="Meiryo UI" pitchFamily="50" charset="-128"/>
                <a:ea typeface="Meiryo UI" pitchFamily="50" charset="-128"/>
              </a:rPr>
              <a:t>２．結果の概要</a:t>
            </a:r>
            <a:endParaRPr lang="en-US" altLang="ja-JP" b="1" dirty="0">
              <a:solidFill>
                <a:srgbClr val="44546A"/>
              </a:solidFill>
              <a:latin typeface="Meiryo UI" pitchFamily="50" charset="-128"/>
              <a:ea typeface="Meiryo UI" pitchFamily="50" charset="-128"/>
            </a:endParaRPr>
          </a:p>
          <a:p>
            <a:pPr>
              <a:spcAft>
                <a:spcPts val="600"/>
              </a:spcAft>
            </a:pPr>
            <a:r>
              <a:rPr lang="ja-JP" altLang="en-US" sz="1900" b="1" dirty="0">
                <a:solidFill>
                  <a:srgbClr val="44546A"/>
                </a:solidFill>
                <a:latin typeface="Meiryo UI" pitchFamily="50" charset="-128"/>
                <a:ea typeface="Meiryo UI" pitchFamily="50" charset="-128"/>
              </a:rPr>
              <a:t>２－１．地域外への流出を考慮する場合の効果</a:t>
            </a:r>
            <a:endParaRPr lang="en-US" altLang="ja-JP" sz="19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（１）施策の内容</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（２）経済波及効果の算出結果</a:t>
            </a:r>
            <a:endParaRPr lang="en-US" altLang="ja-JP" sz="1800" b="1" dirty="0">
              <a:solidFill>
                <a:srgbClr val="44546A"/>
              </a:solidFill>
              <a:latin typeface="Meiryo UI" pitchFamily="50" charset="-128"/>
              <a:ea typeface="Meiryo UI" pitchFamily="50" charset="-128"/>
            </a:endParaRPr>
          </a:p>
          <a:p>
            <a:pPr>
              <a:spcAft>
                <a:spcPts val="1200"/>
              </a:spcAft>
            </a:pPr>
            <a:r>
              <a:rPr lang="ja-JP" altLang="en-US" sz="1800" b="1" dirty="0">
                <a:solidFill>
                  <a:srgbClr val="44546A"/>
                </a:solidFill>
                <a:latin typeface="Meiryo UI" pitchFamily="50" charset="-128"/>
                <a:ea typeface="Meiryo UI" pitchFamily="50" charset="-128"/>
              </a:rPr>
              <a:t>（３）税収効果の算出結果</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900" b="1" dirty="0">
                <a:solidFill>
                  <a:srgbClr val="44546A"/>
                </a:solidFill>
                <a:latin typeface="Meiryo UI" pitchFamily="50" charset="-128"/>
                <a:ea typeface="Meiryo UI" pitchFamily="50" charset="-128"/>
              </a:rPr>
              <a:t>２－２．地域外への流出を考慮しない場合の効果</a:t>
            </a:r>
            <a:endParaRPr lang="en-US" altLang="ja-JP" sz="19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（１）施策の内容</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（２）経済波及効果の算出結果</a:t>
            </a:r>
            <a:endParaRPr lang="en-US" altLang="ja-JP" sz="1800" b="1" dirty="0">
              <a:solidFill>
                <a:srgbClr val="44546A"/>
              </a:solidFill>
              <a:latin typeface="Meiryo UI" pitchFamily="50" charset="-128"/>
              <a:ea typeface="Meiryo UI" pitchFamily="50" charset="-128"/>
            </a:endParaRPr>
          </a:p>
          <a:p>
            <a:pPr>
              <a:spcAft>
                <a:spcPts val="300"/>
              </a:spcAft>
            </a:pPr>
            <a:r>
              <a:rPr lang="ja-JP" altLang="en-US" sz="1800" b="1" dirty="0">
                <a:solidFill>
                  <a:srgbClr val="44546A"/>
                </a:solidFill>
                <a:latin typeface="Meiryo UI" pitchFamily="50" charset="-128"/>
                <a:ea typeface="Meiryo UI" pitchFamily="50" charset="-128"/>
              </a:rPr>
              <a:t>（３）税収効果の算出結果</a:t>
            </a:r>
            <a:endParaRPr lang="en-US" altLang="ja-JP" sz="1800" b="1" dirty="0">
              <a:solidFill>
                <a:srgbClr val="44546A"/>
              </a:solidFill>
              <a:latin typeface="Meiryo UI" pitchFamily="50" charset="-128"/>
              <a:ea typeface="Meiryo UI" pitchFamily="50" charset="-128"/>
            </a:endParaRPr>
          </a:p>
        </p:txBody>
      </p:sp>
      <p:sp>
        <p:nvSpPr>
          <p:cNvPr id="13" name="テキスト ボックス 3"/>
          <p:cNvSpPr txBox="1"/>
          <p:nvPr/>
        </p:nvSpPr>
        <p:spPr>
          <a:xfrm>
            <a:off x="937151" y="5940000"/>
            <a:ext cx="2340000" cy="369332"/>
          </a:xfrm>
          <a:prstGeom prst="rect">
            <a:avLst/>
          </a:prstGeom>
          <a:noFill/>
        </p:spPr>
        <p:txBody>
          <a:bodyPr wrap="square" rIns="0" rtlCol="0">
            <a:spAutoFit/>
          </a:bodyPr>
          <a:lstStyle/>
          <a:p>
            <a:pPr>
              <a:spcAft>
                <a:spcPts val="600"/>
              </a:spcAft>
            </a:pPr>
            <a:r>
              <a:rPr lang="ja-JP" altLang="en-US" sz="1800" b="1" dirty="0">
                <a:solidFill>
                  <a:srgbClr val="44546A"/>
                </a:solidFill>
                <a:latin typeface="Meiryo UI" pitchFamily="50" charset="-128"/>
                <a:ea typeface="Meiryo UI" pitchFamily="50" charset="-128"/>
              </a:rPr>
              <a:t>留意事項</a:t>
            </a:r>
            <a:endParaRPr lang="en-US" altLang="ja-JP" sz="1800" b="1" dirty="0">
              <a:solidFill>
                <a:srgbClr val="44546A"/>
              </a:solidFill>
              <a:latin typeface="Meiryo UI" pitchFamily="50" charset="-128"/>
              <a:ea typeface="Meiryo UI" pitchFamily="50" charset="-128"/>
            </a:endParaRPr>
          </a:p>
        </p:txBody>
      </p:sp>
    </p:spTree>
    <p:extLst>
      <p:ext uri="{BB962C8B-B14F-4D97-AF65-F5344CB8AC3E}">
        <p14:creationId xmlns:p14="http://schemas.microsoft.com/office/powerpoint/2010/main" val="18657318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40</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8" name="テキスト ボックス 27">
            <a:extLst>
              <a:ext uri="{FF2B5EF4-FFF2-40B4-BE49-F238E27FC236}">
                <a16:creationId xmlns:a16="http://schemas.microsoft.com/office/drawing/2014/main" id="{E6FC1C77-394A-4CB9-AE2B-EC8B88898BD2}"/>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6"/>
          <p:cNvSpPr txBox="1">
            <a:spLocks noChangeArrowheads="1"/>
          </p:cNvSpPr>
          <p:nvPr/>
        </p:nvSpPr>
        <p:spPr bwMode="auto">
          <a:xfrm>
            <a:off x="103434" y="344796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16" name="テキスト ボックス 25">
            <a:extLst>
              <a:ext uri="{FF2B5EF4-FFF2-40B4-BE49-F238E27FC236}">
                <a16:creationId xmlns:a16="http://schemas.microsoft.com/office/drawing/2014/main" id="{D13BE80D-532D-3131-F698-99D7097F5BA7}"/>
              </a:ext>
            </a:extLst>
          </p:cNvPr>
          <p:cNvSpPr txBox="1"/>
          <p:nvPr/>
        </p:nvSpPr>
        <p:spPr>
          <a:xfrm>
            <a:off x="6364435" y="3224315"/>
            <a:ext cx="2732673" cy="144000"/>
          </a:xfrm>
          <a:prstGeom prst="rect">
            <a:avLst/>
          </a:prstGeom>
          <a:noFill/>
          <a:ln w="9525">
            <a:noFill/>
            <a:miter lim="800000"/>
            <a:headEnd/>
            <a:tailEnd/>
          </a:ln>
        </p:spPr>
        <p:txBody>
          <a:bodyPr wrap="square" lIns="0" tIns="18000" rIns="0" bIns="18000" anchor="ctr" anchorCtr="0">
            <a:noAutofit/>
          </a:bodyPr>
          <a:lstStyle>
            <a:defPPr>
              <a:defRPr lang="ja-JP"/>
            </a:defPPr>
            <a:lvl1pPr>
              <a:lnSpc>
                <a:spcPts val="1500"/>
              </a:lnSpc>
              <a:defRPr sz="1200" b="1">
                <a:solidFill>
                  <a:schemeClr val="bg1"/>
                </a:solidFill>
                <a:latin typeface="Meiryo UI" pitchFamily="50" charset="-128"/>
                <a:ea typeface="Meiryo UI" pitchFamily="50" charset="-128"/>
              </a:defRPr>
            </a:lvl1pPr>
          </a:lstStyle>
          <a:p>
            <a:pPr marL="182563" indent="-182563" algn="just">
              <a:lnSpc>
                <a:spcPts val="800"/>
              </a:lnSpc>
            </a:pPr>
            <a:r>
              <a:rPr lang="ja-JP" altLang="en-US" sz="650" b="0" dirty="0">
                <a:solidFill>
                  <a:schemeClr val="tx1"/>
                </a:solidFill>
              </a:rPr>
              <a:t>注</a:t>
            </a:r>
            <a:r>
              <a:rPr lang="en-US" altLang="ja-JP" sz="650" b="0" dirty="0">
                <a:solidFill>
                  <a:schemeClr val="tx1"/>
                </a:solidFill>
              </a:rPr>
              <a:t>1)	</a:t>
            </a:r>
            <a:r>
              <a:rPr lang="ja-JP" altLang="en-US" sz="650" b="0" dirty="0">
                <a:solidFill>
                  <a:schemeClr val="tx1"/>
                </a:solidFill>
              </a:rPr>
              <a:t>元気高齢者の支出金額のうち、どれだけ地域内で支出しているかを表す割合</a:t>
            </a:r>
          </a:p>
        </p:txBody>
      </p:sp>
      <p:sp>
        <p:nvSpPr>
          <p:cNvPr id="44" name="テキスト ボックス 24">
            <a:extLst>
              <a:ext uri="{FF2B5EF4-FFF2-40B4-BE49-F238E27FC236}">
                <a16:creationId xmlns:a16="http://schemas.microsoft.com/office/drawing/2014/main" id="{AE3F361C-6CFF-A103-91C4-BDAD3FC2F6D2}"/>
              </a:ext>
            </a:extLst>
          </p:cNvPr>
          <p:cNvSpPr txBox="1"/>
          <p:nvPr/>
        </p:nvSpPr>
        <p:spPr>
          <a:xfrm>
            <a:off x="6364064" y="1462252"/>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域内調達率</a:t>
            </a:r>
            <a:r>
              <a:rPr lang="ja-JP" altLang="en-US" sz="1000" b="1" u="sng" baseline="30000" dirty="0">
                <a:latin typeface="Meiryo UI" panose="020B0604030504040204" pitchFamily="50" charset="-128"/>
                <a:ea typeface="Meiryo UI" panose="020B0604030504040204" pitchFamily="50" charset="-128"/>
              </a:rPr>
              <a:t>注</a:t>
            </a:r>
            <a:r>
              <a:rPr lang="en-US" altLang="ja-JP" sz="1000" b="1" u="sng" baseline="30000"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の設定値</a:t>
            </a:r>
            <a:endParaRPr kumimoji="1" lang="ja-JP" altLang="en-US" sz="1000" b="1" u="sng" baseline="30000" dirty="0">
              <a:latin typeface="Meiryo UI" panose="020B0604030504040204" pitchFamily="50" charset="-128"/>
              <a:ea typeface="Meiryo UI" panose="020B0604030504040204" pitchFamily="50" charset="-128"/>
            </a:endParaRPr>
          </a:p>
        </p:txBody>
      </p:sp>
      <p:sp>
        <p:nvSpPr>
          <p:cNvPr id="28" name="テキスト ボックス 23">
            <a:extLst>
              <a:ext uri="{FF2B5EF4-FFF2-40B4-BE49-F238E27FC236}">
                <a16:creationId xmlns:a16="http://schemas.microsoft.com/office/drawing/2014/main" id="{AE3F361C-6CFF-A103-91C4-BDAD3FC2F6D2}"/>
              </a:ext>
            </a:extLst>
          </p:cNvPr>
          <p:cNvSpPr txBox="1"/>
          <p:nvPr/>
        </p:nvSpPr>
        <p:spPr>
          <a:xfrm>
            <a:off x="3315376" y="1462252"/>
            <a:ext cx="252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元気高齢者の</a:t>
            </a:r>
            <a:r>
              <a:rPr lang="en-US" altLang="ja-JP" sz="1000" b="1" u="sng"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人当たり支出金額の設定値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82742" y="1462252"/>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82742" y="95177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4415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771301"/>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元気高齢者が●●人増加し、地域内での支出が増加することによる経済波及効果は、直接効果が●●億円であり、間接効果を加えた効果の合計は●●億円である。</a:t>
            </a:r>
            <a:endParaRPr lang="en-US" altLang="ja-JP" sz="1000" b="0" dirty="0"/>
          </a:p>
        </p:txBody>
      </p:sp>
      <p:graphicFrame>
        <p:nvGraphicFramePr>
          <p:cNvPr id="15" name="表 2"/>
          <p:cNvGraphicFramePr>
            <a:graphicFrameLocks noGrp="1"/>
          </p:cNvGraphicFramePr>
          <p:nvPr/>
        </p:nvGraphicFramePr>
        <p:xfrm>
          <a:off x="3325413" y="1665768"/>
          <a:ext cx="2880000" cy="1645920"/>
        </p:xfrm>
        <a:graphic>
          <a:graphicData uri="http://schemas.openxmlformats.org/drawingml/2006/table">
            <a:tbl>
              <a:tblPr firstRow="1" bandRow="1">
                <a:tableStyleId>{5940675A-B579-460E-94D1-54222C63F5DA}</a:tableStyleId>
              </a:tblPr>
              <a:tblGrid>
                <a:gridCol w="1656000">
                  <a:extLst>
                    <a:ext uri="{9D8B030D-6E8A-4147-A177-3AD203B41FA5}">
                      <a16:colId xmlns:a16="http://schemas.microsoft.com/office/drawing/2014/main" val="4225358675"/>
                    </a:ext>
                  </a:extLst>
                </a:gridCol>
                <a:gridCol w="1224000">
                  <a:extLst>
                    <a:ext uri="{9D8B030D-6E8A-4147-A177-3AD203B41FA5}">
                      <a16:colId xmlns:a16="http://schemas.microsoft.com/office/drawing/2014/main" val="1868032922"/>
                    </a:ext>
                  </a:extLst>
                </a:gridCol>
              </a:tblGrid>
              <a:tr h="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円</a:t>
                      </a:r>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人</a:t>
                      </a:r>
                      <a:r>
                        <a:rPr kumimoji="1" lang="en-US" altLang="ja-JP" sz="900" b="1" dirty="0">
                          <a:latin typeface="Meiryo UI" panose="020B0604030504040204" pitchFamily="50" charset="-128"/>
                          <a:ea typeface="Meiryo UI" panose="020B0604030504040204" pitchFamily="50" charset="-128"/>
                        </a:rPr>
                        <a:t>)</a:t>
                      </a:r>
                      <a:endParaRPr kumimoji="1" lang="ja-JP" altLang="en-US" sz="900" b="1" dirty="0">
                        <a:latin typeface="Meiryo UI" panose="020B0604030504040204" pitchFamily="50" charset="-128"/>
                        <a:ea typeface="Meiryo UI"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528111955"/>
                  </a:ext>
                </a:extLst>
              </a:tr>
              <a:tr h="472440">
                <a:tc>
                  <a:txBody>
                    <a:bodyPr/>
                    <a:lstStyle/>
                    <a:p>
                      <a:pPr>
                        <a:lnSpc>
                          <a:spcPct val="100000"/>
                        </a:lnSpc>
                      </a:pPr>
                      <a:r>
                        <a:rPr kumimoji="1" lang="ja-JP" altLang="en-US" sz="900" dirty="0">
                          <a:latin typeface="Meiryo UI" panose="020B0604030504040204" pitchFamily="50" charset="-128"/>
                          <a:ea typeface="Meiryo UI" panose="020B0604030504040204" pitchFamily="50" charset="-128"/>
                        </a:rPr>
                        <a:t>運輸・郵便業</a:t>
                      </a:r>
                      <a:endParaRPr kumimoji="1" lang="en-US" altLang="ja-JP" sz="900" dirty="0">
                        <a:latin typeface="Meiryo UI" panose="020B0604030504040204" pitchFamily="50" charset="-128"/>
                        <a:ea typeface="Meiryo UI" panose="020B0604030504040204" pitchFamily="50" charset="-128"/>
                      </a:endParaRPr>
                    </a:p>
                    <a:p>
                      <a:pPr>
                        <a:lnSpc>
                          <a:spcPct val="1000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外出のための鉄道、バス、タクシーなどの交通費</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472440">
                <a:tc>
                  <a:txBody>
                    <a:bodyPr/>
                    <a:lstStyle/>
                    <a:p>
                      <a:pPr>
                        <a:lnSpc>
                          <a:spcPct val="100000"/>
                        </a:lnSpc>
                      </a:pPr>
                      <a:r>
                        <a:rPr kumimoji="1" lang="ja-JP" altLang="en-US" sz="900" dirty="0">
                          <a:latin typeface="Meiryo UI" panose="020B0604030504040204" pitchFamily="50" charset="-128"/>
                          <a:ea typeface="Meiryo UI" panose="020B0604030504040204" pitchFamily="50" charset="-128"/>
                        </a:rPr>
                        <a:t>宿泊・飲食サービス業</a:t>
                      </a:r>
                      <a:endParaRPr kumimoji="1" lang="en-US" altLang="ja-JP" sz="900" dirty="0">
                        <a:latin typeface="Meiryo UI" panose="020B0604030504040204" pitchFamily="50" charset="-128"/>
                        <a:ea typeface="Meiryo UI" panose="020B0604030504040204" pitchFamily="50" charset="-128"/>
                      </a:endParaRPr>
                    </a:p>
                    <a:p>
                      <a:pPr>
                        <a:lnSpc>
                          <a:spcPct val="1000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外食による飲食費</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472440">
                <a:tc>
                  <a:txBody>
                    <a:bodyPr/>
                    <a:lstStyle/>
                    <a:p>
                      <a:pPr>
                        <a:lnSpc>
                          <a:spcPct val="100000"/>
                        </a:lnSpc>
                      </a:pPr>
                      <a:r>
                        <a:rPr kumimoji="1" lang="ja-JP" altLang="en-US" sz="900" dirty="0">
                          <a:latin typeface="Meiryo UI" panose="020B0604030504040204" pitchFamily="50" charset="-128"/>
                          <a:ea typeface="Meiryo UI" panose="020B0604030504040204" pitchFamily="50" charset="-128"/>
                        </a:rPr>
                        <a:t>その他のサービス</a:t>
                      </a:r>
                      <a:endParaRPr kumimoji="1" lang="en-US" altLang="ja-JP" sz="900" dirty="0">
                        <a:latin typeface="Meiryo UI" panose="020B0604030504040204" pitchFamily="50" charset="-128"/>
                        <a:ea typeface="Meiryo UI" panose="020B0604030504040204" pitchFamily="50" charset="-128"/>
                      </a:endParaRPr>
                    </a:p>
                    <a:p>
                      <a:pPr>
                        <a:lnSpc>
                          <a:spcPct val="1000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理容、美容、習い事などのサービス費</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36000" marR="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26884862"/>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nvGraphicFramePr>
        <p:xfrm>
          <a:off x="198406" y="1665768"/>
          <a:ext cx="2916000" cy="480600"/>
        </p:xfrm>
        <a:graphic>
          <a:graphicData uri="http://schemas.openxmlformats.org/drawingml/2006/table">
            <a:tbl>
              <a:tblPr firstRow="1" bandRow="1">
                <a:tableStyleId>{5940675A-B579-460E-94D1-54222C63F5DA}</a:tableStyleId>
              </a:tblPr>
              <a:tblGrid>
                <a:gridCol w="1224000">
                  <a:extLst>
                    <a:ext uri="{9D8B030D-6E8A-4147-A177-3AD203B41FA5}">
                      <a16:colId xmlns:a16="http://schemas.microsoft.com/office/drawing/2014/main" val="2250622700"/>
                    </a:ext>
                  </a:extLst>
                </a:gridCol>
                <a:gridCol w="1260000">
                  <a:extLst>
                    <a:ext uri="{9D8B030D-6E8A-4147-A177-3AD203B41FA5}">
                      <a16:colId xmlns:a16="http://schemas.microsoft.com/office/drawing/2014/main" val="1868032922"/>
                    </a:ext>
                  </a:extLst>
                </a:gridCol>
                <a:gridCol w="432000">
                  <a:extLst>
                    <a:ext uri="{9D8B030D-6E8A-4147-A177-3AD203B41FA5}">
                      <a16:colId xmlns:a16="http://schemas.microsoft.com/office/drawing/2014/main" val="3698287331"/>
                    </a:ext>
                  </a:extLst>
                </a:gridCol>
              </a:tblGrid>
              <a:tr h="1764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元気高齢者の増加数</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人</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198405" y="1155169"/>
            <a:ext cx="2916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高齢者の健康推進</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元気高齢者の増加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7" name="正方形/長方形 31">
            <a:extLst>
              <a:ext uri="{FF2B5EF4-FFF2-40B4-BE49-F238E27FC236}">
                <a16:creationId xmlns:a16="http://schemas.microsoft.com/office/drawing/2014/main" id="{F7398598-6628-4590-98FB-7CE9D807189F}"/>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339012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41</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8" name="テキスト ボックス 27">
            <a:extLst>
              <a:ext uri="{FF2B5EF4-FFF2-40B4-BE49-F238E27FC236}">
                <a16:creationId xmlns:a16="http://schemas.microsoft.com/office/drawing/2014/main" id="{A88D96DD-2E46-4E04-AABC-2ECD9778F9D6}"/>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6"/>
          <p:cNvSpPr txBox="1">
            <a:spLocks noChangeArrowheads="1"/>
          </p:cNvSpPr>
          <p:nvPr/>
        </p:nvSpPr>
        <p:spPr bwMode="auto">
          <a:xfrm>
            <a:off x="103434" y="3467873"/>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16" name="テキスト ボックス 25">
            <a:extLst>
              <a:ext uri="{FF2B5EF4-FFF2-40B4-BE49-F238E27FC236}">
                <a16:creationId xmlns:a16="http://schemas.microsoft.com/office/drawing/2014/main" id="{D13BE80D-532D-3131-F698-99D7097F5BA7}"/>
              </a:ext>
            </a:extLst>
          </p:cNvPr>
          <p:cNvSpPr txBox="1"/>
          <p:nvPr/>
        </p:nvSpPr>
        <p:spPr>
          <a:xfrm>
            <a:off x="6356619" y="3216499"/>
            <a:ext cx="2732673" cy="144000"/>
          </a:xfrm>
          <a:prstGeom prst="rect">
            <a:avLst/>
          </a:prstGeom>
          <a:noFill/>
          <a:ln w="9525">
            <a:noFill/>
            <a:miter lim="800000"/>
            <a:headEnd/>
            <a:tailEnd/>
          </a:ln>
        </p:spPr>
        <p:txBody>
          <a:bodyPr wrap="square" lIns="0" tIns="18000" rIns="0" bIns="18000" anchor="ctr" anchorCtr="0">
            <a:noAutofit/>
          </a:bodyPr>
          <a:lstStyle>
            <a:defPPr>
              <a:defRPr lang="ja-JP"/>
            </a:defPPr>
            <a:lvl1pPr>
              <a:lnSpc>
                <a:spcPts val="1500"/>
              </a:lnSpc>
              <a:defRPr sz="1200" b="1">
                <a:solidFill>
                  <a:schemeClr val="bg1"/>
                </a:solidFill>
                <a:latin typeface="Meiryo UI" pitchFamily="50" charset="-128"/>
                <a:ea typeface="Meiryo UI" pitchFamily="50" charset="-128"/>
              </a:defRPr>
            </a:lvl1pPr>
          </a:lstStyle>
          <a:p>
            <a:pPr marL="182563" indent="-182563" algn="just">
              <a:lnSpc>
                <a:spcPts val="800"/>
              </a:lnSpc>
            </a:pPr>
            <a:r>
              <a:rPr lang="ja-JP" altLang="en-US" sz="650" b="0" dirty="0">
                <a:solidFill>
                  <a:schemeClr val="tx1"/>
                </a:solidFill>
              </a:rPr>
              <a:t>注</a:t>
            </a:r>
            <a:r>
              <a:rPr lang="en-US" altLang="ja-JP" sz="650" b="0" dirty="0">
                <a:solidFill>
                  <a:schemeClr val="tx1"/>
                </a:solidFill>
              </a:rPr>
              <a:t>1)	</a:t>
            </a:r>
            <a:r>
              <a:rPr lang="ja-JP" altLang="en-US" sz="650" b="0" dirty="0">
                <a:solidFill>
                  <a:schemeClr val="tx1"/>
                </a:solidFill>
              </a:rPr>
              <a:t>子どものための支出金額のうち、どれだけ地域内で支出しているかを表す割合</a:t>
            </a:r>
          </a:p>
        </p:txBody>
      </p:sp>
      <p:sp>
        <p:nvSpPr>
          <p:cNvPr id="44" name="テキスト ボックス 24">
            <a:extLst>
              <a:ext uri="{FF2B5EF4-FFF2-40B4-BE49-F238E27FC236}">
                <a16:creationId xmlns:a16="http://schemas.microsoft.com/office/drawing/2014/main" id="{AE3F361C-6CFF-A103-91C4-BDAD3FC2F6D2}"/>
              </a:ext>
            </a:extLst>
          </p:cNvPr>
          <p:cNvSpPr txBox="1"/>
          <p:nvPr/>
        </p:nvSpPr>
        <p:spPr>
          <a:xfrm>
            <a:off x="6348433" y="1454437"/>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域内調達率</a:t>
            </a:r>
            <a:r>
              <a:rPr lang="ja-JP" altLang="en-US" sz="1000" b="1" u="sng" baseline="30000" dirty="0">
                <a:latin typeface="Meiryo UI" panose="020B0604030504040204" pitchFamily="50" charset="-128"/>
                <a:ea typeface="Meiryo UI" panose="020B0604030504040204" pitchFamily="50" charset="-128"/>
              </a:rPr>
              <a:t>注</a:t>
            </a:r>
            <a:r>
              <a:rPr lang="en-US" altLang="ja-JP" sz="1000" b="1" u="sng" baseline="30000"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の設定値</a:t>
            </a:r>
            <a:endParaRPr kumimoji="1" lang="ja-JP" altLang="en-US" sz="1000" b="1" u="sng" baseline="30000" dirty="0">
              <a:latin typeface="Meiryo UI" panose="020B0604030504040204" pitchFamily="50" charset="-128"/>
              <a:ea typeface="Meiryo UI" panose="020B0604030504040204" pitchFamily="50" charset="-128"/>
            </a:endParaRPr>
          </a:p>
        </p:txBody>
      </p:sp>
      <p:sp>
        <p:nvSpPr>
          <p:cNvPr id="28" name="テキスト ボックス 23">
            <a:extLst>
              <a:ext uri="{FF2B5EF4-FFF2-40B4-BE49-F238E27FC236}">
                <a16:creationId xmlns:a16="http://schemas.microsoft.com/office/drawing/2014/main" id="{AE3F361C-6CFF-A103-91C4-BDAD3FC2F6D2}"/>
              </a:ext>
            </a:extLst>
          </p:cNvPr>
          <p:cNvSpPr txBox="1"/>
          <p:nvPr/>
        </p:nvSpPr>
        <p:spPr>
          <a:xfrm>
            <a:off x="3119991" y="1454437"/>
            <a:ext cx="23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子ども１人当たり支出金額の設定値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82742" y="1454437"/>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82742" y="95177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4415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791206"/>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子どもが●●人増加し、地域内での支出が増加することによる経済波及効果は、直接効果が●●億円であり、間接効果を加えた効果の合計は●●億円である。</a:t>
            </a:r>
            <a:endParaRPr lang="en-US" altLang="ja-JP" sz="1000" b="0" dirty="0"/>
          </a:p>
        </p:txBody>
      </p:sp>
      <p:graphicFrame>
        <p:nvGraphicFramePr>
          <p:cNvPr id="15" name="表 2"/>
          <p:cNvGraphicFramePr>
            <a:graphicFrameLocks noGrp="1"/>
          </p:cNvGraphicFramePr>
          <p:nvPr/>
        </p:nvGraphicFramePr>
        <p:xfrm>
          <a:off x="3130028" y="1650138"/>
          <a:ext cx="3024000" cy="1645920"/>
        </p:xfrm>
        <a:graphic>
          <a:graphicData uri="http://schemas.openxmlformats.org/drawingml/2006/table">
            <a:tbl>
              <a:tblPr firstRow="1" bandRow="1">
                <a:tableStyleId>{5940675A-B579-460E-94D1-54222C63F5DA}</a:tableStyleId>
              </a:tblPr>
              <a:tblGrid>
                <a:gridCol w="1836000">
                  <a:extLst>
                    <a:ext uri="{9D8B030D-6E8A-4147-A177-3AD203B41FA5}">
                      <a16:colId xmlns:a16="http://schemas.microsoft.com/office/drawing/2014/main" val="4225358675"/>
                    </a:ext>
                  </a:extLst>
                </a:gridCol>
                <a:gridCol w="1188000">
                  <a:extLst>
                    <a:ext uri="{9D8B030D-6E8A-4147-A177-3AD203B41FA5}">
                      <a16:colId xmlns:a16="http://schemas.microsoft.com/office/drawing/2014/main" val="1868032922"/>
                    </a:ext>
                  </a:extLst>
                </a:gridCol>
              </a:tblGrid>
              <a:tr h="2124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円</a:t>
                      </a:r>
                      <a:r>
                        <a:rPr kumimoji="1" lang="en-US" altLang="ja-JP" sz="900" b="1" dirty="0">
                          <a:latin typeface="Meiryo UI" panose="020B0604030504040204" pitchFamily="50" charset="-128"/>
                          <a:ea typeface="Meiryo UI" panose="020B0604030504040204" pitchFamily="50" charset="-128"/>
                        </a:rPr>
                        <a:t>/</a:t>
                      </a:r>
                      <a:r>
                        <a:rPr kumimoji="1" lang="ja-JP" altLang="en-US" sz="900" b="1" dirty="0">
                          <a:latin typeface="Meiryo UI" panose="020B0604030504040204" pitchFamily="50" charset="-128"/>
                          <a:ea typeface="Meiryo UI" panose="020B0604030504040204" pitchFamily="50" charset="-128"/>
                        </a:rPr>
                        <a:t>人</a:t>
                      </a:r>
                      <a:r>
                        <a:rPr kumimoji="1" lang="en-US" altLang="ja-JP" sz="900" b="1" dirty="0">
                          <a:latin typeface="Meiryo UI" panose="020B0604030504040204" pitchFamily="50" charset="-128"/>
                          <a:ea typeface="Meiryo UI" panose="020B0604030504040204" pitchFamily="50" charset="-128"/>
                        </a:rPr>
                        <a:t>)</a:t>
                      </a:r>
                      <a:endParaRPr kumimoji="1" lang="ja-JP" altLang="en-US" sz="900" b="1" dirty="0">
                        <a:latin typeface="Meiryo UI" panose="020B0604030504040204" pitchFamily="50" charset="-128"/>
                        <a:ea typeface="Meiryo UI" panose="020B0604030504040204" pitchFamily="50" charset="-128"/>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528111955"/>
                  </a:ext>
                </a:extLst>
              </a:tr>
              <a:tr h="472440">
                <a:tc>
                  <a:txBody>
                    <a:bodyPr/>
                    <a:lstStyle/>
                    <a:p>
                      <a:pPr>
                        <a:lnSpc>
                          <a:spcPct val="100000"/>
                        </a:lnSpc>
                      </a:pPr>
                      <a:r>
                        <a:rPr kumimoji="1" lang="ja-JP" altLang="en-US" sz="900" dirty="0">
                          <a:latin typeface="Meiryo UI" panose="020B0604030504040204" pitchFamily="50" charset="-128"/>
                          <a:ea typeface="Meiryo UI" panose="020B0604030504040204" pitchFamily="50" charset="-128"/>
                        </a:rPr>
                        <a:t>食料品</a:t>
                      </a:r>
                      <a:endParaRPr kumimoji="1" lang="en-US" altLang="ja-JP" sz="900" dirty="0">
                        <a:latin typeface="Meiryo UI" panose="020B0604030504040204" pitchFamily="50" charset="-128"/>
                        <a:ea typeface="Meiryo UI" panose="020B0604030504040204" pitchFamily="50" charset="-128"/>
                      </a:endParaRPr>
                    </a:p>
                    <a:p>
                      <a:pPr>
                        <a:lnSpc>
                          <a:spcPct val="1000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肉や魚、乳製品などの加工品、</a:t>
                      </a:r>
                    </a:p>
                    <a:p>
                      <a:pPr>
                        <a:lnSpc>
                          <a:spcPct val="100000"/>
                        </a:lnSpc>
                      </a:pPr>
                      <a:r>
                        <a:rPr kumimoji="1" lang="ja-JP" altLang="en-US" sz="800" dirty="0">
                          <a:latin typeface="Meiryo UI" panose="020B0604030504040204" pitchFamily="50" charset="-128"/>
                          <a:ea typeface="Meiryo UI" panose="020B0604030504040204" pitchFamily="50" charset="-128"/>
                        </a:rPr>
                        <a:t>清涼飲料などの飲食料品</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外食を除く</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54000" marR="54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472440">
                <a:tc>
                  <a:txBody>
                    <a:bodyPr/>
                    <a:lstStyle/>
                    <a:p>
                      <a:pPr>
                        <a:lnSpc>
                          <a:spcPct val="100000"/>
                        </a:lnSpc>
                      </a:pPr>
                      <a:r>
                        <a:rPr kumimoji="1" lang="ja-JP" altLang="en-US" sz="900" dirty="0">
                          <a:latin typeface="Meiryo UI" panose="020B0604030504040204" pitchFamily="50" charset="-128"/>
                          <a:ea typeface="Meiryo UI" panose="020B0604030504040204" pitchFamily="50" charset="-128"/>
                        </a:rPr>
                        <a:t>繊維製品</a:t>
                      </a:r>
                      <a:endParaRPr kumimoji="1" lang="en-US" altLang="ja-JP" sz="900" dirty="0">
                        <a:latin typeface="Meiryo UI" panose="020B0604030504040204" pitchFamily="50" charset="-128"/>
                        <a:ea typeface="Meiryo UI" panose="020B0604030504040204" pitchFamily="50" charset="-128"/>
                      </a:endParaRPr>
                    </a:p>
                    <a:p>
                      <a:pPr>
                        <a:lnSpc>
                          <a:spcPct val="1000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子ども服などの衣服・身の回り品</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54000" marR="54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472440">
                <a:tc>
                  <a:txBody>
                    <a:bodyPr/>
                    <a:lstStyle/>
                    <a:p>
                      <a:pPr>
                        <a:lnSpc>
                          <a:spcPct val="100000"/>
                        </a:lnSpc>
                      </a:pPr>
                      <a:r>
                        <a:rPr kumimoji="1" lang="ja-JP" altLang="en-US" sz="900" dirty="0">
                          <a:latin typeface="Meiryo UI" panose="020B0604030504040204" pitchFamily="50" charset="-128"/>
                          <a:ea typeface="Meiryo UI" panose="020B0604030504040204" pitchFamily="50" charset="-128"/>
                        </a:rPr>
                        <a:t>教育</a:t>
                      </a:r>
                      <a:endParaRPr kumimoji="1" lang="en-US" altLang="ja-JP" sz="900" dirty="0">
                        <a:latin typeface="Meiryo UI" panose="020B0604030504040204" pitchFamily="50" charset="-128"/>
                        <a:ea typeface="Meiryo UI" panose="020B0604030504040204" pitchFamily="50" charset="-128"/>
                      </a:endParaRPr>
                    </a:p>
                    <a:p>
                      <a:pPr>
                        <a:lnSpc>
                          <a:spcPct val="1000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幼稚園、小学校、中学校などの教育費</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marL="54000" marR="54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26884862"/>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nvGraphicFramePr>
        <p:xfrm>
          <a:off x="198406" y="1650138"/>
          <a:ext cx="2628000" cy="480600"/>
        </p:xfrm>
        <a:graphic>
          <a:graphicData uri="http://schemas.openxmlformats.org/drawingml/2006/table">
            <a:tbl>
              <a:tblPr firstRow="1" bandRow="1">
                <a:tableStyleId>{5940675A-B579-460E-94D1-54222C63F5DA}</a:tableStyleId>
              </a:tblPr>
              <a:tblGrid>
                <a:gridCol w="972000">
                  <a:extLst>
                    <a:ext uri="{9D8B030D-6E8A-4147-A177-3AD203B41FA5}">
                      <a16:colId xmlns:a16="http://schemas.microsoft.com/office/drawing/2014/main" val="2250622700"/>
                    </a:ext>
                  </a:extLst>
                </a:gridCol>
                <a:gridCol w="1224000">
                  <a:extLst>
                    <a:ext uri="{9D8B030D-6E8A-4147-A177-3AD203B41FA5}">
                      <a16:colId xmlns:a16="http://schemas.microsoft.com/office/drawing/2014/main" val="1868032922"/>
                    </a:ext>
                  </a:extLst>
                </a:gridCol>
                <a:gridCol w="432000">
                  <a:extLst>
                    <a:ext uri="{9D8B030D-6E8A-4147-A177-3AD203B41FA5}">
                      <a16:colId xmlns:a16="http://schemas.microsoft.com/office/drawing/2014/main" val="3698287331"/>
                    </a:ext>
                  </a:extLst>
                </a:gridCol>
              </a:tblGrid>
              <a:tr h="1764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子どもの増加数</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人</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198405" y="1155169"/>
            <a:ext cx="2628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少子化対策</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子どもの増加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7" name="正方形/長方形 31">
            <a:extLst>
              <a:ext uri="{FF2B5EF4-FFF2-40B4-BE49-F238E27FC236}">
                <a16:creationId xmlns:a16="http://schemas.microsoft.com/office/drawing/2014/main" id="{23460CE3-68E4-4350-9A53-6CC9595BB5F4}"/>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062065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42</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8" name="テキスト ボックス 27">
            <a:extLst>
              <a:ext uri="{FF2B5EF4-FFF2-40B4-BE49-F238E27FC236}">
                <a16:creationId xmlns:a16="http://schemas.microsoft.com/office/drawing/2014/main" id="{3A602180-D587-4389-9E4B-F9FE6B47938C}"/>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6"/>
          <p:cNvSpPr txBox="1">
            <a:spLocks noChangeArrowheads="1"/>
          </p:cNvSpPr>
          <p:nvPr/>
        </p:nvSpPr>
        <p:spPr bwMode="auto">
          <a:xfrm>
            <a:off x="103434" y="3575412"/>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16" name="テキスト ボックス 25">
            <a:extLst>
              <a:ext uri="{FF2B5EF4-FFF2-40B4-BE49-F238E27FC236}">
                <a16:creationId xmlns:a16="http://schemas.microsoft.com/office/drawing/2014/main" id="{D13BE80D-532D-3131-F698-99D7097F5BA7}"/>
              </a:ext>
            </a:extLst>
          </p:cNvPr>
          <p:cNvSpPr txBox="1"/>
          <p:nvPr/>
        </p:nvSpPr>
        <p:spPr>
          <a:xfrm>
            <a:off x="6481665" y="3354327"/>
            <a:ext cx="2592000" cy="144000"/>
          </a:xfrm>
          <a:prstGeom prst="rect">
            <a:avLst/>
          </a:prstGeom>
          <a:noFill/>
          <a:ln w="9525">
            <a:noFill/>
            <a:miter lim="800000"/>
            <a:headEnd/>
            <a:tailEnd/>
          </a:ln>
        </p:spPr>
        <p:txBody>
          <a:bodyPr wrap="square" lIns="0" tIns="18000" rIns="0" bIns="18000" anchor="ctr" anchorCtr="0">
            <a:noAutofit/>
          </a:bodyPr>
          <a:lstStyle>
            <a:defPPr>
              <a:defRPr lang="ja-JP"/>
            </a:defPPr>
            <a:lvl1pPr>
              <a:lnSpc>
                <a:spcPts val="1500"/>
              </a:lnSpc>
              <a:defRPr sz="1200" b="1">
                <a:solidFill>
                  <a:schemeClr val="bg1"/>
                </a:solidFill>
                <a:latin typeface="Meiryo UI" pitchFamily="50" charset="-128"/>
                <a:ea typeface="Meiryo UI" pitchFamily="50" charset="-128"/>
              </a:defRPr>
            </a:lvl1pPr>
          </a:lstStyle>
          <a:p>
            <a:pPr marL="182563" indent="-182563" algn="just">
              <a:lnSpc>
                <a:spcPts val="800"/>
              </a:lnSpc>
            </a:pPr>
            <a:r>
              <a:rPr lang="ja-JP" altLang="en-US" sz="650" b="0" dirty="0">
                <a:solidFill>
                  <a:schemeClr val="tx1"/>
                </a:solidFill>
              </a:rPr>
              <a:t>注</a:t>
            </a:r>
            <a:r>
              <a:rPr lang="en-US" altLang="ja-JP" sz="650" b="0" dirty="0">
                <a:solidFill>
                  <a:schemeClr val="tx1"/>
                </a:solidFill>
              </a:rPr>
              <a:t>1)	</a:t>
            </a:r>
            <a:r>
              <a:rPr lang="ja-JP" altLang="en-US" sz="650" b="0" dirty="0">
                <a:solidFill>
                  <a:schemeClr val="tx1"/>
                </a:solidFill>
              </a:rPr>
              <a:t>観光客の支出金額のうち、どれだけ地域内で支出しているかを表す割合</a:t>
            </a:r>
          </a:p>
        </p:txBody>
      </p:sp>
      <p:sp>
        <p:nvSpPr>
          <p:cNvPr id="44" name="テキスト ボックス 24">
            <a:extLst>
              <a:ext uri="{FF2B5EF4-FFF2-40B4-BE49-F238E27FC236}">
                <a16:creationId xmlns:a16="http://schemas.microsoft.com/office/drawing/2014/main" id="{AE3F361C-6CFF-A103-91C4-BDAD3FC2F6D2}"/>
              </a:ext>
            </a:extLst>
          </p:cNvPr>
          <p:cNvSpPr txBox="1"/>
          <p:nvPr/>
        </p:nvSpPr>
        <p:spPr>
          <a:xfrm>
            <a:off x="6434403" y="951776"/>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域内調達率</a:t>
            </a:r>
            <a:r>
              <a:rPr lang="ja-JP" altLang="en-US" sz="1000" b="1" u="sng" baseline="30000" dirty="0">
                <a:latin typeface="Meiryo UI" panose="020B0604030504040204" pitchFamily="50" charset="-128"/>
                <a:ea typeface="Meiryo UI" panose="020B0604030504040204" pitchFamily="50" charset="-128"/>
              </a:rPr>
              <a:t>注</a:t>
            </a:r>
            <a:r>
              <a:rPr lang="en-US" altLang="ja-JP" sz="1000" b="1" u="sng" baseline="30000"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の設定値</a:t>
            </a:r>
            <a:endParaRPr kumimoji="1" lang="ja-JP" altLang="en-US" sz="1000" b="1" u="sng" baseline="30000" dirty="0">
              <a:latin typeface="Meiryo UI" panose="020B0604030504040204" pitchFamily="50" charset="-128"/>
              <a:ea typeface="Meiryo UI" panose="020B0604030504040204" pitchFamily="50" charset="-128"/>
            </a:endParaRPr>
          </a:p>
        </p:txBody>
      </p:sp>
      <p:sp>
        <p:nvSpPr>
          <p:cNvPr id="28" name="テキスト ボックス 23">
            <a:extLst>
              <a:ext uri="{FF2B5EF4-FFF2-40B4-BE49-F238E27FC236}">
                <a16:creationId xmlns:a16="http://schemas.microsoft.com/office/drawing/2014/main" id="{AE3F361C-6CFF-A103-91C4-BDAD3FC2F6D2}"/>
              </a:ext>
            </a:extLst>
          </p:cNvPr>
          <p:cNvSpPr txBox="1"/>
          <p:nvPr/>
        </p:nvSpPr>
        <p:spPr>
          <a:xfrm>
            <a:off x="3096546" y="951776"/>
            <a:ext cx="23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観光客１人当たり支出金額の設定値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59297" y="1501328"/>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59297" y="95177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4415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898745"/>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観光客が●●人増加し、地域内での支出が増加することによる経済波及効果は、直接効果が●●億円であり、間接効果を加えた効果の合計は●●億円である。</a:t>
            </a:r>
            <a:endParaRPr lang="en-US" altLang="ja-JP" sz="1000" b="0" dirty="0"/>
          </a:p>
        </p:txBody>
      </p:sp>
      <p:graphicFrame>
        <p:nvGraphicFramePr>
          <p:cNvPr id="17" name="表 2"/>
          <p:cNvGraphicFramePr>
            <a:graphicFrameLocks noGrp="1"/>
          </p:cNvGraphicFramePr>
          <p:nvPr/>
        </p:nvGraphicFramePr>
        <p:xfrm>
          <a:off x="3117042" y="1147354"/>
          <a:ext cx="3168000" cy="2338480"/>
        </p:xfrm>
        <a:graphic>
          <a:graphicData uri="http://schemas.openxmlformats.org/drawingml/2006/table">
            <a:tbl>
              <a:tblPr firstRow="1" bandRow="1">
                <a:tableStyleId>{5940675A-B579-460E-94D1-54222C63F5DA}</a:tableStyleId>
              </a:tblPr>
              <a:tblGrid>
                <a:gridCol w="1296000">
                  <a:extLst>
                    <a:ext uri="{9D8B030D-6E8A-4147-A177-3AD203B41FA5}">
                      <a16:colId xmlns:a16="http://schemas.microsoft.com/office/drawing/2014/main" val="4225358675"/>
                    </a:ext>
                  </a:extLst>
                </a:gridCol>
                <a:gridCol w="936000">
                  <a:extLst>
                    <a:ext uri="{9D8B030D-6E8A-4147-A177-3AD203B41FA5}">
                      <a16:colId xmlns:a16="http://schemas.microsoft.com/office/drawing/2014/main" val="1868032922"/>
                    </a:ext>
                  </a:extLst>
                </a:gridCol>
                <a:gridCol w="936000">
                  <a:extLst>
                    <a:ext uri="{9D8B030D-6E8A-4147-A177-3AD203B41FA5}">
                      <a16:colId xmlns:a16="http://schemas.microsoft.com/office/drawing/2014/main" val="1999086778"/>
                    </a:ext>
                  </a:extLst>
                </a:gridCol>
              </a:tblGrid>
              <a:tr h="0">
                <a:tc>
                  <a:txBody>
                    <a:bodyPr/>
                    <a:lstStyle/>
                    <a:p>
                      <a:pPr algn="ctr">
                        <a:lnSpc>
                          <a:spcPts val="900"/>
                        </a:lnSpc>
                      </a:pPr>
                      <a:r>
                        <a:rPr kumimoji="1" lang="ja-JP" altLang="en-US" sz="800" b="1" dirty="0">
                          <a:latin typeface="Meiryo UI" panose="020B0604030504040204" pitchFamily="50" charset="-128"/>
                          <a:ea typeface="Meiryo UI" panose="020B0604030504040204" pitchFamily="50" charset="-128"/>
                        </a:rPr>
                        <a:t>項目</a:t>
                      </a:r>
                    </a:p>
                  </a:txBody>
                  <a:tcPr marL="36000" marR="36000" marT="18000" marB="18000" anchor="ctr" anchorCtr="1">
                    <a:solidFill>
                      <a:schemeClr val="bg1">
                        <a:lumMod val="75000"/>
                      </a:schemeClr>
                    </a:solidFill>
                  </a:tcPr>
                </a:tc>
                <a:tc>
                  <a:txBody>
                    <a:bodyPr/>
                    <a:lstStyle/>
                    <a:p>
                      <a:pPr algn="ctr">
                        <a:lnSpc>
                          <a:spcPts val="800"/>
                        </a:lnSpc>
                      </a:pPr>
                      <a:r>
                        <a:rPr kumimoji="1" lang="ja-JP" altLang="en-US" sz="800" b="1" dirty="0">
                          <a:latin typeface="Meiryo UI" panose="020B0604030504040204" pitchFamily="50" charset="-128"/>
                          <a:ea typeface="Meiryo UI" panose="020B0604030504040204" pitchFamily="50" charset="-128"/>
                        </a:rPr>
                        <a:t>日帰り客</a:t>
                      </a:r>
                      <a:endParaRPr kumimoji="1" lang="en-US" altLang="ja-JP" sz="800" b="1" dirty="0">
                        <a:latin typeface="Meiryo UI" panose="020B0604030504040204" pitchFamily="50" charset="-128"/>
                        <a:ea typeface="Meiryo UI" panose="020B0604030504040204" pitchFamily="50" charset="-128"/>
                      </a:endParaRPr>
                    </a:p>
                    <a:p>
                      <a:pPr algn="ctr">
                        <a:lnSpc>
                          <a:spcPts val="800"/>
                        </a:lnSpc>
                      </a:pP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円</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人・回</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marL="36000" marR="36000" marT="18000" marB="18000" anchor="ctr" anchorCtr="1">
                    <a:solidFill>
                      <a:schemeClr val="bg1">
                        <a:lumMod val="75000"/>
                      </a:schemeClr>
                    </a:solidFill>
                  </a:tcPr>
                </a:tc>
                <a:tc>
                  <a:txBody>
                    <a:bodyPr/>
                    <a:lstStyle/>
                    <a:p>
                      <a:pPr algn="ctr">
                        <a:lnSpc>
                          <a:spcPts val="800"/>
                        </a:lnSpc>
                      </a:pPr>
                      <a:r>
                        <a:rPr kumimoji="1" lang="ja-JP" altLang="en-US" sz="800" b="1" dirty="0">
                          <a:latin typeface="Meiryo UI" panose="020B0604030504040204" pitchFamily="50" charset="-128"/>
                          <a:ea typeface="Meiryo UI" panose="020B0604030504040204" pitchFamily="50" charset="-128"/>
                        </a:rPr>
                        <a:t>宿泊客</a:t>
                      </a:r>
                      <a:endParaRPr kumimoji="1" lang="en-US" altLang="ja-JP" sz="800" b="1" dirty="0">
                        <a:latin typeface="Meiryo UI" panose="020B0604030504040204" pitchFamily="50" charset="-128"/>
                        <a:ea typeface="Meiryo UI" panose="020B0604030504040204" pitchFamily="50" charset="-128"/>
                      </a:endParaRPr>
                    </a:p>
                    <a:p>
                      <a:pPr algn="ctr">
                        <a:lnSpc>
                          <a:spcPts val="800"/>
                        </a:lnSpc>
                      </a:pP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円</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人・回</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marL="36000" marR="36000" marT="18000" marB="18000" anchor="ctr" anchorCtr="1">
                    <a:solidFill>
                      <a:schemeClr val="bg1">
                        <a:lumMod val="75000"/>
                      </a:schemeClr>
                    </a:solidFill>
                  </a:tcPr>
                </a:tc>
                <a:extLst>
                  <a:ext uri="{0D108BD9-81ED-4DB2-BD59-A6C34878D82A}">
                    <a16:rowId xmlns:a16="http://schemas.microsoft.com/office/drawing/2014/main" val="3528111955"/>
                  </a:ext>
                </a:extLst>
              </a:tr>
              <a:tr h="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農業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農産品、畜産品のお土産</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加工品を除く</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28800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水産業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水産品のお土産</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加工品を除く</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28800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食料品</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飲食料品</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加工品</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のお土産</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28800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その他の製造業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雑貨、民芸品等のお土産</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28800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運輸・郵便業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鉄道、バス、タクシー等の交通費</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28800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宿泊・飲食サービス業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宿泊費、飲食費</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1076626"/>
                  </a:ext>
                </a:extLst>
              </a:tr>
              <a:tr h="28800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その他のサービス</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温泉、遊園地等の娯楽費</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18000" marB="18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marT="18000" marB="1800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64735786"/>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extLst>
              <p:ext uri="{D42A27DB-BD31-4B8C-83A1-F6EECF244321}">
                <p14:modId xmlns:p14="http://schemas.microsoft.com/office/powerpoint/2010/main" val="4068259567"/>
              </p:ext>
            </p:extLst>
          </p:nvPr>
        </p:nvGraphicFramePr>
        <p:xfrm>
          <a:off x="174961" y="1704844"/>
          <a:ext cx="2700000" cy="734400"/>
        </p:xfrm>
        <a:graphic>
          <a:graphicData uri="http://schemas.openxmlformats.org/drawingml/2006/table">
            <a:tbl>
              <a:tblPr firstRow="1" bandRow="1">
                <a:tableStyleId>{5940675A-B579-460E-94D1-54222C63F5DA}</a:tableStyleId>
              </a:tblPr>
              <a:tblGrid>
                <a:gridCol w="1008000">
                  <a:extLst>
                    <a:ext uri="{9D8B030D-6E8A-4147-A177-3AD203B41FA5}">
                      <a16:colId xmlns:a16="http://schemas.microsoft.com/office/drawing/2014/main" val="2250622700"/>
                    </a:ext>
                  </a:extLst>
                </a:gridCol>
                <a:gridCol w="1260000">
                  <a:extLst>
                    <a:ext uri="{9D8B030D-6E8A-4147-A177-3AD203B41FA5}">
                      <a16:colId xmlns:a16="http://schemas.microsoft.com/office/drawing/2014/main" val="1868032922"/>
                    </a:ext>
                  </a:extLst>
                </a:gridCol>
                <a:gridCol w="432000">
                  <a:extLst>
                    <a:ext uri="{9D8B030D-6E8A-4147-A177-3AD203B41FA5}">
                      <a16:colId xmlns:a16="http://schemas.microsoft.com/office/drawing/2014/main" val="3698287331"/>
                    </a:ext>
                  </a:extLst>
                </a:gridCol>
              </a:tblGrid>
              <a:tr h="230400">
                <a:tc>
                  <a:txBody>
                    <a:bodyPr/>
                    <a:lstStyle/>
                    <a:p>
                      <a:pPr algn="ctr">
                        <a:lnSpc>
                          <a:spcPts val="8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ts val="8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ts val="8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観光客の増加数</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人</a:t>
                      </a:r>
                    </a:p>
                  </a:txBody>
                  <a:tcPr anchor="ctr">
                    <a:noFill/>
                  </a:tcPr>
                </a:tc>
                <a:extLst>
                  <a:ext uri="{0D108BD9-81ED-4DB2-BD59-A6C34878D82A}">
                    <a16:rowId xmlns:a16="http://schemas.microsoft.com/office/drawing/2014/main" val="2600272368"/>
                  </a:ext>
                </a:extLst>
              </a:tr>
              <a:tr h="252000">
                <a:tc>
                  <a:txBody>
                    <a:bodyPr/>
                    <a:lstStyle/>
                    <a:p>
                      <a:pPr marL="0" algn="l" defTabSz="914400" rtl="0" eaLnBrk="1" latinLnBrk="0" hangingPunct="1">
                        <a:lnSpc>
                          <a:spcPct val="100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うち、宿泊客の割合</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a:t>
                      </a:r>
                    </a:p>
                  </a:txBody>
                  <a:tcPr anchor="ctr">
                    <a:noFill/>
                  </a:tcPr>
                </a:tc>
                <a:extLst>
                  <a:ext uri="{0D108BD9-81ED-4DB2-BD59-A6C34878D82A}">
                    <a16:rowId xmlns:a16="http://schemas.microsoft.com/office/drawing/2014/main" val="736938132"/>
                  </a:ext>
                </a:extLst>
              </a:tr>
            </a:tbl>
          </a:graphicData>
        </a:graphic>
      </p:graphicFrame>
      <p:sp>
        <p:nvSpPr>
          <p:cNvPr id="7" name="テキスト ボックス 1"/>
          <p:cNvSpPr txBox="1"/>
          <p:nvPr/>
        </p:nvSpPr>
        <p:spPr>
          <a:xfrm>
            <a:off x="174960" y="1155169"/>
            <a:ext cx="2736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観光振興</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観光客の増加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9" name="正方形/長方形 31">
            <a:extLst>
              <a:ext uri="{FF2B5EF4-FFF2-40B4-BE49-F238E27FC236}">
                <a16:creationId xmlns:a16="http://schemas.microsoft.com/office/drawing/2014/main" id="{38FB70EA-9EE8-4268-AF3F-ECE7FCD9CF96}"/>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2535630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43</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8" name="テキスト ボックス 27">
            <a:extLst>
              <a:ext uri="{FF2B5EF4-FFF2-40B4-BE49-F238E27FC236}">
                <a16:creationId xmlns:a16="http://schemas.microsoft.com/office/drawing/2014/main" id="{043E2A1A-32D4-4C3C-89C6-4CD92D98C3DE}"/>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6"/>
          <p:cNvSpPr txBox="1">
            <a:spLocks noChangeArrowheads="1"/>
          </p:cNvSpPr>
          <p:nvPr/>
        </p:nvSpPr>
        <p:spPr bwMode="auto">
          <a:xfrm>
            <a:off x="103434" y="356803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16" name="テキスト ボックス 25">
            <a:extLst>
              <a:ext uri="{FF2B5EF4-FFF2-40B4-BE49-F238E27FC236}">
                <a16:creationId xmlns:a16="http://schemas.microsoft.com/office/drawing/2014/main" id="{D13BE80D-532D-3131-F698-99D7097F5BA7}"/>
              </a:ext>
            </a:extLst>
          </p:cNvPr>
          <p:cNvSpPr txBox="1"/>
          <p:nvPr/>
        </p:nvSpPr>
        <p:spPr>
          <a:xfrm>
            <a:off x="6231574" y="3376125"/>
            <a:ext cx="2732673" cy="144000"/>
          </a:xfrm>
          <a:prstGeom prst="rect">
            <a:avLst/>
          </a:prstGeom>
          <a:noFill/>
          <a:ln w="9525">
            <a:noFill/>
            <a:miter lim="800000"/>
            <a:headEnd/>
            <a:tailEnd/>
          </a:ln>
        </p:spPr>
        <p:txBody>
          <a:bodyPr wrap="square" lIns="0" tIns="18000" rIns="0" bIns="18000" anchor="ctr" anchorCtr="0">
            <a:noAutofit/>
          </a:bodyPr>
          <a:lstStyle>
            <a:defPPr>
              <a:defRPr lang="ja-JP"/>
            </a:defPPr>
            <a:lvl1pPr>
              <a:lnSpc>
                <a:spcPts val="1500"/>
              </a:lnSpc>
              <a:defRPr sz="1200" b="1">
                <a:solidFill>
                  <a:schemeClr val="bg1"/>
                </a:solidFill>
                <a:latin typeface="Meiryo UI" pitchFamily="50" charset="-128"/>
                <a:ea typeface="Meiryo UI" pitchFamily="50" charset="-128"/>
              </a:defRPr>
            </a:lvl1pPr>
          </a:lstStyle>
          <a:p>
            <a:pPr marL="182563" indent="-182563" algn="just">
              <a:lnSpc>
                <a:spcPts val="800"/>
              </a:lnSpc>
            </a:pPr>
            <a:r>
              <a:rPr lang="ja-JP" altLang="en-US" sz="650" b="0" dirty="0">
                <a:solidFill>
                  <a:schemeClr val="tx1"/>
                </a:solidFill>
              </a:rPr>
              <a:t>注</a:t>
            </a:r>
            <a:r>
              <a:rPr lang="en-US" altLang="ja-JP" sz="650" b="0" dirty="0">
                <a:solidFill>
                  <a:schemeClr val="tx1"/>
                </a:solidFill>
              </a:rPr>
              <a:t>1)	</a:t>
            </a:r>
            <a:r>
              <a:rPr lang="ja-JP" altLang="en-US" sz="650" b="0" dirty="0">
                <a:solidFill>
                  <a:schemeClr val="tx1"/>
                </a:solidFill>
              </a:rPr>
              <a:t>設備投資の支出金額のうち、どれだけ地域内で支出しているかを表す割合</a:t>
            </a:r>
          </a:p>
        </p:txBody>
      </p:sp>
      <p:sp>
        <p:nvSpPr>
          <p:cNvPr id="44" name="テキスト ボックス 24">
            <a:extLst>
              <a:ext uri="{FF2B5EF4-FFF2-40B4-BE49-F238E27FC236}">
                <a16:creationId xmlns:a16="http://schemas.microsoft.com/office/drawing/2014/main" id="{AE3F361C-6CFF-A103-91C4-BDAD3FC2F6D2}"/>
              </a:ext>
            </a:extLst>
          </p:cNvPr>
          <p:cNvSpPr txBox="1"/>
          <p:nvPr/>
        </p:nvSpPr>
        <p:spPr>
          <a:xfrm>
            <a:off x="6168682" y="951776"/>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域内調達率</a:t>
            </a:r>
            <a:r>
              <a:rPr lang="ja-JP" altLang="en-US" sz="1000" b="1" u="sng" baseline="30000" dirty="0">
                <a:latin typeface="Meiryo UI" panose="020B0604030504040204" pitchFamily="50" charset="-128"/>
                <a:ea typeface="Meiryo UI" panose="020B0604030504040204" pitchFamily="50" charset="-128"/>
              </a:rPr>
              <a:t>注</a:t>
            </a:r>
            <a:r>
              <a:rPr lang="en-US" altLang="ja-JP" sz="1000" b="1" u="sng" baseline="30000" dirty="0">
                <a:latin typeface="Meiryo UI" panose="020B0604030504040204" pitchFamily="50" charset="-128"/>
                <a:ea typeface="Meiryo UI" panose="020B0604030504040204" pitchFamily="50" charset="-128"/>
              </a:rPr>
              <a:t>1</a:t>
            </a:r>
            <a:r>
              <a:rPr lang="ja-JP" altLang="en-US" sz="1000" b="1" u="sng" dirty="0">
                <a:latin typeface="Meiryo UI" panose="020B0604030504040204" pitchFamily="50" charset="-128"/>
                <a:ea typeface="Meiryo UI" panose="020B0604030504040204" pitchFamily="50" charset="-128"/>
              </a:rPr>
              <a:t>の設定値</a:t>
            </a:r>
            <a:endParaRPr kumimoji="1" lang="ja-JP" altLang="en-US" sz="1000" b="1" u="sng" baseline="30000" dirty="0">
              <a:latin typeface="Meiryo UI" panose="020B0604030504040204" pitchFamily="50" charset="-128"/>
              <a:ea typeface="Meiryo UI" panose="020B0604030504040204" pitchFamily="50" charset="-128"/>
            </a:endParaRPr>
          </a:p>
        </p:txBody>
      </p:sp>
      <p:sp>
        <p:nvSpPr>
          <p:cNvPr id="28" name="テキスト ボックス 23">
            <a:extLst>
              <a:ext uri="{FF2B5EF4-FFF2-40B4-BE49-F238E27FC236}">
                <a16:creationId xmlns:a16="http://schemas.microsoft.com/office/drawing/2014/main" id="{AE3F361C-6CFF-A103-91C4-BDAD3FC2F6D2}"/>
              </a:ext>
            </a:extLst>
          </p:cNvPr>
          <p:cNvSpPr txBox="1"/>
          <p:nvPr/>
        </p:nvSpPr>
        <p:spPr>
          <a:xfrm>
            <a:off x="3057470" y="951776"/>
            <a:ext cx="23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設備投資の内訳の設定値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167112" y="1532588"/>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67112" y="95177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4415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891371"/>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設備投資が●●百万円増加し、地域内での支出が増加することによる経済波及効果は、直接効果が●●億円であり、間接効果を加えた効果の合計は●●億円である。</a:t>
            </a:r>
            <a:endParaRPr lang="en-US" altLang="ja-JP" sz="1000" b="0" dirty="0"/>
          </a:p>
        </p:txBody>
      </p:sp>
      <p:graphicFrame>
        <p:nvGraphicFramePr>
          <p:cNvPr id="15" name="表 2"/>
          <p:cNvGraphicFramePr>
            <a:graphicFrameLocks noGrp="1"/>
          </p:cNvGraphicFramePr>
          <p:nvPr/>
        </p:nvGraphicFramePr>
        <p:xfrm>
          <a:off x="3072580" y="1171890"/>
          <a:ext cx="2916000" cy="2271840"/>
        </p:xfrm>
        <a:graphic>
          <a:graphicData uri="http://schemas.openxmlformats.org/drawingml/2006/table">
            <a:tbl>
              <a:tblPr firstRow="1" bandRow="1">
                <a:tableStyleId>{5940675A-B579-460E-94D1-54222C63F5DA}</a:tableStyleId>
              </a:tblPr>
              <a:tblGrid>
                <a:gridCol w="1872000">
                  <a:extLst>
                    <a:ext uri="{9D8B030D-6E8A-4147-A177-3AD203B41FA5}">
                      <a16:colId xmlns:a16="http://schemas.microsoft.com/office/drawing/2014/main" val="4225358675"/>
                    </a:ext>
                  </a:extLst>
                </a:gridCol>
                <a:gridCol w="1044000">
                  <a:extLst>
                    <a:ext uri="{9D8B030D-6E8A-4147-A177-3AD203B41FA5}">
                      <a16:colId xmlns:a16="http://schemas.microsoft.com/office/drawing/2014/main" val="1868032922"/>
                    </a:ext>
                  </a:extLst>
                </a:gridCol>
              </a:tblGrid>
              <a:tr h="0">
                <a:tc>
                  <a:txBody>
                    <a:bodyPr/>
                    <a:lstStyle/>
                    <a:p>
                      <a:pPr algn="ctr">
                        <a:lnSpc>
                          <a:spcPct val="100000"/>
                        </a:lnSpc>
                      </a:pPr>
                      <a:endParaRPr kumimoji="1" lang="ja-JP" altLang="en-US" sz="800" b="1" dirty="0">
                        <a:latin typeface="Meiryo UI" panose="020B0604030504040204" pitchFamily="50" charset="-128"/>
                        <a:ea typeface="Meiryo UI" panose="020B0604030504040204" pitchFamily="50" charset="-128"/>
                      </a:endParaRPr>
                    </a:p>
                  </a:txBody>
                  <a:tcPr marL="36000" marR="36000" marT="36000" marB="36000" anchor="ctr" anchorCtr="1">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lnSpc>
                          <a:spcPct val="1000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marL="36000" marR="36000" marT="36000" marB="3600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528111955"/>
                  </a:ext>
                </a:extLst>
              </a:tr>
              <a:tr h="31584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建設業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工場、事業所など建築物の建設</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31584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はん用・生産用・業務用機械</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ボイラ、タービンなどの汎用機械、農業用や建設用などの生産用機械器具、業務用機械器具の設置</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31584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電気機械</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発電機器、電動機、変圧器、配電盤などの電気機械の設置</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31584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輸送用機械</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乗用車、トラック、船舶など輸送用機械の購入</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4889560"/>
                  </a:ext>
                </a:extLst>
              </a:tr>
              <a:tr h="31584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情報通信業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コンピュータソフトウェアの購入</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50792377"/>
                  </a:ext>
                </a:extLst>
              </a:tr>
              <a:tr h="315840">
                <a:tc>
                  <a:txBody>
                    <a:bodyPr/>
                    <a:lstStyle/>
                    <a:p>
                      <a:pPr>
                        <a:lnSpc>
                          <a:spcPct val="100000"/>
                        </a:lnSpc>
                      </a:pPr>
                      <a:r>
                        <a:rPr kumimoji="1" lang="ja-JP" altLang="en-US" sz="800" dirty="0">
                          <a:latin typeface="Meiryo UI" panose="020B0604030504040204" pitchFamily="50" charset="-128"/>
                          <a:ea typeface="Meiryo UI" panose="020B0604030504040204" pitchFamily="50" charset="-128"/>
                        </a:rPr>
                        <a:t>専門・科学技術、業務支援サービス業</a:t>
                      </a:r>
                      <a:endParaRPr kumimoji="1" lang="en-US" altLang="ja-JP" sz="800" dirty="0">
                        <a:latin typeface="Meiryo UI" panose="020B0604030504040204" pitchFamily="50" charset="-128"/>
                        <a:ea typeface="Meiryo UI" panose="020B0604030504040204" pitchFamily="50" charset="-128"/>
                      </a:endParaRPr>
                    </a:p>
                    <a:p>
                      <a:pPr>
                        <a:lnSpc>
                          <a:spcPct val="100000"/>
                        </a:lnSpc>
                      </a:pP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研究・開発</a:t>
                      </a:r>
                      <a:r>
                        <a:rPr kumimoji="1" lang="en-US" altLang="ja-JP" sz="700" dirty="0">
                          <a:latin typeface="Meiryo UI" panose="020B0604030504040204" pitchFamily="50" charset="-128"/>
                          <a:ea typeface="Meiryo UI" panose="020B0604030504040204" pitchFamily="50" charset="-128"/>
                        </a:rPr>
                        <a:t>)</a:t>
                      </a:r>
                      <a:endParaRPr kumimoji="1" lang="ja-JP" altLang="en-US" sz="700" dirty="0">
                        <a:latin typeface="Meiryo UI" panose="020B0604030504040204" pitchFamily="50" charset="-128"/>
                        <a:ea typeface="Meiryo UI" panose="020B0604030504040204" pitchFamily="50" charset="-128"/>
                      </a:endParaRPr>
                    </a:p>
                  </a:txBody>
                  <a:tcPr marL="36000" marR="36000" marT="36000" marB="3600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707066011"/>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nvGraphicFramePr>
        <p:xfrm>
          <a:off x="182776" y="1743919"/>
          <a:ext cx="2664554" cy="480600"/>
        </p:xfrm>
        <a:graphic>
          <a:graphicData uri="http://schemas.openxmlformats.org/drawingml/2006/table">
            <a:tbl>
              <a:tblPr firstRow="1" bandRow="1">
                <a:tableStyleId>{5940675A-B579-460E-94D1-54222C63F5DA}</a:tableStyleId>
              </a:tblPr>
              <a:tblGrid>
                <a:gridCol w="762887">
                  <a:extLst>
                    <a:ext uri="{9D8B030D-6E8A-4147-A177-3AD203B41FA5}">
                      <a16:colId xmlns:a16="http://schemas.microsoft.com/office/drawing/2014/main" val="2250622700"/>
                    </a:ext>
                  </a:extLst>
                </a:gridCol>
                <a:gridCol w="1368000">
                  <a:extLst>
                    <a:ext uri="{9D8B030D-6E8A-4147-A177-3AD203B41FA5}">
                      <a16:colId xmlns:a16="http://schemas.microsoft.com/office/drawing/2014/main" val="1868032922"/>
                    </a:ext>
                  </a:extLst>
                </a:gridCol>
                <a:gridCol w="533667">
                  <a:extLst>
                    <a:ext uri="{9D8B030D-6E8A-4147-A177-3AD203B41FA5}">
                      <a16:colId xmlns:a16="http://schemas.microsoft.com/office/drawing/2014/main" val="3698287331"/>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設備投資額</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百万円</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182775" y="1155169"/>
            <a:ext cx="2664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設備投資</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設備投資の増加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7" name="正方形/長方形 31">
            <a:extLst>
              <a:ext uri="{FF2B5EF4-FFF2-40B4-BE49-F238E27FC236}">
                <a16:creationId xmlns:a16="http://schemas.microsoft.com/office/drawing/2014/main" id="{A7E2FCD2-0534-48E7-885D-E8A8213FBF62}"/>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2282186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44</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5" name="テキスト ボックス 25">
            <a:extLst>
              <a:ext uri="{FF2B5EF4-FFF2-40B4-BE49-F238E27FC236}">
                <a16:creationId xmlns:a16="http://schemas.microsoft.com/office/drawing/2014/main" id="{B7463C6C-FC39-4BB0-80C5-E4854D255751}"/>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4"/>
          <p:cNvSpPr txBox="1">
            <a:spLocks noChangeArrowheads="1"/>
          </p:cNvSpPr>
          <p:nvPr/>
        </p:nvSpPr>
        <p:spPr bwMode="auto">
          <a:xfrm>
            <a:off x="103434" y="2814894"/>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17" name="テキスト ボックス 23">
            <a:extLst>
              <a:ext uri="{FF2B5EF4-FFF2-40B4-BE49-F238E27FC236}">
                <a16:creationId xmlns:a16="http://schemas.microsoft.com/office/drawing/2014/main" id="{C1AEE64E-1C4D-BC96-1914-4F5190545B31}"/>
              </a:ext>
            </a:extLst>
          </p:cNvPr>
          <p:cNvSpPr txBox="1"/>
          <p:nvPr/>
        </p:nvSpPr>
        <p:spPr>
          <a:xfrm>
            <a:off x="261098" y="2416590"/>
            <a:ext cx="4788000" cy="195814"/>
          </a:xfrm>
          <a:prstGeom prst="rect">
            <a:avLst/>
          </a:prstGeom>
          <a:noFill/>
        </p:spPr>
        <p:txBody>
          <a:bodyPr wrap="square" lIns="72000" tIns="36000" rIns="72000" bIns="36000" rtlCol="0">
            <a:spAutoFit/>
          </a:bodyPr>
          <a:lstStyle/>
          <a:p>
            <a:pPr marL="179388" indent="-179388"/>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1) </a:t>
            </a:r>
            <a:r>
              <a:rPr lang="ja-JP" altLang="en-US" sz="800" dirty="0">
                <a:latin typeface="Meiryo UI" panose="020B0604030504040204" pitchFamily="50" charset="-128"/>
                <a:ea typeface="Meiryo UI" panose="020B0604030504040204" pitchFamily="50" charset="-128"/>
              </a:rPr>
              <a:t>高効率ボイラー等の省エネに繋がる設備投資を行うことによる、</a:t>
            </a:r>
            <a:r>
              <a:rPr lang="en-US" altLang="ja-JP" sz="800" dirty="0">
                <a:latin typeface="Meiryo UI" panose="020B0604030504040204" pitchFamily="50" charset="-128"/>
                <a:ea typeface="Meiryo UI" panose="020B0604030504040204" pitchFamily="50" charset="-128"/>
              </a:rPr>
              <a:t>1</a:t>
            </a:r>
            <a:r>
              <a:rPr lang="ja-JP" altLang="en-US" sz="800" dirty="0">
                <a:latin typeface="Meiryo UI" panose="020B0604030504040204" pitchFamily="50" charset="-128"/>
                <a:ea typeface="Meiryo UI" panose="020B0604030504040204" pitchFamily="50" charset="-128"/>
              </a:rPr>
              <a:t>年間のエネルギー代金の節約額を意味する。</a:t>
            </a:r>
            <a:endParaRPr kumimoji="1" lang="ja-JP" altLang="en-US" sz="800"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260896" y="1696703"/>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260896" y="1045556"/>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91048"/>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178800"/>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省エネによるエネルギー代金の節約額●●百万円が消費に回り、地域内での支出が増加することによる経済波及効果は、直接効果が●●億円であり、間接効果を加えた効果の合計は●●億円である。</a:t>
            </a:r>
            <a:endParaRPr lang="en-US" altLang="ja-JP" sz="1000" b="0" dirty="0"/>
          </a:p>
        </p:txBody>
      </p:sp>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nvGraphicFramePr>
        <p:xfrm>
          <a:off x="276560" y="1915849"/>
          <a:ext cx="4212000" cy="480600"/>
        </p:xfrm>
        <a:graphic>
          <a:graphicData uri="http://schemas.openxmlformats.org/drawingml/2006/table">
            <a:tbl>
              <a:tblPr firstRow="1" bandRow="1">
                <a:tableStyleId>{5940675A-B579-460E-94D1-54222C63F5DA}</a:tableStyleId>
              </a:tblPr>
              <a:tblGrid>
                <a:gridCol w="2052000">
                  <a:extLst>
                    <a:ext uri="{9D8B030D-6E8A-4147-A177-3AD203B41FA5}">
                      <a16:colId xmlns:a16="http://schemas.microsoft.com/office/drawing/2014/main" val="2250622700"/>
                    </a:ext>
                  </a:extLst>
                </a:gridCol>
                <a:gridCol w="1440000">
                  <a:extLst>
                    <a:ext uri="{9D8B030D-6E8A-4147-A177-3AD203B41FA5}">
                      <a16:colId xmlns:a16="http://schemas.microsoft.com/office/drawing/2014/main" val="1868032922"/>
                    </a:ext>
                  </a:extLst>
                </a:gridCol>
                <a:gridCol w="720000">
                  <a:extLst>
                    <a:ext uri="{9D8B030D-6E8A-4147-A177-3AD203B41FA5}">
                      <a16:colId xmlns:a16="http://schemas.microsoft.com/office/drawing/2014/main" val="3698287331"/>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省エネによるエネルギー代金の節約額</a:t>
                      </a:r>
                      <a:r>
                        <a:rPr kumimoji="1" lang="ja-JP" altLang="en-US" sz="900" kern="1200" baseline="30000" dirty="0">
                          <a:solidFill>
                            <a:schemeClr val="tx1"/>
                          </a:solidFill>
                          <a:latin typeface="Meiryo UI" panose="020B0604030504040204" pitchFamily="50" charset="-128"/>
                          <a:ea typeface="Meiryo UI" panose="020B0604030504040204" pitchFamily="50" charset="-128"/>
                          <a:cs typeface="+mn-cs"/>
                        </a:rPr>
                        <a:t>注</a:t>
                      </a:r>
                      <a:r>
                        <a:rPr kumimoji="1" lang="en-US" altLang="ja-JP" sz="900" kern="1200" baseline="30000" dirty="0">
                          <a:solidFill>
                            <a:schemeClr val="tx1"/>
                          </a:solidFill>
                          <a:latin typeface="Meiryo UI" panose="020B0604030504040204" pitchFamily="50" charset="-128"/>
                          <a:ea typeface="Meiryo UI" panose="020B0604030504040204" pitchFamily="50" charset="-128"/>
                          <a:cs typeface="+mn-cs"/>
                        </a:rPr>
                        <a:t>1</a:t>
                      </a:r>
                      <a:endParaRPr kumimoji="1" lang="ja-JP" altLang="en-US" sz="900" kern="1200" baseline="30000" dirty="0">
                        <a:solidFill>
                          <a:schemeClr val="tx1"/>
                        </a:solidFill>
                        <a:latin typeface="Meiryo UI" panose="020B0604030504040204" pitchFamily="50" charset="-128"/>
                        <a:ea typeface="Meiryo UI" panose="020B0604030504040204" pitchFamily="50" charset="-128"/>
                        <a:cs typeface="+mn-cs"/>
                      </a:endParaRP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百万円</a:t>
                      </a:r>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年</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276559" y="1272394"/>
            <a:ext cx="3348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高効率ボイラー等の設備投資</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投資の増加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4" name="正方形/長方形 31">
            <a:extLst>
              <a:ext uri="{FF2B5EF4-FFF2-40B4-BE49-F238E27FC236}">
                <a16:creationId xmlns:a16="http://schemas.microsoft.com/office/drawing/2014/main" id="{70896689-BC15-4438-8435-E7465033FB08}"/>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8867377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45</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5" name="テキスト ボックス 25">
            <a:extLst>
              <a:ext uri="{FF2B5EF4-FFF2-40B4-BE49-F238E27FC236}">
                <a16:creationId xmlns:a16="http://schemas.microsoft.com/office/drawing/2014/main" id="{F0EB9244-DBC7-475A-BEB7-C70C8B5F546A}"/>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1)</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4"/>
          <p:cNvSpPr txBox="1">
            <a:spLocks noChangeArrowheads="1"/>
          </p:cNvSpPr>
          <p:nvPr/>
        </p:nvSpPr>
        <p:spPr bwMode="auto">
          <a:xfrm>
            <a:off x="103434" y="2849251"/>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17" name="テキスト ボックス 23">
            <a:extLst>
              <a:ext uri="{FF2B5EF4-FFF2-40B4-BE49-F238E27FC236}">
                <a16:creationId xmlns:a16="http://schemas.microsoft.com/office/drawing/2014/main" id="{AE3F361C-6CFF-A103-91C4-BDAD3FC2F6D2}"/>
              </a:ext>
            </a:extLst>
          </p:cNvPr>
          <p:cNvSpPr txBox="1"/>
          <p:nvPr/>
        </p:nvSpPr>
        <p:spPr>
          <a:xfrm>
            <a:off x="4266278" y="1665444"/>
            <a:ext cx="1512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公共事業の工事の内容</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237448" y="1665444"/>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237448" y="1037742"/>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83234"/>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219475"/>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公共投資●●百万円で●●の工事を行うことによる経済波及効果は、直接効果が●●億円であり、間接効果を加えた効果の合計は●●億円である。</a:t>
            </a:r>
            <a:endParaRPr lang="en-US" altLang="ja-JP" sz="1000" b="0" dirty="0"/>
          </a:p>
        </p:txBody>
      </p:sp>
      <p:graphicFrame>
        <p:nvGraphicFramePr>
          <p:cNvPr id="18" name="表 2">
            <a:extLst>
              <a:ext uri="{FF2B5EF4-FFF2-40B4-BE49-F238E27FC236}">
                <a16:creationId xmlns:a16="http://schemas.microsoft.com/office/drawing/2014/main" id="{0297A93F-2BBE-4F95-2999-369E11D8D392}"/>
              </a:ext>
            </a:extLst>
          </p:cNvPr>
          <p:cNvGraphicFramePr>
            <a:graphicFrameLocks noGrp="1"/>
          </p:cNvGraphicFramePr>
          <p:nvPr/>
        </p:nvGraphicFramePr>
        <p:xfrm>
          <a:off x="4281943" y="1876775"/>
          <a:ext cx="3204000" cy="480600"/>
        </p:xfrm>
        <a:graphic>
          <a:graphicData uri="http://schemas.openxmlformats.org/drawingml/2006/table">
            <a:tbl>
              <a:tblPr firstRow="1" bandRow="1">
                <a:tableStyleId>{5940675A-B579-460E-94D1-54222C63F5DA}</a:tableStyleId>
              </a:tblPr>
              <a:tblGrid>
                <a:gridCol w="1044000">
                  <a:extLst>
                    <a:ext uri="{9D8B030D-6E8A-4147-A177-3AD203B41FA5}">
                      <a16:colId xmlns:a16="http://schemas.microsoft.com/office/drawing/2014/main" val="2250622700"/>
                    </a:ext>
                  </a:extLst>
                </a:gridCol>
                <a:gridCol w="2160000">
                  <a:extLst>
                    <a:ext uri="{9D8B030D-6E8A-4147-A177-3AD203B41FA5}">
                      <a16:colId xmlns:a16="http://schemas.microsoft.com/office/drawing/2014/main" val="1868032922"/>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設定内容</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工事の内容</a:t>
                      </a:r>
                    </a:p>
                  </a:txBody>
                  <a:tcPr anchor="ctr">
                    <a:solidFill>
                      <a:schemeClr val="bg1">
                        <a:lumMod val="95000"/>
                      </a:schemeClr>
                    </a:solidFill>
                  </a:tcPr>
                </a:tc>
                <a:tc>
                  <a:txBody>
                    <a:bodyPr/>
                    <a:lstStyle/>
                    <a:p>
                      <a:pPr algn="l">
                        <a:lnSpc>
                          <a:spcPct val="100000"/>
                        </a:lnSpc>
                      </a:pPr>
                      <a:r>
                        <a:rPr kumimoji="1" lang="zh-TW" altLang="en-US" sz="900" dirty="0">
                          <a:latin typeface="Meiryo UI" panose="020B0604030504040204" pitchFamily="50" charset="-128"/>
                          <a:ea typeface="Meiryo UI" panose="020B0604030504040204" pitchFamily="50" charset="-128"/>
                        </a:rPr>
                        <a:t>農林関係公共事業</a:t>
                      </a:r>
                      <a:endParaRPr kumimoji="1" lang="ja-JP" altLang="en-US" sz="900" dirty="0">
                        <a:latin typeface="Meiryo UI" panose="020B0604030504040204" pitchFamily="50" charset="-128"/>
                        <a:ea typeface="Meiryo UI" panose="020B0604030504040204" pitchFamily="50" charset="-128"/>
                      </a:endParaRPr>
                    </a:p>
                  </a:txBody>
                  <a:tcPr anchor="ctr">
                    <a:noFill/>
                  </a:tcPr>
                </a:tc>
                <a:extLst>
                  <a:ext uri="{0D108BD9-81ED-4DB2-BD59-A6C34878D82A}">
                    <a16:rowId xmlns:a16="http://schemas.microsoft.com/office/drawing/2014/main" val="2600272368"/>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nvGraphicFramePr>
        <p:xfrm>
          <a:off x="253112" y="1876775"/>
          <a:ext cx="3377667" cy="480600"/>
        </p:xfrm>
        <a:graphic>
          <a:graphicData uri="http://schemas.openxmlformats.org/drawingml/2006/table">
            <a:tbl>
              <a:tblPr firstRow="1" bandRow="1">
                <a:tableStyleId>{5940675A-B579-460E-94D1-54222C63F5DA}</a:tableStyleId>
              </a:tblPr>
              <a:tblGrid>
                <a:gridCol w="1476000">
                  <a:extLst>
                    <a:ext uri="{9D8B030D-6E8A-4147-A177-3AD203B41FA5}">
                      <a16:colId xmlns:a16="http://schemas.microsoft.com/office/drawing/2014/main" val="2250622700"/>
                    </a:ext>
                  </a:extLst>
                </a:gridCol>
                <a:gridCol w="1368000">
                  <a:extLst>
                    <a:ext uri="{9D8B030D-6E8A-4147-A177-3AD203B41FA5}">
                      <a16:colId xmlns:a16="http://schemas.microsoft.com/office/drawing/2014/main" val="1868032922"/>
                    </a:ext>
                  </a:extLst>
                </a:gridCol>
                <a:gridCol w="533667">
                  <a:extLst>
                    <a:ext uri="{9D8B030D-6E8A-4147-A177-3AD203B41FA5}">
                      <a16:colId xmlns:a16="http://schemas.microsoft.com/office/drawing/2014/main" val="3698287331"/>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公共事業による投資額</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百万円</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253111" y="1241135"/>
            <a:ext cx="3348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公共事業</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公共投資の増加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4" name="正方形/長方形 31">
            <a:extLst>
              <a:ext uri="{FF2B5EF4-FFF2-40B4-BE49-F238E27FC236}">
                <a16:creationId xmlns:a16="http://schemas.microsoft.com/office/drawing/2014/main" id="{1E09357C-2ACB-4222-9EB4-562D85C6E901}"/>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6431248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46</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5" name="テキスト ボックス 25">
            <a:extLst>
              <a:ext uri="{FF2B5EF4-FFF2-40B4-BE49-F238E27FC236}">
                <a16:creationId xmlns:a16="http://schemas.microsoft.com/office/drawing/2014/main" id="{5FA727C7-073D-4394-8966-DF6FD38EF15D}"/>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1)</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4"/>
          <p:cNvSpPr txBox="1">
            <a:spLocks noChangeArrowheads="1"/>
          </p:cNvSpPr>
          <p:nvPr/>
        </p:nvSpPr>
        <p:spPr bwMode="auto">
          <a:xfrm>
            <a:off x="103434" y="2812380"/>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17" name="テキスト ボックス 23">
            <a:extLst>
              <a:ext uri="{FF2B5EF4-FFF2-40B4-BE49-F238E27FC236}">
                <a16:creationId xmlns:a16="http://schemas.microsoft.com/office/drawing/2014/main" id="{AE3F361C-6CFF-A103-91C4-BDAD3FC2F6D2}"/>
              </a:ext>
            </a:extLst>
          </p:cNvPr>
          <p:cNvSpPr txBox="1"/>
          <p:nvPr/>
        </p:nvSpPr>
        <p:spPr>
          <a:xfrm>
            <a:off x="4266278" y="1665444"/>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域外への販売が増加する産業</a:t>
            </a:r>
            <a:endParaRPr kumimoji="1" lang="ja-JP" altLang="en-US" sz="1000" b="1" u="sng" dirty="0">
              <a:latin typeface="Meiryo UI" panose="020B0604030504040204" pitchFamily="50" charset="-128"/>
              <a:ea typeface="Meiryo UI" panose="020B0604030504040204"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237448" y="1665444"/>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237448" y="1037742"/>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83234"/>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182604"/>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「●●業」の域外への販売額が●●百万円増加することによる経済波及効果は、直接効果が●●億円であり、間接効果を加えた効果の合計は●●億円である。</a:t>
            </a:r>
            <a:endParaRPr lang="en-US" altLang="ja-JP" sz="1000" b="0" dirty="0"/>
          </a:p>
        </p:txBody>
      </p:sp>
      <p:graphicFrame>
        <p:nvGraphicFramePr>
          <p:cNvPr id="18" name="表 2">
            <a:extLst>
              <a:ext uri="{FF2B5EF4-FFF2-40B4-BE49-F238E27FC236}">
                <a16:creationId xmlns:a16="http://schemas.microsoft.com/office/drawing/2014/main" id="{0297A93F-2BBE-4F95-2999-369E11D8D392}"/>
              </a:ext>
            </a:extLst>
          </p:cNvPr>
          <p:cNvGraphicFramePr>
            <a:graphicFrameLocks noGrp="1"/>
          </p:cNvGraphicFramePr>
          <p:nvPr/>
        </p:nvGraphicFramePr>
        <p:xfrm>
          <a:off x="4281943" y="1876775"/>
          <a:ext cx="3780000" cy="480600"/>
        </p:xfrm>
        <a:graphic>
          <a:graphicData uri="http://schemas.openxmlformats.org/drawingml/2006/table">
            <a:tbl>
              <a:tblPr firstRow="1" bandRow="1">
                <a:tableStyleId>{5940675A-B579-460E-94D1-54222C63F5DA}</a:tableStyleId>
              </a:tblPr>
              <a:tblGrid>
                <a:gridCol w="1620000">
                  <a:extLst>
                    <a:ext uri="{9D8B030D-6E8A-4147-A177-3AD203B41FA5}">
                      <a16:colId xmlns:a16="http://schemas.microsoft.com/office/drawing/2014/main" val="2250622700"/>
                    </a:ext>
                  </a:extLst>
                </a:gridCol>
                <a:gridCol w="2160000">
                  <a:extLst>
                    <a:ext uri="{9D8B030D-6E8A-4147-A177-3AD203B41FA5}">
                      <a16:colId xmlns:a16="http://schemas.microsoft.com/office/drawing/2014/main" val="1868032922"/>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設定内容</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域外への販売が増加する産業</a:t>
                      </a:r>
                    </a:p>
                  </a:txBody>
                  <a:tcPr anchor="ctr">
                    <a:solidFill>
                      <a:schemeClr val="bg1">
                        <a:lumMod val="95000"/>
                      </a:schemeClr>
                    </a:solidFill>
                  </a:tcPr>
                </a:tc>
                <a:tc>
                  <a:txBody>
                    <a:bodyPr/>
                    <a:lstStyle/>
                    <a:p>
                      <a:pPr algn="l">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extLst>
                  <a:ext uri="{0D108BD9-81ED-4DB2-BD59-A6C34878D82A}">
                    <a16:rowId xmlns:a16="http://schemas.microsoft.com/office/drawing/2014/main" val="2600272368"/>
                  </a:ext>
                </a:extLst>
              </a:tr>
            </a:tbl>
          </a:graphicData>
        </a:graphic>
      </p:graphicFrame>
      <p:graphicFrame>
        <p:nvGraphicFramePr>
          <p:cNvPr id="13" name="表 1">
            <a:extLst>
              <a:ext uri="{FF2B5EF4-FFF2-40B4-BE49-F238E27FC236}">
                <a16:creationId xmlns:a16="http://schemas.microsoft.com/office/drawing/2014/main" id="{0297A93F-2BBE-4F95-2999-369E11D8D392}"/>
              </a:ext>
            </a:extLst>
          </p:cNvPr>
          <p:cNvGraphicFramePr>
            <a:graphicFrameLocks noGrp="1"/>
          </p:cNvGraphicFramePr>
          <p:nvPr/>
        </p:nvGraphicFramePr>
        <p:xfrm>
          <a:off x="253112" y="1876775"/>
          <a:ext cx="3377667" cy="480600"/>
        </p:xfrm>
        <a:graphic>
          <a:graphicData uri="http://schemas.openxmlformats.org/drawingml/2006/table">
            <a:tbl>
              <a:tblPr firstRow="1" bandRow="1">
                <a:tableStyleId>{5940675A-B579-460E-94D1-54222C63F5DA}</a:tableStyleId>
              </a:tblPr>
              <a:tblGrid>
                <a:gridCol w="1476000">
                  <a:extLst>
                    <a:ext uri="{9D8B030D-6E8A-4147-A177-3AD203B41FA5}">
                      <a16:colId xmlns:a16="http://schemas.microsoft.com/office/drawing/2014/main" val="2250622700"/>
                    </a:ext>
                  </a:extLst>
                </a:gridCol>
                <a:gridCol w="1368000">
                  <a:extLst>
                    <a:ext uri="{9D8B030D-6E8A-4147-A177-3AD203B41FA5}">
                      <a16:colId xmlns:a16="http://schemas.microsoft.com/office/drawing/2014/main" val="1868032922"/>
                    </a:ext>
                  </a:extLst>
                </a:gridCol>
                <a:gridCol w="533667">
                  <a:extLst>
                    <a:ext uri="{9D8B030D-6E8A-4147-A177-3AD203B41FA5}">
                      <a16:colId xmlns:a16="http://schemas.microsoft.com/office/drawing/2014/main" val="3698287331"/>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設定値</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単位</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域外への販売増加額</a:t>
                      </a:r>
                    </a:p>
                  </a:txBody>
                  <a:tcPr anchor="ctr">
                    <a:solidFill>
                      <a:schemeClr val="bg1">
                        <a:lumMod val="95000"/>
                      </a:schemeClr>
                    </a:solidFill>
                  </a:tcPr>
                </a:tc>
                <a:tc>
                  <a:txBody>
                    <a:bodyPr/>
                    <a:lstStyle/>
                    <a:p>
                      <a:pPr algn="r">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tc>
                  <a:txBody>
                    <a:bodyPr/>
                    <a:lstStyle/>
                    <a:p>
                      <a:pPr algn="ctr">
                        <a:lnSpc>
                          <a:spcPct val="100000"/>
                        </a:lnSpc>
                      </a:pPr>
                      <a:r>
                        <a:rPr kumimoji="1" lang="ja-JP" altLang="en-US" sz="900" dirty="0">
                          <a:latin typeface="Meiryo UI" panose="020B0604030504040204" pitchFamily="50" charset="-128"/>
                          <a:ea typeface="Meiryo UI" panose="020B0604030504040204" pitchFamily="50" charset="-128"/>
                        </a:rPr>
                        <a:t>百万円</a:t>
                      </a: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253111" y="1241135"/>
            <a:ext cx="3348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kumimoji="1" lang="ja-JP" altLang="en-US" sz="1000" dirty="0">
                <a:latin typeface="Meiryo UI" panose="020B0604030504040204" pitchFamily="50" charset="-128"/>
                <a:ea typeface="Meiryo UI" panose="020B0604030504040204" pitchFamily="50" charset="-128"/>
              </a:rPr>
              <a:t>域外への販路開拓</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域外への販売額の増加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4" name="正方形/長方形 31">
            <a:extLst>
              <a:ext uri="{FF2B5EF4-FFF2-40B4-BE49-F238E27FC236}">
                <a16:creationId xmlns:a16="http://schemas.microsoft.com/office/drawing/2014/main" id="{42C9CBD3-8009-4B3F-9D32-508BCC2290E6}"/>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0149107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47</a:t>
            </a:fld>
            <a:endParaRPr lang="en-US" altLang="ja-JP" dirty="0"/>
          </a:p>
        </p:txBody>
      </p:sp>
      <p:sp>
        <p:nvSpPr>
          <p:cNvPr id="2" name="タイトル 1"/>
          <p:cNvSpPr>
            <a:spLocks noGrp="1"/>
          </p:cNvSpPr>
          <p:nvPr>
            <p:ph type="ctrTitle"/>
          </p:nvPr>
        </p:nvSpPr>
        <p:spPr>
          <a:xfrm>
            <a:off x="121472" y="-31577"/>
            <a:ext cx="8100000" cy="493058"/>
          </a:xfrm>
        </p:spPr>
        <p:txBody>
          <a:bodyPr/>
          <a:lstStyle/>
          <a:p>
            <a:r>
              <a:rPr lang="ja-JP" altLang="en-US" dirty="0"/>
              <a:t>施策の内容と経済波及効果の算出結果</a:t>
            </a:r>
            <a:endParaRPr kumimoji="1" lang="ja-JP" altLang="en-US" dirty="0"/>
          </a:p>
        </p:txBody>
      </p:sp>
      <p:sp>
        <p:nvSpPr>
          <p:cNvPr id="20" name="テキスト ボックス 25">
            <a:extLst>
              <a:ext uri="{FF2B5EF4-FFF2-40B4-BE49-F238E27FC236}">
                <a16:creationId xmlns:a16="http://schemas.microsoft.com/office/drawing/2014/main" id="{3CD0EA96-BBF9-4A19-9B28-F5661B78CA13}"/>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4"/>
          <p:cNvSpPr txBox="1">
            <a:spLocks noChangeArrowheads="1"/>
          </p:cNvSpPr>
          <p:nvPr/>
        </p:nvSpPr>
        <p:spPr bwMode="auto">
          <a:xfrm>
            <a:off x="103434" y="3117655"/>
            <a:ext cx="8928000" cy="245127"/>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17" name="テキスト ボックス 23">
            <a:extLst>
              <a:ext uri="{FF2B5EF4-FFF2-40B4-BE49-F238E27FC236}">
                <a16:creationId xmlns:a16="http://schemas.microsoft.com/office/drawing/2014/main" id="{AE3F361C-6CFF-A103-91C4-BDAD3FC2F6D2}"/>
              </a:ext>
            </a:extLst>
          </p:cNvPr>
          <p:cNvSpPr txBox="1"/>
          <p:nvPr/>
        </p:nvSpPr>
        <p:spPr>
          <a:xfrm>
            <a:off x="105809" y="1630344"/>
            <a:ext cx="23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域内調達が増加する産業</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105809" y="1002642"/>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75859"/>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21" name="テキスト ボックス 20">
            <a:extLst>
              <a:ext uri="{FF2B5EF4-FFF2-40B4-BE49-F238E27FC236}">
                <a16:creationId xmlns:a16="http://schemas.microsoft.com/office/drawing/2014/main" id="{306922EE-7345-4349-9CA8-28C9B7ACF5AC}"/>
              </a:ext>
            </a:extLst>
          </p:cNvPr>
          <p:cNvSpPr txBox="1"/>
          <p:nvPr/>
        </p:nvSpPr>
        <p:spPr>
          <a:xfrm>
            <a:off x="6675762" y="1018617"/>
            <a:ext cx="2412000" cy="123111"/>
          </a:xfrm>
          <a:prstGeom prst="rect">
            <a:avLst/>
          </a:prstGeom>
          <a:noFill/>
        </p:spPr>
        <p:txBody>
          <a:bodyPr wrap="square" lIns="0" tIns="0" rIns="0" bIns="0">
            <a:spAutoFit/>
          </a:bodyPr>
          <a:lstStyle/>
          <a:p>
            <a:r>
              <a:rPr kumimoji="1" lang="ja-JP" altLang="en-US" sz="800" kern="1200" dirty="0">
                <a:solidFill>
                  <a:schemeClr val="tx1"/>
                </a:solidFill>
                <a:latin typeface="Meiryo UI" panose="020B0604030504040204" pitchFamily="50" charset="-128"/>
                <a:ea typeface="Meiryo UI" panose="020B0604030504040204" pitchFamily="50" charset="-128"/>
                <a:cs typeface="+mn-cs"/>
              </a:rPr>
              <a:t>注</a:t>
            </a:r>
            <a:r>
              <a:rPr lang="en-US" altLang="ja-JP" sz="800" dirty="0">
                <a:latin typeface="Meiryo UI" panose="020B0604030504040204" pitchFamily="50" charset="-128"/>
                <a:ea typeface="Meiryo UI" panose="020B0604030504040204" pitchFamily="50" charset="-128"/>
              </a:rPr>
              <a:t>1) </a:t>
            </a:r>
            <a:r>
              <a:rPr kumimoji="1" lang="ja-JP" altLang="en-US" sz="800" kern="1200" dirty="0">
                <a:solidFill>
                  <a:schemeClr val="tx1"/>
                </a:solidFill>
                <a:latin typeface="Meiryo UI" panose="020B0604030504040204" pitchFamily="50" charset="-128"/>
                <a:ea typeface="Meiryo UI" panose="020B0604030504040204" pitchFamily="50" charset="-128"/>
                <a:cs typeface="+mn-cs"/>
              </a:rPr>
              <a:t>域内調達が増加する産業の取引先</a:t>
            </a:r>
            <a:r>
              <a:rPr lang="ja-JP" altLang="en-US" sz="800" dirty="0">
                <a:latin typeface="Meiryo UI" panose="020B0604030504040204" pitchFamily="50" charset="-128"/>
                <a:ea typeface="Meiryo UI" panose="020B0604030504040204" pitchFamily="50" charset="-128"/>
              </a:rPr>
              <a:t>の域内調達率</a:t>
            </a:r>
            <a:endParaRPr lang="ja-JP" altLang="en-US" sz="800" dirty="0"/>
          </a:p>
        </p:txBody>
      </p:sp>
      <p:sp>
        <p:nvSpPr>
          <p:cNvPr id="19" name="テキスト ボックス 22">
            <a:extLst>
              <a:ext uri="{FF2B5EF4-FFF2-40B4-BE49-F238E27FC236}">
                <a16:creationId xmlns:a16="http://schemas.microsoft.com/office/drawing/2014/main" id="{F44D4B26-6540-44F4-A2E2-8D4FDAF39F70}"/>
              </a:ext>
            </a:extLst>
          </p:cNvPr>
          <p:cNvSpPr txBox="1"/>
          <p:nvPr/>
        </p:nvSpPr>
        <p:spPr>
          <a:xfrm>
            <a:off x="3810808" y="1002642"/>
            <a:ext cx="3132000" cy="153888"/>
          </a:xfrm>
          <a:prstGeom prst="rect">
            <a:avLst/>
          </a:prstGeom>
          <a:noFill/>
        </p:spPr>
        <p:txBody>
          <a:bodyPr wrap="square" lIns="0" tIns="0" rIns="0" bIns="0" rtlCol="0">
            <a:spAutoFit/>
          </a:bodyPr>
          <a:lstStyle/>
          <a:p>
            <a:r>
              <a:rPr kumimoji="1" lang="ja-JP" altLang="en-US" sz="1000" b="1" u="sng" dirty="0">
                <a:latin typeface="Meiryo UI" panose="020B0604030504040204" pitchFamily="50" charset="-128"/>
                <a:ea typeface="Meiryo UI" panose="020B0604030504040204" pitchFamily="50" charset="-128"/>
              </a:rPr>
              <a:t>施策規模の設定値：域内調達率の増加数</a:t>
            </a:r>
            <a:r>
              <a:rPr kumimoji="1" lang="en-US" altLang="ja-JP" sz="1000" b="1" u="sng" dirty="0">
                <a:latin typeface="Meiryo UI" panose="020B0604030504040204" pitchFamily="50" charset="-128"/>
                <a:ea typeface="Meiryo UI" panose="020B0604030504040204" pitchFamily="50" charset="-128"/>
              </a:rPr>
              <a:t>(</a:t>
            </a:r>
            <a:r>
              <a:rPr kumimoji="1" lang="en-US" altLang="ja-JP" sz="1000" b="1" u="sng" dirty="0" err="1">
                <a:latin typeface="Meiryo UI" panose="020B0604030504040204" pitchFamily="50" charset="-128"/>
                <a:ea typeface="Meiryo UI" panose="020B0604030504040204" pitchFamily="50" charset="-128"/>
              </a:rPr>
              <a:t>pt</a:t>
            </a:r>
            <a:r>
              <a:rPr kumimoji="1" lang="en-US" altLang="ja-JP" sz="1000" b="1" u="sng" dirty="0">
                <a:latin typeface="Meiryo UI" panose="020B0604030504040204" pitchFamily="50" charset="-128"/>
                <a:ea typeface="Meiryo UI" panose="020B0604030504040204" pitchFamily="50" charset="-128"/>
              </a:rPr>
              <a:t>)</a:t>
            </a:r>
            <a:r>
              <a:rPr kumimoji="1" lang="ja-JP" altLang="en-US" sz="1000" b="1" u="sng" baseline="30000" dirty="0">
                <a:latin typeface="Meiryo UI" panose="020B0604030504040204" pitchFamily="50" charset="-128"/>
                <a:ea typeface="Meiryo UI" panose="020B0604030504040204" pitchFamily="50" charset="-128"/>
              </a:rPr>
              <a:t>注</a:t>
            </a:r>
            <a:r>
              <a:rPr kumimoji="1" lang="en-US" altLang="ja-JP" sz="1000" b="1" u="sng" baseline="30000" dirty="0">
                <a:latin typeface="Meiryo UI" panose="020B0604030504040204" pitchFamily="50" charset="-128"/>
                <a:ea typeface="Meiryo UI" panose="020B0604030504040204" pitchFamily="50" charset="-128"/>
              </a:rPr>
              <a:t>1</a:t>
            </a:r>
            <a:endParaRPr kumimoji="1" lang="ja-JP" altLang="en-US" sz="1000" b="1" u="sng" baseline="30000" dirty="0">
              <a:latin typeface="Meiryo UI" panose="020B0604030504040204" pitchFamily="50" charset="-128"/>
              <a:ea typeface="Meiryo UI" panose="020B0604030504040204" pitchFamily="50" charset="-128"/>
            </a:endParaRPr>
          </a:p>
        </p:txBody>
      </p:sp>
      <p:sp>
        <p:nvSpPr>
          <p:cNvPr id="32" name="テキスト ボックス 3"/>
          <p:cNvSpPr txBox="1"/>
          <p:nvPr/>
        </p:nvSpPr>
        <p:spPr>
          <a:xfrm>
            <a:off x="280272" y="3439239"/>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「●●業」の域内調達が●●</a:t>
            </a:r>
            <a:r>
              <a:rPr lang="en-US" altLang="ja-JP" sz="1000" b="0" dirty="0" err="1"/>
              <a:t>pt</a:t>
            </a:r>
            <a:r>
              <a:rPr lang="ja-JP" altLang="en-US" sz="1000" b="0" dirty="0"/>
              <a:t>増加することによる経済波及効果は、直接効果が●●億円であり、間接効果を加えた効果の合計は●●億円である。</a:t>
            </a:r>
            <a:endParaRPr lang="en-US" altLang="ja-JP" sz="1000" b="0" dirty="0"/>
          </a:p>
        </p:txBody>
      </p:sp>
      <p:graphicFrame>
        <p:nvGraphicFramePr>
          <p:cNvPr id="23" name="表 3-3">
            <a:extLst>
              <a:ext uri="{FF2B5EF4-FFF2-40B4-BE49-F238E27FC236}">
                <a16:creationId xmlns:a16="http://schemas.microsoft.com/office/drawing/2014/main" id="{5931FD45-DA19-4C2B-9322-C3C94D6114FE}"/>
              </a:ext>
            </a:extLst>
          </p:cNvPr>
          <p:cNvGraphicFramePr>
            <a:graphicFrameLocks noGrp="1"/>
          </p:cNvGraphicFramePr>
          <p:nvPr>
            <p:extLst>
              <p:ext uri="{D42A27DB-BD31-4B8C-83A1-F6EECF244321}">
                <p14:modId xmlns:p14="http://schemas.microsoft.com/office/powerpoint/2010/main" val="698874543"/>
              </p:ext>
            </p:extLst>
          </p:nvPr>
        </p:nvGraphicFramePr>
        <p:xfrm>
          <a:off x="7229442" y="1216817"/>
          <a:ext cx="1728000" cy="1691999"/>
        </p:xfrm>
        <a:graphic>
          <a:graphicData uri="http://schemas.openxmlformats.org/drawingml/2006/table">
            <a:tbl>
              <a:tblPr firstRow="1" bandRow="1">
                <a:tableStyleId>{5940675A-B579-460E-94D1-54222C63F5DA}</a:tableStyleId>
              </a:tblPr>
              <a:tblGrid>
                <a:gridCol w="180000">
                  <a:extLst>
                    <a:ext uri="{9D8B030D-6E8A-4147-A177-3AD203B41FA5}">
                      <a16:colId xmlns:a16="http://schemas.microsoft.com/office/drawing/2014/main" val="4071659698"/>
                    </a:ext>
                  </a:extLst>
                </a:gridCol>
                <a:gridCol w="1044000">
                  <a:extLst>
                    <a:ext uri="{9D8B030D-6E8A-4147-A177-3AD203B41FA5}">
                      <a16:colId xmlns:a16="http://schemas.microsoft.com/office/drawing/2014/main" val="2250622700"/>
                    </a:ext>
                  </a:extLst>
                </a:gridCol>
                <a:gridCol w="504000">
                  <a:extLst>
                    <a:ext uri="{9D8B030D-6E8A-4147-A177-3AD203B41FA5}">
                      <a16:colId xmlns:a16="http://schemas.microsoft.com/office/drawing/2014/main" val="1868032922"/>
                    </a:ext>
                  </a:extLst>
                </a:gridCol>
              </a:tblGrid>
              <a:tr h="161603">
                <a:tc>
                  <a:txBody>
                    <a:bodyPr/>
                    <a:lstStyle/>
                    <a:p>
                      <a:pPr algn="ctr">
                        <a:lnSpc>
                          <a:spcPts val="900"/>
                        </a:lnSpc>
                      </a:pPr>
                      <a:r>
                        <a:rPr kumimoji="1" lang="en-US" altLang="ja-JP" sz="700" b="1" dirty="0">
                          <a:latin typeface="Meiryo UI" panose="020B0604030504040204" pitchFamily="50" charset="-128"/>
                          <a:ea typeface="Meiryo UI" panose="020B0604030504040204" pitchFamily="50" charset="-128"/>
                        </a:rPr>
                        <a:t>#</a:t>
                      </a:r>
                      <a:endParaRPr kumimoji="1" lang="ja-JP" altLang="en-US" sz="700" b="1" dirty="0">
                        <a:latin typeface="Meiryo UI" panose="020B0604030504040204" pitchFamily="50" charset="-128"/>
                        <a:ea typeface="Meiryo UI" panose="020B0604030504040204" pitchFamily="50" charset="-128"/>
                      </a:endParaRPr>
                    </a:p>
                  </a:txBody>
                  <a:tcPr marL="0" marR="0" marT="18000" marB="18000" anchor="ctr" anchorCtr="1">
                    <a:solidFill>
                      <a:schemeClr val="bg1">
                        <a:lumMod val="75000"/>
                      </a:schemeClr>
                    </a:solidFill>
                  </a:tcPr>
                </a:tc>
                <a:tc>
                  <a:txBody>
                    <a:bodyPr/>
                    <a:lstStyle/>
                    <a:p>
                      <a:pPr algn="ctr">
                        <a:lnSpc>
                          <a:spcPts val="900"/>
                        </a:lnSpc>
                      </a:pPr>
                      <a:r>
                        <a:rPr kumimoji="1" lang="ja-JP" altLang="en-US" sz="700" b="1" dirty="0">
                          <a:latin typeface="Meiryo UI" panose="020B0604030504040204" pitchFamily="50" charset="-128"/>
                          <a:ea typeface="Meiryo UI" panose="020B0604030504040204" pitchFamily="50" charset="-128"/>
                        </a:rPr>
                        <a:t>産業</a:t>
                      </a:r>
                    </a:p>
                  </a:txBody>
                  <a:tcPr marL="0" marR="0" marT="18000" marB="18000" anchor="ctr" anchorCtr="1">
                    <a:solidFill>
                      <a:schemeClr val="bg1">
                        <a:lumMod val="75000"/>
                      </a:schemeClr>
                    </a:solidFill>
                  </a:tcPr>
                </a:tc>
                <a:tc>
                  <a:txBody>
                    <a:bodyPr/>
                    <a:lstStyle/>
                    <a:p>
                      <a:pPr algn="ctr">
                        <a:lnSpc>
                          <a:spcPts val="900"/>
                        </a:lnSpc>
                      </a:pPr>
                      <a:r>
                        <a:rPr kumimoji="1" lang="ja-JP" altLang="en-US" sz="700" b="1" dirty="0">
                          <a:latin typeface="Meiryo UI" panose="020B0604030504040204" pitchFamily="50" charset="-128"/>
                          <a:ea typeface="Meiryo UI" panose="020B0604030504040204" pitchFamily="50" charset="-128"/>
                        </a:rPr>
                        <a:t>設定値</a:t>
                      </a:r>
                      <a:r>
                        <a:rPr kumimoji="1" lang="en-US" altLang="ja-JP" sz="700" b="1" dirty="0">
                          <a:latin typeface="Meiryo UI" panose="020B0604030504040204" pitchFamily="50" charset="-128"/>
                          <a:ea typeface="Meiryo UI" panose="020B0604030504040204" pitchFamily="50" charset="-128"/>
                        </a:rPr>
                        <a:t>(</a:t>
                      </a:r>
                      <a:r>
                        <a:rPr kumimoji="1" lang="en-US" altLang="ja-JP" sz="700" b="1" dirty="0" err="1">
                          <a:latin typeface="Meiryo UI" panose="020B0604030504040204" pitchFamily="50" charset="-128"/>
                          <a:ea typeface="Meiryo UI" panose="020B0604030504040204" pitchFamily="50" charset="-128"/>
                        </a:rPr>
                        <a:t>pt</a:t>
                      </a:r>
                      <a:r>
                        <a:rPr kumimoji="1" lang="en-US" altLang="ja-JP" sz="700" b="1" dirty="0">
                          <a:latin typeface="Meiryo UI" panose="020B0604030504040204" pitchFamily="50" charset="-128"/>
                          <a:ea typeface="Meiryo UI" panose="020B0604030504040204" pitchFamily="50" charset="-128"/>
                        </a:rPr>
                        <a:t>)</a:t>
                      </a:r>
                      <a:endParaRPr kumimoji="1" lang="ja-JP" altLang="en-US" sz="700" b="1" dirty="0">
                        <a:latin typeface="Meiryo UI" panose="020B0604030504040204" pitchFamily="50" charset="-128"/>
                        <a:ea typeface="Meiryo UI" panose="020B0604030504040204" pitchFamily="50" charset="-128"/>
                      </a:endParaRPr>
                    </a:p>
                  </a:txBody>
                  <a:tcPr marL="0" marR="0" marT="18000" marB="18000" anchor="ctr" anchorCtr="1">
                    <a:solidFill>
                      <a:schemeClr val="bg1">
                        <a:lumMod val="75000"/>
                      </a:schemeClr>
                    </a:solidFill>
                  </a:tcPr>
                </a:tc>
                <a:extLst>
                  <a:ext uri="{0D108BD9-81ED-4DB2-BD59-A6C34878D82A}">
                    <a16:rowId xmlns:a16="http://schemas.microsoft.com/office/drawing/2014/main" val="3528111955"/>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27</a:t>
                      </a:r>
                    </a:p>
                  </a:txBody>
                  <a:tcPr marL="0" marR="0" marT="18000" marB="18000" anchor="ctr">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小売業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0272368"/>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28</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運輸・郵便業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542611"/>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29</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宿泊・飲食サービス業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7975250"/>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30</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情報通信業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3184865"/>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31</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金融・保険業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2344094"/>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32</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住宅賃貸業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6968817"/>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33</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その他の不動産業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2976300"/>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34</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00" kern="1200" dirty="0">
                          <a:solidFill>
                            <a:schemeClr val="tx1"/>
                          </a:solidFill>
                          <a:latin typeface="Meiryo UI" panose="020B0604030504040204" pitchFamily="50" charset="-128"/>
                          <a:ea typeface="Meiryo UI" panose="020B0604030504040204" pitchFamily="50" charset="-128"/>
                          <a:cs typeface="+mn-cs"/>
                        </a:rPr>
                        <a:t>専門・科学技術、業務支援サービス業</a:t>
                      </a:r>
                      <a:endParaRPr kumimoji="1" lang="en-US" altLang="ja-JP" sz="5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817381"/>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35</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公務</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583320"/>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36</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教育</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538906"/>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37</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保健衛生・社会事業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045966"/>
                  </a:ext>
                </a:extLst>
              </a:tr>
              <a:tr h="127533">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38</a:t>
                      </a: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その他のサービス</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399971897"/>
                  </a:ext>
                </a:extLst>
              </a:tr>
            </a:tbl>
          </a:graphicData>
        </a:graphic>
      </p:graphicFrame>
      <p:graphicFrame>
        <p:nvGraphicFramePr>
          <p:cNvPr id="22" name="表 3-2">
            <a:extLst>
              <a:ext uri="{FF2B5EF4-FFF2-40B4-BE49-F238E27FC236}">
                <a16:creationId xmlns:a16="http://schemas.microsoft.com/office/drawing/2014/main" id="{8B5469C6-CE97-4FF2-A2EF-CAA9AA0447B6}"/>
              </a:ext>
            </a:extLst>
          </p:cNvPr>
          <p:cNvGraphicFramePr>
            <a:graphicFrameLocks noGrp="1"/>
          </p:cNvGraphicFramePr>
          <p:nvPr>
            <p:extLst>
              <p:ext uri="{D42A27DB-BD31-4B8C-83A1-F6EECF244321}">
                <p14:modId xmlns:p14="http://schemas.microsoft.com/office/powerpoint/2010/main" val="1487616870"/>
              </p:ext>
            </p:extLst>
          </p:nvPr>
        </p:nvGraphicFramePr>
        <p:xfrm>
          <a:off x="5448331" y="1216817"/>
          <a:ext cx="1692000" cy="1800000"/>
        </p:xfrm>
        <a:graphic>
          <a:graphicData uri="http://schemas.openxmlformats.org/drawingml/2006/table">
            <a:tbl>
              <a:tblPr firstRow="1" bandRow="1">
                <a:tableStyleId>{5940675A-B579-460E-94D1-54222C63F5DA}</a:tableStyleId>
              </a:tblPr>
              <a:tblGrid>
                <a:gridCol w="180000">
                  <a:extLst>
                    <a:ext uri="{9D8B030D-6E8A-4147-A177-3AD203B41FA5}">
                      <a16:colId xmlns:a16="http://schemas.microsoft.com/office/drawing/2014/main" val="4071659698"/>
                    </a:ext>
                  </a:extLst>
                </a:gridCol>
                <a:gridCol w="1008000">
                  <a:extLst>
                    <a:ext uri="{9D8B030D-6E8A-4147-A177-3AD203B41FA5}">
                      <a16:colId xmlns:a16="http://schemas.microsoft.com/office/drawing/2014/main" val="2250622700"/>
                    </a:ext>
                  </a:extLst>
                </a:gridCol>
                <a:gridCol w="504000">
                  <a:extLst>
                    <a:ext uri="{9D8B030D-6E8A-4147-A177-3AD203B41FA5}">
                      <a16:colId xmlns:a16="http://schemas.microsoft.com/office/drawing/2014/main" val="1868032922"/>
                    </a:ext>
                  </a:extLst>
                </a:gridCol>
              </a:tblGrid>
              <a:tr h="159868">
                <a:tc>
                  <a:txBody>
                    <a:bodyPr/>
                    <a:lstStyle/>
                    <a:p>
                      <a:pPr algn="ctr">
                        <a:lnSpc>
                          <a:spcPts val="900"/>
                        </a:lnSpc>
                      </a:pPr>
                      <a:r>
                        <a:rPr kumimoji="1" lang="en-US" altLang="ja-JP" sz="700" b="1" dirty="0">
                          <a:latin typeface="Meiryo UI" panose="020B0604030504040204" pitchFamily="50" charset="-128"/>
                          <a:ea typeface="Meiryo UI" panose="020B0604030504040204" pitchFamily="50" charset="-128"/>
                        </a:rPr>
                        <a:t>#</a:t>
                      </a:r>
                      <a:endParaRPr kumimoji="1" lang="ja-JP" altLang="en-US" sz="700" b="1" dirty="0">
                        <a:latin typeface="Meiryo UI" panose="020B0604030504040204" pitchFamily="50" charset="-128"/>
                        <a:ea typeface="Meiryo UI" panose="020B0604030504040204" pitchFamily="50" charset="-128"/>
                      </a:endParaRPr>
                    </a:p>
                  </a:txBody>
                  <a:tcPr marL="0" marR="0" marT="18000" marB="18000" anchor="ctr" anchorCtr="1">
                    <a:solidFill>
                      <a:schemeClr val="bg1">
                        <a:lumMod val="75000"/>
                      </a:schemeClr>
                    </a:solidFill>
                  </a:tcPr>
                </a:tc>
                <a:tc>
                  <a:txBody>
                    <a:bodyPr/>
                    <a:lstStyle/>
                    <a:p>
                      <a:pPr algn="ctr">
                        <a:lnSpc>
                          <a:spcPts val="900"/>
                        </a:lnSpc>
                      </a:pPr>
                      <a:r>
                        <a:rPr kumimoji="1" lang="ja-JP" altLang="en-US" sz="700" b="1" dirty="0">
                          <a:latin typeface="Meiryo UI" panose="020B0604030504040204" pitchFamily="50" charset="-128"/>
                          <a:ea typeface="Meiryo UI" panose="020B0604030504040204" pitchFamily="50" charset="-128"/>
                        </a:rPr>
                        <a:t>産業</a:t>
                      </a:r>
                    </a:p>
                  </a:txBody>
                  <a:tcPr marL="0" marR="0" marT="18000" marB="18000" anchor="ctr" anchorCtr="1">
                    <a:solidFill>
                      <a:schemeClr val="bg1">
                        <a:lumMod val="75000"/>
                      </a:schemeClr>
                    </a:solidFill>
                  </a:tcPr>
                </a:tc>
                <a:tc>
                  <a:txBody>
                    <a:bodyPr/>
                    <a:lstStyle/>
                    <a:p>
                      <a:pPr algn="ctr">
                        <a:lnSpc>
                          <a:spcPts val="900"/>
                        </a:lnSpc>
                      </a:pPr>
                      <a:r>
                        <a:rPr kumimoji="1" lang="ja-JP" altLang="en-US" sz="700" b="1" dirty="0">
                          <a:latin typeface="Meiryo UI" panose="020B0604030504040204" pitchFamily="50" charset="-128"/>
                          <a:ea typeface="Meiryo UI" panose="020B0604030504040204" pitchFamily="50" charset="-128"/>
                        </a:rPr>
                        <a:t>設定値</a:t>
                      </a:r>
                      <a:r>
                        <a:rPr kumimoji="1" lang="en-US" altLang="ja-JP" sz="700" b="1" dirty="0">
                          <a:latin typeface="Meiryo UI" panose="020B0604030504040204" pitchFamily="50" charset="-128"/>
                          <a:ea typeface="Meiryo UI" panose="020B0604030504040204" pitchFamily="50" charset="-128"/>
                        </a:rPr>
                        <a:t>(</a:t>
                      </a:r>
                      <a:r>
                        <a:rPr kumimoji="1" lang="en-US" altLang="ja-JP" sz="700" b="1" dirty="0" err="1">
                          <a:latin typeface="Meiryo UI" panose="020B0604030504040204" pitchFamily="50" charset="-128"/>
                          <a:ea typeface="Meiryo UI" panose="020B0604030504040204" pitchFamily="50" charset="-128"/>
                        </a:rPr>
                        <a:t>pt</a:t>
                      </a:r>
                      <a:r>
                        <a:rPr kumimoji="1" lang="en-US" altLang="ja-JP" sz="700" b="1" dirty="0">
                          <a:latin typeface="Meiryo UI" panose="020B0604030504040204" pitchFamily="50" charset="-128"/>
                          <a:ea typeface="Meiryo UI" panose="020B0604030504040204" pitchFamily="50" charset="-128"/>
                        </a:rPr>
                        <a:t>)</a:t>
                      </a:r>
                      <a:endParaRPr kumimoji="1" lang="ja-JP" altLang="en-US" sz="700" b="1" dirty="0">
                        <a:latin typeface="Meiryo UI" panose="020B0604030504040204" pitchFamily="50" charset="-128"/>
                        <a:ea typeface="Meiryo UI" panose="020B0604030504040204" pitchFamily="50" charset="-128"/>
                      </a:endParaRPr>
                    </a:p>
                  </a:txBody>
                  <a:tcPr marL="0" marR="0" marT="18000" marB="18000" anchor="ctr" anchorCtr="1">
                    <a:solidFill>
                      <a:schemeClr val="bg1">
                        <a:lumMod val="75000"/>
                      </a:schemeClr>
                    </a:solidFill>
                  </a:tcPr>
                </a:tc>
                <a:extLst>
                  <a:ext uri="{0D108BD9-81ED-4DB2-BD59-A6C34878D82A}">
                    <a16:rowId xmlns:a16="http://schemas.microsoft.com/office/drawing/2014/main" val="3528111955"/>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14</a:t>
                      </a:r>
                    </a:p>
                  </a:txBody>
                  <a:tcPr marL="0" marR="0" marT="18000" marB="18000" anchor="ctr">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はん用・生産用・業務用機械</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0272368"/>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15</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電子部品・デバイス</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542611"/>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16</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電気機械</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7975250"/>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17</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情報・通信機器</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3184865"/>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18</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輸送用機械</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2344094"/>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19</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印刷業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6968817"/>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20</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その他の製造業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2976300"/>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21</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電気業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817381"/>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22</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ガス・熱供給業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583320"/>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23</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水道業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538906"/>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24</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廃棄物処理業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045966"/>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25</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建設業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9971897"/>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26</a:t>
                      </a: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卸売業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955634736"/>
                  </a:ext>
                </a:extLst>
              </a:tr>
            </a:tbl>
          </a:graphicData>
        </a:graphic>
      </p:graphicFrame>
      <p:graphicFrame>
        <p:nvGraphicFramePr>
          <p:cNvPr id="15" name="表 3-1">
            <a:extLst>
              <a:ext uri="{FF2B5EF4-FFF2-40B4-BE49-F238E27FC236}">
                <a16:creationId xmlns:a16="http://schemas.microsoft.com/office/drawing/2014/main" id="{FB4A5AE8-8EFD-4F65-AA27-900EC1BBD09D}"/>
              </a:ext>
            </a:extLst>
          </p:cNvPr>
          <p:cNvGraphicFramePr>
            <a:graphicFrameLocks noGrp="1"/>
          </p:cNvGraphicFramePr>
          <p:nvPr>
            <p:extLst>
              <p:ext uri="{D42A27DB-BD31-4B8C-83A1-F6EECF244321}">
                <p14:modId xmlns:p14="http://schemas.microsoft.com/office/powerpoint/2010/main" val="1838746960"/>
              </p:ext>
            </p:extLst>
          </p:nvPr>
        </p:nvGraphicFramePr>
        <p:xfrm>
          <a:off x="3843193" y="1216817"/>
          <a:ext cx="1512000" cy="1800001"/>
        </p:xfrm>
        <a:graphic>
          <a:graphicData uri="http://schemas.openxmlformats.org/drawingml/2006/table">
            <a:tbl>
              <a:tblPr firstRow="1" bandRow="1">
                <a:tableStyleId>{5940675A-B579-460E-94D1-54222C63F5DA}</a:tableStyleId>
              </a:tblPr>
              <a:tblGrid>
                <a:gridCol w="180000">
                  <a:extLst>
                    <a:ext uri="{9D8B030D-6E8A-4147-A177-3AD203B41FA5}">
                      <a16:colId xmlns:a16="http://schemas.microsoft.com/office/drawing/2014/main" val="4071659698"/>
                    </a:ext>
                  </a:extLst>
                </a:gridCol>
                <a:gridCol w="828000">
                  <a:extLst>
                    <a:ext uri="{9D8B030D-6E8A-4147-A177-3AD203B41FA5}">
                      <a16:colId xmlns:a16="http://schemas.microsoft.com/office/drawing/2014/main" val="2250622700"/>
                    </a:ext>
                  </a:extLst>
                </a:gridCol>
                <a:gridCol w="504000">
                  <a:extLst>
                    <a:ext uri="{9D8B030D-6E8A-4147-A177-3AD203B41FA5}">
                      <a16:colId xmlns:a16="http://schemas.microsoft.com/office/drawing/2014/main" val="1868032922"/>
                    </a:ext>
                  </a:extLst>
                </a:gridCol>
              </a:tblGrid>
              <a:tr h="159869">
                <a:tc>
                  <a:txBody>
                    <a:bodyPr/>
                    <a:lstStyle/>
                    <a:p>
                      <a:pPr algn="ctr">
                        <a:lnSpc>
                          <a:spcPts val="900"/>
                        </a:lnSpc>
                      </a:pPr>
                      <a:r>
                        <a:rPr kumimoji="1" lang="en-US" altLang="ja-JP" sz="700" b="1" dirty="0">
                          <a:latin typeface="Meiryo UI" panose="020B0604030504040204" pitchFamily="50" charset="-128"/>
                          <a:ea typeface="Meiryo UI" panose="020B0604030504040204" pitchFamily="50" charset="-128"/>
                        </a:rPr>
                        <a:t>#</a:t>
                      </a:r>
                      <a:endParaRPr kumimoji="1" lang="ja-JP" altLang="en-US" sz="700" b="1" dirty="0">
                        <a:latin typeface="Meiryo UI" panose="020B0604030504040204" pitchFamily="50" charset="-128"/>
                        <a:ea typeface="Meiryo UI" panose="020B0604030504040204" pitchFamily="50" charset="-128"/>
                      </a:endParaRPr>
                    </a:p>
                  </a:txBody>
                  <a:tcPr marL="0" marR="0" marT="18000" marB="18000" anchor="ctr" anchorCtr="1">
                    <a:solidFill>
                      <a:schemeClr val="bg1">
                        <a:lumMod val="75000"/>
                      </a:schemeClr>
                    </a:solidFill>
                  </a:tcPr>
                </a:tc>
                <a:tc>
                  <a:txBody>
                    <a:bodyPr/>
                    <a:lstStyle/>
                    <a:p>
                      <a:pPr algn="ctr">
                        <a:lnSpc>
                          <a:spcPts val="900"/>
                        </a:lnSpc>
                      </a:pPr>
                      <a:r>
                        <a:rPr kumimoji="1" lang="ja-JP" altLang="en-US" sz="700" b="1" dirty="0">
                          <a:latin typeface="Meiryo UI" panose="020B0604030504040204" pitchFamily="50" charset="-128"/>
                          <a:ea typeface="Meiryo UI" panose="020B0604030504040204" pitchFamily="50" charset="-128"/>
                        </a:rPr>
                        <a:t>産業</a:t>
                      </a:r>
                    </a:p>
                  </a:txBody>
                  <a:tcPr marL="0" marR="0" marT="18000" marB="18000" anchor="ctr" anchorCtr="1">
                    <a:solidFill>
                      <a:schemeClr val="bg1">
                        <a:lumMod val="75000"/>
                      </a:schemeClr>
                    </a:solidFill>
                  </a:tcPr>
                </a:tc>
                <a:tc>
                  <a:txBody>
                    <a:bodyPr/>
                    <a:lstStyle/>
                    <a:p>
                      <a:pPr algn="ctr">
                        <a:lnSpc>
                          <a:spcPts val="900"/>
                        </a:lnSpc>
                      </a:pPr>
                      <a:r>
                        <a:rPr kumimoji="1" lang="ja-JP" altLang="en-US" sz="700" b="1" dirty="0">
                          <a:latin typeface="Meiryo UI" panose="020B0604030504040204" pitchFamily="50" charset="-128"/>
                          <a:ea typeface="Meiryo UI" panose="020B0604030504040204" pitchFamily="50" charset="-128"/>
                        </a:rPr>
                        <a:t>設定値</a:t>
                      </a:r>
                      <a:r>
                        <a:rPr kumimoji="1" lang="en-US" altLang="ja-JP" sz="700" b="1" dirty="0">
                          <a:latin typeface="Meiryo UI" panose="020B0604030504040204" pitchFamily="50" charset="-128"/>
                          <a:ea typeface="Meiryo UI" panose="020B0604030504040204" pitchFamily="50" charset="-128"/>
                        </a:rPr>
                        <a:t>(</a:t>
                      </a:r>
                      <a:r>
                        <a:rPr kumimoji="1" lang="en-US" altLang="ja-JP" sz="700" b="1" dirty="0" err="1">
                          <a:latin typeface="Meiryo UI" panose="020B0604030504040204" pitchFamily="50" charset="-128"/>
                          <a:ea typeface="Meiryo UI" panose="020B0604030504040204" pitchFamily="50" charset="-128"/>
                        </a:rPr>
                        <a:t>pt</a:t>
                      </a:r>
                      <a:r>
                        <a:rPr kumimoji="1" lang="en-US" altLang="ja-JP" sz="700" b="1" dirty="0">
                          <a:latin typeface="Meiryo UI" panose="020B0604030504040204" pitchFamily="50" charset="-128"/>
                          <a:ea typeface="Meiryo UI" panose="020B0604030504040204" pitchFamily="50" charset="-128"/>
                        </a:rPr>
                        <a:t>)</a:t>
                      </a:r>
                      <a:endParaRPr kumimoji="1" lang="ja-JP" altLang="en-US" sz="700" b="1" dirty="0">
                        <a:latin typeface="Meiryo UI" panose="020B0604030504040204" pitchFamily="50" charset="-128"/>
                        <a:ea typeface="Meiryo UI" panose="020B0604030504040204" pitchFamily="50" charset="-128"/>
                      </a:endParaRPr>
                    </a:p>
                  </a:txBody>
                  <a:tcPr marL="0" marR="0" marT="18000" marB="18000" anchor="ctr" anchorCtr="1">
                    <a:solidFill>
                      <a:schemeClr val="bg1">
                        <a:lumMod val="75000"/>
                      </a:schemeClr>
                    </a:solidFill>
                  </a:tcPr>
                </a:tc>
                <a:extLst>
                  <a:ext uri="{0D108BD9-81ED-4DB2-BD59-A6C34878D82A}">
                    <a16:rowId xmlns:a16="http://schemas.microsoft.com/office/drawing/2014/main" val="3528111955"/>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a:t>
                      </a:r>
                    </a:p>
                  </a:txBody>
                  <a:tcPr marL="0" marR="0" marT="18000" marB="18000" anchor="ctr">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農業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0272368"/>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2</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林業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542611"/>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3</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水産業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7975250"/>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4</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鉱業</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3184865"/>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5</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食料品</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2344094"/>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6</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繊維製品</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6968817"/>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7</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パルプ・紙・紙加工品</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2976300"/>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8</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化学</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817381"/>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9</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石油製品・石炭製品</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583320"/>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10</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窯業・土石製品</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538906"/>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11</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鉄鋼</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045966"/>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12</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600" kern="1200" dirty="0">
                          <a:solidFill>
                            <a:schemeClr val="tx1"/>
                          </a:solidFill>
                          <a:latin typeface="Meiryo UI" panose="020B0604030504040204" pitchFamily="50" charset="-128"/>
                          <a:ea typeface="Meiryo UI" panose="020B0604030504040204" pitchFamily="50" charset="-128"/>
                          <a:cs typeface="+mn-cs"/>
                        </a:rPr>
                        <a:t>非鉄金属</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9971897"/>
                  </a:ext>
                </a:extLst>
              </a:tr>
              <a:tr h="126164">
                <a:tc>
                  <a:txBody>
                    <a:bodyPr/>
                    <a:lstStyle/>
                    <a:p>
                      <a:pPr marL="0" algn="ctr" defTabSz="914400" rtl="0" eaLnBrk="1" latinLnBrk="0" hangingPunct="1">
                        <a:lnSpc>
                          <a:spcPts val="500"/>
                        </a:lnSpc>
                      </a:pPr>
                      <a:r>
                        <a:rPr kumimoji="1" lang="en-US" altLang="ja-JP" sz="600" kern="1200" dirty="0">
                          <a:solidFill>
                            <a:schemeClr val="tx1"/>
                          </a:solidFill>
                          <a:latin typeface="Meiryo UI" panose="020B0604030504040204" pitchFamily="50" charset="-128"/>
                          <a:ea typeface="Meiryo UI" panose="020B0604030504040204" pitchFamily="50" charset="-128"/>
                          <a:cs typeface="+mn-cs"/>
                        </a:rPr>
                        <a:t>13</a:t>
                      </a: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marL="0" algn="l" defTabSz="914400" rtl="0" eaLnBrk="1" latinLnBrk="0" hangingPunct="1">
                        <a:lnSpc>
                          <a:spcPts val="500"/>
                        </a:lnSpc>
                      </a:pPr>
                      <a:r>
                        <a:rPr kumimoji="1" lang="ja-JP" altLang="en-US" sz="600" kern="1200" dirty="0">
                          <a:solidFill>
                            <a:schemeClr val="tx1"/>
                          </a:solidFill>
                          <a:latin typeface="Meiryo UI" panose="020B0604030504040204" pitchFamily="50" charset="-128"/>
                          <a:ea typeface="Meiryo UI" panose="020B0604030504040204" pitchFamily="50" charset="-128"/>
                          <a:cs typeface="+mn-cs"/>
                        </a:rPr>
                        <a:t> 金属製品</a:t>
                      </a:r>
                      <a:endParaRPr kumimoji="1" lang="en-US" altLang="ja-JP" sz="6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algn="r">
                        <a:lnSpc>
                          <a:spcPts val="500"/>
                        </a:lnSpc>
                      </a:pPr>
                      <a:endParaRPr kumimoji="1" lang="ja-JP" altLang="en-US" sz="600" dirty="0">
                        <a:latin typeface="Meiryo UI" panose="020B0604030504040204" pitchFamily="50" charset="-128"/>
                        <a:ea typeface="Meiryo UI" panose="020B0604030504040204" pitchFamily="50" charset="-128"/>
                      </a:endParaRPr>
                    </a:p>
                  </a:txBody>
                  <a:tcPr marL="0" marR="0" marT="18000" marB="18000" anchor="ctr">
                    <a:lnT w="63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955634736"/>
                  </a:ext>
                </a:extLst>
              </a:tr>
            </a:tbl>
          </a:graphicData>
        </a:graphic>
      </p:graphicFrame>
      <p:graphicFrame>
        <p:nvGraphicFramePr>
          <p:cNvPr id="18" name="表 2">
            <a:extLst>
              <a:ext uri="{FF2B5EF4-FFF2-40B4-BE49-F238E27FC236}">
                <a16:creationId xmlns:a16="http://schemas.microsoft.com/office/drawing/2014/main" id="{0297A93F-2BBE-4F95-2999-369E11D8D392}"/>
              </a:ext>
            </a:extLst>
          </p:cNvPr>
          <p:cNvGraphicFramePr>
            <a:graphicFrameLocks noGrp="1"/>
          </p:cNvGraphicFramePr>
          <p:nvPr/>
        </p:nvGraphicFramePr>
        <p:xfrm>
          <a:off x="121472" y="1841675"/>
          <a:ext cx="3420000" cy="480600"/>
        </p:xfrm>
        <a:graphic>
          <a:graphicData uri="http://schemas.openxmlformats.org/drawingml/2006/table">
            <a:tbl>
              <a:tblPr firstRow="1" bandRow="1">
                <a:tableStyleId>{5940675A-B579-460E-94D1-54222C63F5DA}</a:tableStyleId>
              </a:tblPr>
              <a:tblGrid>
                <a:gridCol w="1404000">
                  <a:extLst>
                    <a:ext uri="{9D8B030D-6E8A-4147-A177-3AD203B41FA5}">
                      <a16:colId xmlns:a16="http://schemas.microsoft.com/office/drawing/2014/main" val="2250622700"/>
                    </a:ext>
                  </a:extLst>
                </a:gridCol>
                <a:gridCol w="2016000">
                  <a:extLst>
                    <a:ext uri="{9D8B030D-6E8A-4147-A177-3AD203B41FA5}">
                      <a16:colId xmlns:a16="http://schemas.microsoft.com/office/drawing/2014/main" val="1868032922"/>
                    </a:ext>
                  </a:extLst>
                </a:gridCol>
              </a:tblGrid>
              <a:tr h="180000">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項目</a:t>
                      </a:r>
                    </a:p>
                  </a:txBody>
                  <a:tcPr anchor="ctr" anchorCtr="1">
                    <a:solidFill>
                      <a:schemeClr val="bg1">
                        <a:lumMod val="75000"/>
                      </a:schemeClr>
                    </a:solidFill>
                  </a:tcPr>
                </a:tc>
                <a:tc>
                  <a:txBody>
                    <a:bodyPr/>
                    <a:lstStyle/>
                    <a:p>
                      <a:pPr algn="ctr">
                        <a:lnSpc>
                          <a:spcPct val="100000"/>
                        </a:lnSpc>
                      </a:pPr>
                      <a:r>
                        <a:rPr kumimoji="1" lang="ja-JP" altLang="en-US" sz="900" b="1" dirty="0">
                          <a:latin typeface="Meiryo UI" panose="020B0604030504040204" pitchFamily="50" charset="-128"/>
                          <a:ea typeface="Meiryo UI" panose="020B0604030504040204" pitchFamily="50" charset="-128"/>
                        </a:rPr>
                        <a:t>設定内容</a:t>
                      </a:r>
                    </a:p>
                  </a:txBody>
                  <a:tcPr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l" defTabSz="914400" rtl="0" eaLnBrk="1" latinLnBrk="0" hangingPunct="1">
                        <a:lnSpc>
                          <a:spcPct val="100000"/>
                        </a:lnSpc>
                      </a:pPr>
                      <a:r>
                        <a:rPr kumimoji="1" lang="ja-JP" altLang="en-US" sz="900" kern="1200" dirty="0">
                          <a:solidFill>
                            <a:schemeClr val="tx1"/>
                          </a:solidFill>
                          <a:latin typeface="Meiryo UI" panose="020B0604030504040204" pitchFamily="50" charset="-128"/>
                          <a:ea typeface="Meiryo UI" panose="020B0604030504040204" pitchFamily="50" charset="-128"/>
                          <a:cs typeface="+mn-cs"/>
                        </a:rPr>
                        <a:t>域内調達が増加する産業</a:t>
                      </a:r>
                      <a:endParaRPr kumimoji="1" lang="ja-JP" altLang="en-US" sz="900" kern="1200" baseline="30000" dirty="0">
                        <a:solidFill>
                          <a:schemeClr val="tx1"/>
                        </a:solidFill>
                        <a:latin typeface="Meiryo UI" panose="020B0604030504040204" pitchFamily="50" charset="-128"/>
                        <a:ea typeface="Meiryo UI" panose="020B0604030504040204" pitchFamily="50" charset="-128"/>
                        <a:cs typeface="+mn-cs"/>
                      </a:endParaRPr>
                    </a:p>
                  </a:txBody>
                  <a:tcPr anchor="ctr">
                    <a:solidFill>
                      <a:schemeClr val="bg1">
                        <a:lumMod val="95000"/>
                      </a:schemeClr>
                    </a:solidFill>
                  </a:tcPr>
                </a:tc>
                <a:tc>
                  <a:txBody>
                    <a:bodyPr/>
                    <a:lstStyle/>
                    <a:p>
                      <a:pPr algn="l">
                        <a:lnSpc>
                          <a:spcPct val="100000"/>
                        </a:lnSpc>
                      </a:pPr>
                      <a:endParaRPr kumimoji="1" lang="ja-JP" altLang="en-US" sz="900" dirty="0">
                        <a:latin typeface="Meiryo UI" panose="020B0604030504040204" pitchFamily="50" charset="-128"/>
                        <a:ea typeface="Meiryo UI" panose="020B0604030504040204" pitchFamily="50" charset="-128"/>
                      </a:endParaRPr>
                    </a:p>
                  </a:txBody>
                  <a:tcPr anchor="ctr">
                    <a:noFill/>
                  </a:tcPr>
                </a:tc>
                <a:extLst>
                  <a:ext uri="{0D108BD9-81ED-4DB2-BD59-A6C34878D82A}">
                    <a16:rowId xmlns:a16="http://schemas.microsoft.com/office/drawing/2014/main" val="2600272368"/>
                  </a:ext>
                </a:extLst>
              </a:tr>
            </a:tbl>
          </a:graphicData>
        </a:graphic>
      </p:graphicFrame>
      <p:sp>
        <p:nvSpPr>
          <p:cNvPr id="7" name="テキスト ボックス 1"/>
          <p:cNvSpPr txBox="1"/>
          <p:nvPr/>
        </p:nvSpPr>
        <p:spPr>
          <a:xfrm>
            <a:off x="121472" y="1206035"/>
            <a:ext cx="3384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域内調達の増加</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域内企業取引の増加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24" name="正方形/長方形 31">
            <a:extLst>
              <a:ext uri="{FF2B5EF4-FFF2-40B4-BE49-F238E27FC236}">
                <a16:creationId xmlns:a16="http://schemas.microsoft.com/office/drawing/2014/main" id="{DD8322B5-C8B2-4D01-A57E-F7B6B961B7A1}"/>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5478615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48</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13" name="テキスト ボックス 27">
            <a:extLst>
              <a:ext uri="{FF2B5EF4-FFF2-40B4-BE49-F238E27FC236}">
                <a16:creationId xmlns:a16="http://schemas.microsoft.com/office/drawing/2014/main" id="{E0753953-0D25-468F-8F97-6DBD2084E492}"/>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1)</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6"/>
          <p:cNvSpPr txBox="1">
            <a:spLocks noChangeArrowheads="1"/>
          </p:cNvSpPr>
          <p:nvPr/>
        </p:nvSpPr>
        <p:spPr bwMode="auto">
          <a:xfrm>
            <a:off x="103434" y="3474037"/>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1</a:t>
            </a:r>
            <a:endParaRPr lang="ja-JP" altLang="en-US" sz="1400" b="1" baseline="30000" dirty="0">
              <a:solidFill>
                <a:schemeClr val="bg1"/>
              </a:solidFill>
              <a:latin typeface="Meiryo UI" pitchFamily="50" charset="-128"/>
              <a:ea typeface="Meiryo UI" pitchFamily="50" charset="-128"/>
            </a:endParaRPr>
          </a:p>
        </p:txBody>
      </p:sp>
      <p:sp>
        <p:nvSpPr>
          <p:cNvPr id="12" name="テキスト ボックス 22">
            <a:extLst>
              <a:ext uri="{FF2B5EF4-FFF2-40B4-BE49-F238E27FC236}">
                <a16:creationId xmlns:a16="http://schemas.microsoft.com/office/drawing/2014/main" id="{AE3F361C-6CFF-A103-91C4-BDAD3FC2F6D2}"/>
              </a:ext>
            </a:extLst>
          </p:cNvPr>
          <p:cNvSpPr txBox="1"/>
          <p:nvPr/>
        </p:nvSpPr>
        <p:spPr>
          <a:xfrm>
            <a:off x="268709" y="1494832"/>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5" name="テキスト ボックス 21"/>
          <p:cNvSpPr txBox="1"/>
          <p:nvPr/>
        </p:nvSpPr>
        <p:spPr>
          <a:xfrm>
            <a:off x="268709" y="983477"/>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4" name="テキスト ボックス 20"/>
          <p:cNvSpPr txBox="1">
            <a:spLocks noChangeArrowheads="1"/>
          </p:cNvSpPr>
          <p:nvPr/>
        </p:nvSpPr>
        <p:spPr bwMode="auto">
          <a:xfrm>
            <a:off x="103432" y="660229"/>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sp>
        <p:nvSpPr>
          <p:cNvPr id="32" name="テキスト ボックス 2"/>
          <p:cNvSpPr txBox="1"/>
          <p:nvPr/>
        </p:nvSpPr>
        <p:spPr>
          <a:xfrm>
            <a:off x="280272" y="3805185"/>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中心市街地活性化によって域内調達が向上することによる経済波及効果は、直接効果が●●億円であり、間接効果を加えた効果の合計は●●億円である。</a:t>
            </a:r>
            <a:endParaRPr lang="en-US" altLang="ja-JP" sz="1000" b="0" dirty="0"/>
          </a:p>
        </p:txBody>
      </p:sp>
      <p:sp>
        <p:nvSpPr>
          <p:cNvPr id="7" name="テキスト ボックス 1"/>
          <p:cNvSpPr txBox="1"/>
          <p:nvPr/>
        </p:nvSpPr>
        <p:spPr>
          <a:xfrm>
            <a:off x="307817" y="1179055"/>
            <a:ext cx="3348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中心市街地活性化</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域内調達率の向上</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graphicFrame>
        <p:nvGraphicFramePr>
          <p:cNvPr id="14" name="表 1"/>
          <p:cNvGraphicFramePr>
            <a:graphicFrameLocks noGrp="1"/>
          </p:cNvGraphicFramePr>
          <p:nvPr/>
        </p:nvGraphicFramePr>
        <p:xfrm>
          <a:off x="310886" y="1696481"/>
          <a:ext cx="4248000" cy="1663432"/>
        </p:xfrm>
        <a:graphic>
          <a:graphicData uri="http://schemas.openxmlformats.org/drawingml/2006/table">
            <a:tbl>
              <a:tblPr firstRow="1" bandRow="1">
                <a:tableStyleId>{5940675A-B579-460E-94D1-54222C63F5DA}</a:tableStyleId>
              </a:tblPr>
              <a:tblGrid>
                <a:gridCol w="2700000">
                  <a:extLst>
                    <a:ext uri="{9D8B030D-6E8A-4147-A177-3AD203B41FA5}">
                      <a16:colId xmlns:a16="http://schemas.microsoft.com/office/drawing/2014/main" val="3364830904"/>
                    </a:ext>
                  </a:extLst>
                </a:gridCol>
                <a:gridCol w="1548000">
                  <a:extLst>
                    <a:ext uri="{9D8B030D-6E8A-4147-A177-3AD203B41FA5}">
                      <a16:colId xmlns:a16="http://schemas.microsoft.com/office/drawing/2014/main" val="1868032922"/>
                    </a:ext>
                  </a:extLst>
                </a:gridCol>
              </a:tblGrid>
              <a:tr h="268972">
                <a:tc>
                  <a:txBody>
                    <a:bodyPr/>
                    <a:lstStyle/>
                    <a:p>
                      <a:pPr marL="0" algn="ctr" defTabSz="914400" rtl="0" eaLnBrk="1" latinLnBrk="0" hangingPunct="1">
                        <a:lnSpc>
                          <a:spcPts val="900"/>
                        </a:lnSpc>
                      </a:pPr>
                      <a:r>
                        <a:rPr kumimoji="1" lang="ja-JP" altLang="en-US" sz="900" b="1" kern="1200" dirty="0">
                          <a:solidFill>
                            <a:schemeClr val="tx1"/>
                          </a:solidFill>
                          <a:latin typeface="Meiryo UI" panose="020B0604030504040204" pitchFamily="50" charset="-128"/>
                          <a:ea typeface="Meiryo UI" panose="020B0604030504040204" pitchFamily="50" charset="-128"/>
                          <a:cs typeface="+mn-cs"/>
                        </a:rPr>
                        <a:t>項目</a:t>
                      </a:r>
                      <a:endParaRPr kumimoji="1" lang="ja-JP" altLang="en-US" sz="900" b="1" kern="1200" baseline="30000" dirty="0">
                        <a:solidFill>
                          <a:schemeClr val="tx1"/>
                        </a:solidFill>
                        <a:latin typeface="Meiryo UI" panose="020B0604030504040204" pitchFamily="50" charset="-128"/>
                        <a:ea typeface="Meiryo UI" panose="020B0604030504040204" pitchFamily="50" charset="-128"/>
                        <a:cs typeface="+mn-cs"/>
                      </a:endParaRPr>
                    </a:p>
                  </a:txBody>
                  <a:tcPr anchor="ctr" anchorCtr="1">
                    <a:solidFill>
                      <a:schemeClr val="bg1">
                        <a:lumMod val="75000"/>
                      </a:schemeClr>
                    </a:solidFill>
                  </a:tcPr>
                </a:tc>
                <a:tc>
                  <a:txBody>
                    <a:bodyPr/>
                    <a:lstStyle/>
                    <a:p>
                      <a:pPr algn="ctr">
                        <a:lnSpc>
                          <a:spcPts val="900"/>
                        </a:lnSpc>
                      </a:pPr>
                      <a:r>
                        <a:rPr kumimoji="1" lang="ja-JP" altLang="en-US" sz="900" b="1" dirty="0">
                          <a:latin typeface="Meiryo UI" panose="020B0604030504040204" pitchFamily="50" charset="-128"/>
                          <a:ea typeface="Meiryo UI" panose="020B0604030504040204" pitchFamily="50" charset="-128"/>
                        </a:rPr>
                        <a:t>域内調達率の増加数</a:t>
                      </a:r>
                      <a:r>
                        <a:rPr kumimoji="1" lang="en-US" altLang="ja-JP" sz="900" b="1" dirty="0">
                          <a:latin typeface="Meiryo UI" panose="020B0604030504040204" pitchFamily="50" charset="-128"/>
                          <a:ea typeface="Meiryo UI" panose="020B0604030504040204" pitchFamily="50" charset="-128"/>
                        </a:rPr>
                        <a:t>(</a:t>
                      </a:r>
                      <a:r>
                        <a:rPr kumimoji="1" lang="en-US" altLang="ja-JP" sz="900" b="1" dirty="0" err="1">
                          <a:latin typeface="Meiryo UI" panose="020B0604030504040204" pitchFamily="50" charset="-128"/>
                          <a:ea typeface="Meiryo UI" panose="020B0604030504040204" pitchFamily="50" charset="-128"/>
                        </a:rPr>
                        <a:t>pt</a:t>
                      </a:r>
                      <a:r>
                        <a:rPr kumimoji="1" lang="en-US" altLang="ja-JP" sz="900" b="1" dirty="0">
                          <a:latin typeface="Meiryo UI" panose="020B0604030504040204" pitchFamily="50" charset="-128"/>
                          <a:ea typeface="Meiryo UI" panose="020B0604030504040204" pitchFamily="50" charset="-128"/>
                        </a:rPr>
                        <a:t>)</a:t>
                      </a:r>
                      <a:endParaRPr kumimoji="1" lang="ja-JP" altLang="en-US" sz="900" b="1" dirty="0">
                        <a:latin typeface="Meiryo UI" panose="020B0604030504040204" pitchFamily="50" charset="-128"/>
                        <a:ea typeface="Meiryo UI" panose="020B0604030504040204" pitchFamily="50" charset="-128"/>
                      </a:endParaRPr>
                    </a:p>
                  </a:txBody>
                  <a:tcPr anchor="ctr" anchorCtr="1">
                    <a:solidFill>
                      <a:schemeClr val="bg1">
                        <a:lumMod val="75000"/>
                      </a:schemeClr>
                    </a:solidFill>
                  </a:tcPr>
                </a:tc>
                <a:extLst>
                  <a:ext uri="{0D108BD9-81ED-4DB2-BD59-A6C34878D82A}">
                    <a16:rowId xmlns:a16="http://schemas.microsoft.com/office/drawing/2014/main" val="3528111955"/>
                  </a:ext>
                </a:extLst>
              </a:tr>
              <a:tr h="268972">
                <a:tc>
                  <a:txBody>
                    <a:bodyPr/>
                    <a:lstStyle/>
                    <a:p>
                      <a:pPr>
                        <a:lnSpc>
                          <a:spcPts val="900"/>
                        </a:lnSpc>
                      </a:pPr>
                      <a:r>
                        <a:rPr kumimoji="1" lang="ja-JP" altLang="en-US" sz="900" dirty="0">
                          <a:latin typeface="Meiryo UI" panose="020B0604030504040204" pitchFamily="50" charset="-128"/>
                          <a:ea typeface="Meiryo UI" panose="020B0604030504040204" pitchFamily="50" charset="-128"/>
                        </a:rPr>
                        <a:t>農業</a:t>
                      </a:r>
                      <a:endParaRPr kumimoji="1" lang="en-US" altLang="ja-JP" sz="900" dirty="0">
                        <a:latin typeface="Meiryo UI" panose="020B0604030504040204" pitchFamily="50" charset="-128"/>
                        <a:ea typeface="Meiryo UI" panose="020B0604030504040204" pitchFamily="50" charset="-128"/>
                      </a:endParaRPr>
                    </a:p>
                    <a:p>
                      <a:pPr>
                        <a:lnSpc>
                          <a:spcPts val="9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米や野菜、果物等の農産品</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加工品を除く</a:t>
                      </a:r>
                      <a:r>
                        <a:rPr kumimoji="1" lang="en-US"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900"/>
                        </a:lnSpc>
                      </a:pPr>
                      <a:endParaRPr kumimoji="1" lang="ja-JP" altLang="en-US" sz="9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410698132"/>
                  </a:ext>
                </a:extLst>
              </a:tr>
              <a:tr h="268972">
                <a:tc>
                  <a:txBody>
                    <a:bodyPr/>
                    <a:lstStyle/>
                    <a:p>
                      <a:pPr>
                        <a:lnSpc>
                          <a:spcPts val="900"/>
                        </a:lnSpc>
                      </a:pPr>
                      <a:r>
                        <a:rPr kumimoji="1" lang="ja-JP" altLang="en-US" sz="900" dirty="0">
                          <a:latin typeface="Meiryo UI" panose="020B0604030504040204" pitchFamily="50" charset="-128"/>
                          <a:ea typeface="Meiryo UI" panose="020B0604030504040204" pitchFamily="50" charset="-128"/>
                        </a:rPr>
                        <a:t>漁業</a:t>
                      </a:r>
                      <a:endParaRPr kumimoji="1" lang="en-US" altLang="ja-JP" sz="900" dirty="0">
                        <a:latin typeface="Meiryo UI" panose="020B0604030504040204" pitchFamily="50" charset="-128"/>
                        <a:ea typeface="Meiryo UI" panose="020B0604030504040204" pitchFamily="50" charset="-128"/>
                      </a:endParaRPr>
                    </a:p>
                    <a:p>
                      <a:pPr>
                        <a:lnSpc>
                          <a:spcPts val="9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魚、えび、かに、いか、貝、海藻等の水産品</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加工品の除く</a:t>
                      </a:r>
                      <a:r>
                        <a:rPr kumimoji="1" lang="en-US" altLang="ja-JP" sz="8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900"/>
                        </a:lnSpc>
                      </a:pPr>
                      <a:endParaRPr kumimoji="1" lang="ja-JP" altLang="en-US" sz="9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3311640349"/>
                  </a:ext>
                </a:extLst>
              </a:tr>
              <a:tr h="268972">
                <a:tc>
                  <a:txBody>
                    <a:bodyPr/>
                    <a:lstStyle/>
                    <a:p>
                      <a:pPr>
                        <a:lnSpc>
                          <a:spcPts val="900"/>
                        </a:lnSpc>
                      </a:pPr>
                      <a:r>
                        <a:rPr kumimoji="1" lang="ja-JP" altLang="en-US" sz="900" dirty="0">
                          <a:latin typeface="Meiryo UI" panose="020B0604030504040204" pitchFamily="50" charset="-128"/>
                          <a:ea typeface="Meiryo UI" panose="020B0604030504040204" pitchFamily="50" charset="-128"/>
                        </a:rPr>
                        <a:t>食料品</a:t>
                      </a:r>
                      <a:endParaRPr kumimoji="1" lang="en-US" altLang="ja-JP" sz="900" dirty="0">
                        <a:latin typeface="Meiryo UI" panose="020B0604030504040204" pitchFamily="50" charset="-128"/>
                        <a:ea typeface="Meiryo UI" panose="020B0604030504040204" pitchFamily="50" charset="-128"/>
                      </a:endParaRPr>
                    </a:p>
                    <a:p>
                      <a:pPr>
                        <a:lnSpc>
                          <a:spcPts val="9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肉や魚、乳製品などの加工食品、飲料などの飲食料品</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加工品</a:t>
                      </a: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のお土産（外食を除く）</a:t>
                      </a:r>
                      <a:r>
                        <a:rPr kumimoji="1" lang="en-US" altLang="ja-JP" sz="8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900"/>
                        </a:lnSpc>
                      </a:pPr>
                      <a:endParaRPr kumimoji="1" lang="ja-JP" altLang="en-US" sz="9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3013351028"/>
                  </a:ext>
                </a:extLst>
              </a:tr>
              <a:tr h="268972">
                <a:tc>
                  <a:txBody>
                    <a:bodyPr/>
                    <a:lstStyle/>
                    <a:p>
                      <a:pPr>
                        <a:lnSpc>
                          <a:spcPts val="900"/>
                        </a:lnSpc>
                      </a:pPr>
                      <a:r>
                        <a:rPr kumimoji="1" lang="ja-JP" altLang="en-US" sz="900" dirty="0">
                          <a:latin typeface="Meiryo UI" panose="020B0604030504040204" pitchFamily="50" charset="-128"/>
                          <a:ea typeface="Meiryo UI" panose="020B0604030504040204" pitchFamily="50" charset="-128"/>
                        </a:rPr>
                        <a:t>宿泊・飲食サービス業</a:t>
                      </a:r>
                      <a:endParaRPr kumimoji="1" lang="en-US" altLang="ja-JP" sz="900" dirty="0">
                        <a:latin typeface="Meiryo UI" panose="020B0604030504040204" pitchFamily="50" charset="-128"/>
                        <a:ea typeface="Meiryo UI" panose="020B0604030504040204" pitchFamily="50" charset="-128"/>
                      </a:endParaRPr>
                    </a:p>
                    <a:p>
                      <a:pPr>
                        <a:lnSpc>
                          <a:spcPts val="900"/>
                        </a:lnSpc>
                      </a:pPr>
                      <a:r>
                        <a:rPr kumimoji="1" lang="en-US" altLang="ja-JP" sz="800" dirty="0">
                          <a:latin typeface="Meiryo UI" panose="020B0604030504040204" pitchFamily="50" charset="-128"/>
                          <a:ea typeface="Meiryo UI" panose="020B0604030504040204" pitchFamily="50" charset="-128"/>
                        </a:rPr>
                        <a:t>(</a:t>
                      </a:r>
                      <a:r>
                        <a:rPr kumimoji="1" lang="ja-JP" altLang="en-US" sz="800" dirty="0">
                          <a:latin typeface="Meiryo UI" panose="020B0604030504040204" pitchFamily="50" charset="-128"/>
                          <a:ea typeface="Meiryo UI" panose="020B0604030504040204" pitchFamily="50" charset="-128"/>
                        </a:rPr>
                        <a:t>食堂、レストラン、居酒屋、喫茶店等の飲食店、宿泊施設</a:t>
                      </a:r>
                      <a:r>
                        <a:rPr kumimoji="1" lang="en-US" altLang="ja-JP" sz="800" dirty="0">
                          <a:latin typeface="Meiryo UI" panose="020B0604030504040204" pitchFamily="50" charset="-128"/>
                          <a:ea typeface="Meiryo UI" panose="020B0604030504040204" pitchFamily="50" charset="-128"/>
                        </a:rPr>
                        <a:t>)</a:t>
                      </a: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r">
                        <a:lnSpc>
                          <a:spcPts val="900"/>
                        </a:lnSpc>
                      </a:pPr>
                      <a:endParaRPr kumimoji="1" lang="ja-JP" altLang="en-US" sz="9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2642996452"/>
                  </a:ext>
                </a:extLst>
              </a:tr>
            </a:tbl>
          </a:graphicData>
        </a:graphic>
      </p:graphicFrame>
      <p:sp>
        <p:nvSpPr>
          <p:cNvPr id="15" name="正方形/長方形 31">
            <a:extLst>
              <a:ext uri="{FF2B5EF4-FFF2-40B4-BE49-F238E27FC236}">
                <a16:creationId xmlns:a16="http://schemas.microsoft.com/office/drawing/2014/main" id="{8D5B03FE-DFC8-4D17-9342-042F641EBEC1}"/>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38285356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49</a:t>
            </a:fld>
            <a:endParaRPr lang="en-US" altLang="ja-JP" dirty="0"/>
          </a:p>
        </p:txBody>
      </p:sp>
      <p:sp>
        <p:nvSpPr>
          <p:cNvPr id="2" name="タイトル 1"/>
          <p:cNvSpPr>
            <a:spLocks noGrp="1"/>
          </p:cNvSpPr>
          <p:nvPr>
            <p:ph type="ctrTitle"/>
          </p:nvPr>
        </p:nvSpPr>
        <p:spPr/>
        <p:txBody>
          <a:bodyPr/>
          <a:lstStyle/>
          <a:p>
            <a:r>
              <a:rPr lang="ja-JP" altLang="en-US" dirty="0"/>
              <a:t>施策の内容と経済波及効果の算出結果</a:t>
            </a:r>
            <a:endParaRPr kumimoji="1" lang="ja-JP" altLang="en-US" dirty="0"/>
          </a:p>
        </p:txBody>
      </p:sp>
      <p:sp>
        <p:nvSpPr>
          <p:cNvPr id="22" name="テキスト ボックス 31">
            <a:extLst>
              <a:ext uri="{FF2B5EF4-FFF2-40B4-BE49-F238E27FC236}">
                <a16:creationId xmlns:a16="http://schemas.microsoft.com/office/drawing/2014/main" id="{7E3FA787-D620-4472-B44F-6FB821A5108B}"/>
              </a:ext>
            </a:extLst>
          </p:cNvPr>
          <p:cNvSpPr txBox="1"/>
          <p:nvPr/>
        </p:nvSpPr>
        <p:spPr>
          <a:xfrm>
            <a:off x="201600" y="6400800"/>
            <a:ext cx="8640000" cy="116507"/>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r>
              <a:rPr lang="ja-JP" altLang="en-US" sz="700" dirty="0"/>
              <a:t>注</a:t>
            </a:r>
            <a:r>
              <a:rPr lang="en-US" altLang="ja-JP" sz="700" dirty="0"/>
              <a:t>2)</a:t>
            </a:r>
            <a:r>
              <a:rPr lang="ja-JP" altLang="en-US" sz="700" dirty="0"/>
              <a:t> 図中の事業効果</a:t>
            </a:r>
            <a:r>
              <a:rPr lang="en-US" altLang="ja-JP" sz="700" dirty="0"/>
              <a:t>(</a:t>
            </a:r>
            <a:r>
              <a:rPr lang="ja-JP" altLang="en-US" sz="700" dirty="0"/>
              <a:t>効果の合計</a:t>
            </a:r>
            <a:r>
              <a:rPr lang="en-US" altLang="ja-JP" sz="700" dirty="0"/>
              <a:t>)</a:t>
            </a:r>
            <a:r>
              <a:rPr lang="ja-JP" altLang="en-US" sz="700" dirty="0"/>
              <a:t>は、直接効果、第</a:t>
            </a:r>
            <a:r>
              <a:rPr lang="en-US" altLang="ja-JP" sz="700" dirty="0"/>
              <a:t>1</a:t>
            </a:r>
            <a:r>
              <a:rPr lang="ja-JP" altLang="en-US" sz="700" dirty="0"/>
              <a:t>次間接効果、第</a:t>
            </a:r>
            <a:r>
              <a:rPr lang="en-US" altLang="ja-JP" sz="700" dirty="0"/>
              <a:t>2</a:t>
            </a:r>
            <a:r>
              <a:rPr lang="ja-JP" altLang="en-US" sz="700" dirty="0"/>
              <a:t>次間接効果の合計である。数値は表章単位未満の位で四捨五入しているため、合計と内訳の合計は必ずしも一致しない。</a:t>
            </a:r>
          </a:p>
        </p:txBody>
      </p:sp>
      <p:sp>
        <p:nvSpPr>
          <p:cNvPr id="9" name="テキスト ボックス 29"/>
          <p:cNvSpPr txBox="1">
            <a:spLocks noChangeArrowheads="1"/>
          </p:cNvSpPr>
          <p:nvPr/>
        </p:nvSpPr>
        <p:spPr bwMode="auto">
          <a:xfrm>
            <a:off x="103434" y="3737105"/>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（２）経済波及効果の算出結果</a:t>
            </a:r>
            <a:r>
              <a:rPr lang="ja-JP" altLang="en-US" sz="1400" b="1" baseline="30000" dirty="0">
                <a:solidFill>
                  <a:schemeClr val="bg1"/>
                </a:solidFill>
                <a:latin typeface="Meiryo UI" pitchFamily="50" charset="-128"/>
                <a:ea typeface="Meiryo UI" pitchFamily="50" charset="-128"/>
              </a:rPr>
              <a:t>注</a:t>
            </a:r>
            <a:r>
              <a:rPr lang="en-US" altLang="ja-JP" sz="1400" b="1" baseline="30000" dirty="0">
                <a:solidFill>
                  <a:schemeClr val="bg1"/>
                </a:solidFill>
                <a:latin typeface="Meiryo UI" pitchFamily="50" charset="-128"/>
                <a:ea typeface="Meiryo UI" pitchFamily="50" charset="-128"/>
              </a:rPr>
              <a:t>2</a:t>
            </a:r>
            <a:endParaRPr lang="ja-JP" altLang="en-US" sz="1400" b="1" baseline="30000" dirty="0">
              <a:solidFill>
                <a:schemeClr val="bg1"/>
              </a:solidFill>
              <a:latin typeface="Meiryo UI" pitchFamily="50" charset="-128"/>
              <a:ea typeface="Meiryo UI" pitchFamily="50" charset="-128"/>
            </a:endParaRPr>
          </a:p>
        </p:txBody>
      </p:sp>
      <p:sp>
        <p:nvSpPr>
          <p:cNvPr id="32" name="テキスト ボックス 2"/>
          <p:cNvSpPr txBox="1"/>
          <p:nvPr/>
        </p:nvSpPr>
        <p:spPr>
          <a:xfrm>
            <a:off x="280272" y="4036993"/>
            <a:ext cx="8583456"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「●●業」</a:t>
            </a:r>
            <a:r>
              <a:rPr lang="en-US" altLang="ja-JP" sz="1000" b="0" dirty="0"/>
              <a:t>(</a:t>
            </a:r>
            <a:r>
              <a:rPr lang="ja-JP" altLang="en-US" sz="1000" b="0" dirty="0"/>
              <a:t>従業者●●人</a:t>
            </a:r>
            <a:r>
              <a:rPr lang="en-US" altLang="ja-JP" sz="1000" b="0" dirty="0"/>
              <a:t>)</a:t>
            </a:r>
            <a:r>
              <a:rPr lang="ja-JP" altLang="en-US" sz="1000" b="0" dirty="0"/>
              <a:t>の企業誘致によって地域内で生産が増加することによる経済波及効果は、直接効果が●●億円であり、間接効果を加えた効果の合計は●●億円である。</a:t>
            </a:r>
            <a:endParaRPr lang="en-US" altLang="ja-JP" sz="1000" b="0" dirty="0"/>
          </a:p>
        </p:txBody>
      </p:sp>
      <p:sp>
        <p:nvSpPr>
          <p:cNvPr id="21" name="テキスト ボックス 30">
            <a:extLst>
              <a:ext uri="{FF2B5EF4-FFF2-40B4-BE49-F238E27FC236}">
                <a16:creationId xmlns:a16="http://schemas.microsoft.com/office/drawing/2014/main" id="{8243748A-4DBA-4F93-BE85-5C6A75685AF7}"/>
              </a:ext>
            </a:extLst>
          </p:cNvPr>
          <p:cNvSpPr txBox="1"/>
          <p:nvPr/>
        </p:nvSpPr>
        <p:spPr>
          <a:xfrm>
            <a:off x="6396969" y="3520411"/>
            <a:ext cx="2592000" cy="205184"/>
          </a:xfrm>
          <a:prstGeom prst="rect">
            <a:avLst/>
          </a:prstGeom>
          <a:noFill/>
        </p:spPr>
        <p:txBody>
          <a:bodyPr wrap="square" lIns="0" tIns="0" rIns="0" bIns="0" rtlCol="0">
            <a:spAutoFit/>
          </a:bodyPr>
          <a:lstStyle>
            <a:defPPr>
              <a:defRPr lang="ja-JP"/>
            </a:defPPr>
            <a:lvl1pPr marL="266700" indent="-266700" algn="just">
              <a:lnSpc>
                <a:spcPts val="1000"/>
              </a:lnSpc>
              <a:defRPr sz="800">
                <a:latin typeface="Meiryo UI" panose="020B0604030504040204" pitchFamily="50" charset="-128"/>
                <a:ea typeface="Meiryo UI" panose="020B0604030504040204" pitchFamily="50" charset="-128"/>
              </a:defRPr>
            </a:lvl1pPr>
          </a:lstStyle>
          <a:p>
            <a:pPr>
              <a:lnSpc>
                <a:spcPts val="800"/>
              </a:lnSpc>
            </a:pPr>
            <a:r>
              <a:rPr lang="ja-JP" altLang="en-US" sz="700" dirty="0"/>
              <a:t>注</a:t>
            </a:r>
            <a:r>
              <a:rPr lang="en-US" altLang="ja-JP" sz="700" dirty="0"/>
              <a:t>1)</a:t>
            </a:r>
            <a:r>
              <a:rPr lang="ja-JP" altLang="en-US" sz="700" dirty="0"/>
              <a:t> 発注額のうちどれだけを地域内の業者に発注しているかを表す割合</a:t>
            </a:r>
            <a:endParaRPr lang="en-US" altLang="ja-JP" sz="700" dirty="0"/>
          </a:p>
          <a:p>
            <a:pPr>
              <a:lnSpc>
                <a:spcPts val="800"/>
              </a:lnSpc>
            </a:pPr>
            <a:r>
              <a:rPr lang="en-US" altLang="ja-JP" sz="700" dirty="0"/>
              <a:t>       </a:t>
            </a:r>
            <a:r>
              <a:rPr lang="ja-JP" altLang="en-US" sz="700" dirty="0"/>
              <a:t>材料費の域内調達率は内訳別の平均値</a:t>
            </a:r>
          </a:p>
        </p:txBody>
      </p:sp>
      <p:sp>
        <p:nvSpPr>
          <p:cNvPr id="23" name="テキスト ボックス 28">
            <a:extLst>
              <a:ext uri="{FF2B5EF4-FFF2-40B4-BE49-F238E27FC236}">
                <a16:creationId xmlns:a16="http://schemas.microsoft.com/office/drawing/2014/main" id="{69ADA15D-8662-4156-A34B-AC09411FB0ED}"/>
              </a:ext>
            </a:extLst>
          </p:cNvPr>
          <p:cNvSpPr txBox="1"/>
          <p:nvPr/>
        </p:nvSpPr>
        <p:spPr>
          <a:xfrm>
            <a:off x="6324419" y="2503350"/>
            <a:ext cx="2386722" cy="123111"/>
          </a:xfrm>
          <a:prstGeom prst="rect">
            <a:avLst/>
          </a:prstGeom>
          <a:noFill/>
        </p:spPr>
        <p:txBody>
          <a:bodyPr wrap="square" lIns="0" tIns="0" rIns="0" bIns="0" rtlCol="0">
            <a:spAutoFit/>
          </a:bodyPr>
          <a:lstStyle/>
          <a:p>
            <a:r>
              <a:rPr lang="en-US" altLang="ja-JP" sz="800" dirty="0">
                <a:latin typeface="Meiryo UI" panose="020B0604030504040204" pitchFamily="50" charset="-128"/>
                <a:ea typeface="Meiryo UI" panose="020B0604030504040204" pitchFamily="50" charset="-128"/>
              </a:rPr>
              <a:t>ii) </a:t>
            </a:r>
            <a:r>
              <a:rPr lang="ja-JP" altLang="en-US" sz="800" dirty="0">
                <a:latin typeface="Meiryo UI" panose="020B0604030504040204" pitchFamily="50" charset="-128"/>
                <a:ea typeface="Meiryo UI" panose="020B0604030504040204" pitchFamily="50" charset="-128"/>
              </a:rPr>
              <a:t>資本金の地域内出資割合と地域内雇用者割合</a:t>
            </a:r>
            <a:endParaRPr kumimoji="1" lang="ja-JP" altLang="en-US" sz="800" baseline="30000" dirty="0">
              <a:latin typeface="Meiryo UI" panose="020B0604030504040204" pitchFamily="50" charset="-128"/>
              <a:ea typeface="Meiryo UI" panose="020B0604030504040204" pitchFamily="50" charset="-128"/>
            </a:endParaRPr>
          </a:p>
        </p:txBody>
      </p:sp>
      <p:sp>
        <p:nvSpPr>
          <p:cNvPr id="24" name="テキスト ボックス 27">
            <a:extLst>
              <a:ext uri="{FF2B5EF4-FFF2-40B4-BE49-F238E27FC236}">
                <a16:creationId xmlns:a16="http://schemas.microsoft.com/office/drawing/2014/main" id="{436343A6-CFD4-41BF-B760-40CA8C21F9C3}"/>
              </a:ext>
            </a:extLst>
          </p:cNvPr>
          <p:cNvSpPr txBox="1"/>
          <p:nvPr/>
        </p:nvSpPr>
        <p:spPr>
          <a:xfrm>
            <a:off x="6328968" y="1228798"/>
            <a:ext cx="900000" cy="123111"/>
          </a:xfrm>
          <a:prstGeom prst="rect">
            <a:avLst/>
          </a:prstGeom>
          <a:noFill/>
        </p:spPr>
        <p:txBody>
          <a:bodyPr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域内調達率</a:t>
            </a:r>
            <a:r>
              <a:rPr lang="ja-JP" altLang="en-US" sz="800" baseline="30000" dirty="0">
                <a:latin typeface="Meiryo UI" panose="020B0604030504040204" pitchFamily="50" charset="-128"/>
                <a:ea typeface="Meiryo UI" panose="020B0604030504040204" pitchFamily="50" charset="-128"/>
              </a:rPr>
              <a:t>注</a:t>
            </a:r>
            <a:r>
              <a:rPr lang="en-US" altLang="ja-JP" sz="800" baseline="30000" dirty="0">
                <a:latin typeface="Meiryo UI" panose="020B0604030504040204" pitchFamily="50" charset="-128"/>
                <a:ea typeface="Meiryo UI" panose="020B0604030504040204" pitchFamily="50" charset="-128"/>
              </a:rPr>
              <a:t>1</a:t>
            </a:r>
            <a:endParaRPr kumimoji="1" lang="ja-JP" altLang="en-US" sz="800" baseline="30000" dirty="0">
              <a:latin typeface="Meiryo UI" panose="020B0604030504040204" pitchFamily="50" charset="-128"/>
              <a:ea typeface="Meiryo UI" panose="020B0604030504040204" pitchFamily="50" charset="-128"/>
            </a:endParaRPr>
          </a:p>
        </p:txBody>
      </p:sp>
      <p:sp>
        <p:nvSpPr>
          <p:cNvPr id="25" name="テキスト ボックス 26">
            <a:extLst>
              <a:ext uri="{FF2B5EF4-FFF2-40B4-BE49-F238E27FC236}">
                <a16:creationId xmlns:a16="http://schemas.microsoft.com/office/drawing/2014/main" id="{0C4A1A07-7685-49BF-BF3C-00D9589C82DE}"/>
              </a:ext>
            </a:extLst>
          </p:cNvPr>
          <p:cNvSpPr txBox="1"/>
          <p:nvPr/>
        </p:nvSpPr>
        <p:spPr>
          <a:xfrm>
            <a:off x="6237123" y="1070128"/>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②調達計画</a:t>
            </a:r>
            <a:endParaRPr kumimoji="1" lang="ja-JP" altLang="en-US" sz="900" u="sng" dirty="0">
              <a:latin typeface="Meiryo UI" panose="020B0604030504040204" pitchFamily="50" charset="-128"/>
              <a:ea typeface="Meiryo UI" panose="020B0604030504040204" pitchFamily="50" charset="-128"/>
            </a:endParaRPr>
          </a:p>
        </p:txBody>
      </p:sp>
      <p:sp>
        <p:nvSpPr>
          <p:cNvPr id="27" name="テキスト ボックス 25">
            <a:extLst>
              <a:ext uri="{FF2B5EF4-FFF2-40B4-BE49-F238E27FC236}">
                <a16:creationId xmlns:a16="http://schemas.microsoft.com/office/drawing/2014/main" id="{D4FA86B6-8090-4EB8-A89E-231EE3DED92B}"/>
              </a:ext>
            </a:extLst>
          </p:cNvPr>
          <p:cNvSpPr txBox="1"/>
          <p:nvPr/>
        </p:nvSpPr>
        <p:spPr>
          <a:xfrm>
            <a:off x="2154672" y="1070128"/>
            <a:ext cx="1080000" cy="138499"/>
          </a:xfrm>
          <a:prstGeom prst="rect">
            <a:avLst/>
          </a:prstGeom>
          <a:noFill/>
        </p:spPr>
        <p:txBody>
          <a:bodyPr wrap="square" lIns="0" tIns="0" rIns="0" bIns="0" rtlCol="0">
            <a:spAutoFit/>
          </a:bodyPr>
          <a:lstStyle/>
          <a:p>
            <a:r>
              <a:rPr lang="ja-JP" altLang="en-US" sz="900" u="sng" dirty="0">
                <a:latin typeface="Meiryo UI" panose="020B0604030504040204" pitchFamily="50" charset="-128"/>
                <a:ea typeface="Meiryo UI" panose="020B0604030504040204" pitchFamily="50" charset="-128"/>
              </a:rPr>
              <a:t>①事業計画</a:t>
            </a:r>
            <a:endParaRPr kumimoji="1" lang="ja-JP" altLang="en-US" sz="900" u="sng" dirty="0">
              <a:latin typeface="Meiryo UI" panose="020B0604030504040204" pitchFamily="50" charset="-128"/>
              <a:ea typeface="Meiryo UI" panose="020B0604030504040204" pitchFamily="50" charset="-128"/>
            </a:endParaRPr>
          </a:p>
        </p:txBody>
      </p:sp>
      <p:sp>
        <p:nvSpPr>
          <p:cNvPr id="28" name="テキスト ボックス 24">
            <a:extLst>
              <a:ext uri="{FF2B5EF4-FFF2-40B4-BE49-F238E27FC236}">
                <a16:creationId xmlns:a16="http://schemas.microsoft.com/office/drawing/2014/main" id="{E1BFB6BE-89EA-4C78-A3D2-D1B2306905A0}"/>
              </a:ext>
            </a:extLst>
          </p:cNvPr>
          <p:cNvSpPr txBox="1"/>
          <p:nvPr/>
        </p:nvSpPr>
        <p:spPr>
          <a:xfrm>
            <a:off x="2135156" y="903347"/>
            <a:ext cx="9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事業スキーム</a:t>
            </a:r>
            <a:endParaRPr kumimoji="1" lang="ja-JP" altLang="en-US" sz="1000" b="1" u="sng" dirty="0">
              <a:latin typeface="Meiryo UI" panose="020B0604030504040204" pitchFamily="50" charset="-128"/>
              <a:ea typeface="Meiryo UI" panose="020B0604030504040204" pitchFamily="50" charset="-128"/>
            </a:endParaRPr>
          </a:p>
        </p:txBody>
      </p:sp>
      <p:sp>
        <p:nvSpPr>
          <p:cNvPr id="35" name="テキスト ボックス 23">
            <a:extLst>
              <a:ext uri="{FF2B5EF4-FFF2-40B4-BE49-F238E27FC236}">
                <a16:creationId xmlns:a16="http://schemas.microsoft.com/office/drawing/2014/main" id="{E4A3D644-F386-4BFA-AFFA-0C85E03638C4}"/>
              </a:ext>
            </a:extLst>
          </p:cNvPr>
          <p:cNvSpPr txBox="1"/>
          <p:nvPr/>
        </p:nvSpPr>
        <p:spPr>
          <a:xfrm>
            <a:off x="45414" y="2270068"/>
            <a:ext cx="144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施策規模の設定値</a:t>
            </a:r>
            <a:endParaRPr kumimoji="1" lang="ja-JP" altLang="en-US" sz="1000" b="1" u="sng" dirty="0">
              <a:latin typeface="Meiryo UI" panose="020B0604030504040204" pitchFamily="50" charset="-128"/>
              <a:ea typeface="Meiryo UI" panose="020B0604030504040204" pitchFamily="50" charset="-128"/>
            </a:endParaRPr>
          </a:p>
        </p:txBody>
      </p:sp>
      <p:sp>
        <p:nvSpPr>
          <p:cNvPr id="36" name="テキスト ボックス 22">
            <a:extLst>
              <a:ext uri="{FF2B5EF4-FFF2-40B4-BE49-F238E27FC236}">
                <a16:creationId xmlns:a16="http://schemas.microsoft.com/office/drawing/2014/main" id="{84AA7576-E70F-4CEA-A325-206EAC0B41A4}"/>
              </a:ext>
            </a:extLst>
          </p:cNvPr>
          <p:cNvSpPr txBox="1"/>
          <p:nvPr/>
        </p:nvSpPr>
        <p:spPr>
          <a:xfrm>
            <a:off x="81414" y="1438443"/>
            <a:ext cx="1800000" cy="15388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誘致する企業が属する産業</a:t>
            </a:r>
            <a:endParaRPr kumimoji="1" lang="ja-JP" altLang="en-US" sz="1000" b="1" u="sng" dirty="0">
              <a:latin typeface="Meiryo UI" panose="020B0604030504040204" pitchFamily="50" charset="-128"/>
              <a:ea typeface="Meiryo UI" panose="020B0604030504040204" pitchFamily="50" charset="-128"/>
            </a:endParaRPr>
          </a:p>
        </p:txBody>
      </p:sp>
      <p:sp>
        <p:nvSpPr>
          <p:cNvPr id="37" name="テキスト ボックス 21">
            <a:extLst>
              <a:ext uri="{FF2B5EF4-FFF2-40B4-BE49-F238E27FC236}">
                <a16:creationId xmlns:a16="http://schemas.microsoft.com/office/drawing/2014/main" id="{9A461D27-C9EE-4312-BEB0-AA6510802E25}"/>
              </a:ext>
            </a:extLst>
          </p:cNvPr>
          <p:cNvSpPr txBox="1"/>
          <p:nvPr/>
        </p:nvSpPr>
        <p:spPr>
          <a:xfrm>
            <a:off x="45414" y="913343"/>
            <a:ext cx="900000" cy="139898"/>
          </a:xfrm>
          <a:prstGeom prst="rect">
            <a:avLst/>
          </a:prstGeom>
          <a:noFill/>
        </p:spPr>
        <p:txBody>
          <a:bodyPr wrap="square" lIns="0" tIns="0" rIns="0" bIns="0" rtlCol="0">
            <a:spAutoFit/>
          </a:bodyPr>
          <a:lstStyle/>
          <a:p>
            <a:r>
              <a:rPr lang="ja-JP" altLang="en-US" sz="1000" b="1" u="sng" dirty="0">
                <a:latin typeface="Meiryo UI" panose="020B0604030504040204" pitchFamily="50" charset="-128"/>
                <a:ea typeface="Meiryo UI" panose="020B0604030504040204" pitchFamily="50" charset="-128"/>
              </a:rPr>
              <a:t>施策メニュー</a:t>
            </a:r>
            <a:endParaRPr kumimoji="1" lang="ja-JP" altLang="en-US" sz="1000" b="1" u="sng" dirty="0">
              <a:latin typeface="Meiryo UI" panose="020B0604030504040204" pitchFamily="50" charset="-128"/>
              <a:ea typeface="Meiryo UI" panose="020B0604030504040204" pitchFamily="50" charset="-128"/>
            </a:endParaRPr>
          </a:p>
        </p:txBody>
      </p:sp>
      <p:sp>
        <p:nvSpPr>
          <p:cNvPr id="38" name="テキスト ボックス 20">
            <a:extLst>
              <a:ext uri="{FF2B5EF4-FFF2-40B4-BE49-F238E27FC236}">
                <a16:creationId xmlns:a16="http://schemas.microsoft.com/office/drawing/2014/main" id="{EFEE11BB-F945-4FE1-B16D-8AC2527FDD0D}"/>
              </a:ext>
            </a:extLst>
          </p:cNvPr>
          <p:cNvSpPr txBox="1">
            <a:spLocks noChangeArrowheads="1"/>
          </p:cNvSpPr>
          <p:nvPr/>
        </p:nvSpPr>
        <p:spPr bwMode="auto">
          <a:xfrm>
            <a:off x="103432" y="635449"/>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（１）施策の内容</a:t>
            </a:r>
          </a:p>
        </p:txBody>
      </p:sp>
      <p:graphicFrame>
        <p:nvGraphicFramePr>
          <p:cNvPr id="39" name="表 4">
            <a:extLst>
              <a:ext uri="{FF2B5EF4-FFF2-40B4-BE49-F238E27FC236}">
                <a16:creationId xmlns:a16="http://schemas.microsoft.com/office/drawing/2014/main" id="{C9647624-546C-4656-B091-D7153ADA4F50}"/>
              </a:ext>
            </a:extLst>
          </p:cNvPr>
          <p:cNvGraphicFramePr>
            <a:graphicFrameLocks noGrp="1"/>
          </p:cNvGraphicFramePr>
          <p:nvPr>
            <p:extLst>
              <p:ext uri="{D42A27DB-BD31-4B8C-83A1-F6EECF244321}">
                <p14:modId xmlns:p14="http://schemas.microsoft.com/office/powerpoint/2010/main" val="3282347468"/>
              </p:ext>
            </p:extLst>
          </p:nvPr>
        </p:nvGraphicFramePr>
        <p:xfrm>
          <a:off x="4151139" y="1346283"/>
          <a:ext cx="1980000" cy="2340008"/>
        </p:xfrm>
        <a:graphic>
          <a:graphicData uri="http://schemas.openxmlformats.org/drawingml/2006/table">
            <a:tbl>
              <a:tblPr firstRow="1" bandRow="1">
                <a:tableStyleId>{5940675A-B579-460E-94D1-54222C63F5DA}</a:tableStyleId>
              </a:tblPr>
              <a:tblGrid>
                <a:gridCol w="176786">
                  <a:extLst>
                    <a:ext uri="{9D8B030D-6E8A-4147-A177-3AD203B41FA5}">
                      <a16:colId xmlns:a16="http://schemas.microsoft.com/office/drawing/2014/main" val="4071659698"/>
                    </a:ext>
                  </a:extLst>
                </a:gridCol>
                <a:gridCol w="813214">
                  <a:extLst>
                    <a:ext uri="{9D8B030D-6E8A-4147-A177-3AD203B41FA5}">
                      <a16:colId xmlns:a16="http://schemas.microsoft.com/office/drawing/2014/main" val="2250622700"/>
                    </a:ext>
                  </a:extLst>
                </a:gridCol>
                <a:gridCol w="495000">
                  <a:extLst>
                    <a:ext uri="{9D8B030D-6E8A-4147-A177-3AD203B41FA5}">
                      <a16:colId xmlns:a16="http://schemas.microsoft.com/office/drawing/2014/main" val="1868032922"/>
                    </a:ext>
                  </a:extLst>
                </a:gridCol>
                <a:gridCol w="495000">
                  <a:extLst>
                    <a:ext uri="{9D8B030D-6E8A-4147-A177-3AD203B41FA5}">
                      <a16:colId xmlns:a16="http://schemas.microsoft.com/office/drawing/2014/main" val="2763815502"/>
                    </a:ext>
                  </a:extLst>
                </a:gridCol>
              </a:tblGrid>
              <a:tr h="202558">
                <a:tc>
                  <a:txBody>
                    <a:bodyPr/>
                    <a:lstStyle/>
                    <a:p>
                      <a:pPr algn="ctr">
                        <a:lnSpc>
                          <a:spcPts val="700"/>
                        </a:lnSpc>
                      </a:pPr>
                      <a:r>
                        <a:rPr kumimoji="1" lang="en-US" altLang="ja-JP" sz="600" b="1" dirty="0">
                          <a:latin typeface="Meiryo UI" panose="020B0604030504040204" pitchFamily="50" charset="-128"/>
                          <a:ea typeface="Meiryo UI" panose="020B0604030504040204" pitchFamily="50" charset="-128"/>
                        </a:rPr>
                        <a:t>#</a:t>
                      </a:r>
                      <a:endParaRPr kumimoji="1" lang="ja-JP" altLang="en-US" sz="600" b="1" dirty="0">
                        <a:latin typeface="Meiryo UI" panose="020B0604030504040204" pitchFamily="50" charset="-128"/>
                        <a:ea typeface="Meiryo UI" panose="020B0604030504040204" pitchFamily="50" charset="-128"/>
                      </a:endParaRPr>
                    </a:p>
                  </a:txBody>
                  <a:tcPr marL="0" marR="0" marT="0" marB="0" anchor="ctr" anchorCtr="1">
                    <a:solidFill>
                      <a:schemeClr val="bg1">
                        <a:lumMod val="75000"/>
                      </a:schemeClr>
                    </a:solidFill>
                  </a:tcPr>
                </a:tc>
                <a:tc>
                  <a:txBody>
                    <a:bodyPr/>
                    <a:lstStyle/>
                    <a:p>
                      <a:pPr algn="ctr">
                        <a:lnSpc>
                          <a:spcPts val="700"/>
                        </a:lnSpc>
                      </a:pPr>
                      <a:r>
                        <a:rPr kumimoji="1" lang="ja-JP" altLang="en-US" sz="600" b="1" dirty="0">
                          <a:latin typeface="Meiryo UI" panose="020B0604030504040204" pitchFamily="50" charset="-128"/>
                          <a:ea typeface="Meiryo UI" panose="020B0604030504040204" pitchFamily="50" charset="-128"/>
                        </a:rPr>
                        <a:t>産業</a:t>
                      </a:r>
                    </a:p>
                  </a:txBody>
                  <a:tcPr marL="0" marR="0" marT="0" marB="0" anchor="ctr" anchorCtr="1">
                    <a:solidFill>
                      <a:schemeClr val="bg1">
                        <a:lumMod val="75000"/>
                      </a:schemeClr>
                    </a:solidFill>
                  </a:tcPr>
                </a:tc>
                <a:tc>
                  <a:txBody>
                    <a:bodyPr/>
                    <a:lstStyle/>
                    <a:p>
                      <a:pPr algn="ctr">
                        <a:lnSpc>
                          <a:spcPts val="600"/>
                        </a:lnSpc>
                      </a:pPr>
                      <a:r>
                        <a:rPr kumimoji="1" lang="ja-JP" altLang="en-US" sz="600" b="1" dirty="0">
                          <a:latin typeface="Meiryo UI" panose="020B0604030504040204" pitchFamily="50" charset="-128"/>
                          <a:ea typeface="Meiryo UI" panose="020B0604030504040204" pitchFamily="50" charset="-128"/>
                        </a:rPr>
                        <a:t>材料費の内訳</a:t>
                      </a:r>
                      <a:endParaRPr kumimoji="1" lang="en-US" altLang="ja-JP" sz="600" b="1" dirty="0">
                        <a:latin typeface="Meiryo UI" panose="020B0604030504040204" pitchFamily="50" charset="-128"/>
                        <a:ea typeface="Meiryo UI" panose="020B0604030504040204" pitchFamily="50" charset="-128"/>
                      </a:endParaRPr>
                    </a:p>
                    <a:p>
                      <a:pPr algn="ctr">
                        <a:lnSpc>
                          <a:spcPts val="600"/>
                        </a:lnSpc>
                      </a:pPr>
                      <a:r>
                        <a:rPr kumimoji="1" lang="en-US" altLang="ja-JP" sz="600" b="1">
                          <a:latin typeface="Meiryo UI" panose="020B0604030504040204" pitchFamily="50" charset="-128"/>
                          <a:ea typeface="Meiryo UI" panose="020B0604030504040204" pitchFamily="50" charset="-128"/>
                        </a:rPr>
                        <a:t>(%)</a:t>
                      </a:r>
                      <a:endParaRPr kumimoji="1" lang="ja-JP" altLang="en-US" sz="600" b="1" dirty="0">
                        <a:latin typeface="Meiryo UI" panose="020B0604030504040204" pitchFamily="50" charset="-128"/>
                        <a:ea typeface="Meiryo UI" panose="020B0604030504040204" pitchFamily="50" charset="-128"/>
                      </a:endParaRPr>
                    </a:p>
                  </a:txBody>
                  <a:tcPr marL="0" marR="0" marT="0" marB="0" anchor="ctr" anchorCtr="1">
                    <a:solidFill>
                      <a:schemeClr val="bg1">
                        <a:lumMod val="75000"/>
                      </a:schemeClr>
                    </a:solidFill>
                  </a:tcPr>
                </a:tc>
                <a:tc>
                  <a:txBody>
                    <a:bodyPr/>
                    <a:lstStyle/>
                    <a:p>
                      <a:pPr algn="ctr">
                        <a:lnSpc>
                          <a:spcPts val="600"/>
                        </a:lnSpc>
                      </a:pPr>
                      <a:r>
                        <a:rPr kumimoji="1" lang="ja-JP" altLang="en-US" sz="600" b="1" dirty="0">
                          <a:latin typeface="Meiryo UI" panose="020B0604030504040204" pitchFamily="50" charset="-128"/>
                          <a:ea typeface="Meiryo UI" panose="020B0604030504040204" pitchFamily="50" charset="-128"/>
                        </a:rPr>
                        <a:t>域内調達率</a:t>
                      </a:r>
                      <a:endParaRPr kumimoji="1" lang="en-US" altLang="ja-JP" sz="600" b="1" dirty="0">
                        <a:latin typeface="Meiryo UI" panose="020B0604030504040204" pitchFamily="50" charset="-128"/>
                        <a:ea typeface="Meiryo UI" panose="020B0604030504040204" pitchFamily="50" charset="-128"/>
                      </a:endParaRPr>
                    </a:p>
                    <a:p>
                      <a:pPr algn="ctr">
                        <a:lnSpc>
                          <a:spcPts val="600"/>
                        </a:lnSpc>
                      </a:pPr>
                      <a:r>
                        <a:rPr kumimoji="1" lang="en-US" altLang="ja-JP" sz="600" b="1" dirty="0">
                          <a:latin typeface="Meiryo UI" panose="020B0604030504040204" pitchFamily="50" charset="-128"/>
                          <a:ea typeface="Meiryo UI" panose="020B0604030504040204" pitchFamily="50" charset="-128"/>
                        </a:rPr>
                        <a:t>(%)</a:t>
                      </a:r>
                      <a:endParaRPr kumimoji="1" lang="ja-JP" altLang="en-US" sz="600" b="1" dirty="0">
                        <a:latin typeface="Meiryo UI" panose="020B0604030504040204" pitchFamily="50" charset="-128"/>
                        <a:ea typeface="Meiryo UI" panose="020B0604030504040204" pitchFamily="50" charset="-128"/>
                      </a:endParaRPr>
                    </a:p>
                  </a:txBody>
                  <a:tcPr marL="0" marR="0" marT="0" marB="0" anchor="ctr" anchorCtr="1">
                    <a:solidFill>
                      <a:schemeClr val="bg1">
                        <a:lumMod val="75000"/>
                      </a:schemeClr>
                    </a:solidFill>
                  </a:tcPr>
                </a:tc>
                <a:extLst>
                  <a:ext uri="{0D108BD9-81ED-4DB2-BD59-A6C34878D82A}">
                    <a16:rowId xmlns:a16="http://schemas.microsoft.com/office/drawing/2014/main" val="3528111955"/>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a:t>
                      </a:r>
                    </a:p>
                  </a:txBody>
                  <a:tcPr marL="0" marR="0" marT="0" marB="0" anchor="ctr">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550" kern="1200" dirty="0">
                          <a:solidFill>
                            <a:schemeClr val="tx1"/>
                          </a:solidFill>
                          <a:latin typeface="Meiryo UI" panose="020B0604030504040204" pitchFamily="50" charset="-128"/>
                          <a:ea typeface="Meiryo UI" panose="020B0604030504040204" pitchFamily="50" charset="-128"/>
                          <a:cs typeface="+mn-cs"/>
                        </a:rPr>
                        <a:t> 農業</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0272368"/>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2</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550" kern="1200" dirty="0">
                          <a:solidFill>
                            <a:schemeClr val="tx1"/>
                          </a:solidFill>
                          <a:latin typeface="Meiryo UI" panose="020B0604030504040204" pitchFamily="50" charset="-128"/>
                          <a:ea typeface="Meiryo UI" panose="020B0604030504040204" pitchFamily="50" charset="-128"/>
                          <a:cs typeface="+mn-cs"/>
                        </a:rPr>
                        <a:t> 林業</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542611"/>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3</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水産業</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7975250"/>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4</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550" kern="1200" dirty="0">
                          <a:solidFill>
                            <a:schemeClr val="tx1"/>
                          </a:solidFill>
                          <a:latin typeface="Meiryo UI" panose="020B0604030504040204" pitchFamily="50" charset="-128"/>
                          <a:ea typeface="Meiryo UI" panose="020B0604030504040204" pitchFamily="50" charset="-128"/>
                          <a:cs typeface="+mn-cs"/>
                        </a:rPr>
                        <a:t> 鉱業</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3184865"/>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5</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食料品</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2344094"/>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6</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繊維製品</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6968817"/>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7</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パルプ・紙・紙加工品</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2976300"/>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8</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化学</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817381"/>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9</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石油製品・石炭製品</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583320"/>
                  </a:ext>
                </a:extLst>
              </a:tr>
              <a:tr h="106120">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10</a:t>
                      </a: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窯業・土石製品</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2538906"/>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11</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鉄鋼</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8859380"/>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12</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非鉄金属</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4503410"/>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13</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550" kern="1200" dirty="0">
                          <a:solidFill>
                            <a:schemeClr val="tx1"/>
                          </a:solidFill>
                          <a:latin typeface="Meiryo UI" panose="020B0604030504040204" pitchFamily="50" charset="-128"/>
                          <a:ea typeface="Meiryo UI" panose="020B0604030504040204" pitchFamily="50" charset="-128"/>
                          <a:cs typeface="+mn-cs"/>
                        </a:rPr>
                        <a:t> 金属製品</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9993181"/>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14</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500" kern="1200" dirty="0">
                          <a:solidFill>
                            <a:schemeClr val="tx1"/>
                          </a:solidFill>
                          <a:latin typeface="Meiryo UI" panose="020B0604030504040204" pitchFamily="50" charset="-128"/>
                          <a:ea typeface="Meiryo UI" panose="020B0604030504040204" pitchFamily="50" charset="-128"/>
                          <a:cs typeface="+mn-cs"/>
                        </a:rPr>
                        <a:t> はん用・生産用・業務用機械</a:t>
                      </a:r>
                      <a:endParaRPr kumimoji="1" lang="en-US" altLang="ja-JP" sz="50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3530388"/>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15</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電子部品・デバイス</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61746402"/>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16</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電気機械</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4696772"/>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17</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情報・通信機器</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61044340"/>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18</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ja-JP" altLang="en-US" sz="550" kern="1200" dirty="0">
                          <a:solidFill>
                            <a:schemeClr val="tx1"/>
                          </a:solidFill>
                          <a:latin typeface="Meiryo UI" panose="020B0604030504040204" pitchFamily="50" charset="-128"/>
                          <a:ea typeface="Meiryo UI" panose="020B0604030504040204" pitchFamily="50" charset="-128"/>
                          <a:cs typeface="+mn-cs"/>
                        </a:rPr>
                        <a:t> 輸送用機械</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21726835"/>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19</a:t>
                      </a: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印刷業</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65051373"/>
                  </a:ext>
                </a:extLst>
              </a:tr>
              <a:tr h="107625">
                <a:tc>
                  <a:txBody>
                    <a:bodyPr/>
                    <a:lstStyle/>
                    <a:p>
                      <a:pPr marL="0" algn="ctr"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20</a:t>
                      </a: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marL="0" algn="l" defTabSz="914400" rtl="0" eaLnBrk="1" latinLnBrk="0" hangingPunct="1">
                        <a:lnSpc>
                          <a:spcPts val="500"/>
                        </a:lnSpc>
                      </a:pPr>
                      <a:r>
                        <a:rPr kumimoji="1" lang="en-US" altLang="ja-JP" sz="550" kern="1200" dirty="0">
                          <a:solidFill>
                            <a:schemeClr val="tx1"/>
                          </a:solidFill>
                          <a:latin typeface="Meiryo UI" panose="020B0604030504040204" pitchFamily="50" charset="-128"/>
                          <a:ea typeface="Meiryo UI" panose="020B0604030504040204" pitchFamily="50" charset="-128"/>
                          <a:cs typeface="+mn-cs"/>
                        </a:rPr>
                        <a:t> </a:t>
                      </a:r>
                      <a:r>
                        <a:rPr kumimoji="1" lang="ja-JP" altLang="en-US" sz="550" kern="1200" dirty="0">
                          <a:solidFill>
                            <a:schemeClr val="tx1"/>
                          </a:solidFill>
                          <a:latin typeface="Meiryo UI" panose="020B0604030504040204" pitchFamily="50" charset="-128"/>
                          <a:ea typeface="Meiryo UI" panose="020B0604030504040204" pitchFamily="50" charset="-128"/>
                          <a:cs typeface="+mn-cs"/>
                        </a:rPr>
                        <a:t>その他の製造業</a:t>
                      </a:r>
                      <a:endParaRPr kumimoji="1" lang="en-US" altLang="ja-JP" sz="550" kern="1200" dirty="0">
                        <a:solidFill>
                          <a:schemeClr val="tx1"/>
                        </a:solidFill>
                        <a:latin typeface="Meiryo UI" panose="020B0604030504040204" pitchFamily="50" charset="-128"/>
                        <a:ea typeface="Meiryo UI" panose="020B0604030504040204" pitchFamily="50" charset="-128"/>
                        <a:cs typeface="+mn-cs"/>
                      </a:endParaRPr>
                    </a:p>
                  </a:txBody>
                  <a:tcPr marL="0" marR="0" marT="18000" marB="18000" anchor="ctr">
                    <a:lnT w="6350" cap="flat" cmpd="sng" algn="ctr">
                      <a:solidFill>
                        <a:schemeClr val="tx1"/>
                      </a:solidFill>
                      <a:prstDash val="solid"/>
                      <a:round/>
                      <a:headEnd type="none" w="med" len="med"/>
                      <a:tailEnd type="none" w="med" len="med"/>
                    </a:lnT>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noFill/>
                  </a:tcPr>
                </a:tc>
                <a:tc>
                  <a:txBody>
                    <a:bodyPr/>
                    <a:lstStyle/>
                    <a:p>
                      <a:pPr algn="r">
                        <a:lnSpc>
                          <a:spcPts val="500"/>
                        </a:lnSpc>
                      </a:pPr>
                      <a:endParaRPr kumimoji="1" lang="ja-JP" altLang="en-US" sz="550" dirty="0">
                        <a:latin typeface="Meiryo UI" panose="020B0604030504040204" pitchFamily="50" charset="-128"/>
                        <a:ea typeface="Meiryo UI" panose="020B0604030504040204" pitchFamily="50" charset="-128"/>
                      </a:endParaRPr>
                    </a:p>
                  </a:txBody>
                  <a:tcPr marL="0" marR="36000" marT="0" marB="0" anchor="ctr">
                    <a:lnT w="63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63939060"/>
                  </a:ext>
                </a:extLst>
              </a:tr>
            </a:tbl>
          </a:graphicData>
        </a:graphic>
      </p:graphicFrame>
      <p:graphicFrame>
        <p:nvGraphicFramePr>
          <p:cNvPr id="40" name="表 3">
            <a:extLst>
              <a:ext uri="{FF2B5EF4-FFF2-40B4-BE49-F238E27FC236}">
                <a16:creationId xmlns:a16="http://schemas.microsoft.com/office/drawing/2014/main" id="{5B3DEC93-8F7F-4E1F-8003-937D1D3B2FB0}"/>
              </a:ext>
            </a:extLst>
          </p:cNvPr>
          <p:cNvGraphicFramePr>
            <a:graphicFrameLocks noGrp="1"/>
          </p:cNvGraphicFramePr>
          <p:nvPr>
            <p:extLst>
              <p:ext uri="{D42A27DB-BD31-4B8C-83A1-F6EECF244321}">
                <p14:modId xmlns:p14="http://schemas.microsoft.com/office/powerpoint/2010/main" val="4064732187"/>
              </p:ext>
            </p:extLst>
          </p:nvPr>
        </p:nvGraphicFramePr>
        <p:xfrm>
          <a:off x="2203823" y="1238287"/>
          <a:ext cx="1854547" cy="2448004"/>
        </p:xfrm>
        <a:graphic>
          <a:graphicData uri="http://schemas.openxmlformats.org/drawingml/2006/table">
            <a:tbl>
              <a:tblPr firstRow="1" bandRow="1">
                <a:tableStyleId>{5940675A-B579-460E-94D1-54222C63F5DA}</a:tableStyleId>
              </a:tblPr>
              <a:tblGrid>
                <a:gridCol w="702547">
                  <a:extLst>
                    <a:ext uri="{9D8B030D-6E8A-4147-A177-3AD203B41FA5}">
                      <a16:colId xmlns:a16="http://schemas.microsoft.com/office/drawing/2014/main" val="4225358675"/>
                    </a:ext>
                  </a:extLst>
                </a:gridCol>
                <a:gridCol w="828000">
                  <a:extLst>
                    <a:ext uri="{9D8B030D-6E8A-4147-A177-3AD203B41FA5}">
                      <a16:colId xmlns:a16="http://schemas.microsoft.com/office/drawing/2014/main" val="1868032922"/>
                    </a:ext>
                  </a:extLst>
                </a:gridCol>
                <a:gridCol w="324000">
                  <a:extLst>
                    <a:ext uri="{9D8B030D-6E8A-4147-A177-3AD203B41FA5}">
                      <a16:colId xmlns:a16="http://schemas.microsoft.com/office/drawing/2014/main" val="3698287331"/>
                    </a:ext>
                  </a:extLst>
                </a:gridCol>
              </a:tblGrid>
              <a:tr h="188308">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項目</a:t>
                      </a:r>
                    </a:p>
                  </a:txBody>
                  <a:tcPr marL="36000" marR="36000"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設定値</a:t>
                      </a:r>
                    </a:p>
                  </a:txBody>
                  <a:tcPr marL="36000" marR="36000" anchor="ctr" anchorCtr="1">
                    <a:solidFill>
                      <a:schemeClr val="bg1">
                        <a:lumMod val="75000"/>
                      </a:schemeClr>
                    </a:solidFill>
                  </a:tcPr>
                </a:tc>
                <a:tc>
                  <a:txBody>
                    <a:bodyPr/>
                    <a:lstStyle/>
                    <a:p>
                      <a:pPr algn="ctr">
                        <a:lnSpc>
                          <a:spcPts val="700"/>
                        </a:lnSpc>
                      </a:pPr>
                      <a:r>
                        <a:rPr kumimoji="1" lang="ja-JP" altLang="en-US" sz="800" b="1" dirty="0">
                          <a:latin typeface="Meiryo UI" panose="020B0604030504040204" pitchFamily="50" charset="-128"/>
                          <a:ea typeface="Meiryo UI" panose="020B0604030504040204" pitchFamily="50" charset="-128"/>
                        </a:rPr>
                        <a:t>単位</a:t>
                      </a:r>
                    </a:p>
                  </a:txBody>
                  <a:tcPr marL="36000" marR="36000" anchor="ctr" anchorCtr="1">
                    <a:solidFill>
                      <a:schemeClr val="bg1">
                        <a:lumMod val="75000"/>
                      </a:schemeClr>
                    </a:solidFill>
                  </a:tcPr>
                </a:tc>
                <a:extLst>
                  <a:ext uri="{0D108BD9-81ED-4DB2-BD59-A6C34878D82A}">
                    <a16:rowId xmlns:a16="http://schemas.microsoft.com/office/drawing/2014/main" val="3528111955"/>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売上高</a:t>
                      </a:r>
                    </a:p>
                  </a:txBody>
                  <a:tcPr marL="36000" marR="36000" anchor="ctr">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072559"/>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材料費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586984"/>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労務費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6884862"/>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電力費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8852600"/>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ガス・水道料</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767973"/>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運賃</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735786"/>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不動産賃貸料</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3102443"/>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通信費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2801623"/>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その他経費</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2351758"/>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営業外費用</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9908587"/>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法人税等</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7059038"/>
                  </a:ext>
                </a:extLst>
              </a:tr>
              <a:tr h="188308">
                <a:tc>
                  <a:txBody>
                    <a:bodyPr/>
                    <a:lstStyle/>
                    <a:p>
                      <a:pPr>
                        <a:lnSpc>
                          <a:spcPts val="700"/>
                        </a:lnSpc>
                      </a:pPr>
                      <a:r>
                        <a:rPr kumimoji="1" lang="ja-JP" altLang="en-US" sz="800" dirty="0">
                          <a:latin typeface="Meiryo UI" panose="020B0604030504040204" pitchFamily="50" charset="-128"/>
                          <a:ea typeface="Meiryo UI" panose="020B0604030504040204" pitchFamily="50" charset="-128"/>
                        </a:rPr>
                        <a:t>当期純利益</a:t>
                      </a:r>
                    </a:p>
                  </a:txBody>
                  <a:tcPr marL="36000" marR="36000" anchor="ctr">
                    <a:lnT w="6350" cap="flat" cmpd="sng" algn="ctr">
                      <a:solidFill>
                        <a:schemeClr val="tx1"/>
                      </a:solidFill>
                      <a:prstDash val="solid"/>
                      <a:round/>
                      <a:headEnd type="none" w="med" len="med"/>
                      <a:tailEnd type="none" w="med" len="med"/>
                    </a:lnT>
                    <a:solidFill>
                      <a:schemeClr val="bg1">
                        <a:lumMod val="95000"/>
                      </a:schemeClr>
                    </a:solidFill>
                  </a:tcPr>
                </a:tc>
                <a:tc>
                  <a:txBody>
                    <a:bodyPr/>
                    <a:lstStyle/>
                    <a:p>
                      <a:pPr algn="r">
                        <a:lnSpc>
                          <a:spcPts val="7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lnT w="6350" cap="flat" cmpd="sng" algn="ctr">
                      <a:solidFill>
                        <a:schemeClr val="tx1"/>
                      </a:solidFill>
                      <a:prstDash val="solid"/>
                      <a:round/>
                      <a:headEnd type="none" w="med" len="med"/>
                      <a:tailEnd type="none" w="med" len="med"/>
                    </a:lnT>
                  </a:tcPr>
                </a:tc>
                <a:tc>
                  <a:txBody>
                    <a:bodyPr/>
                    <a:lstStyle/>
                    <a:p>
                      <a:pPr algn="ctr">
                        <a:lnSpc>
                          <a:spcPts val="700"/>
                        </a:lnSpc>
                      </a:pPr>
                      <a:r>
                        <a:rPr kumimoji="1" lang="ja-JP" altLang="en-US" sz="800" dirty="0">
                          <a:latin typeface="Meiryo UI" panose="020B0604030504040204" pitchFamily="50" charset="-128"/>
                          <a:ea typeface="Meiryo UI" panose="020B0604030504040204" pitchFamily="50" charset="-128"/>
                        </a:rPr>
                        <a:t>千円</a:t>
                      </a:r>
                    </a:p>
                  </a:txBody>
                  <a:tcPr marL="36000" marR="36000" anchor="ct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79554553"/>
                  </a:ext>
                </a:extLst>
              </a:tr>
            </a:tbl>
          </a:graphicData>
        </a:graphic>
      </p:graphicFrame>
      <p:graphicFrame>
        <p:nvGraphicFramePr>
          <p:cNvPr id="41" name="表 2">
            <a:extLst>
              <a:ext uri="{FF2B5EF4-FFF2-40B4-BE49-F238E27FC236}">
                <a16:creationId xmlns:a16="http://schemas.microsoft.com/office/drawing/2014/main" id="{6C9E49E1-5F54-4433-86E5-0A67EB28DF97}"/>
              </a:ext>
            </a:extLst>
          </p:cNvPr>
          <p:cNvGraphicFramePr>
            <a:graphicFrameLocks noGrp="1"/>
          </p:cNvGraphicFramePr>
          <p:nvPr>
            <p:extLst>
              <p:ext uri="{D42A27DB-BD31-4B8C-83A1-F6EECF244321}">
                <p14:modId xmlns:p14="http://schemas.microsoft.com/office/powerpoint/2010/main" val="1802476425"/>
              </p:ext>
            </p:extLst>
          </p:nvPr>
        </p:nvGraphicFramePr>
        <p:xfrm>
          <a:off x="61078" y="2479182"/>
          <a:ext cx="1944000" cy="548640"/>
        </p:xfrm>
        <a:graphic>
          <a:graphicData uri="http://schemas.openxmlformats.org/drawingml/2006/table">
            <a:tbl>
              <a:tblPr firstRow="1" bandRow="1">
                <a:tableStyleId>{5940675A-B579-460E-94D1-54222C63F5DA}</a:tableStyleId>
              </a:tblPr>
              <a:tblGrid>
                <a:gridCol w="756000">
                  <a:extLst>
                    <a:ext uri="{9D8B030D-6E8A-4147-A177-3AD203B41FA5}">
                      <a16:colId xmlns:a16="http://schemas.microsoft.com/office/drawing/2014/main" val="2250622700"/>
                    </a:ext>
                  </a:extLst>
                </a:gridCol>
                <a:gridCol w="900000">
                  <a:extLst>
                    <a:ext uri="{9D8B030D-6E8A-4147-A177-3AD203B41FA5}">
                      <a16:colId xmlns:a16="http://schemas.microsoft.com/office/drawing/2014/main" val="1868032922"/>
                    </a:ext>
                  </a:extLst>
                </a:gridCol>
                <a:gridCol w="288000">
                  <a:extLst>
                    <a:ext uri="{9D8B030D-6E8A-4147-A177-3AD203B41FA5}">
                      <a16:colId xmlns:a16="http://schemas.microsoft.com/office/drawing/2014/main" val="3216235292"/>
                    </a:ext>
                  </a:extLst>
                </a:gridCol>
              </a:tblGrid>
              <a:tr h="180000">
                <a:tc>
                  <a:txBody>
                    <a:bodyPr/>
                    <a:lstStyle/>
                    <a:p>
                      <a:pPr algn="ctr">
                        <a:lnSpc>
                          <a:spcPct val="100000"/>
                        </a:lnSpc>
                      </a:pPr>
                      <a:r>
                        <a:rPr kumimoji="1" lang="ja-JP" altLang="en-US" sz="800" b="1" dirty="0">
                          <a:latin typeface="Meiryo UI" panose="020B0604030504040204" pitchFamily="50" charset="-128"/>
                          <a:ea typeface="Meiryo UI" panose="020B0604030504040204" pitchFamily="50" charset="-128"/>
                        </a:rPr>
                        <a:t>項目</a:t>
                      </a:r>
                    </a:p>
                  </a:txBody>
                  <a:tcPr marL="36000" marR="36000" anchor="ctr" anchorCtr="1">
                    <a:solidFill>
                      <a:schemeClr val="bg1">
                        <a:lumMod val="75000"/>
                      </a:schemeClr>
                    </a:solidFill>
                  </a:tcPr>
                </a:tc>
                <a:tc>
                  <a:txBody>
                    <a:bodyPr/>
                    <a:lstStyle/>
                    <a:p>
                      <a:pPr algn="ctr">
                        <a:lnSpc>
                          <a:spcPct val="100000"/>
                        </a:lnSpc>
                      </a:pPr>
                      <a:r>
                        <a:rPr kumimoji="1" lang="ja-JP" altLang="en-US" sz="800" b="1" dirty="0">
                          <a:latin typeface="Meiryo UI" panose="020B0604030504040204" pitchFamily="50" charset="-128"/>
                          <a:ea typeface="Meiryo UI" panose="020B0604030504040204" pitchFamily="50" charset="-128"/>
                        </a:rPr>
                        <a:t>設定値</a:t>
                      </a:r>
                      <a:r>
                        <a:rPr kumimoji="1" lang="en-US" altLang="ja-JP" sz="800" b="1" dirty="0">
                          <a:latin typeface="Meiryo UI" panose="020B0604030504040204" pitchFamily="50" charset="-128"/>
                          <a:ea typeface="Meiryo UI" panose="020B0604030504040204" pitchFamily="50" charset="-128"/>
                        </a:rPr>
                        <a:t>(</a:t>
                      </a:r>
                      <a:r>
                        <a:rPr kumimoji="1" lang="ja-JP" altLang="en-US" sz="800" b="1" dirty="0">
                          <a:latin typeface="Meiryo UI" panose="020B0604030504040204" pitchFamily="50" charset="-128"/>
                          <a:ea typeface="Meiryo UI" panose="020B0604030504040204" pitchFamily="50" charset="-128"/>
                        </a:rPr>
                        <a:t>人</a:t>
                      </a:r>
                      <a:r>
                        <a:rPr kumimoji="1" lang="en-US" altLang="ja-JP" sz="800" b="1" dirty="0">
                          <a:latin typeface="Meiryo UI" panose="020B0604030504040204" pitchFamily="50" charset="-128"/>
                          <a:ea typeface="Meiryo UI" panose="020B0604030504040204" pitchFamily="50" charset="-128"/>
                        </a:rPr>
                        <a:t>)</a:t>
                      </a:r>
                      <a:endParaRPr kumimoji="1" lang="ja-JP" altLang="en-US" sz="800" b="1" dirty="0">
                        <a:latin typeface="Meiryo UI" panose="020B0604030504040204" pitchFamily="50" charset="-128"/>
                        <a:ea typeface="Meiryo UI" panose="020B0604030504040204" pitchFamily="50" charset="-128"/>
                      </a:endParaRPr>
                    </a:p>
                  </a:txBody>
                  <a:tcPr marL="36000" marR="36000" anchor="ctr" anchorCtr="1">
                    <a:solidFill>
                      <a:schemeClr val="bg1">
                        <a:lumMod val="75000"/>
                      </a:schemeClr>
                    </a:solidFill>
                  </a:tcPr>
                </a:tc>
                <a:tc>
                  <a:txBody>
                    <a:bodyPr/>
                    <a:lstStyle/>
                    <a:p>
                      <a:pPr algn="ctr">
                        <a:lnSpc>
                          <a:spcPct val="100000"/>
                        </a:lnSpc>
                      </a:pPr>
                      <a:r>
                        <a:rPr kumimoji="1" lang="ja-JP" altLang="en-US" sz="800" b="1" dirty="0">
                          <a:latin typeface="Meiryo UI" panose="020B0604030504040204" pitchFamily="50" charset="-128"/>
                          <a:ea typeface="Meiryo UI" panose="020B0604030504040204" pitchFamily="50" charset="-128"/>
                        </a:rPr>
                        <a:t>単位</a:t>
                      </a:r>
                    </a:p>
                  </a:txBody>
                  <a:tcPr marL="36000" marR="36000"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ctr" defTabSz="914400" rtl="0" eaLnBrk="1" latinLnBrk="0" hangingPunct="1">
                        <a:lnSpc>
                          <a:spcPct val="100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誘致する企業</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ct val="100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の従業者数</a:t>
                      </a:r>
                    </a:p>
                  </a:txBody>
                  <a:tcPr marL="36000" marR="36000" anchor="ctr">
                    <a:solidFill>
                      <a:schemeClr val="bg1">
                        <a:lumMod val="95000"/>
                      </a:schemeClr>
                    </a:solidFill>
                  </a:tcPr>
                </a:tc>
                <a:tc>
                  <a:txBody>
                    <a:bodyPr/>
                    <a:lstStyle/>
                    <a:p>
                      <a:pPr algn="r">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noFill/>
                  </a:tcPr>
                </a:tc>
                <a:tc>
                  <a:txBody>
                    <a:bodyPr/>
                    <a:lstStyle/>
                    <a:p>
                      <a:pPr algn="ctr">
                        <a:lnSpc>
                          <a:spcPct val="100000"/>
                        </a:lnSpc>
                      </a:pPr>
                      <a:r>
                        <a:rPr kumimoji="1" lang="ja-JP" altLang="en-US" sz="800" dirty="0">
                          <a:latin typeface="Meiryo UI" panose="020B0604030504040204" pitchFamily="50" charset="-128"/>
                          <a:ea typeface="Meiryo UI" panose="020B0604030504040204" pitchFamily="50" charset="-128"/>
                        </a:rPr>
                        <a:t>人</a:t>
                      </a:r>
                    </a:p>
                  </a:txBody>
                  <a:tcPr marL="36000" marR="36000" anchor="ctr">
                    <a:noFill/>
                  </a:tcPr>
                </a:tc>
                <a:extLst>
                  <a:ext uri="{0D108BD9-81ED-4DB2-BD59-A6C34878D82A}">
                    <a16:rowId xmlns:a16="http://schemas.microsoft.com/office/drawing/2014/main" val="2600272368"/>
                  </a:ext>
                </a:extLst>
              </a:tr>
            </a:tbl>
          </a:graphicData>
        </a:graphic>
      </p:graphicFrame>
      <p:graphicFrame>
        <p:nvGraphicFramePr>
          <p:cNvPr id="42" name="表 1">
            <a:extLst>
              <a:ext uri="{FF2B5EF4-FFF2-40B4-BE49-F238E27FC236}">
                <a16:creationId xmlns:a16="http://schemas.microsoft.com/office/drawing/2014/main" id="{66A5589F-2FE1-4AF3-8D5D-A7E1A4E054C5}"/>
              </a:ext>
            </a:extLst>
          </p:cNvPr>
          <p:cNvGraphicFramePr>
            <a:graphicFrameLocks noGrp="1"/>
          </p:cNvGraphicFramePr>
          <p:nvPr>
            <p:extLst>
              <p:ext uri="{D42A27DB-BD31-4B8C-83A1-F6EECF244321}">
                <p14:modId xmlns:p14="http://schemas.microsoft.com/office/powerpoint/2010/main" val="3229490045"/>
              </p:ext>
            </p:extLst>
          </p:nvPr>
        </p:nvGraphicFramePr>
        <p:xfrm>
          <a:off x="61078" y="1661548"/>
          <a:ext cx="1944878" cy="548640"/>
        </p:xfrm>
        <a:graphic>
          <a:graphicData uri="http://schemas.openxmlformats.org/drawingml/2006/table">
            <a:tbl>
              <a:tblPr firstRow="1" bandRow="1">
                <a:tableStyleId>{5940675A-B579-460E-94D1-54222C63F5DA}</a:tableStyleId>
              </a:tblPr>
              <a:tblGrid>
                <a:gridCol w="756878">
                  <a:extLst>
                    <a:ext uri="{9D8B030D-6E8A-4147-A177-3AD203B41FA5}">
                      <a16:colId xmlns:a16="http://schemas.microsoft.com/office/drawing/2014/main" val="2250622700"/>
                    </a:ext>
                  </a:extLst>
                </a:gridCol>
                <a:gridCol w="1188000">
                  <a:extLst>
                    <a:ext uri="{9D8B030D-6E8A-4147-A177-3AD203B41FA5}">
                      <a16:colId xmlns:a16="http://schemas.microsoft.com/office/drawing/2014/main" val="1868032922"/>
                    </a:ext>
                  </a:extLst>
                </a:gridCol>
              </a:tblGrid>
              <a:tr h="180000">
                <a:tc>
                  <a:txBody>
                    <a:bodyPr/>
                    <a:lstStyle/>
                    <a:p>
                      <a:pPr algn="ctr">
                        <a:lnSpc>
                          <a:spcPct val="100000"/>
                        </a:lnSpc>
                      </a:pPr>
                      <a:r>
                        <a:rPr kumimoji="1" lang="ja-JP" altLang="en-US" sz="800" b="1" dirty="0">
                          <a:latin typeface="Meiryo UI" panose="020B0604030504040204" pitchFamily="50" charset="-128"/>
                          <a:ea typeface="Meiryo UI" panose="020B0604030504040204" pitchFamily="50" charset="-128"/>
                        </a:rPr>
                        <a:t>項目</a:t>
                      </a:r>
                    </a:p>
                  </a:txBody>
                  <a:tcPr marL="36000" marR="36000" anchor="ctr" anchorCtr="1">
                    <a:solidFill>
                      <a:schemeClr val="bg1">
                        <a:lumMod val="75000"/>
                      </a:schemeClr>
                    </a:solidFill>
                  </a:tcPr>
                </a:tc>
                <a:tc>
                  <a:txBody>
                    <a:bodyPr/>
                    <a:lstStyle/>
                    <a:p>
                      <a:pPr algn="ctr">
                        <a:lnSpc>
                          <a:spcPct val="100000"/>
                        </a:lnSpc>
                      </a:pPr>
                      <a:r>
                        <a:rPr kumimoji="1" lang="ja-JP" altLang="en-US" sz="800" b="1" dirty="0">
                          <a:latin typeface="Meiryo UI" panose="020B0604030504040204" pitchFamily="50" charset="-128"/>
                          <a:ea typeface="Meiryo UI" panose="020B0604030504040204" pitchFamily="50" charset="-128"/>
                        </a:rPr>
                        <a:t>産業名</a:t>
                      </a:r>
                    </a:p>
                  </a:txBody>
                  <a:tcPr marL="36000" marR="36000" anchor="ctr" anchorCtr="1">
                    <a:solidFill>
                      <a:schemeClr val="bg1">
                        <a:lumMod val="75000"/>
                      </a:schemeClr>
                    </a:solidFill>
                  </a:tcPr>
                </a:tc>
                <a:extLst>
                  <a:ext uri="{0D108BD9-81ED-4DB2-BD59-A6C34878D82A}">
                    <a16:rowId xmlns:a16="http://schemas.microsoft.com/office/drawing/2014/main" val="3528111955"/>
                  </a:ext>
                </a:extLst>
              </a:tr>
              <a:tr h="252000">
                <a:tc>
                  <a:txBody>
                    <a:bodyPr/>
                    <a:lstStyle/>
                    <a:p>
                      <a:pPr marL="0" algn="ctr" defTabSz="914400" rtl="0" eaLnBrk="1" latinLnBrk="0" hangingPunct="1">
                        <a:lnSpc>
                          <a:spcPct val="100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誘致する企業</a:t>
                      </a:r>
                      <a:endParaRPr kumimoji="1" lang="en-US" altLang="ja-JP" sz="800" kern="1200" dirty="0">
                        <a:solidFill>
                          <a:schemeClr val="tx1"/>
                        </a:solidFill>
                        <a:latin typeface="Meiryo UI" panose="020B0604030504040204" pitchFamily="50" charset="-128"/>
                        <a:ea typeface="Meiryo UI" panose="020B0604030504040204" pitchFamily="50" charset="-128"/>
                        <a:cs typeface="+mn-cs"/>
                      </a:endParaRPr>
                    </a:p>
                    <a:p>
                      <a:pPr marL="0" algn="ctr" defTabSz="914400" rtl="0" eaLnBrk="1" latinLnBrk="0" hangingPunct="1">
                        <a:lnSpc>
                          <a:spcPct val="100000"/>
                        </a:lnSpc>
                      </a:pPr>
                      <a:r>
                        <a:rPr kumimoji="1" lang="ja-JP" altLang="en-US" sz="800" kern="1200" dirty="0">
                          <a:solidFill>
                            <a:schemeClr val="tx1"/>
                          </a:solidFill>
                          <a:latin typeface="Meiryo UI" panose="020B0604030504040204" pitchFamily="50" charset="-128"/>
                          <a:ea typeface="Meiryo UI" panose="020B0604030504040204" pitchFamily="50" charset="-128"/>
                          <a:cs typeface="+mn-cs"/>
                        </a:rPr>
                        <a:t>が属する産業</a:t>
                      </a:r>
                    </a:p>
                  </a:txBody>
                  <a:tcPr marL="36000" marR="36000" anchor="ctr">
                    <a:solidFill>
                      <a:schemeClr val="bg1">
                        <a:lumMod val="95000"/>
                      </a:schemeClr>
                    </a:solidFill>
                  </a:tcPr>
                </a:tc>
                <a:tc>
                  <a:txBody>
                    <a:bodyPr/>
                    <a:lstStyle/>
                    <a:p>
                      <a:pPr algn="l">
                        <a:lnSpc>
                          <a:spcPct val="100000"/>
                        </a:lnSpc>
                      </a:pPr>
                      <a:endParaRPr kumimoji="1" lang="ja-JP" altLang="en-US" sz="800" dirty="0">
                        <a:latin typeface="Meiryo UI" panose="020B0604030504040204" pitchFamily="50" charset="-128"/>
                        <a:ea typeface="Meiryo UI" panose="020B0604030504040204" pitchFamily="50" charset="-128"/>
                      </a:endParaRPr>
                    </a:p>
                  </a:txBody>
                  <a:tcPr marL="36000" marR="36000" anchor="ctr">
                    <a:noFill/>
                  </a:tcPr>
                </a:tc>
                <a:extLst>
                  <a:ext uri="{0D108BD9-81ED-4DB2-BD59-A6C34878D82A}">
                    <a16:rowId xmlns:a16="http://schemas.microsoft.com/office/drawing/2014/main" val="2600272368"/>
                  </a:ext>
                </a:extLst>
              </a:tr>
            </a:tbl>
          </a:graphicData>
        </a:graphic>
      </p:graphicFrame>
      <p:sp>
        <p:nvSpPr>
          <p:cNvPr id="43" name="テキスト ボックス 1">
            <a:extLst>
              <a:ext uri="{FF2B5EF4-FFF2-40B4-BE49-F238E27FC236}">
                <a16:creationId xmlns:a16="http://schemas.microsoft.com/office/drawing/2014/main" id="{BFEA08C6-540E-44C3-B289-06A20BB1922D}"/>
              </a:ext>
            </a:extLst>
          </p:cNvPr>
          <p:cNvSpPr txBox="1"/>
          <p:nvPr/>
        </p:nvSpPr>
        <p:spPr>
          <a:xfrm>
            <a:off x="61077" y="1111797"/>
            <a:ext cx="1944000" cy="252000"/>
          </a:xfrm>
          <a:prstGeom prst="rect">
            <a:avLst/>
          </a:prstGeom>
          <a:noFill/>
          <a:ln w="12700">
            <a:solidFill>
              <a:schemeClr val="tx1">
                <a:lumMod val="65000"/>
                <a:lumOff val="35000"/>
              </a:schemeClr>
            </a:solidFill>
          </a:ln>
        </p:spPr>
        <p:txBody>
          <a:bodyPr wrap="square" tIns="0" bIns="0" rtlCol="0" anchor="ctr" anchorCtr="0">
            <a:noAutofit/>
          </a:bodyPr>
          <a:lstStyle/>
          <a:p>
            <a:pPr algn="ctr">
              <a:lnSpc>
                <a:spcPts val="1500"/>
              </a:lnSpc>
            </a:pPr>
            <a:r>
              <a:rPr lang="ja-JP" altLang="en-US" sz="1000" dirty="0">
                <a:latin typeface="Meiryo UI" panose="020B0604030504040204" pitchFamily="50" charset="-128"/>
                <a:ea typeface="Meiryo UI" panose="020B0604030504040204" pitchFamily="50" charset="-128"/>
              </a:rPr>
              <a:t>企業誘致</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域内生産の増加</a:t>
            </a:r>
            <a:r>
              <a:rPr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44" name="テキスト ボックス 25">
            <a:extLst>
              <a:ext uri="{FF2B5EF4-FFF2-40B4-BE49-F238E27FC236}">
                <a16:creationId xmlns:a16="http://schemas.microsoft.com/office/drawing/2014/main" id="{6D86CB62-0AD7-4B03-9E02-106D954C537D}"/>
              </a:ext>
            </a:extLst>
          </p:cNvPr>
          <p:cNvSpPr txBox="1"/>
          <p:nvPr/>
        </p:nvSpPr>
        <p:spPr>
          <a:xfrm>
            <a:off x="4168557" y="1210121"/>
            <a:ext cx="1080000" cy="123111"/>
          </a:xfrm>
          <a:prstGeom prst="rect">
            <a:avLst/>
          </a:prstGeom>
          <a:noFill/>
        </p:spPr>
        <p:txBody>
          <a:bodyPr wrap="square" lIns="0" tIns="0" rIns="0" bIns="0" rtlCol="0">
            <a:spAutoFit/>
          </a:bodyPr>
          <a:lstStyle/>
          <a:p>
            <a:r>
              <a:rPr kumimoji="1" lang="ja-JP" altLang="en-US" sz="800" dirty="0">
                <a:latin typeface="Meiryo UI" panose="020B0604030504040204" pitchFamily="50" charset="-128"/>
                <a:ea typeface="Meiryo UI" panose="020B0604030504040204" pitchFamily="50" charset="-128"/>
              </a:rPr>
              <a:t>うち、材料費の内訳</a:t>
            </a:r>
          </a:p>
        </p:txBody>
      </p:sp>
      <p:sp>
        <p:nvSpPr>
          <p:cNvPr id="26" name="正方形/長方形 31">
            <a:extLst>
              <a:ext uri="{FF2B5EF4-FFF2-40B4-BE49-F238E27FC236}">
                <a16:creationId xmlns:a16="http://schemas.microsoft.com/office/drawing/2014/main" id="{E5AD6F74-1C37-4727-B523-BE76891670FF}"/>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876006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 1"/>
          <p:cNvSpPr>
            <a:spLocks noGrp="1"/>
          </p:cNvSpPr>
          <p:nvPr>
            <p:ph type="sldNum" sz="quarter" idx="4"/>
          </p:nvPr>
        </p:nvSpPr>
        <p:spPr/>
        <p:txBody>
          <a:bodyPr/>
          <a:lstStyle/>
          <a:p>
            <a:pPr>
              <a:defRPr/>
            </a:pPr>
            <a:fld id="{20DC7313-58E3-4F6B-88A3-0F915AD38F14}" type="slidenum">
              <a:rPr lang="en-US" altLang="ja-JP" smtClean="0"/>
              <a:pPr>
                <a:defRPr/>
              </a:pPr>
              <a:t>5</a:t>
            </a:fld>
            <a:endParaRPr lang="en-US" altLang="ja-JP" dirty="0"/>
          </a:p>
        </p:txBody>
      </p:sp>
      <p:sp>
        <p:nvSpPr>
          <p:cNvPr id="6" name="正方形/長方形 5"/>
          <p:cNvSpPr/>
          <p:nvPr/>
        </p:nvSpPr>
        <p:spPr bwMode="auto">
          <a:xfrm>
            <a:off x="432000" y="794243"/>
            <a:ext cx="8280000" cy="2669174"/>
          </a:xfrm>
          <a:prstGeom prst="rect">
            <a:avLst/>
          </a:prstGeom>
          <a:noFill/>
          <a:ln w="28575">
            <a:solidFill>
              <a:srgbClr val="CC0066"/>
            </a:solidFill>
            <a:prstDash val="sysDash"/>
          </a:ln>
        </p:spPr>
        <p:txBody>
          <a:bodyPr wrap="square" lIns="216000" tIns="72000" rIns="216000" bIns="72000" rtlCol="0" anchor="t">
            <a:spAutoFit/>
          </a:bodyPr>
          <a:lstStyle/>
          <a:p>
            <a:pPr marL="266700" indent="-266700" algn="just">
              <a:spcBef>
                <a:spcPts val="300"/>
              </a:spcBef>
              <a:spcAft>
                <a:spcPts val="300"/>
              </a:spcAft>
              <a:buClr>
                <a:srgbClr val="008080"/>
              </a:buClr>
              <a:buFont typeface="Wingdings" pitchFamily="2" charset="2"/>
              <a:buChar char="n"/>
            </a:pPr>
            <a:r>
              <a:rPr lang="ja-JP" altLang="en-US" sz="1600" b="1" dirty="0">
                <a:latin typeface="Meiryo UI" pitchFamily="50" charset="-128"/>
                <a:ea typeface="Meiryo UI" pitchFamily="50" charset="-128"/>
              </a:rPr>
              <a:t>本資料は、プログラムによって自動的に作成されたものです。</a:t>
            </a:r>
            <a:endParaRPr lang="en-US" altLang="ja-JP" sz="16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600" b="1" dirty="0">
                <a:latin typeface="Meiryo UI" pitchFamily="50" charset="-128"/>
                <a:ea typeface="Meiryo UI" pitchFamily="50" charset="-128"/>
              </a:rPr>
              <a:t>御使用される皆様には、各地域の実情に合わせて、より充実したものに加工していただくことが可能です。</a:t>
            </a:r>
            <a:endParaRPr lang="en-US" altLang="ja-JP" sz="16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600" b="1" dirty="0">
                <a:latin typeface="Meiryo UI" pitchFamily="50" charset="-128"/>
                <a:ea typeface="Meiryo UI" pitchFamily="50" charset="-128"/>
              </a:rPr>
              <a:t>本資料の経済波及効果の算出で使用している地域産業連関表</a:t>
            </a:r>
            <a:r>
              <a:rPr lang="en-US" altLang="ja-JP" sz="1600" b="1" dirty="0">
                <a:latin typeface="Meiryo UI" pitchFamily="50" charset="-128"/>
                <a:ea typeface="Meiryo UI" pitchFamily="50" charset="-128"/>
              </a:rPr>
              <a:t>(2020</a:t>
            </a:r>
            <a:r>
              <a:rPr lang="ja-JP" altLang="en-US" sz="1600" b="1" dirty="0">
                <a:latin typeface="Meiryo UI" pitchFamily="50" charset="-128"/>
                <a:ea typeface="Meiryo UI" pitchFamily="50" charset="-128"/>
              </a:rPr>
              <a:t>年</a:t>
            </a:r>
            <a:r>
              <a:rPr lang="en-US" altLang="ja-JP" sz="1600" b="1" dirty="0">
                <a:latin typeface="Meiryo UI" pitchFamily="50" charset="-128"/>
                <a:ea typeface="Meiryo UI" pitchFamily="50" charset="-128"/>
              </a:rPr>
              <a:t>)</a:t>
            </a:r>
            <a:r>
              <a:rPr lang="ja-JP" altLang="en-US" sz="1600" b="1" dirty="0">
                <a:latin typeface="Meiryo UI" pitchFamily="50" charset="-128"/>
                <a:ea typeface="Meiryo UI" pitchFamily="50" charset="-128"/>
              </a:rPr>
              <a:t>の作成のための主な利用データは以下のとおりです。</a:t>
            </a:r>
            <a:endParaRPr lang="en-US" altLang="ja-JP" sz="16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600" b="1" dirty="0">
                <a:latin typeface="Meiryo UI" pitchFamily="50" charset="-128"/>
                <a:ea typeface="Meiryo UI" pitchFamily="50" charset="-128"/>
              </a:rPr>
              <a:t>なお、この地域産業連関表は、地域経済循環分析用データとして別途提供しております。詳細は以下をご確認ください。</a:t>
            </a:r>
            <a:endParaRPr lang="en-US" altLang="ja-JP" sz="1600" b="1" dirty="0">
              <a:latin typeface="Meiryo UI" pitchFamily="50" charset="-128"/>
              <a:ea typeface="Meiryo UI" pitchFamily="50" charset="-128"/>
            </a:endParaRPr>
          </a:p>
          <a:p>
            <a:pPr algn="just">
              <a:spcBef>
                <a:spcPts val="300"/>
              </a:spcBef>
              <a:spcAft>
                <a:spcPts val="0"/>
              </a:spcAft>
              <a:buClr>
                <a:srgbClr val="0070C0"/>
              </a:buClr>
            </a:pPr>
            <a:r>
              <a:rPr lang="ja-JP" altLang="en-US" sz="1600" b="1" dirty="0">
                <a:latin typeface="Meiryo UI" pitchFamily="50" charset="-128"/>
                <a:ea typeface="Meiryo UI" pitchFamily="50" charset="-128"/>
              </a:rPr>
              <a:t>     環境省 地域経済循環分析：「地域経済循環分析用データの提供」</a:t>
            </a:r>
            <a:endParaRPr lang="en-US" altLang="ja-JP" sz="1600" b="1" dirty="0">
              <a:latin typeface="Meiryo UI" pitchFamily="50" charset="-128"/>
              <a:ea typeface="Meiryo UI" pitchFamily="50" charset="-128"/>
            </a:endParaRPr>
          </a:p>
          <a:p>
            <a:pPr algn="just">
              <a:spcBef>
                <a:spcPts val="0"/>
              </a:spcBef>
              <a:spcAft>
                <a:spcPts val="300"/>
              </a:spcAft>
              <a:buClr>
                <a:srgbClr val="0070C0"/>
              </a:buClr>
            </a:pPr>
            <a:r>
              <a:rPr lang="en-US" altLang="ja-JP" sz="1600" b="1" dirty="0">
                <a:latin typeface="Meiryo UI" pitchFamily="50" charset="-128"/>
                <a:ea typeface="Meiryo UI" pitchFamily="50" charset="-128"/>
              </a:rPr>
              <a:t>     http://chiikijunkan.env.go.jp/manabu/bunseki/</a:t>
            </a:r>
          </a:p>
        </p:txBody>
      </p:sp>
      <p:sp>
        <p:nvSpPr>
          <p:cNvPr id="9" name="正方形/長方形 8"/>
          <p:cNvSpPr/>
          <p:nvPr/>
        </p:nvSpPr>
        <p:spPr>
          <a:xfrm>
            <a:off x="342000" y="3648747"/>
            <a:ext cx="8388000" cy="338554"/>
          </a:xfrm>
          <a:prstGeom prst="rect">
            <a:avLst/>
          </a:prstGeom>
        </p:spPr>
        <p:txBody>
          <a:bodyPr wrap="square">
            <a:spAutoFit/>
          </a:bodyPr>
          <a:lstStyle/>
          <a:p>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地域産業連関表</a:t>
            </a:r>
            <a:r>
              <a:rPr lang="en-US" altLang="ja-JP" sz="1600" b="1" dirty="0">
                <a:latin typeface="Meiryo UI" panose="020B0604030504040204" pitchFamily="50" charset="-128"/>
                <a:ea typeface="Meiryo UI" panose="020B0604030504040204" pitchFamily="50" charset="-128"/>
              </a:rPr>
              <a:t>(2020</a:t>
            </a:r>
            <a:r>
              <a:rPr lang="ja-JP" altLang="en-US" sz="1600" b="1" dirty="0">
                <a:latin typeface="Meiryo UI" panose="020B0604030504040204" pitchFamily="50" charset="-128"/>
                <a:ea typeface="Meiryo UI" panose="020B0604030504040204" pitchFamily="50" charset="-128"/>
              </a:rPr>
              <a:t>年</a:t>
            </a:r>
            <a:r>
              <a:rPr lang="en-US" altLang="ja-JP" sz="1600" b="1" dirty="0">
                <a:latin typeface="Meiryo UI" panose="020B0604030504040204" pitchFamily="50" charset="-128"/>
                <a:ea typeface="Meiryo UI" panose="020B0604030504040204" pitchFamily="50" charset="-128"/>
              </a:rPr>
              <a:t>)</a:t>
            </a:r>
            <a:r>
              <a:rPr lang="ja-JP" altLang="en-US" sz="1600" b="1" dirty="0">
                <a:latin typeface="Meiryo UI" panose="020B0604030504040204" pitchFamily="50" charset="-128"/>
                <a:ea typeface="Meiryo UI" panose="020B0604030504040204" pitchFamily="50" charset="-128"/>
              </a:rPr>
              <a:t>作成のための主な利用データ</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p:txBody>
      </p:sp>
      <p:sp>
        <p:nvSpPr>
          <p:cNvPr id="10" name="テキスト ボックス 9"/>
          <p:cNvSpPr txBox="1"/>
          <p:nvPr/>
        </p:nvSpPr>
        <p:spPr>
          <a:xfrm>
            <a:off x="683382" y="4021692"/>
            <a:ext cx="6480000" cy="2331407"/>
          </a:xfrm>
          <a:prstGeom prst="rect">
            <a:avLst/>
          </a:prstGeom>
          <a:noFill/>
        </p:spPr>
        <p:txBody>
          <a:bodyPr wrap="square" rtlCol="0">
            <a:spAutoFit/>
          </a:bodyPr>
          <a:lstStyle/>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国民経済計算（</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ja-JP" sz="1600" kern="100" dirty="0">
                <a:latin typeface="Meiryo UI" panose="020B0604030504040204" pitchFamily="50" charset="-128"/>
                <a:ea typeface="Meiryo UI" panose="020B0604030504040204" pitchFamily="50" charset="-128"/>
              </a:rPr>
              <a:t>2008SNA</a:t>
            </a:r>
            <a:r>
              <a:rPr lang="ja-JP"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県民経済計算</a:t>
            </a:r>
            <a:r>
              <a:rPr lang="zh-TW" altLang="en-US" sz="1600" kern="100" dirty="0">
                <a:latin typeface="Meiryo UI" panose="020B0604030504040204" pitchFamily="50" charset="-128"/>
                <a:ea typeface="Meiryo UI" panose="020B0604030504040204" pitchFamily="50" charset="-128"/>
              </a:rPr>
              <a:t>（</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zh-TW" sz="1600" kern="100" dirty="0">
                <a:latin typeface="Meiryo UI" panose="020B0604030504040204" pitchFamily="50" charset="-128"/>
                <a:ea typeface="Meiryo UI" panose="020B0604030504040204" pitchFamily="50" charset="-128"/>
              </a:rPr>
              <a:t>2008SNA</a:t>
            </a:r>
            <a:r>
              <a:rPr lang="zh-TW"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令和</a:t>
            </a:r>
            <a:r>
              <a:rPr lang="en-US" altLang="ja-JP" sz="1600" kern="100" dirty="0">
                <a:latin typeface="Meiryo UI" panose="020B0604030504040204" pitchFamily="50" charset="-128"/>
                <a:ea typeface="Meiryo UI" panose="020B0604030504040204" pitchFamily="50" charset="-128"/>
              </a:rPr>
              <a:t>2</a:t>
            </a:r>
            <a:r>
              <a:rPr lang="ja-JP" altLang="en-US" sz="1600" kern="100" dirty="0">
                <a:latin typeface="Meiryo UI" panose="020B0604030504040204" pitchFamily="50" charset="-128"/>
                <a:ea typeface="Meiryo UI" panose="020B0604030504040204" pitchFamily="50" charset="-128"/>
              </a:rPr>
              <a:t>年産業連関表</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平成</a:t>
            </a:r>
            <a:r>
              <a:rPr lang="en-US" altLang="ja-JP" sz="1600" kern="100" dirty="0">
                <a:latin typeface="Meiryo UI" panose="020B0604030504040204" pitchFamily="50" charset="-128"/>
                <a:ea typeface="Meiryo UI" panose="020B0604030504040204" pitchFamily="50" charset="-128"/>
              </a:rPr>
              <a:t>27</a:t>
            </a:r>
            <a:r>
              <a:rPr lang="ja-JP" altLang="en-US" sz="1600" kern="100" dirty="0">
                <a:latin typeface="Meiryo UI" panose="020B0604030504040204" pitchFamily="50" charset="-128"/>
                <a:ea typeface="Meiryo UI" panose="020B0604030504040204" pitchFamily="50" charset="-128"/>
              </a:rPr>
              <a:t>年都道府県産業連関表</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令和</a:t>
            </a:r>
            <a:r>
              <a:rPr lang="en-US" altLang="ja-JP" sz="1600" kern="100" dirty="0">
                <a:latin typeface="Meiryo UI" panose="020B0604030504040204" pitchFamily="50" charset="-128"/>
                <a:ea typeface="Meiryo UI" panose="020B0604030504040204" pitchFamily="50" charset="-128"/>
              </a:rPr>
              <a:t>2</a:t>
            </a:r>
            <a:r>
              <a:rPr lang="ja-JP" altLang="en-US" sz="1600" kern="100" dirty="0">
                <a:latin typeface="Meiryo UI" panose="020B0604030504040204" pitchFamily="50" charset="-128"/>
                <a:ea typeface="Meiryo UI" panose="020B0604030504040204" pitchFamily="50" charset="-128"/>
              </a:rPr>
              <a:t>年国勢調査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令和</a:t>
            </a:r>
            <a:r>
              <a:rPr lang="en-US" altLang="ja-JP" sz="1600" kern="100" dirty="0">
                <a:latin typeface="Meiryo UI" panose="020B0604030504040204" pitchFamily="50" charset="-128"/>
                <a:ea typeface="Meiryo UI" panose="020B0604030504040204" pitchFamily="50" charset="-128"/>
              </a:rPr>
              <a:t>3</a:t>
            </a:r>
            <a:r>
              <a:rPr lang="ja-JP" altLang="en-US" sz="1600" kern="100" dirty="0">
                <a:latin typeface="Meiryo UI" panose="020B0604030504040204" pitchFamily="50" charset="-128"/>
                <a:ea typeface="Meiryo UI" panose="020B0604030504040204" pitchFamily="50" charset="-128"/>
              </a:rPr>
              <a:t>年経済センサス－活動調査</a:t>
            </a:r>
          </a:p>
          <a:p>
            <a:pPr>
              <a:spcBef>
                <a:spcPts val="0"/>
              </a:spcBef>
              <a:spcAft>
                <a:spcPts val="300"/>
              </a:spcAft>
            </a:pPr>
            <a:r>
              <a:rPr lang="en-US" altLang="ja-JP" sz="1600" kern="100" dirty="0">
                <a:latin typeface="Meiryo UI" panose="020B0604030504040204" pitchFamily="50" charset="-128"/>
                <a:ea typeface="Meiryo UI" panose="020B0604030504040204" pitchFamily="50" charset="-128"/>
              </a:rPr>
              <a:t>2020</a:t>
            </a:r>
            <a:r>
              <a:rPr lang="ja-JP" altLang="en-US" sz="1600" kern="100" dirty="0">
                <a:latin typeface="Meiryo UI" panose="020B0604030504040204" pitchFamily="50" charset="-128"/>
                <a:ea typeface="Meiryo UI" panose="020B0604030504040204" pitchFamily="50" charset="-128"/>
              </a:rPr>
              <a:t>年工業統計調査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令和</a:t>
            </a:r>
            <a:r>
              <a:rPr lang="en-US" altLang="ja-JP" sz="1600" kern="100" dirty="0">
                <a:latin typeface="Meiryo UI" panose="020B0604030504040204" pitchFamily="50" charset="-128"/>
                <a:ea typeface="Meiryo UI" panose="020B0604030504040204" pitchFamily="50" charset="-128"/>
              </a:rPr>
              <a:t>2</a:t>
            </a:r>
            <a:r>
              <a:rPr lang="ja-JP" altLang="en-US" sz="1600" kern="100" dirty="0">
                <a:latin typeface="Meiryo UI" panose="020B0604030504040204" pitchFamily="50" charset="-128"/>
                <a:ea typeface="Meiryo UI" panose="020B0604030504040204" pitchFamily="50" charset="-128"/>
              </a:rPr>
              <a:t>年度市町村別決算状況調                  </a:t>
            </a:r>
            <a:r>
              <a:rPr lang="ja-JP" altLang="ja-JP" sz="1600" kern="100" dirty="0">
                <a:latin typeface="Meiryo UI" panose="020B0604030504040204" pitchFamily="50" charset="-128"/>
                <a:ea typeface="Meiryo UI" panose="020B0604030504040204" pitchFamily="50" charset="-128"/>
              </a:rPr>
              <a:t>等</a:t>
            </a:r>
            <a:endParaRPr kumimoji="1" lang="ja-JP" altLang="en-US" sz="16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8400" y="-1211"/>
            <a:ext cx="8100000" cy="493058"/>
          </a:xfrm>
        </p:spPr>
        <p:txBody>
          <a:bodyPr/>
          <a:lstStyle/>
          <a:p>
            <a:r>
              <a:rPr lang="ja-JP" altLang="en-US" dirty="0"/>
              <a:t>（３）税収効果の算出結果</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50</a:t>
            </a:fld>
            <a:endParaRPr lang="en-US" altLang="ja-JP" dirty="0"/>
          </a:p>
        </p:txBody>
      </p:sp>
      <p:sp>
        <p:nvSpPr>
          <p:cNvPr id="4" name="テキスト ボックス 2"/>
          <p:cNvSpPr txBox="1"/>
          <p:nvPr/>
        </p:nvSpPr>
        <p:spPr>
          <a:xfrm>
            <a:off x="280272" y="1096086"/>
            <a:ext cx="8583456"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defPPr>
              <a:defRPr lang="ja-JP"/>
            </a:defPPr>
            <a:lvl1pPr algn="just">
              <a:defRPr sz="1200" b="1">
                <a:latin typeface="Meiryo UI" pitchFamily="50" charset="-128"/>
                <a:ea typeface="Meiryo UI" pitchFamily="50" charset="-128"/>
              </a:defRPr>
            </a:lvl1pPr>
          </a:lstStyle>
          <a:p>
            <a:pPr>
              <a:lnSpc>
                <a:spcPts val="1200"/>
              </a:lnSpc>
              <a:spcAft>
                <a:spcPts val="0"/>
              </a:spcAft>
            </a:pPr>
            <a:r>
              <a:rPr lang="ja-JP" altLang="en-US" sz="1000" b="0" dirty="0"/>
              <a:t>太陽光発電導入による税収効果は、国税で●●億円、道府県税で●●億円、市町村税で●●億円であり、合計で●●億円である。</a:t>
            </a:r>
            <a:endParaRPr lang="en-US" altLang="ja-JP" sz="1000" b="0" dirty="0"/>
          </a:p>
        </p:txBody>
      </p:sp>
      <p:sp>
        <p:nvSpPr>
          <p:cNvPr id="7" name="テキスト ボックス 1"/>
          <p:cNvSpPr txBox="1">
            <a:spLocks noChangeArrowheads="1"/>
          </p:cNvSpPr>
          <p:nvPr/>
        </p:nvSpPr>
        <p:spPr bwMode="auto">
          <a:xfrm>
            <a:off x="108000" y="722065"/>
            <a:ext cx="8928000" cy="267184"/>
          </a:xfrm>
          <a:prstGeom prst="rect">
            <a:avLst/>
          </a:prstGeom>
          <a:solidFill>
            <a:srgbClr val="008080"/>
          </a:solidFill>
          <a:ln w="9525">
            <a:noFill/>
            <a:miter lim="800000"/>
            <a:headEnd/>
            <a:tailEnd/>
          </a:ln>
        </p:spPr>
        <p:txBody>
          <a:bodyPr wrap="square" tIns="18000" bIns="18000">
            <a:spAutoFit/>
          </a:bodyPr>
          <a:lstStyle/>
          <a:p>
            <a:pPr>
              <a:lnSpc>
                <a:spcPts val="1800"/>
              </a:lnSpc>
            </a:pPr>
            <a:r>
              <a:rPr lang="ja-JP" altLang="en-US" sz="1400" b="1" dirty="0">
                <a:solidFill>
                  <a:schemeClr val="bg1"/>
                </a:solidFill>
                <a:latin typeface="Meiryo UI" pitchFamily="50" charset="-128"/>
                <a:ea typeface="Meiryo UI" pitchFamily="50" charset="-128"/>
              </a:rPr>
              <a:t>税収効果の算出結果</a:t>
            </a:r>
            <a:endParaRPr lang="ja-JP" altLang="en-US" sz="1400" b="1" baseline="30000" dirty="0">
              <a:solidFill>
                <a:schemeClr val="bg1"/>
              </a:solidFill>
              <a:latin typeface="Meiryo UI" pitchFamily="50" charset="-128"/>
              <a:ea typeface="Meiryo UI" pitchFamily="50" charset="-128"/>
            </a:endParaRPr>
          </a:p>
        </p:txBody>
      </p:sp>
      <p:sp>
        <p:nvSpPr>
          <p:cNvPr id="8" name="正方形/長方形 32">
            <a:extLst>
              <a:ext uri="{FF2B5EF4-FFF2-40B4-BE49-F238E27FC236}">
                <a16:creationId xmlns:a16="http://schemas.microsoft.com/office/drawing/2014/main" id="{BDA48875-304A-464D-B27F-0BA981458CC4}"/>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P79</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6" name="正方形/長方形 31">
            <a:extLst>
              <a:ext uri="{FF2B5EF4-FFF2-40B4-BE49-F238E27FC236}">
                <a16:creationId xmlns:a16="http://schemas.microsoft.com/office/drawing/2014/main" id="{0CB78C45-E8AA-40B0-B2ED-D7D964731296}"/>
              </a:ext>
            </a:extLst>
          </p:cNvPr>
          <p:cNvSpPr/>
          <p:nvPr/>
        </p:nvSpPr>
        <p:spPr bwMode="auto">
          <a:xfrm>
            <a:off x="6152975" y="42039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P69</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7451063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留意事項</a:t>
            </a:r>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51</a:t>
            </a:fld>
            <a:endParaRPr lang="en-US" altLang="ja-JP" dirty="0"/>
          </a:p>
        </p:txBody>
      </p:sp>
      <p:sp>
        <p:nvSpPr>
          <p:cNvPr id="4" name="メモ 3">
            <a:extLst>
              <a:ext uri="{FF2B5EF4-FFF2-40B4-BE49-F238E27FC236}">
                <a16:creationId xmlns:a16="http://schemas.microsoft.com/office/drawing/2014/main" id="{00000000-0008-0000-5500-000002000000}"/>
              </a:ext>
            </a:extLst>
          </p:cNvPr>
          <p:cNvSpPr/>
          <p:nvPr/>
        </p:nvSpPr>
        <p:spPr>
          <a:xfrm>
            <a:off x="162000" y="806814"/>
            <a:ext cx="8820000" cy="5400000"/>
          </a:xfrm>
          <a:prstGeom prst="foldedCorner">
            <a:avLst>
              <a:gd name="adj" fmla="val 10292"/>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l"/>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本ツールによって算出される事業実施による地域経済への波及効果は、自治体の各種計画等における</a:t>
            </a:r>
            <a:r>
              <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KPI</a:t>
            </a:r>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などの目標設定や</a:t>
            </a:r>
            <a:r>
              <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PDCA</a:t>
            </a:r>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などの進捗管理等に利用することができます。その際、本ツールによる経済効果には下記のような特徴があるため、これらを十分に理解したうえで利用ください。</a:t>
            </a:r>
            <a:endPar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l"/>
            <a:endParaRPr lang="ja-JP" altLang="ja-JP" sz="12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marL="0" indent="0" algn="l"/>
            <a:r>
              <a:rPr lang="ja-JP" altLang="en-US" sz="14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（１）算出する効果</a:t>
            </a:r>
            <a:endParaRPr lang="en-US" altLang="ja-JP" sz="14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l"/>
            <a:r>
              <a:rPr lang="ja-JP" altLang="en-US" sz="1200" baseline="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経済波及効果には、直接効果と間接効果（第</a:t>
            </a:r>
            <a:r>
              <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1</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次、第</a:t>
            </a:r>
            <a:r>
              <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2</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次、第</a:t>
            </a:r>
            <a:r>
              <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3</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次、・・・）があります。</a:t>
            </a:r>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本</a:t>
            </a:r>
            <a:r>
              <a:rPr lang="ja-JP" altLang="en-US"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ツール</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では、直接効果と間接効果のうちの第１次間接効果と第２次間接効果までを算出します。</a:t>
            </a:r>
          </a:p>
          <a:p>
            <a:r>
              <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直接効果とは、直接の需要増加額のうち域内産品の需要増加額です。また、第１次間接効果とは直接効果によって誘発される生産額、</a:t>
            </a:r>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第２次間接効果とは</a:t>
            </a:r>
            <a:r>
              <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直接効果と第１次間接効果によって所得が増加し、それが消費・投資に回ることで生産が誘発される効果になります。</a:t>
            </a:r>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l"/>
            <a:endParaRPr lang="en-US" altLang="ja-JP" sz="12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l"/>
            <a:r>
              <a:rPr lang="ja-JP" altLang="en-US" sz="14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（２）効果計測の前提</a:t>
            </a:r>
            <a:endParaRPr lang="en-US" altLang="ja-JP" sz="14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l"/>
            <a:r>
              <a:rPr lang="ja-JP" altLang="en-US" sz="12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１）当該地域内の産業の生産誘発額を考慮</a:t>
            </a:r>
            <a:endParaRPr lang="ja-JP" altLang="ja-JP" sz="12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本</a:t>
            </a:r>
            <a:r>
              <a:rPr lang="ja-JP" altLang="en-US"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ツール</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で算出する</a:t>
            </a:r>
            <a:r>
              <a:rPr lang="ja-JP" altLang="en-US"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生産誘発額</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は、事業実施による生産の増額分を計上するものです。現実には当該地域内の企業の生産が増加すると、</a:t>
            </a:r>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その他の地域で生産が減少する場合がありますが、このような減少分については本ツールでは考慮していません。</a:t>
            </a:r>
          </a:p>
          <a:p>
            <a:r>
              <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一方、当該地域の産業の生産が増加すると、原材料の調達先であるその他の地域で生産が誘発される場合がありますが、他地域の生産額の</a:t>
            </a:r>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増加分は本ツールでは考慮していません。</a:t>
            </a:r>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l"/>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l"/>
            <a:r>
              <a:rPr lang="en-US" altLang="ja-JP" sz="12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en-US" sz="12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２）供給制約なし</a:t>
            </a:r>
            <a:endParaRPr lang="ja-JP" altLang="ja-JP" sz="12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現実には、産業の生産・供給能力には限界があり、労働力不足、原材料不足等により需要に応えるだけの生産が行えない場合が考えられ</a:t>
            </a:r>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ます。</a:t>
            </a:r>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また、ある産業に需要が生じても、その産業の在庫が十分にあれば、生産は行わず在庫を切り崩すことによって対応することも考えられます。</a:t>
            </a:r>
          </a:p>
          <a:p>
            <a:r>
              <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本ツールでは、産業の生産能力には限界がなく、産業は需要にいくらでも応えることができ供給に制約はないとし、在庫の切り崩しも行わないとし</a:t>
            </a:r>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て、新たに発生した需要に対しては新たに生産を行い供給すると仮定して計算を行います。</a:t>
            </a:r>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l"/>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marL="0" indent="0" algn="l"/>
            <a:r>
              <a:rPr lang="ja-JP" altLang="en-US" sz="12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３）経済波及効果が達成されるまでの期間は不明</a:t>
            </a:r>
            <a:endParaRPr lang="en-US" altLang="ja-JP" sz="1200" b="1"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l"/>
            <a:r>
              <a:rPr lang="ja-JP" altLang="en-US"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　  本シミュレーションで算出される経済波及効果は、最終的に達成される効果を示しており、それが実際にいつ達成されるかはわかりません。</a:t>
            </a:r>
            <a:endParaRPr lang="en-US" altLang="ja-JP" sz="1200"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l"/>
            <a:endPar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031835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
          </p:nvPr>
        </p:nvSpPr>
        <p:spPr/>
        <p:txBody>
          <a:bodyPr/>
          <a:lstStyle/>
          <a:p>
            <a:pPr>
              <a:defRPr/>
            </a:pPr>
            <a:fld id="{20DC7313-58E3-4F6B-88A3-0F915AD38F14}" type="slidenum">
              <a:rPr lang="en-US" altLang="ja-JP" smtClean="0"/>
              <a:pPr>
                <a:defRPr/>
              </a:pPr>
              <a:t>6</a:t>
            </a:fld>
            <a:endParaRPr lang="en-US" altLang="ja-JP" dirty="0"/>
          </a:p>
        </p:txBody>
      </p:sp>
      <p:sp>
        <p:nvSpPr>
          <p:cNvPr id="3" name="タイトル 5"/>
          <p:cNvSpPr txBox="1">
            <a:spLocks/>
          </p:cNvSpPr>
          <p:nvPr/>
        </p:nvSpPr>
        <p:spPr>
          <a:xfrm>
            <a:off x="0" y="2232000"/>
            <a:ext cx="9144000" cy="1080000"/>
          </a:xfrm>
          <a:prstGeom prst="rect">
            <a:avLst/>
          </a:prstGeom>
          <a:solidFill>
            <a:srgbClr val="008080"/>
          </a:solidFill>
        </p:spPr>
        <p:txBody>
          <a:bodyPr wrap="square" rtlCol="0" anchor="ctr" anchorCtr="1">
            <a:noAutofit/>
          </a:bodyPr>
          <a:lstStyle>
            <a:lvl1pPr algn="l" rtl="0" eaLnBrk="0" fontAlgn="base" hangingPunct="0">
              <a:spcBef>
                <a:spcPct val="0"/>
              </a:spcBef>
              <a:spcAft>
                <a:spcPct val="0"/>
              </a:spcAft>
              <a:defRPr kumimoji="1" lang="ja-JP" altLang="en-US" sz="2400" b="1" dirty="0">
                <a:solidFill>
                  <a:schemeClr val="tx2"/>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400" kern="0" dirty="0">
                <a:solidFill>
                  <a:schemeClr val="bg1"/>
                </a:solidFill>
              </a:rPr>
              <a:t>１．経済波及効果とは</a:t>
            </a:r>
          </a:p>
        </p:txBody>
      </p:sp>
      <p:sp>
        <p:nvSpPr>
          <p:cNvPr id="4" name="テキスト ボックス 3">
            <a:extLst>
              <a:ext uri="{FF2B5EF4-FFF2-40B4-BE49-F238E27FC236}">
                <a16:creationId xmlns:a16="http://schemas.microsoft.com/office/drawing/2014/main" id="{67988C13-1DCD-4202-8A78-641CADF11BBD}"/>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685060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（１）経済波及</a:t>
            </a:r>
            <a:r>
              <a:rPr lang="ja-JP" altLang="en-US" dirty="0"/>
              <a:t>効果の考え方</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7</a:t>
            </a:fld>
            <a:endParaRPr lang="en-US" altLang="ja-JP" dirty="0"/>
          </a:p>
        </p:txBody>
      </p:sp>
      <p:sp>
        <p:nvSpPr>
          <p:cNvPr id="5" name="四角形吹き出し 117">
            <a:extLst>
              <a:ext uri="{FF2B5EF4-FFF2-40B4-BE49-F238E27FC236}">
                <a16:creationId xmlns:a16="http://schemas.microsoft.com/office/drawing/2014/main" id="{23B6009D-E8BF-9E79-AFE7-7BE1A0C3491B}"/>
              </a:ext>
            </a:extLst>
          </p:cNvPr>
          <p:cNvSpPr/>
          <p:nvPr/>
        </p:nvSpPr>
        <p:spPr bwMode="auto">
          <a:xfrm>
            <a:off x="5293069" y="1196089"/>
            <a:ext cx="3780000" cy="2556000"/>
          </a:xfrm>
          <a:prstGeom prst="wedgeRectCallout">
            <a:avLst>
              <a:gd name="adj1" fmla="val -46536"/>
              <a:gd name="adj2" fmla="val -47896"/>
            </a:avLst>
          </a:prstGeom>
          <a:solidFill>
            <a:srgbClr val="E9F5DB"/>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endParaRPr lang="ja-JP" altLang="en-US" sz="1100" dirty="0"/>
          </a:p>
        </p:txBody>
      </p:sp>
      <p:sp>
        <p:nvSpPr>
          <p:cNvPr id="6" name="四角形吹き出し 5"/>
          <p:cNvSpPr/>
          <p:nvPr/>
        </p:nvSpPr>
        <p:spPr bwMode="auto">
          <a:xfrm>
            <a:off x="214488" y="4114441"/>
            <a:ext cx="4140000" cy="2430000"/>
          </a:xfrm>
          <a:prstGeom prst="wedgeRectCallout">
            <a:avLst>
              <a:gd name="adj1" fmla="val -46536"/>
              <a:gd name="adj2" fmla="val -47896"/>
            </a:avLst>
          </a:prstGeom>
          <a:solidFill>
            <a:schemeClr val="bg2">
              <a:lumMod val="90000"/>
            </a:schemeClr>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endParaRPr lang="ja-JP" altLang="en-US" sz="1100" dirty="0"/>
          </a:p>
        </p:txBody>
      </p:sp>
      <p:sp>
        <p:nvSpPr>
          <p:cNvPr id="7" name="正方形/長方形 6"/>
          <p:cNvSpPr/>
          <p:nvPr/>
        </p:nvSpPr>
        <p:spPr bwMode="auto">
          <a:xfrm>
            <a:off x="5565933" y="2055760"/>
            <a:ext cx="2088000" cy="1161345"/>
          </a:xfrm>
          <a:prstGeom prst="rect">
            <a:avLst/>
          </a:prstGeom>
          <a:solidFill>
            <a:srgbClr val="C4E59F"/>
          </a:solid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cxnSp>
        <p:nvCxnSpPr>
          <p:cNvPr id="8" name="直線コネクタ 7"/>
          <p:cNvCxnSpPr/>
          <p:nvPr/>
        </p:nvCxnSpPr>
        <p:spPr bwMode="auto">
          <a:xfrm>
            <a:off x="1001923" y="1669877"/>
            <a:ext cx="0" cy="2052000"/>
          </a:xfrm>
          <a:prstGeom prst="line">
            <a:avLst/>
          </a:prstGeom>
          <a:noFill/>
          <a:ln w="19050" cap="flat" cmpd="sng" algn="ctr">
            <a:solidFill>
              <a:schemeClr val="bg1">
                <a:lumMod val="50000"/>
              </a:schemeClr>
            </a:solidFill>
            <a:prstDash val="sysDot"/>
            <a:round/>
            <a:headEnd type="none" w="med" len="med"/>
            <a:tailEnd type="none" w="med" len="med"/>
          </a:ln>
          <a:effectLst/>
        </p:spPr>
      </p:cxnSp>
      <p:cxnSp>
        <p:nvCxnSpPr>
          <p:cNvPr id="9" name="直線コネクタ 8"/>
          <p:cNvCxnSpPr/>
          <p:nvPr/>
        </p:nvCxnSpPr>
        <p:spPr bwMode="auto">
          <a:xfrm>
            <a:off x="5565408" y="1808170"/>
            <a:ext cx="0" cy="1692000"/>
          </a:xfrm>
          <a:prstGeom prst="line">
            <a:avLst/>
          </a:prstGeom>
          <a:noFill/>
          <a:ln w="19050" cap="flat" cmpd="sng" algn="ctr">
            <a:solidFill>
              <a:schemeClr val="bg1">
                <a:lumMod val="50000"/>
              </a:schemeClr>
            </a:solidFill>
            <a:prstDash val="sysDot"/>
            <a:round/>
            <a:headEnd type="none" w="med" len="med"/>
            <a:tailEnd type="none" w="med" len="med"/>
          </a:ln>
          <a:effectLst/>
        </p:spPr>
      </p:cxnSp>
      <p:sp>
        <p:nvSpPr>
          <p:cNvPr id="10" name="正方形/長方形 9"/>
          <p:cNvSpPr/>
          <p:nvPr/>
        </p:nvSpPr>
        <p:spPr bwMode="auto">
          <a:xfrm>
            <a:off x="8234041" y="1816706"/>
            <a:ext cx="720000" cy="1413783"/>
          </a:xfrm>
          <a:prstGeom prst="rect">
            <a:avLst/>
          </a:prstGeom>
          <a:solidFill>
            <a:srgbClr val="C4E59F"/>
          </a:solid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1" name="正方形/長方形 10"/>
          <p:cNvSpPr/>
          <p:nvPr/>
        </p:nvSpPr>
        <p:spPr bwMode="auto">
          <a:xfrm>
            <a:off x="567233" y="1747616"/>
            <a:ext cx="432000" cy="1081482"/>
          </a:xfrm>
          <a:prstGeom prst="rect">
            <a:avLst/>
          </a:prstGeom>
          <a:solidFill>
            <a:schemeClr val="bg2">
              <a:lumMod val="50000"/>
            </a:schemeClr>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2" name="テキスト ボックス 11"/>
          <p:cNvSpPr txBox="1"/>
          <p:nvPr/>
        </p:nvSpPr>
        <p:spPr>
          <a:xfrm>
            <a:off x="1154403" y="2826138"/>
            <a:ext cx="130292" cy="396000"/>
          </a:xfrm>
          <a:prstGeom prst="rect">
            <a:avLst/>
          </a:prstGeom>
          <a:noFill/>
        </p:spPr>
        <p:txBody>
          <a:bodyPr vert="eaVert" wrap="square" lIns="0" tIns="0" rIns="0" bIns="0" rtlCol="0">
            <a:spAutoFit/>
          </a:bodyPr>
          <a:lstStyle/>
          <a:p>
            <a:pPr algn="ctr"/>
            <a:r>
              <a:rPr lang="en-US" altLang="ja-JP" sz="800" dirty="0">
                <a:latin typeface="Meiryo UI" panose="020B0604030504040204" pitchFamily="50" charset="-128"/>
                <a:ea typeface="Meiryo UI" panose="020B0604030504040204" pitchFamily="50" charset="-128"/>
              </a:rPr>
              <a:t>1</a:t>
            </a:r>
            <a:r>
              <a:rPr lang="ja-JP" altLang="en-US" sz="800" dirty="0">
                <a:latin typeface="Meiryo UI" panose="020B0604030504040204" pitchFamily="50" charset="-128"/>
                <a:ea typeface="Meiryo UI" panose="020B0604030504040204" pitchFamily="50" charset="-128"/>
              </a:rPr>
              <a:t>年目</a:t>
            </a:r>
            <a:endParaRPr lang="en-US" altLang="ja-JP" sz="800" dirty="0">
              <a:latin typeface="Meiryo UI" panose="020B0604030504040204" pitchFamily="50" charset="-128"/>
              <a:ea typeface="Meiryo UI" panose="020B0604030504040204" pitchFamily="50" charset="-128"/>
            </a:endParaRPr>
          </a:p>
        </p:txBody>
      </p:sp>
      <p:sp>
        <p:nvSpPr>
          <p:cNvPr id="13" name="テキスト ボックス 12"/>
          <p:cNvSpPr txBox="1"/>
          <p:nvPr/>
        </p:nvSpPr>
        <p:spPr>
          <a:xfrm>
            <a:off x="3425818" y="2916491"/>
            <a:ext cx="360000" cy="215444"/>
          </a:xfrm>
          <a:prstGeom prst="rect">
            <a:avLst/>
          </a:prstGeom>
          <a:noFill/>
        </p:spPr>
        <p:txBody>
          <a:bodyPr wrap="square" rtlCol="0">
            <a:spAutoFit/>
          </a:bodyPr>
          <a:lstStyle/>
          <a:p>
            <a:pPr algn="ctr"/>
            <a:r>
              <a:rPr lang="ja-JP" altLang="en-US" sz="800" dirty="0">
                <a:latin typeface="Meiryo UI" panose="020B0604030504040204" pitchFamily="50" charset="-128"/>
                <a:ea typeface="Meiryo UI" panose="020B0604030504040204" pitchFamily="50" charset="-128"/>
              </a:rPr>
              <a:t>・・・</a:t>
            </a:r>
            <a:endParaRPr lang="en-US" altLang="ja-JP" sz="800" dirty="0">
              <a:latin typeface="Meiryo UI" panose="020B0604030504040204" pitchFamily="50" charset="-128"/>
              <a:ea typeface="Meiryo UI" panose="020B0604030504040204" pitchFamily="50" charset="-128"/>
            </a:endParaRPr>
          </a:p>
        </p:txBody>
      </p:sp>
      <p:sp>
        <p:nvSpPr>
          <p:cNvPr id="14" name="正方形/長方形 13"/>
          <p:cNvSpPr/>
          <p:nvPr/>
        </p:nvSpPr>
        <p:spPr bwMode="auto">
          <a:xfrm>
            <a:off x="1003549" y="2106597"/>
            <a:ext cx="432000" cy="722501"/>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5" name="正方形/長方形 14"/>
          <p:cNvSpPr/>
          <p:nvPr/>
        </p:nvSpPr>
        <p:spPr bwMode="auto">
          <a:xfrm>
            <a:off x="1437478" y="2106597"/>
            <a:ext cx="432000" cy="722501"/>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6" name="正方形/長方形 15"/>
          <p:cNvSpPr/>
          <p:nvPr/>
        </p:nvSpPr>
        <p:spPr bwMode="auto">
          <a:xfrm>
            <a:off x="1872413" y="2106597"/>
            <a:ext cx="432000" cy="722501"/>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7" name="正方形/長方形 16"/>
          <p:cNvSpPr/>
          <p:nvPr/>
        </p:nvSpPr>
        <p:spPr bwMode="auto">
          <a:xfrm>
            <a:off x="2305956" y="2106597"/>
            <a:ext cx="432000" cy="722501"/>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8" name="正方形/長方形 17"/>
          <p:cNvSpPr/>
          <p:nvPr/>
        </p:nvSpPr>
        <p:spPr bwMode="auto">
          <a:xfrm>
            <a:off x="2740145" y="2106597"/>
            <a:ext cx="432000" cy="722501"/>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9" name="正方形/長方形 18"/>
          <p:cNvSpPr/>
          <p:nvPr/>
        </p:nvSpPr>
        <p:spPr bwMode="auto">
          <a:xfrm>
            <a:off x="3173532" y="2106597"/>
            <a:ext cx="432000" cy="722501"/>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0" name="正方形/長方形 19"/>
          <p:cNvSpPr/>
          <p:nvPr/>
        </p:nvSpPr>
        <p:spPr bwMode="auto">
          <a:xfrm>
            <a:off x="3606594" y="2106597"/>
            <a:ext cx="432000" cy="722501"/>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1" name="正方形/長方形 20"/>
          <p:cNvSpPr/>
          <p:nvPr/>
        </p:nvSpPr>
        <p:spPr bwMode="auto">
          <a:xfrm>
            <a:off x="4040980" y="2106597"/>
            <a:ext cx="432000" cy="722501"/>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cxnSp>
        <p:nvCxnSpPr>
          <p:cNvPr id="22" name="直線矢印コネクタ 21"/>
          <p:cNvCxnSpPr/>
          <p:nvPr/>
        </p:nvCxnSpPr>
        <p:spPr bwMode="auto">
          <a:xfrm>
            <a:off x="408299" y="2829098"/>
            <a:ext cx="4320000" cy="0"/>
          </a:xfrm>
          <a:prstGeom prst="straightConnector1">
            <a:avLst/>
          </a:prstGeom>
          <a:noFill/>
          <a:ln w="19050" cap="flat" cmpd="sng" algn="ctr">
            <a:solidFill>
              <a:schemeClr val="tx1"/>
            </a:solidFill>
            <a:prstDash val="solid"/>
            <a:round/>
            <a:headEnd type="none" w="med" len="med"/>
            <a:tailEnd type="triangle"/>
          </a:ln>
          <a:effectLst/>
        </p:spPr>
      </p:cxnSp>
      <p:sp>
        <p:nvSpPr>
          <p:cNvPr id="23" name="テキスト ボックス 22"/>
          <p:cNvSpPr txBox="1"/>
          <p:nvPr/>
        </p:nvSpPr>
        <p:spPr>
          <a:xfrm>
            <a:off x="1588332" y="2826138"/>
            <a:ext cx="130292" cy="396000"/>
          </a:xfrm>
          <a:prstGeom prst="rect">
            <a:avLst/>
          </a:prstGeom>
          <a:noFill/>
        </p:spPr>
        <p:txBody>
          <a:bodyPr vert="eaVert" wrap="square" lIns="0" tIns="0" rIns="0" bIns="0" rtlCol="0">
            <a:spAutoFit/>
          </a:bodyPr>
          <a:lstStyle/>
          <a:p>
            <a:pPr algn="ctr"/>
            <a:r>
              <a:rPr lang="en-US" altLang="ja-JP" sz="800" dirty="0">
                <a:latin typeface="Meiryo UI" panose="020B0604030504040204" pitchFamily="50" charset="-128"/>
                <a:ea typeface="Meiryo UI" panose="020B0604030504040204" pitchFamily="50" charset="-128"/>
              </a:rPr>
              <a:t>2</a:t>
            </a:r>
            <a:r>
              <a:rPr lang="ja-JP" altLang="en-US" sz="800" dirty="0">
                <a:latin typeface="Meiryo UI" panose="020B0604030504040204" pitchFamily="50" charset="-128"/>
                <a:ea typeface="Meiryo UI" panose="020B0604030504040204" pitchFamily="50" charset="-128"/>
              </a:rPr>
              <a:t>年目</a:t>
            </a:r>
            <a:endParaRPr lang="en-US" altLang="ja-JP" sz="800" dirty="0">
              <a:latin typeface="Meiryo UI" panose="020B0604030504040204" pitchFamily="50" charset="-128"/>
              <a:ea typeface="Meiryo UI" panose="020B0604030504040204" pitchFamily="50" charset="-128"/>
            </a:endParaRPr>
          </a:p>
        </p:txBody>
      </p:sp>
      <p:sp>
        <p:nvSpPr>
          <p:cNvPr id="24" name="テキスト ボックス 23"/>
          <p:cNvSpPr txBox="1"/>
          <p:nvPr/>
        </p:nvSpPr>
        <p:spPr>
          <a:xfrm>
            <a:off x="2023267" y="2826138"/>
            <a:ext cx="130292" cy="396000"/>
          </a:xfrm>
          <a:prstGeom prst="rect">
            <a:avLst/>
          </a:prstGeom>
          <a:noFill/>
        </p:spPr>
        <p:txBody>
          <a:bodyPr vert="eaVert" wrap="square" lIns="0" tIns="0" rIns="0" bIns="0" rtlCol="0">
            <a:spAutoFit/>
          </a:bodyPr>
          <a:lstStyle/>
          <a:p>
            <a:pPr algn="ctr"/>
            <a:r>
              <a:rPr lang="en-US" altLang="ja-JP" sz="800" dirty="0">
                <a:latin typeface="Meiryo UI" panose="020B0604030504040204" pitchFamily="50" charset="-128"/>
                <a:ea typeface="Meiryo UI" panose="020B0604030504040204" pitchFamily="50" charset="-128"/>
              </a:rPr>
              <a:t>3</a:t>
            </a:r>
            <a:r>
              <a:rPr lang="ja-JP" altLang="en-US" sz="800" dirty="0">
                <a:latin typeface="Meiryo UI" panose="020B0604030504040204" pitchFamily="50" charset="-128"/>
                <a:ea typeface="Meiryo UI" panose="020B0604030504040204" pitchFamily="50" charset="-128"/>
              </a:rPr>
              <a:t>年目</a:t>
            </a:r>
            <a:endParaRPr lang="en-US" altLang="ja-JP" sz="800" dirty="0">
              <a:latin typeface="Meiryo UI" panose="020B0604030504040204" pitchFamily="50" charset="-128"/>
              <a:ea typeface="Meiryo UI" panose="020B0604030504040204" pitchFamily="50" charset="-128"/>
            </a:endParaRPr>
          </a:p>
        </p:txBody>
      </p:sp>
      <p:sp>
        <p:nvSpPr>
          <p:cNvPr id="25" name="テキスト ボックス 24"/>
          <p:cNvSpPr txBox="1"/>
          <p:nvPr/>
        </p:nvSpPr>
        <p:spPr>
          <a:xfrm>
            <a:off x="2456810" y="2826138"/>
            <a:ext cx="130292" cy="396000"/>
          </a:xfrm>
          <a:prstGeom prst="rect">
            <a:avLst/>
          </a:prstGeom>
          <a:noFill/>
        </p:spPr>
        <p:txBody>
          <a:bodyPr vert="eaVert" wrap="square" lIns="0" tIns="0" rIns="0" bIns="0" rtlCol="0">
            <a:spAutoFit/>
          </a:bodyPr>
          <a:lstStyle/>
          <a:p>
            <a:pPr algn="ctr"/>
            <a:r>
              <a:rPr lang="en-US" altLang="ja-JP" sz="800" dirty="0">
                <a:latin typeface="Meiryo UI" panose="020B0604030504040204" pitchFamily="50" charset="-128"/>
                <a:ea typeface="Meiryo UI" panose="020B0604030504040204" pitchFamily="50" charset="-128"/>
              </a:rPr>
              <a:t>4</a:t>
            </a:r>
            <a:r>
              <a:rPr lang="ja-JP" altLang="en-US" sz="800" dirty="0">
                <a:latin typeface="Meiryo UI" panose="020B0604030504040204" pitchFamily="50" charset="-128"/>
                <a:ea typeface="Meiryo UI" panose="020B0604030504040204" pitchFamily="50" charset="-128"/>
              </a:rPr>
              <a:t>年目</a:t>
            </a:r>
            <a:endParaRPr lang="en-US" altLang="ja-JP" sz="800" dirty="0">
              <a:latin typeface="Meiryo UI" panose="020B0604030504040204" pitchFamily="50" charset="-128"/>
              <a:ea typeface="Meiryo UI" panose="020B0604030504040204" pitchFamily="50" charset="-128"/>
            </a:endParaRPr>
          </a:p>
        </p:txBody>
      </p:sp>
      <p:sp>
        <p:nvSpPr>
          <p:cNvPr id="26" name="テキスト ボックス 25"/>
          <p:cNvSpPr txBox="1"/>
          <p:nvPr/>
        </p:nvSpPr>
        <p:spPr>
          <a:xfrm>
            <a:off x="2890999" y="2826138"/>
            <a:ext cx="130292" cy="396000"/>
          </a:xfrm>
          <a:prstGeom prst="rect">
            <a:avLst/>
          </a:prstGeom>
          <a:noFill/>
        </p:spPr>
        <p:txBody>
          <a:bodyPr vert="eaVert" wrap="square" lIns="0" tIns="0" rIns="0" bIns="0" rtlCol="0">
            <a:spAutoFit/>
          </a:bodyPr>
          <a:lstStyle/>
          <a:p>
            <a:pPr algn="ctr"/>
            <a:r>
              <a:rPr lang="en-US" altLang="ja-JP" sz="800" dirty="0">
                <a:latin typeface="Meiryo UI" panose="020B0604030504040204" pitchFamily="50" charset="-128"/>
                <a:ea typeface="Meiryo UI" panose="020B0604030504040204" pitchFamily="50" charset="-128"/>
              </a:rPr>
              <a:t>5</a:t>
            </a:r>
            <a:r>
              <a:rPr lang="ja-JP" altLang="en-US" sz="800" dirty="0">
                <a:latin typeface="Meiryo UI" panose="020B0604030504040204" pitchFamily="50" charset="-128"/>
                <a:ea typeface="Meiryo UI" panose="020B0604030504040204" pitchFamily="50" charset="-128"/>
              </a:rPr>
              <a:t>年目</a:t>
            </a:r>
            <a:endParaRPr lang="en-US" altLang="ja-JP" sz="800" dirty="0">
              <a:latin typeface="Meiryo UI" panose="020B0604030504040204" pitchFamily="50" charset="-128"/>
              <a:ea typeface="Meiryo UI" panose="020B0604030504040204" pitchFamily="50" charset="-128"/>
            </a:endParaRPr>
          </a:p>
        </p:txBody>
      </p:sp>
      <p:grpSp>
        <p:nvGrpSpPr>
          <p:cNvPr id="27" name="グループ化 26"/>
          <p:cNvGrpSpPr/>
          <p:nvPr/>
        </p:nvGrpSpPr>
        <p:grpSpPr>
          <a:xfrm>
            <a:off x="4184980" y="2823809"/>
            <a:ext cx="144000" cy="396000"/>
            <a:chOff x="2585697" y="3443568"/>
            <a:chExt cx="144000" cy="396000"/>
          </a:xfrm>
        </p:grpSpPr>
        <p:sp>
          <p:nvSpPr>
            <p:cNvPr id="28" name="テキスト ボックス 27"/>
            <p:cNvSpPr txBox="1"/>
            <p:nvPr/>
          </p:nvSpPr>
          <p:spPr>
            <a:xfrm>
              <a:off x="2592551" y="3443568"/>
              <a:ext cx="130292" cy="396000"/>
            </a:xfrm>
            <a:prstGeom prst="rect">
              <a:avLst/>
            </a:prstGeom>
            <a:noFill/>
          </p:spPr>
          <p:txBody>
            <a:bodyPr vert="eaVert" wrap="square" lIns="0" tIns="0" rIns="0" bIns="0" rtlCol="0">
              <a:spAutoFit/>
            </a:bodyPr>
            <a:lstStyle/>
            <a:p>
              <a:pPr algn="ctr"/>
              <a:r>
                <a:rPr lang="en-US" altLang="ja-JP" sz="800" dirty="0">
                  <a:solidFill>
                    <a:schemeClr val="bg1"/>
                  </a:solidFill>
                  <a:latin typeface="Meiryo UI" panose="020B0604030504040204" pitchFamily="50" charset="-128"/>
                  <a:ea typeface="Meiryo UI" panose="020B0604030504040204" pitchFamily="50" charset="-128"/>
                </a:rPr>
                <a:t>1</a:t>
              </a:r>
              <a:r>
                <a:rPr lang="ja-JP" altLang="en-US" sz="800" dirty="0">
                  <a:latin typeface="Meiryo UI" panose="020B0604030504040204" pitchFamily="50" charset="-128"/>
                  <a:ea typeface="Meiryo UI" panose="020B0604030504040204" pitchFamily="50" charset="-128"/>
                </a:rPr>
                <a:t>年目</a:t>
              </a:r>
              <a:endParaRPr lang="en-US" altLang="ja-JP" sz="800" dirty="0">
                <a:latin typeface="Meiryo UI" panose="020B0604030504040204" pitchFamily="50" charset="-128"/>
                <a:ea typeface="Meiryo UI" panose="020B0604030504040204" pitchFamily="50" charset="-128"/>
              </a:endParaRPr>
            </a:p>
          </p:txBody>
        </p:sp>
        <p:sp>
          <p:nvSpPr>
            <p:cNvPr id="29" name="テキスト ボックス 28"/>
            <p:cNvSpPr txBox="1"/>
            <p:nvPr/>
          </p:nvSpPr>
          <p:spPr>
            <a:xfrm>
              <a:off x="2585697" y="3465640"/>
              <a:ext cx="144000" cy="138499"/>
            </a:xfrm>
            <a:prstGeom prst="rect">
              <a:avLst/>
            </a:prstGeom>
            <a:noFill/>
          </p:spPr>
          <p:txBody>
            <a:bodyPr wrap="square" lIns="0" tIns="0" rIns="0" bIns="0" rtlCol="0">
              <a:spAutoFit/>
            </a:bodyPr>
            <a:lstStyle/>
            <a:p>
              <a:pPr algn="ctr"/>
              <a:r>
                <a:rPr lang="en-US" altLang="ja-JP" sz="900" dirty="0">
                  <a:latin typeface="Meiryo UI" panose="020B0604030504040204" pitchFamily="50" charset="-128"/>
                  <a:ea typeface="Meiryo UI" panose="020B0604030504040204" pitchFamily="50" charset="-128"/>
                </a:rPr>
                <a:t>n</a:t>
              </a:r>
            </a:p>
          </p:txBody>
        </p:sp>
      </p:grpSp>
      <p:sp>
        <p:nvSpPr>
          <p:cNvPr id="30" name="テキスト ボックス 29"/>
          <p:cNvSpPr txBox="1"/>
          <p:nvPr/>
        </p:nvSpPr>
        <p:spPr>
          <a:xfrm>
            <a:off x="718087" y="2826138"/>
            <a:ext cx="130292" cy="396000"/>
          </a:xfrm>
          <a:prstGeom prst="rect">
            <a:avLst/>
          </a:prstGeom>
          <a:noFill/>
        </p:spPr>
        <p:txBody>
          <a:bodyPr vert="eaVert" wrap="square" lIns="0" tIns="0" rIns="0" bIns="0" rtlCol="0">
            <a:spAutoFit/>
          </a:bodyPr>
          <a:lstStyle/>
          <a:p>
            <a:pPr algn="ctr"/>
            <a:r>
              <a:rPr lang="en-US" altLang="ja-JP" sz="800" dirty="0">
                <a:latin typeface="Meiryo UI" panose="020B0604030504040204" pitchFamily="50" charset="-128"/>
                <a:ea typeface="Meiryo UI" panose="020B0604030504040204" pitchFamily="50" charset="-128"/>
              </a:rPr>
              <a:t>0</a:t>
            </a:r>
            <a:r>
              <a:rPr lang="ja-JP" altLang="en-US" sz="800" dirty="0">
                <a:latin typeface="Meiryo UI" panose="020B0604030504040204" pitchFamily="50" charset="-128"/>
                <a:ea typeface="Meiryo UI" panose="020B0604030504040204" pitchFamily="50" charset="-128"/>
              </a:rPr>
              <a:t>年目</a:t>
            </a:r>
            <a:endParaRPr lang="en-US" altLang="ja-JP" sz="800" dirty="0">
              <a:latin typeface="Meiryo UI" panose="020B0604030504040204" pitchFamily="50" charset="-128"/>
              <a:ea typeface="Meiryo UI" panose="020B0604030504040204" pitchFamily="50" charset="-128"/>
            </a:endParaRPr>
          </a:p>
        </p:txBody>
      </p:sp>
      <p:cxnSp>
        <p:nvCxnSpPr>
          <p:cNvPr id="31" name="直線矢印コネクタ 30"/>
          <p:cNvCxnSpPr/>
          <p:nvPr/>
        </p:nvCxnSpPr>
        <p:spPr bwMode="auto">
          <a:xfrm flipH="1" flipV="1">
            <a:off x="408299" y="1639997"/>
            <a:ext cx="0" cy="1188000"/>
          </a:xfrm>
          <a:prstGeom prst="straightConnector1">
            <a:avLst/>
          </a:prstGeom>
          <a:noFill/>
          <a:ln w="19050" cap="flat" cmpd="sng" algn="ctr">
            <a:solidFill>
              <a:schemeClr val="tx1"/>
            </a:solidFill>
            <a:prstDash val="solid"/>
            <a:round/>
            <a:headEnd type="none" w="med" len="med"/>
            <a:tailEnd type="triangle"/>
          </a:ln>
          <a:effectLst/>
        </p:spPr>
      </p:cxnSp>
      <p:sp>
        <p:nvSpPr>
          <p:cNvPr id="32" name="テキスト ボックス 31"/>
          <p:cNvSpPr txBox="1"/>
          <p:nvPr/>
        </p:nvSpPr>
        <p:spPr>
          <a:xfrm>
            <a:off x="229211" y="1626003"/>
            <a:ext cx="123111" cy="288000"/>
          </a:xfrm>
          <a:prstGeom prst="rect">
            <a:avLst/>
          </a:prstGeom>
          <a:noFill/>
        </p:spPr>
        <p:txBody>
          <a:bodyPr vert="eaVert" wrap="square" lIns="0" tIns="0" rIns="0" bIns="0" rtlCol="0">
            <a:spAutoFit/>
          </a:bodyPr>
          <a:lstStyle/>
          <a:p>
            <a:pPr algn="ctr"/>
            <a:r>
              <a:rPr lang="ja-JP" altLang="en-US" sz="800" dirty="0">
                <a:latin typeface="Meiryo UI" panose="020B0604030504040204" pitchFamily="50" charset="-128"/>
                <a:ea typeface="Meiryo UI" panose="020B0604030504040204" pitchFamily="50" charset="-128"/>
              </a:rPr>
              <a:t>効果</a:t>
            </a:r>
            <a:endParaRPr lang="en-US" altLang="ja-JP" sz="800" dirty="0">
              <a:latin typeface="Meiryo UI" panose="020B0604030504040204" pitchFamily="50" charset="-128"/>
              <a:ea typeface="Meiryo UI" panose="020B0604030504040204" pitchFamily="50" charset="-128"/>
            </a:endParaRPr>
          </a:p>
        </p:txBody>
      </p:sp>
      <p:sp>
        <p:nvSpPr>
          <p:cNvPr id="33" name="テキスト ボックス 32"/>
          <p:cNvSpPr txBox="1"/>
          <p:nvPr/>
        </p:nvSpPr>
        <p:spPr>
          <a:xfrm>
            <a:off x="5655441" y="2801313"/>
            <a:ext cx="114006" cy="396000"/>
          </a:xfrm>
          <a:prstGeom prst="rect">
            <a:avLst/>
          </a:prstGeom>
          <a:noFill/>
        </p:spPr>
        <p:txBody>
          <a:bodyPr vert="eaVert" wrap="square" lIns="0" tIns="0" rIns="0" bIns="0" rtlCol="0">
            <a:spAutoFit/>
          </a:bodyPr>
          <a:lstStyle/>
          <a:p>
            <a:pPr algn="ctr"/>
            <a:r>
              <a:rPr lang="en-US" altLang="ja-JP" sz="700" dirty="0">
                <a:latin typeface="Meiryo UI" panose="020B0604030504040204" pitchFamily="50" charset="-128"/>
                <a:ea typeface="Meiryo UI" panose="020B0604030504040204" pitchFamily="50" charset="-128"/>
              </a:rPr>
              <a:t>1</a:t>
            </a:r>
            <a:r>
              <a:rPr lang="ja-JP" altLang="en-US" sz="700" dirty="0">
                <a:latin typeface="Meiryo UI" panose="020B0604030504040204" pitchFamily="50" charset="-128"/>
                <a:ea typeface="Meiryo UI" panose="020B0604030504040204" pitchFamily="50" charset="-128"/>
              </a:rPr>
              <a:t>年目</a:t>
            </a:r>
            <a:endParaRPr lang="en-US" altLang="ja-JP" sz="700" dirty="0">
              <a:latin typeface="Meiryo UI" panose="020B0604030504040204" pitchFamily="50" charset="-128"/>
              <a:ea typeface="Meiryo UI" panose="020B0604030504040204" pitchFamily="50" charset="-128"/>
            </a:endParaRPr>
          </a:p>
        </p:txBody>
      </p:sp>
      <p:sp>
        <p:nvSpPr>
          <p:cNvPr id="34" name="テキスト ボックス 33"/>
          <p:cNvSpPr txBox="1"/>
          <p:nvPr/>
        </p:nvSpPr>
        <p:spPr>
          <a:xfrm>
            <a:off x="6934022" y="2891666"/>
            <a:ext cx="360000" cy="200055"/>
          </a:xfrm>
          <a:prstGeom prst="rect">
            <a:avLst/>
          </a:prstGeom>
          <a:noFill/>
        </p:spPr>
        <p:txBody>
          <a:bodyPr wrap="square" rtlCol="0">
            <a:spAutoFit/>
          </a:bodyPr>
          <a:lstStyle/>
          <a:p>
            <a:pPr algn="ctr"/>
            <a:r>
              <a:rPr lang="ja-JP" altLang="en-US" sz="700" dirty="0">
                <a:latin typeface="Meiryo UI" panose="020B0604030504040204" pitchFamily="50" charset="-128"/>
                <a:ea typeface="Meiryo UI" panose="020B0604030504040204" pitchFamily="50" charset="-128"/>
              </a:rPr>
              <a:t>・・・</a:t>
            </a:r>
            <a:endParaRPr lang="en-US" altLang="ja-JP" sz="700" dirty="0">
              <a:latin typeface="Meiryo UI" panose="020B0604030504040204" pitchFamily="50" charset="-128"/>
              <a:ea typeface="Meiryo UI" panose="020B0604030504040204" pitchFamily="50" charset="-128"/>
            </a:endParaRPr>
          </a:p>
        </p:txBody>
      </p:sp>
      <p:sp>
        <p:nvSpPr>
          <p:cNvPr id="35" name="正方形/長方形 34"/>
          <p:cNvSpPr/>
          <p:nvPr/>
        </p:nvSpPr>
        <p:spPr bwMode="auto">
          <a:xfrm>
            <a:off x="5586444" y="2177294"/>
            <a:ext cx="252000" cy="651804"/>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6" name="正方形/長方形 35"/>
          <p:cNvSpPr/>
          <p:nvPr/>
        </p:nvSpPr>
        <p:spPr bwMode="auto">
          <a:xfrm>
            <a:off x="5838932" y="2254270"/>
            <a:ext cx="252000" cy="574828"/>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7" name="正方形/長方形 36"/>
          <p:cNvSpPr/>
          <p:nvPr/>
        </p:nvSpPr>
        <p:spPr bwMode="auto">
          <a:xfrm>
            <a:off x="6092616" y="2323540"/>
            <a:ext cx="252000" cy="505558"/>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8" name="正方形/長方形 37"/>
          <p:cNvSpPr/>
          <p:nvPr/>
        </p:nvSpPr>
        <p:spPr bwMode="auto">
          <a:xfrm>
            <a:off x="6347243" y="2388735"/>
            <a:ext cx="252000" cy="440363"/>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39" name="正方形/長方形 38"/>
          <p:cNvSpPr/>
          <p:nvPr/>
        </p:nvSpPr>
        <p:spPr bwMode="auto">
          <a:xfrm>
            <a:off x="6603484" y="2448259"/>
            <a:ext cx="252000" cy="380839"/>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0" name="正方形/長方形 39"/>
          <p:cNvSpPr/>
          <p:nvPr/>
        </p:nvSpPr>
        <p:spPr bwMode="auto">
          <a:xfrm>
            <a:off x="6857726" y="2507191"/>
            <a:ext cx="252000" cy="321907"/>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1" name="正方形/長方形 40"/>
          <p:cNvSpPr/>
          <p:nvPr/>
        </p:nvSpPr>
        <p:spPr bwMode="auto">
          <a:xfrm>
            <a:off x="7110366" y="2577740"/>
            <a:ext cx="252000" cy="251357"/>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42" name="正方形/長方形 41"/>
          <p:cNvSpPr/>
          <p:nvPr/>
        </p:nvSpPr>
        <p:spPr bwMode="auto">
          <a:xfrm>
            <a:off x="7365188" y="2633482"/>
            <a:ext cx="252000" cy="195615"/>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cxnSp>
        <p:nvCxnSpPr>
          <p:cNvPr id="43" name="直線矢印コネクタ 42"/>
          <p:cNvCxnSpPr/>
          <p:nvPr/>
        </p:nvCxnSpPr>
        <p:spPr bwMode="auto">
          <a:xfrm>
            <a:off x="5468262" y="2829098"/>
            <a:ext cx="2412000" cy="0"/>
          </a:xfrm>
          <a:prstGeom prst="straightConnector1">
            <a:avLst/>
          </a:prstGeom>
          <a:noFill/>
          <a:ln w="19050" cap="flat" cmpd="sng" algn="ctr">
            <a:solidFill>
              <a:schemeClr val="tx1"/>
            </a:solidFill>
            <a:prstDash val="solid"/>
            <a:round/>
            <a:headEnd type="none" w="med" len="med"/>
            <a:tailEnd type="triangle"/>
          </a:ln>
          <a:effectLst/>
        </p:spPr>
      </p:cxnSp>
      <p:sp>
        <p:nvSpPr>
          <p:cNvPr id="44" name="テキスト ボックス 43"/>
          <p:cNvSpPr txBox="1"/>
          <p:nvPr/>
        </p:nvSpPr>
        <p:spPr>
          <a:xfrm>
            <a:off x="5907929" y="2801313"/>
            <a:ext cx="114006" cy="396000"/>
          </a:xfrm>
          <a:prstGeom prst="rect">
            <a:avLst/>
          </a:prstGeom>
          <a:noFill/>
        </p:spPr>
        <p:txBody>
          <a:bodyPr vert="eaVert" wrap="square" lIns="0" tIns="0" rIns="0" bIns="0" rtlCol="0">
            <a:spAutoFit/>
          </a:bodyPr>
          <a:lstStyle/>
          <a:p>
            <a:pPr algn="ctr"/>
            <a:r>
              <a:rPr lang="en-US" altLang="ja-JP" sz="700" dirty="0">
                <a:latin typeface="Meiryo UI" panose="020B0604030504040204" pitchFamily="50" charset="-128"/>
                <a:ea typeface="Meiryo UI" panose="020B0604030504040204" pitchFamily="50" charset="-128"/>
              </a:rPr>
              <a:t>2</a:t>
            </a:r>
            <a:r>
              <a:rPr lang="ja-JP" altLang="en-US" sz="700" dirty="0">
                <a:latin typeface="Meiryo UI" panose="020B0604030504040204" pitchFamily="50" charset="-128"/>
                <a:ea typeface="Meiryo UI" panose="020B0604030504040204" pitchFamily="50" charset="-128"/>
              </a:rPr>
              <a:t>年目</a:t>
            </a:r>
            <a:endParaRPr lang="en-US" altLang="ja-JP" sz="700" dirty="0">
              <a:latin typeface="Meiryo UI" panose="020B0604030504040204" pitchFamily="50" charset="-128"/>
              <a:ea typeface="Meiryo UI" panose="020B0604030504040204" pitchFamily="50" charset="-128"/>
            </a:endParaRPr>
          </a:p>
        </p:txBody>
      </p:sp>
      <p:sp>
        <p:nvSpPr>
          <p:cNvPr id="45" name="テキスト ボックス 44"/>
          <p:cNvSpPr txBox="1"/>
          <p:nvPr/>
        </p:nvSpPr>
        <p:spPr>
          <a:xfrm>
            <a:off x="6161613" y="2801313"/>
            <a:ext cx="114006" cy="396000"/>
          </a:xfrm>
          <a:prstGeom prst="rect">
            <a:avLst/>
          </a:prstGeom>
          <a:noFill/>
        </p:spPr>
        <p:txBody>
          <a:bodyPr vert="eaVert" wrap="square" lIns="0" tIns="0" rIns="0" bIns="0" rtlCol="0">
            <a:spAutoFit/>
          </a:bodyPr>
          <a:lstStyle/>
          <a:p>
            <a:pPr algn="ctr"/>
            <a:r>
              <a:rPr lang="en-US" altLang="ja-JP" sz="700" dirty="0">
                <a:latin typeface="Meiryo UI" panose="020B0604030504040204" pitchFamily="50" charset="-128"/>
                <a:ea typeface="Meiryo UI" panose="020B0604030504040204" pitchFamily="50" charset="-128"/>
              </a:rPr>
              <a:t>3</a:t>
            </a:r>
            <a:r>
              <a:rPr lang="ja-JP" altLang="en-US" sz="700" dirty="0">
                <a:latin typeface="Meiryo UI" panose="020B0604030504040204" pitchFamily="50" charset="-128"/>
                <a:ea typeface="Meiryo UI" panose="020B0604030504040204" pitchFamily="50" charset="-128"/>
              </a:rPr>
              <a:t>年目</a:t>
            </a:r>
            <a:endParaRPr lang="en-US" altLang="ja-JP" sz="700" dirty="0">
              <a:latin typeface="Meiryo UI" panose="020B0604030504040204" pitchFamily="50" charset="-128"/>
              <a:ea typeface="Meiryo UI" panose="020B0604030504040204" pitchFamily="50" charset="-128"/>
            </a:endParaRPr>
          </a:p>
        </p:txBody>
      </p:sp>
      <p:sp>
        <p:nvSpPr>
          <p:cNvPr id="46" name="テキスト ボックス 45"/>
          <p:cNvSpPr txBox="1"/>
          <p:nvPr/>
        </p:nvSpPr>
        <p:spPr>
          <a:xfrm>
            <a:off x="6416240" y="2801313"/>
            <a:ext cx="114006" cy="396000"/>
          </a:xfrm>
          <a:prstGeom prst="rect">
            <a:avLst/>
          </a:prstGeom>
          <a:noFill/>
        </p:spPr>
        <p:txBody>
          <a:bodyPr vert="eaVert" wrap="square" lIns="0" tIns="0" rIns="0" bIns="0" rtlCol="0">
            <a:spAutoFit/>
          </a:bodyPr>
          <a:lstStyle/>
          <a:p>
            <a:pPr algn="ctr"/>
            <a:r>
              <a:rPr lang="en-US" altLang="ja-JP" sz="700" dirty="0">
                <a:latin typeface="Meiryo UI" panose="020B0604030504040204" pitchFamily="50" charset="-128"/>
                <a:ea typeface="Meiryo UI" panose="020B0604030504040204" pitchFamily="50" charset="-128"/>
              </a:rPr>
              <a:t>4</a:t>
            </a:r>
            <a:r>
              <a:rPr lang="ja-JP" altLang="en-US" sz="700" dirty="0">
                <a:latin typeface="Meiryo UI" panose="020B0604030504040204" pitchFamily="50" charset="-128"/>
                <a:ea typeface="Meiryo UI" panose="020B0604030504040204" pitchFamily="50" charset="-128"/>
              </a:rPr>
              <a:t>年目</a:t>
            </a:r>
            <a:endParaRPr lang="en-US" altLang="ja-JP" sz="700" dirty="0">
              <a:latin typeface="Meiryo UI" panose="020B0604030504040204" pitchFamily="50" charset="-128"/>
              <a:ea typeface="Meiryo UI" panose="020B0604030504040204" pitchFamily="50" charset="-128"/>
            </a:endParaRPr>
          </a:p>
        </p:txBody>
      </p:sp>
      <p:sp>
        <p:nvSpPr>
          <p:cNvPr id="47" name="テキスト ボックス 46"/>
          <p:cNvSpPr txBox="1"/>
          <p:nvPr/>
        </p:nvSpPr>
        <p:spPr>
          <a:xfrm>
            <a:off x="6672481" y="2801313"/>
            <a:ext cx="114006" cy="396000"/>
          </a:xfrm>
          <a:prstGeom prst="rect">
            <a:avLst/>
          </a:prstGeom>
          <a:noFill/>
        </p:spPr>
        <p:txBody>
          <a:bodyPr vert="eaVert" wrap="square" lIns="0" tIns="0" rIns="0" bIns="0" rtlCol="0">
            <a:spAutoFit/>
          </a:bodyPr>
          <a:lstStyle/>
          <a:p>
            <a:pPr algn="ctr"/>
            <a:r>
              <a:rPr lang="en-US" altLang="ja-JP" sz="700" dirty="0">
                <a:latin typeface="Meiryo UI" panose="020B0604030504040204" pitchFamily="50" charset="-128"/>
                <a:ea typeface="Meiryo UI" panose="020B0604030504040204" pitchFamily="50" charset="-128"/>
              </a:rPr>
              <a:t>5</a:t>
            </a:r>
            <a:r>
              <a:rPr lang="ja-JP" altLang="en-US" sz="700" dirty="0">
                <a:latin typeface="Meiryo UI" panose="020B0604030504040204" pitchFamily="50" charset="-128"/>
                <a:ea typeface="Meiryo UI" panose="020B0604030504040204" pitchFamily="50" charset="-128"/>
              </a:rPr>
              <a:t>年目</a:t>
            </a:r>
            <a:endParaRPr lang="en-US" altLang="ja-JP" sz="700" dirty="0">
              <a:latin typeface="Meiryo UI" panose="020B0604030504040204" pitchFamily="50" charset="-128"/>
              <a:ea typeface="Meiryo UI" panose="020B0604030504040204" pitchFamily="50" charset="-128"/>
            </a:endParaRPr>
          </a:p>
        </p:txBody>
      </p:sp>
      <p:grpSp>
        <p:nvGrpSpPr>
          <p:cNvPr id="48" name="グループ化 47"/>
          <p:cNvGrpSpPr/>
          <p:nvPr/>
        </p:nvGrpSpPr>
        <p:grpSpPr>
          <a:xfrm>
            <a:off x="7419188" y="2798984"/>
            <a:ext cx="144000" cy="396000"/>
            <a:chOff x="2585697" y="3443568"/>
            <a:chExt cx="144000" cy="396000"/>
          </a:xfrm>
        </p:grpSpPr>
        <p:sp>
          <p:nvSpPr>
            <p:cNvPr id="49" name="テキスト ボックス 48"/>
            <p:cNvSpPr txBox="1"/>
            <p:nvPr/>
          </p:nvSpPr>
          <p:spPr>
            <a:xfrm>
              <a:off x="2608837" y="3443568"/>
              <a:ext cx="114006" cy="396000"/>
            </a:xfrm>
            <a:prstGeom prst="rect">
              <a:avLst/>
            </a:prstGeom>
            <a:noFill/>
          </p:spPr>
          <p:txBody>
            <a:bodyPr vert="eaVert" wrap="square" lIns="0" tIns="0" rIns="0" bIns="0" rtlCol="0">
              <a:spAutoFit/>
            </a:bodyPr>
            <a:lstStyle/>
            <a:p>
              <a:pPr algn="ctr"/>
              <a:r>
                <a:rPr lang="en-US" altLang="ja-JP" sz="700" dirty="0">
                  <a:solidFill>
                    <a:srgbClr val="E0F1CB"/>
                  </a:solidFill>
                  <a:latin typeface="Meiryo UI" panose="020B0604030504040204" pitchFamily="50" charset="-128"/>
                  <a:ea typeface="Meiryo UI" panose="020B0604030504040204" pitchFamily="50" charset="-128"/>
                </a:rPr>
                <a:t>1</a:t>
              </a:r>
              <a:r>
                <a:rPr lang="ja-JP" altLang="en-US" sz="700" dirty="0">
                  <a:latin typeface="Meiryo UI" panose="020B0604030504040204" pitchFamily="50" charset="-128"/>
                  <a:ea typeface="Meiryo UI" panose="020B0604030504040204" pitchFamily="50" charset="-128"/>
                </a:rPr>
                <a:t>年目</a:t>
              </a:r>
              <a:endParaRPr lang="en-US" altLang="ja-JP" sz="700" dirty="0">
                <a:latin typeface="Meiryo UI" panose="020B0604030504040204" pitchFamily="50" charset="-128"/>
                <a:ea typeface="Meiryo UI" panose="020B0604030504040204" pitchFamily="50" charset="-128"/>
              </a:endParaRPr>
            </a:p>
          </p:txBody>
        </p:sp>
        <p:sp>
          <p:nvSpPr>
            <p:cNvPr id="50" name="テキスト ボックス 49"/>
            <p:cNvSpPr txBox="1"/>
            <p:nvPr/>
          </p:nvSpPr>
          <p:spPr>
            <a:xfrm>
              <a:off x="2585697" y="3491040"/>
              <a:ext cx="144000" cy="107722"/>
            </a:xfrm>
            <a:prstGeom prst="rect">
              <a:avLst/>
            </a:prstGeom>
            <a:noFill/>
          </p:spPr>
          <p:txBody>
            <a:bodyPr wrap="square" lIns="0" tIns="0" rIns="0" bIns="0" rtlCol="0">
              <a:spAutoFit/>
            </a:bodyPr>
            <a:lstStyle/>
            <a:p>
              <a:pPr algn="ctr"/>
              <a:r>
                <a:rPr lang="en-US" altLang="ja-JP" sz="700" dirty="0">
                  <a:latin typeface="Meiryo UI" panose="020B0604030504040204" pitchFamily="50" charset="-128"/>
                  <a:ea typeface="Meiryo UI" panose="020B0604030504040204" pitchFamily="50" charset="-128"/>
                </a:rPr>
                <a:t>n</a:t>
              </a:r>
            </a:p>
          </p:txBody>
        </p:sp>
      </p:grpSp>
      <p:cxnSp>
        <p:nvCxnSpPr>
          <p:cNvPr id="52" name="直線矢印コネクタ 51"/>
          <p:cNvCxnSpPr>
            <a:cxnSpLocks/>
          </p:cNvCxnSpPr>
          <p:nvPr/>
        </p:nvCxnSpPr>
        <p:spPr bwMode="auto">
          <a:xfrm>
            <a:off x="8151735" y="2829098"/>
            <a:ext cx="900000" cy="1"/>
          </a:xfrm>
          <a:prstGeom prst="straightConnector1">
            <a:avLst/>
          </a:prstGeom>
          <a:noFill/>
          <a:ln w="19050" cap="flat" cmpd="sng" algn="ctr">
            <a:solidFill>
              <a:schemeClr val="tx1"/>
            </a:solidFill>
            <a:prstDash val="solid"/>
            <a:round/>
            <a:headEnd type="none" w="med" len="med"/>
            <a:tailEnd type="triangle"/>
          </a:ln>
          <a:effectLst/>
        </p:spPr>
      </p:cxnSp>
      <p:cxnSp>
        <p:nvCxnSpPr>
          <p:cNvPr id="53" name="直線矢印コネクタ 52"/>
          <p:cNvCxnSpPr>
            <a:cxnSpLocks/>
          </p:cNvCxnSpPr>
          <p:nvPr/>
        </p:nvCxnSpPr>
        <p:spPr bwMode="auto">
          <a:xfrm flipH="1" flipV="1">
            <a:off x="8151735" y="1830497"/>
            <a:ext cx="0" cy="1008000"/>
          </a:xfrm>
          <a:prstGeom prst="straightConnector1">
            <a:avLst/>
          </a:prstGeom>
          <a:noFill/>
          <a:ln w="19050" cap="flat" cmpd="sng" algn="ctr">
            <a:solidFill>
              <a:schemeClr val="tx1"/>
            </a:solidFill>
            <a:prstDash val="solid"/>
            <a:round/>
            <a:headEnd type="none" w="med" len="med"/>
            <a:tailEnd type="triangle"/>
          </a:ln>
          <a:effectLst/>
        </p:spPr>
      </p:cxnSp>
      <p:sp>
        <p:nvSpPr>
          <p:cNvPr id="54" name="正方形/長方形 53"/>
          <p:cNvSpPr/>
          <p:nvPr/>
        </p:nvSpPr>
        <p:spPr bwMode="auto">
          <a:xfrm>
            <a:off x="8459667" y="1919698"/>
            <a:ext cx="252000" cy="909399"/>
          </a:xfrm>
          <a:prstGeom prst="rect">
            <a:avLst/>
          </a:prstGeom>
          <a:solidFill>
            <a:srgbClr val="339933"/>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55" name="フリーフォーム 54"/>
          <p:cNvSpPr/>
          <p:nvPr/>
        </p:nvSpPr>
        <p:spPr bwMode="auto">
          <a:xfrm>
            <a:off x="8313545" y="2094514"/>
            <a:ext cx="252000" cy="54000"/>
          </a:xfrm>
          <a:custGeom>
            <a:avLst/>
            <a:gdLst>
              <a:gd name="connsiteX0" fmla="*/ 0 w 428625"/>
              <a:gd name="connsiteY0" fmla="*/ 200025 h 200044"/>
              <a:gd name="connsiteX1" fmla="*/ 133350 w 428625"/>
              <a:gd name="connsiteY1" fmla="*/ 0 h 200044"/>
              <a:gd name="connsiteX2" fmla="*/ 266700 w 428625"/>
              <a:gd name="connsiteY2" fmla="*/ 200025 h 200044"/>
              <a:gd name="connsiteX3" fmla="*/ 428625 w 428625"/>
              <a:gd name="connsiteY3" fmla="*/ 9525 h 200044"/>
            </a:gdLst>
            <a:ahLst/>
            <a:cxnLst>
              <a:cxn ang="0">
                <a:pos x="connsiteX0" y="connsiteY0"/>
              </a:cxn>
              <a:cxn ang="0">
                <a:pos x="connsiteX1" y="connsiteY1"/>
              </a:cxn>
              <a:cxn ang="0">
                <a:pos x="connsiteX2" y="connsiteY2"/>
              </a:cxn>
              <a:cxn ang="0">
                <a:pos x="connsiteX3" y="connsiteY3"/>
              </a:cxn>
            </a:cxnLst>
            <a:rect l="l" t="t" r="r" b="b"/>
            <a:pathLst>
              <a:path w="428625" h="200044">
                <a:moveTo>
                  <a:pt x="0" y="200025"/>
                </a:moveTo>
                <a:cubicBezTo>
                  <a:pt x="44450" y="100012"/>
                  <a:pt x="88900" y="0"/>
                  <a:pt x="133350" y="0"/>
                </a:cubicBezTo>
                <a:cubicBezTo>
                  <a:pt x="177800" y="0"/>
                  <a:pt x="217488" y="198438"/>
                  <a:pt x="266700" y="200025"/>
                </a:cubicBezTo>
                <a:cubicBezTo>
                  <a:pt x="315912" y="201612"/>
                  <a:pt x="372268" y="105568"/>
                  <a:pt x="428625" y="9525"/>
                </a:cubicBezTo>
              </a:path>
            </a:pathLst>
          </a:custGeom>
          <a:noFill/>
          <a:ln w="9525"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a:ln>
                <a:noFill/>
              </a:ln>
              <a:solidFill>
                <a:schemeClr val="tx1"/>
              </a:solidFill>
              <a:effectLst/>
              <a:latin typeface="HGPｺﾞｼｯｸE" pitchFamily="50" charset="-128"/>
              <a:ea typeface="HGPｺﾞｼｯｸE" pitchFamily="50" charset="-128"/>
            </a:endParaRPr>
          </a:p>
        </p:txBody>
      </p:sp>
      <p:sp>
        <p:nvSpPr>
          <p:cNvPr id="56" name="フリーフォーム 55"/>
          <p:cNvSpPr/>
          <p:nvPr/>
        </p:nvSpPr>
        <p:spPr bwMode="auto">
          <a:xfrm>
            <a:off x="8313545" y="2132467"/>
            <a:ext cx="252000" cy="54000"/>
          </a:xfrm>
          <a:custGeom>
            <a:avLst/>
            <a:gdLst>
              <a:gd name="connsiteX0" fmla="*/ 0 w 428625"/>
              <a:gd name="connsiteY0" fmla="*/ 200025 h 200044"/>
              <a:gd name="connsiteX1" fmla="*/ 133350 w 428625"/>
              <a:gd name="connsiteY1" fmla="*/ 0 h 200044"/>
              <a:gd name="connsiteX2" fmla="*/ 266700 w 428625"/>
              <a:gd name="connsiteY2" fmla="*/ 200025 h 200044"/>
              <a:gd name="connsiteX3" fmla="*/ 428625 w 428625"/>
              <a:gd name="connsiteY3" fmla="*/ 9525 h 200044"/>
            </a:gdLst>
            <a:ahLst/>
            <a:cxnLst>
              <a:cxn ang="0">
                <a:pos x="connsiteX0" y="connsiteY0"/>
              </a:cxn>
              <a:cxn ang="0">
                <a:pos x="connsiteX1" y="connsiteY1"/>
              </a:cxn>
              <a:cxn ang="0">
                <a:pos x="connsiteX2" y="connsiteY2"/>
              </a:cxn>
              <a:cxn ang="0">
                <a:pos x="connsiteX3" y="connsiteY3"/>
              </a:cxn>
            </a:cxnLst>
            <a:rect l="l" t="t" r="r" b="b"/>
            <a:pathLst>
              <a:path w="428625" h="200044">
                <a:moveTo>
                  <a:pt x="0" y="200025"/>
                </a:moveTo>
                <a:cubicBezTo>
                  <a:pt x="44450" y="100012"/>
                  <a:pt x="88900" y="0"/>
                  <a:pt x="133350" y="0"/>
                </a:cubicBezTo>
                <a:cubicBezTo>
                  <a:pt x="177800" y="0"/>
                  <a:pt x="217488" y="198438"/>
                  <a:pt x="266700" y="200025"/>
                </a:cubicBezTo>
                <a:cubicBezTo>
                  <a:pt x="315912" y="201612"/>
                  <a:pt x="372268" y="105568"/>
                  <a:pt x="428625" y="9525"/>
                </a:cubicBezTo>
              </a:path>
            </a:pathLst>
          </a:custGeom>
          <a:noFill/>
          <a:ln w="9525"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a:ln>
                <a:noFill/>
              </a:ln>
              <a:solidFill>
                <a:schemeClr val="tx1"/>
              </a:solidFill>
              <a:effectLst/>
              <a:latin typeface="HGPｺﾞｼｯｸE" pitchFamily="50" charset="-128"/>
              <a:ea typeface="HGPｺﾞｼｯｸE" pitchFamily="50" charset="-128"/>
            </a:endParaRPr>
          </a:p>
        </p:txBody>
      </p:sp>
      <p:sp>
        <p:nvSpPr>
          <p:cNvPr id="57" name="テキスト ボックス 56"/>
          <p:cNvSpPr txBox="1"/>
          <p:nvPr/>
        </p:nvSpPr>
        <p:spPr>
          <a:xfrm>
            <a:off x="8261667" y="2866606"/>
            <a:ext cx="684000" cy="323165"/>
          </a:xfrm>
          <a:prstGeom prst="rect">
            <a:avLst/>
          </a:prstGeom>
          <a:noFill/>
        </p:spPr>
        <p:txBody>
          <a:bodyPr vert="horz" wrap="square" lIns="0" tIns="0" rIns="0" bIns="0" rtlCol="0">
            <a:spAutoFit/>
          </a:bodyPr>
          <a:lstStyle/>
          <a:p>
            <a:pPr algn="ctr"/>
            <a:r>
              <a:rPr lang="ja-JP" altLang="en-US" sz="700" dirty="0">
                <a:latin typeface="Meiryo UI" panose="020B0604030504040204" pitchFamily="50" charset="-128"/>
                <a:ea typeface="Meiryo UI" panose="020B0604030504040204" pitchFamily="50" charset="-128"/>
              </a:rPr>
              <a:t>事業効果の</a:t>
            </a:r>
            <a:endParaRPr lang="en-US" altLang="ja-JP" sz="700" dirty="0">
              <a:latin typeface="Meiryo UI" panose="020B0604030504040204" pitchFamily="50" charset="-128"/>
              <a:ea typeface="Meiryo UI" panose="020B0604030504040204" pitchFamily="50" charset="-128"/>
            </a:endParaRPr>
          </a:p>
          <a:p>
            <a:pPr algn="ctr"/>
            <a:r>
              <a:rPr lang="ja-JP" altLang="en-US" sz="700" dirty="0">
                <a:latin typeface="Meiryo UI" panose="020B0604030504040204" pitchFamily="50" charset="-128"/>
                <a:ea typeface="Meiryo UI" panose="020B0604030504040204" pitchFamily="50" charset="-128"/>
              </a:rPr>
              <a:t>現在価値</a:t>
            </a:r>
            <a:endParaRPr lang="en-US" altLang="ja-JP" sz="700" dirty="0">
              <a:latin typeface="Meiryo UI" panose="020B0604030504040204" pitchFamily="50" charset="-128"/>
              <a:ea typeface="Meiryo UI" panose="020B0604030504040204" pitchFamily="50" charset="-128"/>
            </a:endParaRPr>
          </a:p>
          <a:p>
            <a:pPr algn="ctr"/>
            <a:r>
              <a:rPr lang="en-US" altLang="ja-JP" sz="700" dirty="0">
                <a:latin typeface="Meiryo UI" panose="020B0604030504040204" pitchFamily="50" charset="-128"/>
                <a:ea typeface="Meiryo UI" panose="020B0604030504040204" pitchFamily="50" charset="-128"/>
              </a:rPr>
              <a:t>(n</a:t>
            </a:r>
            <a:r>
              <a:rPr lang="ja-JP" altLang="en-US" sz="700" dirty="0">
                <a:latin typeface="Meiryo UI" panose="020B0604030504040204" pitchFamily="50" charset="-128"/>
                <a:ea typeface="Meiryo UI" panose="020B0604030504040204" pitchFamily="50" charset="-128"/>
              </a:rPr>
              <a:t>年間の累積</a:t>
            </a:r>
            <a:r>
              <a:rPr lang="en-US" altLang="ja-JP" sz="700" dirty="0">
                <a:latin typeface="Meiryo UI" panose="020B0604030504040204" pitchFamily="50" charset="-128"/>
                <a:ea typeface="Meiryo UI" panose="020B0604030504040204" pitchFamily="50" charset="-128"/>
              </a:rPr>
              <a:t>)</a:t>
            </a:r>
            <a:endParaRPr lang="en-US" altLang="ja-JP" sz="800" dirty="0">
              <a:latin typeface="Meiryo UI" panose="020B0604030504040204" pitchFamily="50" charset="-128"/>
              <a:ea typeface="Meiryo UI" panose="020B0604030504040204" pitchFamily="50" charset="-128"/>
            </a:endParaRPr>
          </a:p>
        </p:txBody>
      </p:sp>
      <p:sp>
        <p:nvSpPr>
          <p:cNvPr id="58" name="正方形/長方形 57"/>
          <p:cNvSpPr/>
          <p:nvPr/>
        </p:nvSpPr>
        <p:spPr bwMode="auto">
          <a:xfrm>
            <a:off x="8059850" y="3145574"/>
            <a:ext cx="72000" cy="72000"/>
          </a:xfrm>
          <a:prstGeom prst="rect">
            <a:avLst/>
          </a:prstGeom>
          <a:no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59" name="正方形/長方形 58"/>
          <p:cNvSpPr/>
          <p:nvPr/>
        </p:nvSpPr>
        <p:spPr bwMode="auto">
          <a:xfrm>
            <a:off x="8567667" y="2119989"/>
            <a:ext cx="72000" cy="72000"/>
          </a:xfrm>
          <a:prstGeom prst="rect">
            <a:avLst/>
          </a:prstGeom>
          <a:no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cxnSp>
        <p:nvCxnSpPr>
          <p:cNvPr id="60" name="直線矢印コネクタ 59"/>
          <p:cNvCxnSpPr/>
          <p:nvPr/>
        </p:nvCxnSpPr>
        <p:spPr bwMode="auto">
          <a:xfrm flipH="1" flipV="1">
            <a:off x="5468262" y="1830497"/>
            <a:ext cx="0" cy="1008000"/>
          </a:xfrm>
          <a:prstGeom prst="straightConnector1">
            <a:avLst/>
          </a:prstGeom>
          <a:noFill/>
          <a:ln w="19050" cap="flat" cmpd="sng" algn="ctr">
            <a:solidFill>
              <a:schemeClr val="tx1"/>
            </a:solidFill>
            <a:prstDash val="solid"/>
            <a:round/>
            <a:headEnd type="none" w="med" len="med"/>
            <a:tailEnd type="triangle"/>
          </a:ln>
          <a:effectLst/>
        </p:spPr>
      </p:cxnSp>
      <p:cxnSp>
        <p:nvCxnSpPr>
          <p:cNvPr id="61" name="直線コネクタ 60"/>
          <p:cNvCxnSpPr/>
          <p:nvPr/>
        </p:nvCxnSpPr>
        <p:spPr bwMode="auto">
          <a:xfrm>
            <a:off x="4479765" y="2105800"/>
            <a:ext cx="3384000" cy="0"/>
          </a:xfrm>
          <a:prstGeom prst="line">
            <a:avLst/>
          </a:prstGeom>
          <a:noFill/>
          <a:ln w="19050" cap="flat" cmpd="sng" algn="ctr">
            <a:solidFill>
              <a:schemeClr val="bg1">
                <a:lumMod val="50000"/>
              </a:schemeClr>
            </a:solidFill>
            <a:prstDash val="sysDot"/>
            <a:round/>
            <a:headEnd type="none" w="med" len="med"/>
            <a:tailEnd type="none" w="med" len="med"/>
          </a:ln>
          <a:effectLst/>
        </p:spPr>
      </p:cxnSp>
      <p:sp>
        <p:nvSpPr>
          <p:cNvPr id="62" name="右矢印 61"/>
          <p:cNvSpPr/>
          <p:nvPr/>
        </p:nvSpPr>
        <p:spPr bwMode="auto">
          <a:xfrm>
            <a:off x="1060292" y="3258693"/>
            <a:ext cx="3420000" cy="252000"/>
          </a:xfrm>
          <a:prstGeom prst="rightArrow">
            <a:avLst>
              <a:gd name="adj1" fmla="val 55058"/>
              <a:gd name="adj2" fmla="val 77236"/>
            </a:avLst>
          </a:prstGeom>
          <a:solidFill>
            <a:srgbClr val="C4E59F"/>
          </a:solidFill>
          <a:ln w="9525" cap="flat" cmpd="sng" algn="ctr">
            <a:solidFill>
              <a:schemeClr val="accent3">
                <a:lumMod val="50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63" name="テキスト ボックス 62"/>
          <p:cNvSpPr txBox="1"/>
          <p:nvPr/>
        </p:nvSpPr>
        <p:spPr>
          <a:xfrm>
            <a:off x="1070172" y="3544198"/>
            <a:ext cx="648000" cy="138499"/>
          </a:xfrm>
          <a:prstGeom prst="rect">
            <a:avLst/>
          </a:prstGeom>
          <a:noFill/>
        </p:spPr>
        <p:txBody>
          <a:bodyPr vert="horz" wrap="square" lIns="0" tIns="0" rIns="0" bIns="0" rtlCol="0">
            <a:spAutoFit/>
          </a:bodyPr>
          <a:lstStyle/>
          <a:p>
            <a:r>
              <a:rPr lang="ja-JP" altLang="en-US" sz="900" dirty="0">
                <a:latin typeface="Meiryo UI" panose="020B0604030504040204" pitchFamily="50" charset="-128"/>
                <a:ea typeface="Meiryo UI" panose="020B0604030504040204" pitchFamily="50" charset="-128"/>
              </a:rPr>
              <a:t>事業</a:t>
            </a:r>
            <a:r>
              <a:rPr lang="ja-JP" altLang="en-US" sz="900" dirty="0">
                <a:solidFill>
                  <a:srgbClr val="C00000"/>
                </a:solidFill>
                <a:latin typeface="Meiryo UI" panose="020B0604030504040204" pitchFamily="50" charset="-128"/>
                <a:ea typeface="Meiryo UI" panose="020B0604030504040204" pitchFamily="50" charset="-128"/>
              </a:rPr>
              <a:t>開始後</a:t>
            </a:r>
            <a:endParaRPr lang="en-US" altLang="ja-JP" sz="900" dirty="0">
              <a:solidFill>
                <a:srgbClr val="C00000"/>
              </a:solidFill>
              <a:latin typeface="Meiryo UI" panose="020B0604030504040204" pitchFamily="50" charset="-128"/>
              <a:ea typeface="Meiryo UI" panose="020B0604030504040204" pitchFamily="50" charset="-128"/>
            </a:endParaRPr>
          </a:p>
        </p:txBody>
      </p:sp>
      <p:sp>
        <p:nvSpPr>
          <p:cNvPr id="64" name="右矢印 63"/>
          <p:cNvSpPr/>
          <p:nvPr/>
        </p:nvSpPr>
        <p:spPr bwMode="auto">
          <a:xfrm>
            <a:off x="585233" y="3258693"/>
            <a:ext cx="396000" cy="252000"/>
          </a:xfrm>
          <a:prstGeom prst="rightArrow">
            <a:avLst>
              <a:gd name="adj1" fmla="val 55058"/>
              <a:gd name="adj2" fmla="val 77236"/>
            </a:avLst>
          </a:prstGeom>
          <a:solidFill>
            <a:srgbClr val="C9C29F"/>
          </a:solidFill>
          <a:ln w="9525" cap="flat" cmpd="sng" algn="ctr">
            <a:solidFill>
              <a:schemeClr val="bg2">
                <a:lumMod val="25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65" name="テキスト ボックス 64"/>
          <p:cNvSpPr txBox="1"/>
          <p:nvPr/>
        </p:nvSpPr>
        <p:spPr>
          <a:xfrm>
            <a:off x="316466" y="3544198"/>
            <a:ext cx="648000" cy="138499"/>
          </a:xfrm>
          <a:prstGeom prst="rect">
            <a:avLst/>
          </a:prstGeom>
          <a:noFill/>
        </p:spPr>
        <p:txBody>
          <a:bodyPr vert="horz" wrap="square" lIns="0" tIns="0" rIns="0" bIns="0" rtlCol="0">
            <a:spAutoFit/>
          </a:bodyPr>
          <a:lstStyle/>
          <a:p>
            <a:pPr algn="r"/>
            <a:r>
              <a:rPr lang="ja-JP" altLang="en-US" sz="900" dirty="0">
                <a:latin typeface="Meiryo UI" panose="020B0604030504040204" pitchFamily="50" charset="-128"/>
                <a:ea typeface="Meiryo UI" panose="020B0604030504040204" pitchFamily="50" charset="-128"/>
              </a:rPr>
              <a:t>事業</a:t>
            </a:r>
            <a:r>
              <a:rPr lang="ja-JP" altLang="en-US" sz="900" dirty="0">
                <a:solidFill>
                  <a:srgbClr val="0070C0"/>
                </a:solidFill>
                <a:latin typeface="Meiryo UI" panose="020B0604030504040204" pitchFamily="50" charset="-128"/>
                <a:ea typeface="Meiryo UI" panose="020B0604030504040204" pitchFamily="50" charset="-128"/>
              </a:rPr>
              <a:t>開始前</a:t>
            </a:r>
            <a:endParaRPr lang="en-US" altLang="ja-JP" sz="900" dirty="0">
              <a:solidFill>
                <a:srgbClr val="0070C0"/>
              </a:solidFill>
              <a:latin typeface="Meiryo UI" panose="020B0604030504040204" pitchFamily="50" charset="-128"/>
              <a:ea typeface="Meiryo UI" panose="020B0604030504040204" pitchFamily="50" charset="-128"/>
            </a:endParaRPr>
          </a:p>
        </p:txBody>
      </p:sp>
      <p:sp>
        <p:nvSpPr>
          <p:cNvPr id="66" name="正方形/長方形 65"/>
          <p:cNvSpPr/>
          <p:nvPr/>
        </p:nvSpPr>
        <p:spPr bwMode="auto">
          <a:xfrm>
            <a:off x="8016965" y="3595527"/>
            <a:ext cx="108000" cy="126000"/>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67" name="テキスト ボックス 66"/>
          <p:cNvSpPr txBox="1"/>
          <p:nvPr/>
        </p:nvSpPr>
        <p:spPr>
          <a:xfrm>
            <a:off x="7801121" y="3589278"/>
            <a:ext cx="464282" cy="138499"/>
          </a:xfrm>
          <a:prstGeom prst="rect">
            <a:avLst/>
          </a:prstGeom>
          <a:noFill/>
        </p:spPr>
        <p:txBody>
          <a:bodyPr vert="horz" wrap="square" lIns="0" tIns="0" rIns="0" bIns="0" rtlCol="0">
            <a:spAutoFit/>
          </a:bodyPr>
          <a:lstStyle/>
          <a:p>
            <a:pPr algn="ctr"/>
            <a:r>
              <a:rPr lang="en-US" altLang="ja-JP" sz="900" dirty="0">
                <a:solidFill>
                  <a:schemeClr val="accent3">
                    <a:lumMod val="50000"/>
                  </a:schemeClr>
                </a:solidFill>
                <a:latin typeface="Meiryo UI" panose="020B0604030504040204" pitchFamily="50" charset="-128"/>
                <a:ea typeface="Meiryo UI" panose="020B0604030504040204" pitchFamily="50" charset="-128"/>
              </a:rPr>
              <a:t>Σ(    )</a:t>
            </a:r>
          </a:p>
        </p:txBody>
      </p:sp>
      <p:sp>
        <p:nvSpPr>
          <p:cNvPr id="68" name="テキスト ボックス 67"/>
          <p:cNvSpPr txBox="1"/>
          <p:nvPr/>
        </p:nvSpPr>
        <p:spPr>
          <a:xfrm>
            <a:off x="508470" y="1842281"/>
            <a:ext cx="540000" cy="198000"/>
          </a:xfrm>
          <a:prstGeom prst="rect">
            <a:avLst/>
          </a:prstGeom>
          <a:solidFill>
            <a:schemeClr val="bg2">
              <a:lumMod val="90000"/>
            </a:schemeClr>
          </a:solidFill>
          <a:ln w="19050">
            <a:solidFill>
              <a:schemeClr val="tx1"/>
            </a:solidFill>
          </a:ln>
        </p:spPr>
        <p:txBody>
          <a:bodyPr wrap="square" lIns="0" tIns="0" rIns="0" bIns="0" rtlCol="0" anchor="ctr" anchorCtr="1">
            <a:noAutofit/>
          </a:bodyPr>
          <a:lstStyle>
            <a:defPPr>
              <a:defRPr lang="ja-JP"/>
            </a:defPPr>
            <a:lvl1pPr algn="ctr">
              <a:defRPr sz="1200" b="1">
                <a:solidFill>
                  <a:schemeClr val="bg1"/>
                </a:solidFill>
                <a:latin typeface="Meiryo UI" panose="020B0604030504040204" pitchFamily="50" charset="-128"/>
                <a:ea typeface="Meiryo UI" panose="020B0604030504040204" pitchFamily="50" charset="-128"/>
              </a:defRPr>
            </a:lvl1pPr>
          </a:lstStyle>
          <a:p>
            <a:pPr>
              <a:lnSpc>
                <a:spcPts val="1200"/>
              </a:lnSpc>
            </a:pPr>
            <a:r>
              <a:rPr lang="ja-JP" altLang="en-US" sz="900" dirty="0">
                <a:solidFill>
                  <a:schemeClr val="tx1">
                    <a:lumMod val="85000"/>
                    <a:lumOff val="15000"/>
                  </a:schemeClr>
                </a:solidFill>
              </a:rPr>
              <a:t>建設効果</a:t>
            </a:r>
          </a:p>
        </p:txBody>
      </p:sp>
      <p:sp>
        <p:nvSpPr>
          <p:cNvPr id="69" name="テキスト ボックス 68"/>
          <p:cNvSpPr txBox="1"/>
          <p:nvPr/>
        </p:nvSpPr>
        <p:spPr>
          <a:xfrm>
            <a:off x="1103176" y="1842281"/>
            <a:ext cx="3312000" cy="198000"/>
          </a:xfrm>
          <a:prstGeom prst="rect">
            <a:avLst/>
          </a:prstGeom>
          <a:solidFill>
            <a:srgbClr val="E9F5DB"/>
          </a:solidFill>
          <a:ln w="19050">
            <a:solidFill>
              <a:schemeClr val="accent3">
                <a:lumMod val="75000"/>
              </a:schemeClr>
            </a:solidFill>
          </a:ln>
        </p:spPr>
        <p:txBody>
          <a:bodyPr wrap="square" lIns="0" tIns="0" rIns="0" bIns="0" rtlCol="0" anchor="ctr" anchorCtr="1">
            <a:noAutofit/>
          </a:bodyPr>
          <a:lstStyle>
            <a:defPPr>
              <a:defRPr lang="ja-JP"/>
            </a:defPPr>
            <a:lvl1pPr algn="ctr">
              <a:defRPr sz="1200" b="1">
                <a:solidFill>
                  <a:schemeClr val="bg1"/>
                </a:solidFill>
                <a:latin typeface="Meiryo UI" panose="020B0604030504040204" pitchFamily="50" charset="-128"/>
                <a:ea typeface="Meiryo UI" panose="020B0604030504040204" pitchFamily="50" charset="-128"/>
              </a:defRPr>
            </a:lvl1pPr>
          </a:lstStyle>
          <a:p>
            <a:pPr>
              <a:lnSpc>
                <a:spcPts val="1200"/>
              </a:lnSpc>
            </a:pPr>
            <a:r>
              <a:rPr lang="ja-JP" altLang="en-US" sz="1000" dirty="0">
                <a:solidFill>
                  <a:schemeClr val="accent3">
                    <a:lumMod val="75000"/>
                  </a:schemeClr>
                </a:solidFill>
              </a:rPr>
              <a:t>事業効果</a:t>
            </a:r>
          </a:p>
        </p:txBody>
      </p:sp>
      <p:sp>
        <p:nvSpPr>
          <p:cNvPr id="70" name="テキスト ボックス 69"/>
          <p:cNvSpPr txBox="1"/>
          <p:nvPr/>
        </p:nvSpPr>
        <p:spPr>
          <a:xfrm>
            <a:off x="5711783" y="1798967"/>
            <a:ext cx="1908000" cy="180000"/>
          </a:xfrm>
          <a:prstGeom prst="rect">
            <a:avLst/>
          </a:prstGeom>
          <a:solidFill>
            <a:schemeClr val="bg1"/>
          </a:solidFill>
          <a:ln w="12700">
            <a:solidFill>
              <a:schemeClr val="accent3">
                <a:lumMod val="50000"/>
              </a:schemeClr>
            </a:solidFill>
          </a:ln>
        </p:spPr>
        <p:txBody>
          <a:bodyPr wrap="square" lIns="0" tIns="0" rIns="0" bIns="0" rtlCol="0" anchor="ctr" anchorCtr="1">
            <a:noAutofit/>
          </a:bodyPr>
          <a:lstStyle>
            <a:defPPr>
              <a:defRPr lang="ja-JP"/>
            </a:defPPr>
            <a:lvl1pPr algn="ctr">
              <a:defRPr sz="1200" b="1">
                <a:solidFill>
                  <a:schemeClr val="bg1"/>
                </a:solidFill>
                <a:latin typeface="Meiryo UI" panose="020B0604030504040204" pitchFamily="50" charset="-128"/>
                <a:ea typeface="Meiryo UI" panose="020B0604030504040204" pitchFamily="50" charset="-128"/>
              </a:defRPr>
            </a:lvl1pPr>
          </a:lstStyle>
          <a:p>
            <a:pPr>
              <a:lnSpc>
                <a:spcPts val="1200"/>
              </a:lnSpc>
            </a:pPr>
            <a:r>
              <a:rPr lang="ja-JP" altLang="en-US" sz="800" b="0" dirty="0">
                <a:solidFill>
                  <a:schemeClr val="accent3">
                    <a:lumMod val="50000"/>
                  </a:schemeClr>
                </a:solidFill>
              </a:rPr>
              <a:t>将来発生する事業効果を現在価値に割引</a:t>
            </a:r>
          </a:p>
        </p:txBody>
      </p:sp>
      <p:sp>
        <p:nvSpPr>
          <p:cNvPr id="71" name="楕円 70"/>
          <p:cNvSpPr/>
          <p:nvPr/>
        </p:nvSpPr>
        <p:spPr bwMode="auto">
          <a:xfrm>
            <a:off x="7273977" y="2051888"/>
            <a:ext cx="434423" cy="159047"/>
          </a:xfrm>
          <a:prstGeom prst="ellipse">
            <a:avLst/>
          </a:prstGeom>
          <a:solidFill>
            <a:schemeClr val="accent3">
              <a:lumMod val="75000"/>
            </a:schemeClr>
          </a:solidFill>
          <a:ln w="12700">
            <a:noFill/>
          </a:ln>
        </p:spPr>
        <p:txBody>
          <a:bodyPr wrap="square" lIns="0" tIns="0" rIns="0" bIns="0" rtlCol="0" anchor="ctr" anchorCtr="1">
            <a:noAutofit/>
          </a:bodyPr>
          <a:lstStyle/>
          <a:p>
            <a:pPr algn="ctr">
              <a:lnSpc>
                <a:spcPts val="800"/>
              </a:lnSpc>
            </a:pPr>
            <a:r>
              <a:rPr lang="ja-JP" altLang="en-US" sz="800" dirty="0">
                <a:solidFill>
                  <a:schemeClr val="bg1"/>
                </a:solidFill>
                <a:latin typeface="Meiryo UI" panose="020B0604030504040204" pitchFamily="50" charset="-128"/>
                <a:ea typeface="Meiryo UI" panose="020B0604030504040204" pitchFamily="50" charset="-128"/>
              </a:rPr>
              <a:t>割引</a:t>
            </a:r>
          </a:p>
        </p:txBody>
      </p:sp>
      <p:sp>
        <p:nvSpPr>
          <p:cNvPr id="72" name="テキスト ボックス 71"/>
          <p:cNvSpPr txBox="1"/>
          <p:nvPr/>
        </p:nvSpPr>
        <p:spPr>
          <a:xfrm>
            <a:off x="5367465" y="3480504"/>
            <a:ext cx="396000" cy="216000"/>
          </a:xfrm>
          <a:prstGeom prst="rect">
            <a:avLst/>
          </a:prstGeom>
          <a:solidFill>
            <a:schemeClr val="tx1">
              <a:lumMod val="50000"/>
              <a:lumOff val="50000"/>
            </a:schemeClr>
          </a:solidFill>
          <a:ln w="12700">
            <a:noFill/>
          </a:ln>
        </p:spPr>
        <p:txBody>
          <a:bodyPr wrap="square" lIns="0" tIns="0" rIns="0" bIns="0" rtlCol="0" anchor="ctr" anchorCtr="1">
            <a:noAutofit/>
          </a:bodyPr>
          <a:lstStyle>
            <a:defPPr>
              <a:defRPr lang="ja-JP"/>
            </a:defPPr>
            <a:lvl1pPr algn="ctr">
              <a:defRPr sz="1200" b="1">
                <a:solidFill>
                  <a:schemeClr val="bg1"/>
                </a:solidFill>
                <a:latin typeface="Meiryo UI" panose="020B0604030504040204" pitchFamily="50" charset="-128"/>
                <a:ea typeface="Meiryo UI" panose="020B0604030504040204" pitchFamily="50" charset="-128"/>
              </a:defRPr>
            </a:lvl1pPr>
          </a:lstStyle>
          <a:p>
            <a:pPr>
              <a:lnSpc>
                <a:spcPts val="800"/>
              </a:lnSpc>
            </a:pPr>
            <a:r>
              <a:rPr lang="ja-JP" altLang="en-US" sz="700" b="0" dirty="0"/>
              <a:t>現在</a:t>
            </a:r>
            <a:endParaRPr lang="en-US" altLang="ja-JP" sz="700" b="0" dirty="0"/>
          </a:p>
          <a:p>
            <a:pPr>
              <a:lnSpc>
                <a:spcPts val="800"/>
              </a:lnSpc>
            </a:pPr>
            <a:r>
              <a:rPr lang="en-US" altLang="ja-JP" sz="600" b="0" dirty="0"/>
              <a:t>(</a:t>
            </a:r>
            <a:r>
              <a:rPr lang="ja-JP" altLang="en-US" sz="600" b="0" dirty="0"/>
              <a:t>基準年</a:t>
            </a:r>
            <a:r>
              <a:rPr lang="en-US" altLang="ja-JP" sz="600" b="0" dirty="0"/>
              <a:t>)</a:t>
            </a:r>
            <a:endParaRPr lang="ja-JP" altLang="en-US" sz="700" b="0" dirty="0"/>
          </a:p>
        </p:txBody>
      </p:sp>
      <p:sp>
        <p:nvSpPr>
          <p:cNvPr id="73" name="テキスト ボックス 72"/>
          <p:cNvSpPr txBox="1"/>
          <p:nvPr/>
        </p:nvSpPr>
        <p:spPr>
          <a:xfrm>
            <a:off x="4493369" y="2908604"/>
            <a:ext cx="421341" cy="179536"/>
          </a:xfrm>
          <a:prstGeom prst="rect">
            <a:avLst/>
          </a:prstGeom>
          <a:noFill/>
        </p:spPr>
        <p:txBody>
          <a:bodyPr vert="horz" wrap="square" lIns="0" tIns="0" rIns="0" bIns="0" rtlCol="0">
            <a:spAutoFit/>
          </a:bodyPr>
          <a:lstStyle/>
          <a:p>
            <a:pPr algn="ctr">
              <a:lnSpc>
                <a:spcPts val="700"/>
              </a:lnSpc>
            </a:pPr>
            <a:r>
              <a:rPr lang="ja-JP" altLang="en-US" sz="650" dirty="0">
                <a:latin typeface="Meiryo UI" panose="020B0604030504040204" pitchFamily="50" charset="-128"/>
                <a:ea typeface="Meiryo UI" panose="020B0604030504040204" pitchFamily="50" charset="-128"/>
              </a:rPr>
              <a:t>事業年数</a:t>
            </a:r>
            <a:endParaRPr lang="en-US" altLang="ja-JP" sz="650" dirty="0">
              <a:latin typeface="Meiryo UI" panose="020B0604030504040204" pitchFamily="50" charset="-128"/>
              <a:ea typeface="Meiryo UI" panose="020B0604030504040204" pitchFamily="50" charset="-128"/>
            </a:endParaRPr>
          </a:p>
          <a:p>
            <a:pPr algn="ctr">
              <a:lnSpc>
                <a:spcPts val="700"/>
              </a:lnSpc>
            </a:pP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耐用年数</a:t>
            </a:r>
            <a:r>
              <a:rPr lang="en-US" altLang="ja-JP" sz="650" dirty="0">
                <a:latin typeface="Meiryo UI" panose="020B0604030504040204" pitchFamily="50" charset="-128"/>
                <a:ea typeface="Meiryo UI" panose="020B0604030504040204" pitchFamily="50" charset="-128"/>
              </a:rPr>
              <a:t>)</a:t>
            </a:r>
          </a:p>
        </p:txBody>
      </p:sp>
      <p:sp>
        <p:nvSpPr>
          <p:cNvPr id="74" name="テキスト ボックス 73"/>
          <p:cNvSpPr txBox="1"/>
          <p:nvPr/>
        </p:nvSpPr>
        <p:spPr>
          <a:xfrm>
            <a:off x="7633711" y="2900291"/>
            <a:ext cx="468000" cy="153888"/>
          </a:xfrm>
          <a:prstGeom prst="rect">
            <a:avLst/>
          </a:prstGeom>
          <a:noFill/>
        </p:spPr>
        <p:txBody>
          <a:bodyPr vert="horz" wrap="square" lIns="0" tIns="0" rIns="0" bIns="0" rtlCol="0">
            <a:spAutoFit/>
          </a:bodyPr>
          <a:lstStyle/>
          <a:p>
            <a:pPr algn="ctr">
              <a:lnSpc>
                <a:spcPts val="600"/>
              </a:lnSpc>
            </a:pPr>
            <a:r>
              <a:rPr lang="ja-JP" altLang="en-US" sz="600" dirty="0">
                <a:latin typeface="Meiryo UI" panose="020B0604030504040204" pitchFamily="50" charset="-128"/>
                <a:ea typeface="Meiryo UI" panose="020B0604030504040204" pitchFamily="50" charset="-128"/>
              </a:rPr>
              <a:t>事業年数</a:t>
            </a:r>
            <a:endParaRPr lang="en-US" altLang="ja-JP" sz="600" dirty="0">
              <a:latin typeface="Meiryo UI" panose="020B0604030504040204" pitchFamily="50" charset="-128"/>
              <a:ea typeface="Meiryo UI" panose="020B0604030504040204" pitchFamily="50" charset="-128"/>
            </a:endParaRPr>
          </a:p>
          <a:p>
            <a:pPr algn="ctr">
              <a:lnSpc>
                <a:spcPts val="600"/>
              </a:lnSpc>
            </a:pPr>
            <a:r>
              <a:rPr lang="en-US" altLang="ja-JP" sz="600" dirty="0">
                <a:latin typeface="Meiryo UI" panose="020B0604030504040204" pitchFamily="50" charset="-128"/>
                <a:ea typeface="Meiryo UI" panose="020B0604030504040204" pitchFamily="50" charset="-128"/>
              </a:rPr>
              <a:t>(</a:t>
            </a:r>
            <a:r>
              <a:rPr lang="ja-JP" altLang="en-US" sz="600" dirty="0">
                <a:latin typeface="Meiryo UI" panose="020B0604030504040204" pitchFamily="50" charset="-128"/>
                <a:ea typeface="Meiryo UI" panose="020B0604030504040204" pitchFamily="50" charset="-128"/>
              </a:rPr>
              <a:t>耐用年数</a:t>
            </a:r>
            <a:r>
              <a:rPr lang="en-US" altLang="ja-JP" sz="600" dirty="0">
                <a:latin typeface="Meiryo UI" panose="020B0604030504040204" pitchFamily="50" charset="-128"/>
                <a:ea typeface="Meiryo UI" panose="020B0604030504040204" pitchFamily="50" charset="-128"/>
              </a:rPr>
              <a:t>)</a:t>
            </a:r>
          </a:p>
        </p:txBody>
      </p:sp>
      <p:cxnSp>
        <p:nvCxnSpPr>
          <p:cNvPr id="75" name="直線矢印コネクタ 74"/>
          <p:cNvCxnSpPr>
            <a:cxnSpLocks/>
          </p:cNvCxnSpPr>
          <p:nvPr/>
        </p:nvCxnSpPr>
        <p:spPr bwMode="auto">
          <a:xfrm flipH="1">
            <a:off x="7491188" y="2202052"/>
            <a:ext cx="0" cy="414000"/>
          </a:xfrm>
          <a:prstGeom prst="straightConnector1">
            <a:avLst/>
          </a:prstGeom>
          <a:noFill/>
          <a:ln w="19050" cap="flat" cmpd="sng" algn="ctr">
            <a:solidFill>
              <a:schemeClr val="accent3">
                <a:lumMod val="75000"/>
              </a:schemeClr>
            </a:solidFill>
            <a:prstDash val="solid"/>
            <a:round/>
            <a:headEnd type="none" w="med" len="med"/>
            <a:tailEnd type="triangle"/>
          </a:ln>
          <a:effectLst/>
        </p:spPr>
      </p:cxnSp>
      <p:sp>
        <p:nvSpPr>
          <p:cNvPr id="76" name="テキスト ボックス 75"/>
          <p:cNvSpPr txBox="1"/>
          <p:nvPr/>
        </p:nvSpPr>
        <p:spPr>
          <a:xfrm>
            <a:off x="5315169" y="1802713"/>
            <a:ext cx="107722" cy="288000"/>
          </a:xfrm>
          <a:prstGeom prst="rect">
            <a:avLst/>
          </a:prstGeom>
          <a:noFill/>
        </p:spPr>
        <p:txBody>
          <a:bodyPr vert="eaVert" wrap="square" lIns="0" tIns="0" rIns="0" bIns="0" rtlCol="0">
            <a:spAutoFit/>
          </a:bodyPr>
          <a:lstStyle/>
          <a:p>
            <a:pPr algn="ctr"/>
            <a:r>
              <a:rPr lang="ja-JP" altLang="en-US" sz="700" dirty="0">
                <a:latin typeface="Meiryo UI" panose="020B0604030504040204" pitchFamily="50" charset="-128"/>
                <a:ea typeface="Meiryo UI" panose="020B0604030504040204" pitchFamily="50" charset="-128"/>
              </a:rPr>
              <a:t>効果</a:t>
            </a:r>
            <a:endParaRPr lang="en-US" altLang="ja-JP" sz="700" dirty="0">
              <a:latin typeface="Meiryo UI" panose="020B0604030504040204" pitchFamily="50" charset="-128"/>
              <a:ea typeface="Meiryo UI" panose="020B0604030504040204" pitchFamily="50" charset="-128"/>
            </a:endParaRPr>
          </a:p>
        </p:txBody>
      </p:sp>
      <p:sp>
        <p:nvSpPr>
          <p:cNvPr id="77" name="テキスト ボックス 76"/>
          <p:cNvSpPr txBox="1">
            <a:spLocks noChangeArrowheads="1"/>
          </p:cNvSpPr>
          <p:nvPr/>
        </p:nvSpPr>
        <p:spPr bwMode="auto">
          <a:xfrm>
            <a:off x="131240" y="640757"/>
            <a:ext cx="4860000" cy="288000"/>
          </a:xfrm>
          <a:prstGeom prst="rect">
            <a:avLst/>
          </a:prstGeom>
          <a:solidFill>
            <a:srgbClr val="008080"/>
          </a:solidFill>
          <a:ln w="28575">
            <a:solidFill>
              <a:srgbClr val="008080"/>
            </a:solidFill>
            <a:miter lim="800000"/>
            <a:headEnd/>
            <a:tailEnd/>
          </a:ln>
        </p:spPr>
        <p:txBody>
          <a:bodyPr wrap="square" tIns="18000" bIns="18000" anchor="ctr" anchorCtr="0">
            <a:noAutofit/>
          </a:bodyPr>
          <a:lstStyle/>
          <a:p>
            <a:pPr>
              <a:lnSpc>
                <a:spcPts val="1500"/>
              </a:lnSpc>
            </a:pPr>
            <a:r>
              <a:rPr lang="ja-JP" altLang="en-US" sz="1500" b="1" dirty="0">
                <a:solidFill>
                  <a:schemeClr val="bg1"/>
                </a:solidFill>
                <a:latin typeface="Meiryo UI" pitchFamily="50" charset="-128"/>
                <a:ea typeface="Meiryo UI" pitchFamily="50" charset="-128"/>
              </a:rPr>
              <a:t>建設効果と事業効果</a:t>
            </a:r>
            <a:endParaRPr lang="ja-JP" altLang="en-US" sz="1500" b="1" baseline="30000" dirty="0">
              <a:solidFill>
                <a:schemeClr val="bg1"/>
              </a:solidFill>
              <a:latin typeface="Meiryo UI" pitchFamily="50" charset="-128"/>
              <a:ea typeface="Meiryo UI" pitchFamily="50" charset="-128"/>
            </a:endParaRPr>
          </a:p>
        </p:txBody>
      </p:sp>
      <p:sp>
        <p:nvSpPr>
          <p:cNvPr id="78" name="テキスト ボックス 77"/>
          <p:cNvSpPr txBox="1">
            <a:spLocks noChangeArrowheads="1"/>
          </p:cNvSpPr>
          <p:nvPr/>
        </p:nvSpPr>
        <p:spPr bwMode="auto">
          <a:xfrm>
            <a:off x="5293069" y="957699"/>
            <a:ext cx="3780000" cy="230400"/>
          </a:xfrm>
          <a:prstGeom prst="rect">
            <a:avLst/>
          </a:prstGeom>
          <a:solidFill>
            <a:srgbClr val="339933"/>
          </a:solidFill>
          <a:ln w="9525">
            <a:noFill/>
            <a:miter lim="800000"/>
            <a:headEnd/>
            <a:tailEnd/>
          </a:ln>
        </p:spPr>
        <p:txBody>
          <a:bodyPr wrap="square" lIns="108000" tIns="18000" rIns="108000" bIns="18000">
            <a:noAutofit/>
          </a:bodyPr>
          <a:lstStyle>
            <a:defPPr>
              <a:defRPr lang="ja-JP"/>
            </a:defPPr>
            <a:lvl1pPr>
              <a:lnSpc>
                <a:spcPts val="1500"/>
              </a:lnSpc>
              <a:defRPr sz="1100" b="1">
                <a:solidFill>
                  <a:schemeClr val="bg1"/>
                </a:solidFill>
                <a:latin typeface="Meiryo UI" pitchFamily="50" charset="-128"/>
                <a:ea typeface="Meiryo UI" pitchFamily="50" charset="-128"/>
              </a:defRPr>
            </a:lvl1pPr>
          </a:lstStyle>
          <a:p>
            <a:r>
              <a:rPr lang="ja-JP" altLang="en-US" dirty="0"/>
              <a:t>事業効果の現在価値</a:t>
            </a:r>
          </a:p>
        </p:txBody>
      </p:sp>
      <p:sp>
        <p:nvSpPr>
          <p:cNvPr id="79" name="テキスト ボックス 78"/>
          <p:cNvSpPr txBox="1"/>
          <p:nvPr/>
        </p:nvSpPr>
        <p:spPr>
          <a:xfrm>
            <a:off x="7993789" y="1802713"/>
            <a:ext cx="107722" cy="288000"/>
          </a:xfrm>
          <a:prstGeom prst="rect">
            <a:avLst/>
          </a:prstGeom>
          <a:noFill/>
        </p:spPr>
        <p:txBody>
          <a:bodyPr vert="eaVert" wrap="square" lIns="0" tIns="0" rIns="0" bIns="0" rtlCol="0">
            <a:spAutoFit/>
          </a:bodyPr>
          <a:lstStyle/>
          <a:p>
            <a:pPr algn="ctr"/>
            <a:r>
              <a:rPr lang="ja-JP" altLang="en-US" sz="700" dirty="0">
                <a:latin typeface="Meiryo UI" panose="020B0604030504040204" pitchFamily="50" charset="-128"/>
                <a:ea typeface="Meiryo UI" panose="020B0604030504040204" pitchFamily="50" charset="-128"/>
              </a:rPr>
              <a:t>効果</a:t>
            </a:r>
            <a:endParaRPr lang="en-US" altLang="ja-JP" sz="700" dirty="0">
              <a:latin typeface="Meiryo UI" panose="020B0604030504040204" pitchFamily="50" charset="-128"/>
              <a:ea typeface="Meiryo UI" panose="020B0604030504040204" pitchFamily="50" charset="-128"/>
            </a:endParaRPr>
          </a:p>
        </p:txBody>
      </p:sp>
      <p:sp>
        <p:nvSpPr>
          <p:cNvPr id="80" name="正方形/長方形 79"/>
          <p:cNvSpPr/>
          <p:nvPr/>
        </p:nvSpPr>
        <p:spPr bwMode="auto">
          <a:xfrm>
            <a:off x="6594770" y="3339068"/>
            <a:ext cx="72000" cy="72000"/>
          </a:xfrm>
          <a:prstGeom prst="rect">
            <a:avLst/>
          </a:prstGeom>
          <a:no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81" name="正方形/長方形 80"/>
          <p:cNvSpPr/>
          <p:nvPr/>
        </p:nvSpPr>
        <p:spPr bwMode="auto">
          <a:xfrm>
            <a:off x="8558041" y="3158489"/>
            <a:ext cx="72000" cy="72000"/>
          </a:xfrm>
          <a:prstGeom prst="rect">
            <a:avLst/>
          </a:prstGeom>
          <a:no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cxnSp>
        <p:nvCxnSpPr>
          <p:cNvPr id="82" name="カギ線コネクタ 81"/>
          <p:cNvCxnSpPr>
            <a:cxnSpLocks/>
            <a:stCxn id="80" idx="2"/>
            <a:endCxn id="81" idx="2"/>
          </p:cNvCxnSpPr>
          <p:nvPr/>
        </p:nvCxnSpPr>
        <p:spPr bwMode="auto">
          <a:xfrm rot="5400000" flipH="1" flipV="1">
            <a:off x="7522115" y="2339143"/>
            <a:ext cx="180579" cy="1963271"/>
          </a:xfrm>
          <a:prstGeom prst="bentConnector3">
            <a:avLst>
              <a:gd name="adj1" fmla="val -37233"/>
            </a:avLst>
          </a:prstGeom>
          <a:noFill/>
          <a:ln w="12700" cap="flat" cmpd="sng" algn="ctr">
            <a:solidFill>
              <a:schemeClr val="accent3">
                <a:lumMod val="50000"/>
              </a:schemeClr>
            </a:solidFill>
            <a:prstDash val="solid"/>
            <a:round/>
            <a:headEnd type="none" w="med" len="med"/>
            <a:tailEnd type="arrow" w="med" len="med"/>
          </a:ln>
          <a:effectLst/>
        </p:spPr>
      </p:cxnSp>
      <p:sp>
        <p:nvSpPr>
          <p:cNvPr id="83" name="テキスト ボックス 82"/>
          <p:cNvSpPr txBox="1"/>
          <p:nvPr/>
        </p:nvSpPr>
        <p:spPr>
          <a:xfrm>
            <a:off x="7753521" y="3342748"/>
            <a:ext cx="576000" cy="229984"/>
          </a:xfrm>
          <a:prstGeom prst="rect">
            <a:avLst/>
          </a:prstGeom>
          <a:solidFill>
            <a:schemeClr val="bg1"/>
          </a:solidFill>
          <a:ln>
            <a:solidFill>
              <a:schemeClr val="accent3">
                <a:lumMod val="75000"/>
              </a:schemeClr>
            </a:solidFill>
          </a:ln>
        </p:spPr>
        <p:txBody>
          <a:bodyPr vert="horz" wrap="square" lIns="0" tIns="7200" rIns="0" bIns="7200" rtlCol="0">
            <a:spAutoFit/>
          </a:bodyPr>
          <a:lstStyle/>
          <a:p>
            <a:pPr algn="ctr"/>
            <a:r>
              <a:rPr lang="en-US" altLang="ja-JP" sz="700" dirty="0">
                <a:solidFill>
                  <a:schemeClr val="accent3">
                    <a:lumMod val="50000"/>
                  </a:schemeClr>
                </a:solidFill>
                <a:latin typeface="Meiryo UI" panose="020B0604030504040204" pitchFamily="50" charset="-128"/>
                <a:ea typeface="Meiryo UI" panose="020B0604030504040204" pitchFamily="50" charset="-128"/>
              </a:rPr>
              <a:t>1</a:t>
            </a:r>
            <a:r>
              <a:rPr lang="ja-JP" altLang="en-US" sz="700" dirty="0">
                <a:solidFill>
                  <a:schemeClr val="accent3">
                    <a:lumMod val="50000"/>
                  </a:schemeClr>
                </a:solidFill>
                <a:latin typeface="Meiryo UI" panose="020B0604030504040204" pitchFamily="50" charset="-128"/>
                <a:ea typeface="Meiryo UI" panose="020B0604030504040204" pitchFamily="50" charset="-128"/>
              </a:rPr>
              <a:t>年目から</a:t>
            </a:r>
            <a:endParaRPr lang="en-US" altLang="ja-JP" sz="700" dirty="0">
              <a:solidFill>
                <a:schemeClr val="accent3">
                  <a:lumMod val="50000"/>
                </a:schemeClr>
              </a:solidFill>
              <a:latin typeface="Meiryo UI" panose="020B0604030504040204" pitchFamily="50" charset="-128"/>
              <a:ea typeface="Meiryo UI" panose="020B0604030504040204" pitchFamily="50" charset="-128"/>
            </a:endParaRPr>
          </a:p>
          <a:p>
            <a:pPr algn="ctr"/>
            <a:r>
              <a:rPr lang="en-US" altLang="ja-JP" sz="700" dirty="0">
                <a:solidFill>
                  <a:schemeClr val="accent3">
                    <a:lumMod val="50000"/>
                  </a:schemeClr>
                </a:solidFill>
                <a:latin typeface="Meiryo UI" panose="020B0604030504040204" pitchFamily="50" charset="-128"/>
                <a:ea typeface="Meiryo UI" panose="020B0604030504040204" pitchFamily="50" charset="-128"/>
              </a:rPr>
              <a:t>n</a:t>
            </a:r>
            <a:r>
              <a:rPr lang="ja-JP" altLang="en-US" sz="700" dirty="0">
                <a:solidFill>
                  <a:schemeClr val="accent3">
                    <a:lumMod val="50000"/>
                  </a:schemeClr>
                </a:solidFill>
                <a:latin typeface="Meiryo UI" panose="020B0604030504040204" pitchFamily="50" charset="-128"/>
                <a:ea typeface="Meiryo UI" panose="020B0604030504040204" pitchFamily="50" charset="-128"/>
              </a:rPr>
              <a:t>年目の合計</a:t>
            </a:r>
            <a:endParaRPr lang="en-US" altLang="ja-JP" sz="700" dirty="0">
              <a:solidFill>
                <a:schemeClr val="accent3">
                  <a:lumMod val="50000"/>
                </a:schemeClr>
              </a:solidFill>
              <a:latin typeface="Meiryo UI" panose="020B0604030504040204" pitchFamily="50" charset="-128"/>
              <a:ea typeface="Meiryo UI" panose="020B0604030504040204" pitchFamily="50" charset="-128"/>
            </a:endParaRPr>
          </a:p>
        </p:txBody>
      </p:sp>
      <p:sp>
        <p:nvSpPr>
          <p:cNvPr id="84" name="正方形/長方形 83"/>
          <p:cNvSpPr/>
          <p:nvPr/>
        </p:nvSpPr>
        <p:spPr bwMode="auto">
          <a:xfrm>
            <a:off x="760718" y="4705494"/>
            <a:ext cx="468000" cy="1368000"/>
          </a:xfrm>
          <a:prstGeom prst="rect">
            <a:avLst/>
          </a:prstGeom>
          <a:solidFill>
            <a:srgbClr val="00B0F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cxnSp>
        <p:nvCxnSpPr>
          <p:cNvPr id="85" name="直線コネクタ 84"/>
          <p:cNvCxnSpPr/>
          <p:nvPr/>
        </p:nvCxnSpPr>
        <p:spPr bwMode="auto">
          <a:xfrm>
            <a:off x="1237499" y="4705494"/>
            <a:ext cx="1296000" cy="0"/>
          </a:xfrm>
          <a:prstGeom prst="line">
            <a:avLst/>
          </a:prstGeom>
          <a:noFill/>
          <a:ln w="19050" cap="flat" cmpd="sng" algn="ctr">
            <a:solidFill>
              <a:schemeClr val="tx1">
                <a:lumMod val="50000"/>
                <a:lumOff val="50000"/>
              </a:schemeClr>
            </a:solidFill>
            <a:prstDash val="sysDot"/>
            <a:round/>
            <a:headEnd type="none" w="med" len="med"/>
            <a:tailEnd type="none" w="med" len="med"/>
          </a:ln>
          <a:effectLst/>
        </p:spPr>
      </p:cxnSp>
      <p:sp>
        <p:nvSpPr>
          <p:cNvPr id="86" name="テキスト ボックス 85"/>
          <p:cNvSpPr txBox="1"/>
          <p:nvPr/>
        </p:nvSpPr>
        <p:spPr>
          <a:xfrm>
            <a:off x="616718" y="6148206"/>
            <a:ext cx="756000" cy="138499"/>
          </a:xfrm>
          <a:prstGeom prst="rect">
            <a:avLst/>
          </a:prstGeom>
          <a:noFill/>
        </p:spPr>
        <p:txBody>
          <a:bodyPr wrap="square" lIns="0" tIns="0" rIns="0" bIns="0" rtlCol="0">
            <a:spAutoFit/>
          </a:bodyPr>
          <a:lstStyle/>
          <a:p>
            <a:pPr algn="ctr"/>
            <a:r>
              <a:rPr lang="ja-JP" altLang="en-US" sz="900" b="1" dirty="0">
                <a:latin typeface="Meiryo UI" panose="020B0604030504040204" pitchFamily="50" charset="-128"/>
                <a:ea typeface="Meiryo UI" panose="020B0604030504040204" pitchFamily="50" charset="-128"/>
              </a:rPr>
              <a:t>設備投資額</a:t>
            </a:r>
            <a:endParaRPr lang="en-US" altLang="ja-JP" sz="900" b="1" dirty="0">
              <a:latin typeface="Meiryo UI" panose="020B0604030504040204" pitchFamily="50" charset="-128"/>
              <a:ea typeface="Meiryo UI" panose="020B0604030504040204" pitchFamily="50" charset="-128"/>
            </a:endParaRPr>
          </a:p>
        </p:txBody>
      </p:sp>
      <p:sp>
        <p:nvSpPr>
          <p:cNvPr id="87" name="正方形/長方形 86"/>
          <p:cNvSpPr/>
          <p:nvPr/>
        </p:nvSpPr>
        <p:spPr bwMode="auto">
          <a:xfrm>
            <a:off x="2739133" y="5446445"/>
            <a:ext cx="468000" cy="627049"/>
          </a:xfrm>
          <a:prstGeom prst="rect">
            <a:avLst/>
          </a:prstGeom>
          <a:solidFill>
            <a:srgbClr val="FFFF0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88" name="正方形/長方形 87"/>
          <p:cNvSpPr/>
          <p:nvPr/>
        </p:nvSpPr>
        <p:spPr bwMode="auto">
          <a:xfrm>
            <a:off x="1891117" y="5065494"/>
            <a:ext cx="468000" cy="1008000"/>
          </a:xfrm>
          <a:prstGeom prst="rect">
            <a:avLst/>
          </a:prstGeom>
          <a:solidFill>
            <a:srgbClr val="FFC00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89" name="テキスト ボックス 88"/>
          <p:cNvSpPr txBox="1"/>
          <p:nvPr/>
        </p:nvSpPr>
        <p:spPr>
          <a:xfrm>
            <a:off x="1891117" y="5394131"/>
            <a:ext cx="468000" cy="307777"/>
          </a:xfrm>
          <a:prstGeom prst="rect">
            <a:avLst/>
          </a:prstGeom>
          <a:noFill/>
        </p:spPr>
        <p:txBody>
          <a:bodyPr wrap="square" rtlCol="0">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地域内</a:t>
            </a:r>
            <a:endParaRPr lang="en-US" altLang="ja-JP" sz="700" dirty="0">
              <a:solidFill>
                <a:srgbClr val="C00000"/>
              </a:solidFill>
              <a:latin typeface="Meiryo UI" panose="020B0604030504040204" pitchFamily="50" charset="-128"/>
              <a:ea typeface="Meiryo UI" panose="020B0604030504040204" pitchFamily="50" charset="-128"/>
            </a:endParaRPr>
          </a:p>
          <a:p>
            <a:pPr algn="ctr"/>
            <a:r>
              <a:rPr lang="ja-JP" altLang="en-US" sz="700" dirty="0">
                <a:latin typeface="Meiryo UI" panose="020B0604030504040204" pitchFamily="50" charset="-128"/>
                <a:ea typeface="Meiryo UI" panose="020B0604030504040204" pitchFamily="50" charset="-128"/>
              </a:rPr>
              <a:t>の売上</a:t>
            </a:r>
            <a:endParaRPr lang="en-US" altLang="ja-JP" sz="700" dirty="0">
              <a:latin typeface="Meiryo UI" panose="020B0604030504040204" pitchFamily="50" charset="-128"/>
              <a:ea typeface="Meiryo UI" panose="020B0604030504040204" pitchFamily="50" charset="-128"/>
            </a:endParaRPr>
          </a:p>
        </p:txBody>
      </p:sp>
      <p:cxnSp>
        <p:nvCxnSpPr>
          <p:cNvPr id="90" name="直線矢印コネクタ 89"/>
          <p:cNvCxnSpPr/>
          <p:nvPr/>
        </p:nvCxnSpPr>
        <p:spPr bwMode="auto">
          <a:xfrm>
            <a:off x="448411" y="6073494"/>
            <a:ext cx="3780000" cy="0"/>
          </a:xfrm>
          <a:prstGeom prst="straightConnector1">
            <a:avLst/>
          </a:prstGeom>
          <a:noFill/>
          <a:ln w="19050" cap="flat" cmpd="sng" algn="ctr">
            <a:solidFill>
              <a:schemeClr val="tx1"/>
            </a:solidFill>
            <a:prstDash val="solid"/>
            <a:round/>
            <a:headEnd type="none" w="med" len="med"/>
            <a:tailEnd type="triangle"/>
          </a:ln>
          <a:effectLst/>
        </p:spPr>
      </p:cxnSp>
      <p:cxnSp>
        <p:nvCxnSpPr>
          <p:cNvPr id="91" name="直線矢印コネクタ 90"/>
          <p:cNvCxnSpPr/>
          <p:nvPr/>
        </p:nvCxnSpPr>
        <p:spPr bwMode="auto">
          <a:xfrm flipH="1" flipV="1">
            <a:off x="448411" y="4561494"/>
            <a:ext cx="0" cy="1512000"/>
          </a:xfrm>
          <a:prstGeom prst="straightConnector1">
            <a:avLst/>
          </a:prstGeom>
          <a:noFill/>
          <a:ln w="19050" cap="flat" cmpd="sng" algn="ctr">
            <a:solidFill>
              <a:schemeClr val="tx1"/>
            </a:solidFill>
            <a:prstDash val="solid"/>
            <a:round/>
            <a:headEnd type="none" w="med" len="med"/>
            <a:tailEnd type="triangle"/>
          </a:ln>
          <a:effectLst/>
        </p:spPr>
      </p:cxnSp>
      <p:sp>
        <p:nvSpPr>
          <p:cNvPr id="92" name="テキスト ボックス 91"/>
          <p:cNvSpPr txBox="1"/>
          <p:nvPr/>
        </p:nvSpPr>
        <p:spPr>
          <a:xfrm>
            <a:off x="269900" y="4502996"/>
            <a:ext cx="122400" cy="288000"/>
          </a:xfrm>
          <a:prstGeom prst="rect">
            <a:avLst/>
          </a:prstGeom>
          <a:noFill/>
        </p:spPr>
        <p:txBody>
          <a:bodyPr vert="eaVert" wrap="square" lIns="0" tIns="0" rIns="0" bIns="0" rtlCol="0">
            <a:spAutoFit/>
          </a:bodyPr>
          <a:lstStyle/>
          <a:p>
            <a:pPr algn="ctr"/>
            <a:r>
              <a:rPr lang="ja-JP" altLang="en-US" sz="700" dirty="0">
                <a:latin typeface="Meiryo UI" panose="020B0604030504040204" pitchFamily="50" charset="-128"/>
                <a:ea typeface="Meiryo UI" panose="020B0604030504040204" pitchFamily="50" charset="-128"/>
              </a:rPr>
              <a:t>効果</a:t>
            </a:r>
            <a:endParaRPr lang="en-US" altLang="ja-JP" sz="700" dirty="0">
              <a:latin typeface="Meiryo UI" panose="020B0604030504040204" pitchFamily="50" charset="-128"/>
              <a:ea typeface="Meiryo UI" panose="020B0604030504040204" pitchFamily="50" charset="-128"/>
            </a:endParaRPr>
          </a:p>
        </p:txBody>
      </p:sp>
      <p:sp>
        <p:nvSpPr>
          <p:cNvPr id="93" name="テキスト ボックス 92"/>
          <p:cNvSpPr txBox="1"/>
          <p:nvPr/>
        </p:nvSpPr>
        <p:spPr>
          <a:xfrm>
            <a:off x="1801117" y="6148206"/>
            <a:ext cx="648000" cy="138499"/>
          </a:xfrm>
          <a:prstGeom prst="rect">
            <a:avLst/>
          </a:prstGeom>
          <a:noFill/>
        </p:spPr>
        <p:txBody>
          <a:bodyPr wrap="square" lIns="0" tIns="0" rIns="0" bIns="0" rtlCol="0">
            <a:spAutoFit/>
          </a:bodyPr>
          <a:lstStyle/>
          <a:p>
            <a:pPr algn="ctr"/>
            <a:r>
              <a:rPr lang="ja-JP" altLang="en-US" sz="900" b="1" dirty="0">
                <a:solidFill>
                  <a:schemeClr val="accent6">
                    <a:lumMod val="75000"/>
                  </a:schemeClr>
                </a:solidFill>
                <a:latin typeface="Meiryo UI" panose="020B0604030504040204" pitchFamily="50" charset="-128"/>
                <a:ea typeface="Meiryo UI" panose="020B0604030504040204" pitchFamily="50" charset="-128"/>
              </a:rPr>
              <a:t>直接効果</a:t>
            </a:r>
            <a:endParaRPr lang="en-US" altLang="ja-JP" sz="900" b="1" dirty="0">
              <a:solidFill>
                <a:schemeClr val="accent6">
                  <a:lumMod val="75000"/>
                </a:schemeClr>
              </a:solidFill>
              <a:latin typeface="Meiryo UI" panose="020B0604030504040204" pitchFamily="50" charset="-128"/>
              <a:ea typeface="Meiryo UI" panose="020B0604030504040204" pitchFamily="50" charset="-128"/>
            </a:endParaRPr>
          </a:p>
        </p:txBody>
      </p:sp>
      <p:sp>
        <p:nvSpPr>
          <p:cNvPr id="94" name="テキスト ボックス 93"/>
          <p:cNvSpPr txBox="1"/>
          <p:nvPr/>
        </p:nvSpPr>
        <p:spPr>
          <a:xfrm>
            <a:off x="2649133" y="6114863"/>
            <a:ext cx="648000" cy="205184"/>
          </a:xfrm>
          <a:prstGeom prst="rect">
            <a:avLst/>
          </a:prstGeom>
          <a:noFill/>
        </p:spPr>
        <p:txBody>
          <a:bodyPr wrap="square" lIns="0" tIns="0" rIns="0" bIns="0" rtlCol="0">
            <a:spAutoFit/>
          </a:bodyPr>
          <a:lstStyle/>
          <a:p>
            <a:pPr algn="ctr">
              <a:lnSpc>
                <a:spcPts val="800"/>
              </a:lnSpc>
            </a:pPr>
            <a:r>
              <a:rPr lang="ja-JP" altLang="en-US" sz="800" b="1" dirty="0">
                <a:solidFill>
                  <a:schemeClr val="accent6">
                    <a:lumMod val="75000"/>
                  </a:schemeClr>
                </a:solidFill>
                <a:latin typeface="Meiryo UI" panose="020B0604030504040204" pitchFamily="50" charset="-128"/>
                <a:ea typeface="Meiryo UI" panose="020B0604030504040204" pitchFamily="50" charset="-128"/>
              </a:rPr>
              <a:t>第</a:t>
            </a:r>
            <a:r>
              <a:rPr lang="en-US" altLang="ja-JP" sz="800" b="1" dirty="0">
                <a:solidFill>
                  <a:schemeClr val="accent6">
                    <a:lumMod val="75000"/>
                  </a:schemeClr>
                </a:solidFill>
                <a:latin typeface="Meiryo UI" panose="020B0604030504040204" pitchFamily="50" charset="-128"/>
                <a:ea typeface="Meiryo UI" panose="020B0604030504040204" pitchFamily="50" charset="-128"/>
              </a:rPr>
              <a:t>1</a:t>
            </a:r>
            <a:r>
              <a:rPr lang="ja-JP" altLang="en-US" sz="800" b="1" dirty="0">
                <a:solidFill>
                  <a:schemeClr val="accent6">
                    <a:lumMod val="75000"/>
                  </a:schemeClr>
                </a:solidFill>
                <a:latin typeface="Meiryo UI" panose="020B0604030504040204" pitchFamily="50" charset="-128"/>
                <a:ea typeface="Meiryo UI" panose="020B0604030504040204" pitchFamily="50" charset="-128"/>
              </a:rPr>
              <a:t>次</a:t>
            </a:r>
            <a:endParaRPr lang="en-US" altLang="ja-JP" sz="800" b="1" dirty="0">
              <a:solidFill>
                <a:schemeClr val="accent6">
                  <a:lumMod val="75000"/>
                </a:schemeClr>
              </a:solidFill>
              <a:latin typeface="Meiryo UI" panose="020B0604030504040204" pitchFamily="50" charset="-128"/>
              <a:ea typeface="Meiryo UI" panose="020B0604030504040204" pitchFamily="50" charset="-128"/>
            </a:endParaRPr>
          </a:p>
          <a:p>
            <a:pPr algn="ctr">
              <a:lnSpc>
                <a:spcPts val="800"/>
              </a:lnSpc>
            </a:pPr>
            <a:r>
              <a:rPr lang="ja-JP" altLang="en-US" sz="800" b="1" dirty="0">
                <a:solidFill>
                  <a:schemeClr val="accent6">
                    <a:lumMod val="75000"/>
                  </a:schemeClr>
                </a:solidFill>
                <a:latin typeface="Meiryo UI" panose="020B0604030504040204" pitchFamily="50" charset="-128"/>
                <a:ea typeface="Meiryo UI" panose="020B0604030504040204" pitchFamily="50" charset="-128"/>
              </a:rPr>
              <a:t>間接効果</a:t>
            </a:r>
            <a:endParaRPr lang="en-US" altLang="ja-JP" sz="800" b="1" baseline="30000" dirty="0">
              <a:solidFill>
                <a:schemeClr val="accent6">
                  <a:lumMod val="75000"/>
                </a:schemeClr>
              </a:solidFill>
              <a:latin typeface="Meiryo UI" panose="020B0604030504040204" pitchFamily="50" charset="-128"/>
              <a:ea typeface="Meiryo UI" panose="020B0604030504040204" pitchFamily="50" charset="-128"/>
            </a:endParaRPr>
          </a:p>
        </p:txBody>
      </p:sp>
      <p:sp>
        <p:nvSpPr>
          <p:cNvPr id="95" name="右矢印 94"/>
          <p:cNvSpPr/>
          <p:nvPr/>
        </p:nvSpPr>
        <p:spPr bwMode="auto">
          <a:xfrm>
            <a:off x="2448346" y="5557227"/>
            <a:ext cx="216000" cy="209001"/>
          </a:xfrm>
          <a:prstGeom prst="rightArrow">
            <a:avLst/>
          </a:prstGeom>
          <a:solidFill>
            <a:schemeClr val="bg1">
              <a:lumMod val="75000"/>
            </a:schemeClr>
          </a:solidFill>
          <a:ln w="3175"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96" name="右矢印 95"/>
          <p:cNvSpPr/>
          <p:nvPr/>
        </p:nvSpPr>
        <p:spPr bwMode="auto">
          <a:xfrm>
            <a:off x="1333863" y="5557227"/>
            <a:ext cx="468000" cy="209001"/>
          </a:xfrm>
          <a:prstGeom prst="rightArrow">
            <a:avLst/>
          </a:prstGeom>
          <a:solidFill>
            <a:schemeClr val="bg1">
              <a:lumMod val="75000"/>
            </a:schemeClr>
          </a:solidFill>
          <a:ln w="3175"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97" name="テキスト ボックス 96"/>
          <p:cNvSpPr txBox="1">
            <a:spLocks noChangeArrowheads="1"/>
          </p:cNvSpPr>
          <p:nvPr/>
        </p:nvSpPr>
        <p:spPr bwMode="auto">
          <a:xfrm>
            <a:off x="214488" y="3882571"/>
            <a:ext cx="4140000" cy="228712"/>
          </a:xfrm>
          <a:prstGeom prst="rect">
            <a:avLst/>
          </a:prstGeom>
          <a:solidFill>
            <a:srgbClr val="5D5635"/>
          </a:solidFill>
          <a:ln w="9525">
            <a:noFill/>
            <a:miter lim="800000"/>
            <a:headEnd/>
            <a:tailEnd/>
          </a:ln>
        </p:spPr>
        <p:txBody>
          <a:bodyPr wrap="square" lIns="108000" tIns="18000" rIns="108000" bIns="18000">
            <a:noAutofit/>
          </a:bodyPr>
          <a:lstStyle/>
          <a:p>
            <a:pPr>
              <a:lnSpc>
                <a:spcPts val="1500"/>
              </a:lnSpc>
            </a:pPr>
            <a:r>
              <a:rPr lang="ja-JP" altLang="en-US" sz="1100" b="1" dirty="0">
                <a:solidFill>
                  <a:schemeClr val="bg1"/>
                </a:solidFill>
                <a:latin typeface="Meiryo UI" pitchFamily="50" charset="-128"/>
                <a:ea typeface="Meiryo UI" pitchFamily="50" charset="-128"/>
              </a:rPr>
              <a:t>建設効果の内訳</a:t>
            </a:r>
          </a:p>
        </p:txBody>
      </p:sp>
      <p:sp>
        <p:nvSpPr>
          <p:cNvPr id="98" name="テキスト ボックス 97"/>
          <p:cNvSpPr txBox="1"/>
          <p:nvPr/>
        </p:nvSpPr>
        <p:spPr>
          <a:xfrm>
            <a:off x="1846566" y="6345537"/>
            <a:ext cx="2232000" cy="180000"/>
          </a:xfrm>
          <a:prstGeom prst="rect">
            <a:avLst/>
          </a:prstGeom>
          <a:solidFill>
            <a:srgbClr val="5D5635"/>
          </a:solidFill>
        </p:spPr>
        <p:txBody>
          <a:bodyPr wrap="square" lIns="0" tIns="0" rIns="0" bIns="0" rtlCol="0" anchor="ctr" anchorCtr="1">
            <a:noAutofit/>
          </a:bodyPr>
          <a:lstStyle/>
          <a:p>
            <a:pPr algn="ctr"/>
            <a:r>
              <a:rPr lang="ja-JP" altLang="en-US" sz="1050" b="1" dirty="0">
                <a:solidFill>
                  <a:schemeClr val="bg1"/>
                </a:solidFill>
                <a:latin typeface="Meiryo UI" panose="020B0604030504040204" pitchFamily="50" charset="-128"/>
                <a:ea typeface="Meiryo UI" panose="020B0604030504040204" pitchFamily="50" charset="-128"/>
              </a:rPr>
              <a:t>建設効果</a:t>
            </a:r>
            <a:endParaRPr lang="en-US" altLang="ja-JP" sz="1050" b="1" dirty="0">
              <a:solidFill>
                <a:schemeClr val="bg1"/>
              </a:solidFill>
              <a:latin typeface="Meiryo UI" panose="020B0604030504040204" pitchFamily="50" charset="-128"/>
              <a:ea typeface="Meiryo UI" panose="020B0604030504040204" pitchFamily="50" charset="-128"/>
            </a:endParaRPr>
          </a:p>
        </p:txBody>
      </p:sp>
      <p:sp>
        <p:nvSpPr>
          <p:cNvPr id="99" name="正方形/長方形 98"/>
          <p:cNvSpPr/>
          <p:nvPr/>
        </p:nvSpPr>
        <p:spPr bwMode="auto">
          <a:xfrm>
            <a:off x="791987" y="2509708"/>
            <a:ext cx="117554" cy="86082"/>
          </a:xfrm>
          <a:prstGeom prst="rect">
            <a:avLst/>
          </a:prstGeom>
          <a:no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00" name="正方形/長方形 99"/>
          <p:cNvSpPr/>
          <p:nvPr/>
        </p:nvSpPr>
        <p:spPr bwMode="auto">
          <a:xfrm>
            <a:off x="1121362" y="2509708"/>
            <a:ext cx="117554" cy="86082"/>
          </a:xfrm>
          <a:prstGeom prst="rect">
            <a:avLst/>
          </a:prstGeom>
          <a:no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01" name="テキスト ボックス 100"/>
          <p:cNvSpPr txBox="1"/>
          <p:nvPr/>
        </p:nvSpPr>
        <p:spPr>
          <a:xfrm>
            <a:off x="693028" y="2362125"/>
            <a:ext cx="108000" cy="123111"/>
          </a:xfrm>
          <a:prstGeom prst="rect">
            <a:avLst/>
          </a:prstGeom>
          <a:noFill/>
        </p:spPr>
        <p:txBody>
          <a:bodyPr vert="horz" wrap="square" lIns="0" tIns="0" rIns="0" bIns="0" rtlCol="0">
            <a:spAutoFit/>
          </a:bodyPr>
          <a:lstStyle/>
          <a:p>
            <a:r>
              <a:rPr lang="en-US" altLang="ja-JP" sz="800" dirty="0" err="1">
                <a:latin typeface="Meiryo UI" panose="020B0604030504040204" pitchFamily="50" charset="-128"/>
                <a:ea typeface="Meiryo UI" panose="020B0604030504040204" pitchFamily="50" charset="-128"/>
              </a:rPr>
              <a:t>i</a:t>
            </a:r>
            <a:r>
              <a:rPr lang="en-US" altLang="ja-JP" sz="800" dirty="0">
                <a:latin typeface="Meiryo UI" panose="020B0604030504040204" pitchFamily="50" charset="-128"/>
                <a:ea typeface="Meiryo UI" panose="020B0604030504040204" pitchFamily="50" charset="-128"/>
              </a:rPr>
              <a:t>)</a:t>
            </a:r>
            <a:endParaRPr lang="en-US" altLang="ja-JP" sz="800" dirty="0">
              <a:solidFill>
                <a:srgbClr val="C00000"/>
              </a:solidFill>
              <a:latin typeface="Meiryo UI" panose="020B0604030504040204" pitchFamily="50" charset="-128"/>
              <a:ea typeface="Meiryo UI" panose="020B0604030504040204" pitchFamily="50" charset="-128"/>
            </a:endParaRPr>
          </a:p>
        </p:txBody>
      </p:sp>
      <p:sp>
        <p:nvSpPr>
          <p:cNvPr id="102" name="テキスト ボックス 101"/>
          <p:cNvSpPr txBox="1"/>
          <p:nvPr/>
        </p:nvSpPr>
        <p:spPr>
          <a:xfrm>
            <a:off x="1180680" y="2362125"/>
            <a:ext cx="144000" cy="123111"/>
          </a:xfrm>
          <a:prstGeom prst="rect">
            <a:avLst/>
          </a:prstGeom>
          <a:noFill/>
        </p:spPr>
        <p:txBody>
          <a:bodyPr vert="horz" wrap="square" lIns="0" tIns="0" rIns="0" bIns="0" rtlCol="0">
            <a:spAutoFit/>
          </a:bodyPr>
          <a:lstStyle/>
          <a:p>
            <a:r>
              <a:rPr lang="en-US" altLang="ja-JP" sz="800" dirty="0">
                <a:latin typeface="Meiryo UI" panose="020B0604030504040204" pitchFamily="50" charset="-128"/>
                <a:ea typeface="Meiryo UI" panose="020B0604030504040204" pitchFamily="50" charset="-128"/>
              </a:rPr>
              <a:t>ii)</a:t>
            </a:r>
            <a:endParaRPr lang="en-US" altLang="ja-JP" sz="800" dirty="0">
              <a:solidFill>
                <a:srgbClr val="C00000"/>
              </a:solidFill>
              <a:latin typeface="Meiryo UI" panose="020B0604030504040204" pitchFamily="50" charset="-128"/>
              <a:ea typeface="Meiryo UI" panose="020B0604030504040204" pitchFamily="50" charset="-128"/>
            </a:endParaRPr>
          </a:p>
        </p:txBody>
      </p:sp>
      <p:cxnSp>
        <p:nvCxnSpPr>
          <p:cNvPr id="103" name="直線コネクタ 102"/>
          <p:cNvCxnSpPr/>
          <p:nvPr/>
        </p:nvCxnSpPr>
        <p:spPr bwMode="auto">
          <a:xfrm flipH="1">
            <a:off x="6608146" y="1984267"/>
            <a:ext cx="36000" cy="72000"/>
          </a:xfrm>
          <a:prstGeom prst="line">
            <a:avLst/>
          </a:prstGeom>
          <a:noFill/>
          <a:ln w="6350" cap="flat" cmpd="sng" algn="ctr">
            <a:solidFill>
              <a:schemeClr val="accent3">
                <a:lumMod val="50000"/>
              </a:schemeClr>
            </a:solidFill>
            <a:prstDash val="solid"/>
            <a:round/>
            <a:headEnd type="none" w="med" len="med"/>
            <a:tailEnd type="none" w="med" len="med"/>
          </a:ln>
          <a:effectLst/>
        </p:spPr>
      </p:cxnSp>
      <p:sp>
        <p:nvSpPr>
          <p:cNvPr id="104" name="テキスト ボックス 103"/>
          <p:cNvSpPr txBox="1"/>
          <p:nvPr/>
        </p:nvSpPr>
        <p:spPr>
          <a:xfrm>
            <a:off x="286870" y="1006965"/>
            <a:ext cx="4572000" cy="540000"/>
          </a:xfrm>
          <a:prstGeom prst="rect">
            <a:avLst/>
          </a:prstGeom>
          <a:noFill/>
          <a:ln w="12700">
            <a:solidFill>
              <a:schemeClr val="bg1">
                <a:lumMod val="65000"/>
              </a:schemeClr>
            </a:solidFill>
          </a:ln>
        </p:spPr>
        <p:txBody>
          <a:bodyPr wrap="square" lIns="108000" tIns="18000" rIns="108000" bIns="18000" rtlCol="0" anchor="ctr" anchorCtr="0">
            <a:noAutofit/>
          </a:bodyPr>
          <a:lstStyle/>
          <a:p>
            <a:pPr algn="just">
              <a:lnSpc>
                <a:spcPts val="1300"/>
              </a:lnSpc>
              <a:spcAft>
                <a:spcPts val="0"/>
              </a:spcAft>
              <a:buClr>
                <a:schemeClr val="tx1"/>
              </a:buClr>
            </a:pPr>
            <a:r>
              <a:rPr lang="ja-JP" altLang="en-US" sz="1000" dirty="0">
                <a:latin typeface="Meiryo UI" panose="020B0604030504040204" pitchFamily="50" charset="-128"/>
                <a:ea typeface="Meiryo UI" panose="020B0604030504040204" pitchFamily="50" charset="-128"/>
              </a:rPr>
              <a:t>経済波及効果には大きく</a:t>
            </a:r>
            <a:r>
              <a:rPr lang="ja-JP" altLang="en-US" sz="1000" dirty="0">
                <a:solidFill>
                  <a:srgbClr val="C00000"/>
                </a:solidFill>
                <a:latin typeface="Meiryo UI" panose="020B0604030504040204" pitchFamily="50" charset="-128"/>
                <a:ea typeface="Meiryo UI" panose="020B0604030504040204" pitchFamily="50" charset="-128"/>
              </a:rPr>
              <a:t>建設効果</a:t>
            </a:r>
            <a:r>
              <a:rPr lang="ja-JP" altLang="en-US" sz="1000" dirty="0">
                <a:latin typeface="Meiryo UI" panose="020B0604030504040204" pitchFamily="50" charset="-128"/>
                <a:ea typeface="Meiryo UI" panose="020B0604030504040204" pitchFamily="50" charset="-128"/>
              </a:rPr>
              <a:t>と</a:t>
            </a:r>
            <a:r>
              <a:rPr lang="ja-JP" altLang="en-US" sz="1000" dirty="0">
                <a:solidFill>
                  <a:srgbClr val="C00000"/>
                </a:solidFill>
                <a:latin typeface="Meiryo UI" panose="020B0604030504040204" pitchFamily="50" charset="-128"/>
                <a:ea typeface="Meiryo UI" panose="020B0604030504040204" pitchFamily="50" charset="-128"/>
              </a:rPr>
              <a:t>事業効果</a:t>
            </a:r>
            <a:r>
              <a:rPr lang="ja-JP" altLang="en-US" sz="1000" dirty="0">
                <a:latin typeface="Meiryo UI" panose="020B0604030504040204" pitchFamily="50" charset="-128"/>
                <a:ea typeface="Meiryo UI" panose="020B0604030504040204" pitchFamily="50" charset="-128"/>
              </a:rPr>
              <a:t>の</a:t>
            </a:r>
            <a:r>
              <a:rPr lang="en-US" altLang="ja-JP" sz="1000" dirty="0">
                <a:latin typeface="Meiryo UI" panose="020B0604030504040204" pitchFamily="50" charset="-128"/>
                <a:ea typeface="Meiryo UI" panose="020B0604030504040204" pitchFamily="50" charset="-128"/>
              </a:rPr>
              <a:t>2</a:t>
            </a:r>
            <a:r>
              <a:rPr lang="ja-JP" altLang="en-US" sz="1000" dirty="0">
                <a:latin typeface="Meiryo UI" panose="020B0604030504040204" pitchFamily="50" charset="-128"/>
                <a:ea typeface="Meiryo UI" panose="020B0604030504040204" pitchFamily="50" charset="-128"/>
              </a:rPr>
              <a:t>つがあり、本ツールでは</a:t>
            </a:r>
            <a:r>
              <a:rPr lang="ja-JP" altLang="en-US" sz="1000" dirty="0">
                <a:solidFill>
                  <a:srgbClr val="C00000"/>
                </a:solidFill>
                <a:latin typeface="Meiryo UI" panose="020B0604030504040204" pitchFamily="50" charset="-128"/>
                <a:ea typeface="Meiryo UI" panose="020B0604030504040204" pitchFamily="50" charset="-128"/>
              </a:rPr>
              <a:t>建設効果</a:t>
            </a:r>
            <a:r>
              <a:rPr lang="ja-JP" altLang="en-US" sz="1000" dirty="0">
                <a:latin typeface="Meiryo UI" panose="020B0604030504040204" pitchFamily="50" charset="-128"/>
                <a:ea typeface="Meiryo UI" panose="020B0604030504040204" pitchFamily="50" charset="-128"/>
              </a:rPr>
              <a:t>と</a:t>
            </a:r>
            <a:r>
              <a:rPr lang="ja-JP" altLang="en-US" sz="1000" dirty="0">
                <a:solidFill>
                  <a:srgbClr val="C00000"/>
                </a:solidFill>
                <a:latin typeface="Meiryo UI" panose="020B0604030504040204" pitchFamily="50" charset="-128"/>
                <a:ea typeface="Meiryo UI" panose="020B0604030504040204" pitchFamily="50" charset="-128"/>
              </a:rPr>
              <a:t>事業効果</a:t>
            </a:r>
            <a:r>
              <a:rPr lang="ja-JP" altLang="en-US" sz="1000" dirty="0">
                <a:latin typeface="Meiryo UI" panose="020B0604030504040204" pitchFamily="50" charset="-128"/>
                <a:ea typeface="Meiryo UI" panose="020B0604030504040204" pitchFamily="50" charset="-128"/>
              </a:rPr>
              <a:t>をそれぞれ算出している。</a:t>
            </a:r>
            <a:r>
              <a:rPr lang="ja-JP" altLang="en-US" sz="1000" dirty="0">
                <a:solidFill>
                  <a:srgbClr val="C00000"/>
                </a:solidFill>
                <a:latin typeface="Meiryo UI" panose="020B0604030504040204" pitchFamily="50" charset="-128"/>
                <a:ea typeface="Meiryo UI" panose="020B0604030504040204" pitchFamily="50" charset="-128"/>
              </a:rPr>
              <a:t>建設効果</a:t>
            </a:r>
            <a:r>
              <a:rPr lang="ja-JP" altLang="en-US" sz="1000" dirty="0">
                <a:latin typeface="Meiryo UI" panose="020B0604030504040204" pitchFamily="50" charset="-128"/>
                <a:ea typeface="Meiryo UI" panose="020B0604030504040204" pitchFamily="50" charset="-128"/>
              </a:rPr>
              <a:t>は</a:t>
            </a:r>
            <a:r>
              <a:rPr lang="ja-JP" altLang="en-US" sz="1000" dirty="0">
                <a:solidFill>
                  <a:srgbClr val="C00000"/>
                </a:solidFill>
                <a:latin typeface="Meiryo UI" panose="020B0604030504040204" pitchFamily="50" charset="-128"/>
                <a:ea typeface="Meiryo UI" panose="020B0604030504040204" pitchFamily="50" charset="-128"/>
              </a:rPr>
              <a:t>事業開始前に発生</a:t>
            </a:r>
            <a:r>
              <a:rPr lang="ja-JP" altLang="en-US" sz="1000" dirty="0">
                <a:latin typeface="Meiryo UI" panose="020B0604030504040204" pitchFamily="50" charset="-128"/>
                <a:ea typeface="Meiryo UI" panose="020B0604030504040204" pitchFamily="50" charset="-128"/>
              </a:rPr>
              <a:t>する効果で、</a:t>
            </a:r>
            <a:r>
              <a:rPr lang="ja-JP" altLang="en-US" sz="1000" dirty="0">
                <a:solidFill>
                  <a:srgbClr val="C00000"/>
                </a:solidFill>
                <a:latin typeface="Meiryo UI" panose="020B0604030504040204" pitchFamily="50" charset="-128"/>
                <a:ea typeface="Meiryo UI" panose="020B0604030504040204" pitchFamily="50" charset="-128"/>
              </a:rPr>
              <a:t>事業効果</a:t>
            </a:r>
            <a:r>
              <a:rPr lang="ja-JP" altLang="en-US" sz="1000" dirty="0">
                <a:latin typeface="Meiryo UI" panose="020B0604030504040204" pitchFamily="50" charset="-128"/>
                <a:ea typeface="Meiryo UI" panose="020B0604030504040204" pitchFamily="50" charset="-128"/>
              </a:rPr>
              <a:t>は</a:t>
            </a:r>
            <a:r>
              <a:rPr lang="ja-JP" altLang="en-US" sz="1000" dirty="0">
                <a:solidFill>
                  <a:srgbClr val="C00000"/>
                </a:solidFill>
                <a:latin typeface="Meiryo UI" panose="020B0604030504040204" pitchFamily="50" charset="-128"/>
                <a:ea typeface="Meiryo UI" panose="020B0604030504040204" pitchFamily="50" charset="-128"/>
              </a:rPr>
              <a:t>事業開始後に発生</a:t>
            </a:r>
            <a:r>
              <a:rPr lang="ja-JP" altLang="en-US" sz="1000" dirty="0">
                <a:latin typeface="Meiryo UI" panose="020B0604030504040204" pitchFamily="50" charset="-128"/>
                <a:ea typeface="Meiryo UI" panose="020B0604030504040204" pitchFamily="50" charset="-128"/>
              </a:rPr>
              <a:t>する効果である</a:t>
            </a: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下図</a:t>
            </a:r>
            <a:r>
              <a:rPr lang="en-US" altLang="ja-JP" sz="1000" dirty="0">
                <a:latin typeface="Meiryo UI" panose="020B0604030504040204" pitchFamily="50" charset="-128"/>
                <a:ea typeface="Meiryo UI" panose="020B0604030504040204" pitchFamily="50" charset="-128"/>
              </a:rPr>
              <a:t>)</a:t>
            </a:r>
            <a:r>
              <a:rPr lang="ja-JP" altLang="en-US" sz="1000" dirty="0" err="1">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p:txBody>
      </p:sp>
      <p:sp>
        <p:nvSpPr>
          <p:cNvPr id="105" name="角丸四角形 104"/>
          <p:cNvSpPr/>
          <p:nvPr/>
        </p:nvSpPr>
        <p:spPr bwMode="auto">
          <a:xfrm>
            <a:off x="505767" y="5220367"/>
            <a:ext cx="756000" cy="288000"/>
          </a:xfrm>
          <a:prstGeom prst="roundRect">
            <a:avLst>
              <a:gd name="adj" fmla="val 28406"/>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700" dirty="0">
                <a:latin typeface="Meiryo UI" panose="020B0604030504040204" pitchFamily="50" charset="-128"/>
                <a:ea typeface="Meiryo UI" panose="020B0604030504040204" pitchFamily="50" charset="-128"/>
              </a:rPr>
              <a:t>事業を始めるために必要な設備投資</a:t>
            </a:r>
            <a:endParaRPr lang="ja-JP" altLang="en-US" sz="700" dirty="0">
              <a:solidFill>
                <a:srgbClr val="C00000"/>
              </a:solidFill>
              <a:latin typeface="Meiryo UI" panose="020B0604030504040204" pitchFamily="50" charset="-128"/>
              <a:ea typeface="Meiryo UI" panose="020B0604030504040204" pitchFamily="50" charset="-128"/>
            </a:endParaRPr>
          </a:p>
        </p:txBody>
      </p:sp>
      <p:sp>
        <p:nvSpPr>
          <p:cNvPr id="106" name="テキスト ボックス 105"/>
          <p:cNvSpPr txBox="1"/>
          <p:nvPr/>
        </p:nvSpPr>
        <p:spPr>
          <a:xfrm>
            <a:off x="5480513" y="1241678"/>
            <a:ext cx="3528000" cy="468000"/>
          </a:xfrm>
          <a:prstGeom prst="rect">
            <a:avLst/>
          </a:prstGeom>
          <a:solidFill>
            <a:schemeClr val="bg1"/>
          </a:solidFill>
          <a:ln>
            <a:solidFill>
              <a:schemeClr val="bg1">
                <a:lumMod val="65000"/>
              </a:schemeClr>
            </a:solidFill>
          </a:ln>
        </p:spPr>
        <p:txBody>
          <a:bodyPr wrap="square" lIns="72000" tIns="18000" rIns="72000" bIns="18000" rtlCol="0" anchor="ctr" anchorCtr="0">
            <a:noAutofit/>
          </a:bodyPr>
          <a:lstStyle/>
          <a:p>
            <a:pPr algn="just">
              <a:lnSpc>
                <a:spcPts val="1100"/>
              </a:lnSpc>
              <a:buClr>
                <a:schemeClr val="tx1"/>
              </a:buClr>
            </a:pPr>
            <a:r>
              <a:rPr lang="ja-JP" altLang="en-US" sz="800" dirty="0">
                <a:solidFill>
                  <a:srgbClr val="C00000"/>
                </a:solidFill>
                <a:latin typeface="Meiryo UI" panose="020B0604030504040204" pitchFamily="50" charset="-128"/>
                <a:ea typeface="Meiryo UI" panose="020B0604030504040204" pitchFamily="50" charset="-128"/>
              </a:rPr>
              <a:t>事業効果</a:t>
            </a:r>
            <a:r>
              <a:rPr lang="en-US" altLang="ja-JP" sz="800" dirty="0">
                <a:solidFill>
                  <a:srgbClr val="C00000"/>
                </a:solidFill>
                <a:latin typeface="Meiryo UI" panose="020B0604030504040204" pitchFamily="50" charset="-128"/>
                <a:ea typeface="Meiryo UI" panose="020B0604030504040204" pitchFamily="50" charset="-128"/>
              </a:rPr>
              <a:t>(</a:t>
            </a:r>
            <a:r>
              <a:rPr lang="ja-JP" altLang="en-US" sz="800" dirty="0">
                <a:solidFill>
                  <a:srgbClr val="C00000"/>
                </a:solidFill>
                <a:latin typeface="Meiryo UI" panose="020B0604030504040204" pitchFamily="50" charset="-128"/>
                <a:ea typeface="Meiryo UI" panose="020B0604030504040204" pitchFamily="50" charset="-128"/>
              </a:rPr>
              <a:t>事業期間の累積</a:t>
            </a:r>
            <a:r>
              <a:rPr lang="en-US" altLang="ja-JP" sz="800" dirty="0">
                <a:solidFill>
                  <a:srgbClr val="C00000"/>
                </a:solidFill>
                <a:latin typeface="Meiryo UI" panose="020B0604030504040204" pitchFamily="50" charset="-128"/>
                <a:ea typeface="Meiryo UI" panose="020B0604030504040204" pitchFamily="50" charset="-128"/>
              </a:rPr>
              <a:t>)</a:t>
            </a:r>
            <a:r>
              <a:rPr lang="ja-JP" altLang="en-US" sz="800" dirty="0">
                <a:solidFill>
                  <a:srgbClr val="C00000"/>
                </a:solidFill>
                <a:latin typeface="Meiryo UI" panose="020B0604030504040204" pitchFamily="50" charset="-128"/>
                <a:ea typeface="Meiryo UI" panose="020B0604030504040204" pitchFamily="50" charset="-128"/>
              </a:rPr>
              <a:t>が設備投資額に対して何倍程度になっているか</a:t>
            </a:r>
            <a:r>
              <a:rPr lang="ja-JP" altLang="en-US" sz="800" dirty="0">
                <a:latin typeface="Meiryo UI" panose="020B0604030504040204" pitchFamily="50" charset="-128"/>
                <a:ea typeface="Meiryo UI" panose="020B0604030504040204" pitchFamily="50" charset="-128"/>
              </a:rPr>
              <a:t>を把握するため、将来発生する事業効果を割引率で割り引いた</a:t>
            </a:r>
            <a:r>
              <a:rPr lang="ja-JP" altLang="en-US" sz="800" dirty="0">
                <a:solidFill>
                  <a:srgbClr val="C00000"/>
                </a:solidFill>
                <a:latin typeface="Meiryo UI" panose="020B0604030504040204" pitchFamily="50" charset="-128"/>
                <a:ea typeface="Meiryo UI" panose="020B0604030504040204" pitchFamily="50" charset="-128"/>
              </a:rPr>
              <a:t>現在価値</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下図左</a:t>
            </a:r>
            <a:r>
              <a:rPr lang="en-US" altLang="ja-JP" sz="800" dirty="0">
                <a:latin typeface="Meiryo UI" panose="020B0604030504040204" pitchFamily="50" charset="-128"/>
                <a:ea typeface="Meiryo UI" panose="020B0604030504040204" pitchFamily="50" charset="-128"/>
              </a:rPr>
              <a:t>)</a:t>
            </a:r>
            <a:r>
              <a:rPr lang="ja-JP" altLang="en-US" sz="800" dirty="0" err="1">
                <a:latin typeface="Meiryo UI" panose="020B0604030504040204" pitchFamily="50" charset="-128"/>
                <a:ea typeface="Meiryo UI" panose="020B0604030504040204" pitchFamily="50" charset="-128"/>
              </a:rPr>
              <a:t>を算</a:t>
            </a:r>
            <a:r>
              <a:rPr lang="ja-JP" altLang="en-US" sz="800" dirty="0">
                <a:latin typeface="Meiryo UI" panose="020B0604030504040204" pitchFamily="50" charset="-128"/>
                <a:ea typeface="Meiryo UI" panose="020B0604030504040204" pitchFamily="50" charset="-128"/>
              </a:rPr>
              <a:t>出し、これを事業期間で合計した</a:t>
            </a:r>
            <a:r>
              <a:rPr lang="ja-JP" altLang="en-US" sz="800" dirty="0">
                <a:solidFill>
                  <a:srgbClr val="C00000"/>
                </a:solidFill>
                <a:latin typeface="Meiryo UI" panose="020B0604030504040204" pitchFamily="50" charset="-128"/>
                <a:ea typeface="Meiryo UI" panose="020B0604030504040204" pitchFamily="50" charset="-128"/>
              </a:rPr>
              <a:t>事業効果の累積値</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下図右</a:t>
            </a:r>
            <a:r>
              <a:rPr lang="en-US" altLang="ja-JP" sz="800" dirty="0">
                <a:latin typeface="Meiryo UI" panose="020B0604030504040204" pitchFamily="50" charset="-128"/>
                <a:ea typeface="Meiryo UI" panose="020B0604030504040204" pitchFamily="50" charset="-128"/>
              </a:rPr>
              <a:t>)</a:t>
            </a:r>
            <a:r>
              <a:rPr lang="ja-JP" altLang="en-US" sz="800" dirty="0" err="1">
                <a:latin typeface="Meiryo UI" panose="020B0604030504040204" pitchFamily="50" charset="-128"/>
                <a:ea typeface="Meiryo UI" panose="020B0604030504040204" pitchFamily="50" charset="-128"/>
              </a:rPr>
              <a:t>を算</a:t>
            </a:r>
            <a:r>
              <a:rPr lang="ja-JP" altLang="en-US" sz="800" dirty="0">
                <a:latin typeface="Meiryo UI" panose="020B0604030504040204" pitchFamily="50" charset="-128"/>
                <a:ea typeface="Meiryo UI" panose="020B0604030504040204" pitchFamily="50" charset="-128"/>
              </a:rPr>
              <a:t>出している。</a:t>
            </a:r>
          </a:p>
        </p:txBody>
      </p:sp>
      <p:cxnSp>
        <p:nvCxnSpPr>
          <p:cNvPr id="107" name="直線矢印コネクタ 106"/>
          <p:cNvCxnSpPr/>
          <p:nvPr/>
        </p:nvCxnSpPr>
        <p:spPr bwMode="auto">
          <a:xfrm flipH="1">
            <a:off x="1889262" y="4711270"/>
            <a:ext cx="0" cy="342000"/>
          </a:xfrm>
          <a:prstGeom prst="straightConnector1">
            <a:avLst/>
          </a:prstGeom>
          <a:noFill/>
          <a:ln w="19050" cap="flat" cmpd="sng" algn="ctr">
            <a:solidFill>
              <a:schemeClr val="accent6">
                <a:lumMod val="75000"/>
              </a:schemeClr>
            </a:solidFill>
            <a:prstDash val="solid"/>
            <a:round/>
            <a:headEnd type="none" w="med" len="med"/>
            <a:tailEnd type="triangle"/>
          </a:ln>
          <a:effectLst/>
        </p:spPr>
      </p:cxnSp>
      <p:sp>
        <p:nvSpPr>
          <p:cNvPr id="108" name="テキスト ボックス 107"/>
          <p:cNvSpPr txBox="1"/>
          <p:nvPr/>
        </p:nvSpPr>
        <p:spPr>
          <a:xfrm>
            <a:off x="2739133" y="5598938"/>
            <a:ext cx="468000" cy="307777"/>
          </a:xfrm>
          <a:prstGeom prst="rect">
            <a:avLst/>
          </a:prstGeom>
          <a:noFill/>
        </p:spPr>
        <p:txBody>
          <a:bodyPr wrap="square" rtlCol="0">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地域内</a:t>
            </a:r>
            <a:endParaRPr lang="en-US" altLang="ja-JP" sz="700" dirty="0">
              <a:solidFill>
                <a:srgbClr val="C00000"/>
              </a:solidFill>
              <a:latin typeface="Meiryo UI" panose="020B0604030504040204" pitchFamily="50" charset="-128"/>
              <a:ea typeface="Meiryo UI" panose="020B0604030504040204" pitchFamily="50" charset="-128"/>
            </a:endParaRPr>
          </a:p>
          <a:p>
            <a:pPr algn="ctr"/>
            <a:r>
              <a:rPr lang="ja-JP" altLang="en-US" sz="700" dirty="0">
                <a:latin typeface="Meiryo UI" panose="020B0604030504040204" pitchFamily="50" charset="-128"/>
                <a:ea typeface="Meiryo UI" panose="020B0604030504040204" pitchFamily="50" charset="-128"/>
              </a:rPr>
              <a:t>の売上</a:t>
            </a:r>
            <a:endParaRPr lang="en-US" altLang="ja-JP" sz="700" dirty="0">
              <a:latin typeface="Meiryo UI" panose="020B0604030504040204" pitchFamily="50" charset="-128"/>
              <a:ea typeface="Meiryo UI" panose="020B0604030504040204" pitchFamily="50" charset="-128"/>
            </a:endParaRPr>
          </a:p>
        </p:txBody>
      </p:sp>
      <p:cxnSp>
        <p:nvCxnSpPr>
          <p:cNvPr id="109" name="直線コネクタ 108"/>
          <p:cNvCxnSpPr/>
          <p:nvPr/>
        </p:nvCxnSpPr>
        <p:spPr bwMode="auto">
          <a:xfrm>
            <a:off x="1237499" y="5067444"/>
            <a:ext cx="720000" cy="0"/>
          </a:xfrm>
          <a:prstGeom prst="line">
            <a:avLst/>
          </a:prstGeom>
          <a:noFill/>
          <a:ln w="19050" cap="flat" cmpd="sng" algn="ctr">
            <a:solidFill>
              <a:schemeClr val="tx1">
                <a:lumMod val="50000"/>
                <a:lumOff val="50000"/>
              </a:schemeClr>
            </a:solidFill>
            <a:prstDash val="sysDot"/>
            <a:round/>
            <a:headEnd type="none" w="med" len="med"/>
            <a:tailEnd type="none" w="med" len="med"/>
          </a:ln>
          <a:effectLst/>
        </p:spPr>
      </p:cxnSp>
      <p:sp>
        <p:nvSpPr>
          <p:cNvPr id="112" name="角丸四角形 111"/>
          <p:cNvSpPr/>
          <p:nvPr/>
        </p:nvSpPr>
        <p:spPr bwMode="auto">
          <a:xfrm>
            <a:off x="596058" y="4447922"/>
            <a:ext cx="864000" cy="162000"/>
          </a:xfrm>
          <a:prstGeom prst="roundRect">
            <a:avLst>
              <a:gd name="adj" fmla="val 0"/>
            </a:avLst>
          </a:prstGeom>
          <a:solidFill>
            <a:schemeClr val="bg1">
              <a:lumMod val="95000"/>
            </a:schemeClr>
          </a:solidFill>
          <a:ln w="12700"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900" b="1" dirty="0">
                <a:latin typeface="Meiryo UI" panose="020B0604030504040204" pitchFamily="50" charset="-128"/>
                <a:ea typeface="Meiryo UI" panose="020B0604030504040204" pitchFamily="50" charset="-128"/>
              </a:rPr>
              <a:t>インプット</a:t>
            </a:r>
            <a:endParaRPr lang="ja-JP" altLang="en-US" sz="900" b="1" dirty="0">
              <a:solidFill>
                <a:srgbClr val="C00000"/>
              </a:solidFill>
              <a:latin typeface="Meiryo UI" panose="020B0604030504040204" pitchFamily="50" charset="-128"/>
              <a:ea typeface="Meiryo UI" panose="020B0604030504040204" pitchFamily="50" charset="-128"/>
            </a:endParaRPr>
          </a:p>
        </p:txBody>
      </p:sp>
      <p:sp>
        <p:nvSpPr>
          <p:cNvPr id="113" name="テキスト ボックス 112"/>
          <p:cNvSpPr txBox="1"/>
          <p:nvPr/>
        </p:nvSpPr>
        <p:spPr>
          <a:xfrm>
            <a:off x="1915757" y="4771584"/>
            <a:ext cx="576000" cy="229984"/>
          </a:xfrm>
          <a:prstGeom prst="rect">
            <a:avLst/>
          </a:prstGeom>
          <a:noFill/>
          <a:ln>
            <a:noFill/>
          </a:ln>
        </p:spPr>
        <p:txBody>
          <a:bodyPr vert="horz" wrap="square" lIns="0" tIns="7200" rIns="0" bIns="7200" rtlCol="0">
            <a:spAutoFit/>
          </a:bodyPr>
          <a:lstStyle/>
          <a:p>
            <a:pPr algn="ctr"/>
            <a:r>
              <a:rPr lang="ja-JP" altLang="en-US" sz="700" dirty="0">
                <a:solidFill>
                  <a:schemeClr val="accent6">
                    <a:lumMod val="75000"/>
                  </a:schemeClr>
                </a:solidFill>
                <a:latin typeface="Meiryo UI" panose="020B0604030504040204" pitchFamily="50" charset="-128"/>
                <a:ea typeface="Meiryo UI" panose="020B0604030504040204" pitchFamily="50" charset="-128"/>
              </a:rPr>
              <a:t>地域内の売上のみを対象</a:t>
            </a:r>
            <a:endParaRPr lang="en-US" altLang="ja-JP" sz="700" dirty="0">
              <a:solidFill>
                <a:schemeClr val="accent6">
                  <a:lumMod val="75000"/>
                </a:schemeClr>
              </a:solidFill>
              <a:latin typeface="Meiryo UI" panose="020B0604030504040204" pitchFamily="50" charset="-128"/>
              <a:ea typeface="Meiryo UI" panose="020B0604030504040204" pitchFamily="50" charset="-128"/>
            </a:endParaRPr>
          </a:p>
        </p:txBody>
      </p:sp>
      <p:sp>
        <p:nvSpPr>
          <p:cNvPr id="114" name="角丸四角形 113"/>
          <p:cNvSpPr/>
          <p:nvPr/>
        </p:nvSpPr>
        <p:spPr bwMode="auto">
          <a:xfrm>
            <a:off x="1810643" y="4447922"/>
            <a:ext cx="2263576" cy="162000"/>
          </a:xfrm>
          <a:prstGeom prst="roundRect">
            <a:avLst>
              <a:gd name="adj" fmla="val 0"/>
            </a:avLst>
          </a:prstGeom>
          <a:solidFill>
            <a:schemeClr val="bg1">
              <a:lumMod val="95000"/>
            </a:schemeClr>
          </a:solidFill>
          <a:ln w="12700"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900" b="1" dirty="0">
                <a:latin typeface="Meiryo UI" panose="020B0604030504040204" pitchFamily="50" charset="-128"/>
                <a:ea typeface="Meiryo UI" panose="020B0604030504040204" pitchFamily="50" charset="-128"/>
              </a:rPr>
              <a:t>アウトプット</a:t>
            </a:r>
            <a:endParaRPr lang="ja-JP" altLang="en-US" sz="900" b="1" dirty="0">
              <a:solidFill>
                <a:srgbClr val="C00000"/>
              </a:solidFill>
              <a:latin typeface="Meiryo UI" panose="020B0604030504040204" pitchFamily="50" charset="-128"/>
              <a:ea typeface="Meiryo UI" panose="020B0604030504040204" pitchFamily="50" charset="-128"/>
            </a:endParaRPr>
          </a:p>
        </p:txBody>
      </p:sp>
      <p:sp>
        <p:nvSpPr>
          <p:cNvPr id="115" name="角丸四角形 202">
            <a:extLst>
              <a:ext uri="{FF2B5EF4-FFF2-40B4-BE49-F238E27FC236}">
                <a16:creationId xmlns:a16="http://schemas.microsoft.com/office/drawing/2014/main" id="{0A896007-FAF4-2AF3-0160-5990BFAFBA56}"/>
              </a:ext>
            </a:extLst>
          </p:cNvPr>
          <p:cNvSpPr/>
          <p:nvPr/>
        </p:nvSpPr>
        <p:spPr bwMode="auto">
          <a:xfrm>
            <a:off x="2760954" y="4867900"/>
            <a:ext cx="684000" cy="396000"/>
          </a:xfrm>
          <a:prstGeom prst="roundRect">
            <a:avLst>
              <a:gd name="adj" fmla="val 28406"/>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600" dirty="0">
                <a:latin typeface="Meiryo UI" panose="020B0604030504040204" pitchFamily="50" charset="-128"/>
                <a:ea typeface="Meiryo UI" panose="020B0604030504040204" pitchFamily="50" charset="-128"/>
              </a:rPr>
              <a:t>設備投資による売上の発生に伴い、間接的に発生する原材料等の売上</a:t>
            </a:r>
            <a:endParaRPr lang="en-US" altLang="ja-JP" sz="600" dirty="0">
              <a:latin typeface="Meiryo UI" panose="020B0604030504040204" pitchFamily="50" charset="-128"/>
              <a:ea typeface="Meiryo UI" panose="020B0604030504040204" pitchFamily="50" charset="-128"/>
            </a:endParaRPr>
          </a:p>
        </p:txBody>
      </p:sp>
      <p:sp>
        <p:nvSpPr>
          <p:cNvPr id="116" name="テキスト ボックス 115">
            <a:extLst>
              <a:ext uri="{FF2B5EF4-FFF2-40B4-BE49-F238E27FC236}">
                <a16:creationId xmlns:a16="http://schemas.microsoft.com/office/drawing/2014/main" id="{700FD8EB-251A-F76A-97E4-31ED448FC185}"/>
              </a:ext>
            </a:extLst>
          </p:cNvPr>
          <p:cNvSpPr txBox="1"/>
          <p:nvPr/>
        </p:nvSpPr>
        <p:spPr>
          <a:xfrm>
            <a:off x="2409494" y="5325968"/>
            <a:ext cx="288000" cy="180000"/>
          </a:xfrm>
          <a:prstGeom prst="rect">
            <a:avLst/>
          </a:prstGeom>
          <a:solidFill>
            <a:schemeClr val="bg1">
              <a:lumMod val="50000"/>
            </a:schemeClr>
          </a:solidFill>
          <a:ln w="12700">
            <a:noFill/>
          </a:ln>
        </p:spPr>
        <p:txBody>
          <a:bodyPr wrap="square" lIns="0" tIns="0" rIns="0" bIns="0" rtlCol="0" anchor="ctr" anchorCtr="1">
            <a:noAutofit/>
          </a:bodyPr>
          <a:lstStyle>
            <a:defPPr>
              <a:defRPr lang="ja-JP"/>
            </a:defPPr>
            <a:lvl1pPr algn="ctr">
              <a:lnSpc>
                <a:spcPts val="800"/>
              </a:lnSpc>
              <a:defRPr sz="800">
                <a:solidFill>
                  <a:schemeClr val="bg1"/>
                </a:solidFill>
                <a:latin typeface="Meiryo UI" panose="020B0604030504040204" pitchFamily="50" charset="-128"/>
                <a:ea typeface="Meiryo UI" panose="020B0604030504040204" pitchFamily="50" charset="-128"/>
              </a:defRPr>
            </a:lvl1pPr>
          </a:lstStyle>
          <a:p>
            <a:r>
              <a:rPr lang="ja-JP" altLang="en-US" b="1" dirty="0"/>
              <a:t>波及</a:t>
            </a:r>
            <a:endParaRPr lang="en-US" altLang="ja-JP" b="1" dirty="0"/>
          </a:p>
        </p:txBody>
      </p:sp>
      <p:cxnSp>
        <p:nvCxnSpPr>
          <p:cNvPr id="117" name="直線コネクタ 116">
            <a:extLst>
              <a:ext uri="{FF2B5EF4-FFF2-40B4-BE49-F238E27FC236}">
                <a16:creationId xmlns:a16="http://schemas.microsoft.com/office/drawing/2014/main" id="{9ECAD3A5-7CB5-A125-017A-218B6A5BD09C}"/>
              </a:ext>
            </a:extLst>
          </p:cNvPr>
          <p:cNvCxnSpPr>
            <a:cxnSpLocks/>
          </p:cNvCxnSpPr>
          <p:nvPr/>
        </p:nvCxnSpPr>
        <p:spPr bwMode="auto">
          <a:xfrm flipH="1">
            <a:off x="2992602" y="5259652"/>
            <a:ext cx="72000" cy="180000"/>
          </a:xfrm>
          <a:prstGeom prst="line">
            <a:avLst/>
          </a:prstGeom>
          <a:noFill/>
          <a:ln w="6350" cap="flat" cmpd="sng" algn="ctr">
            <a:solidFill>
              <a:schemeClr val="bg1">
                <a:lumMod val="50000"/>
              </a:schemeClr>
            </a:solidFill>
            <a:prstDash val="solid"/>
            <a:round/>
            <a:headEnd type="none" w="med" len="med"/>
            <a:tailEnd type="none" w="med" len="med"/>
          </a:ln>
          <a:effectLst/>
        </p:spPr>
      </p:cxnSp>
      <p:cxnSp>
        <p:nvCxnSpPr>
          <p:cNvPr id="118" name="カギ線コネクタ 14">
            <a:extLst>
              <a:ext uri="{FF2B5EF4-FFF2-40B4-BE49-F238E27FC236}">
                <a16:creationId xmlns:a16="http://schemas.microsoft.com/office/drawing/2014/main" id="{C4C1D470-6FC9-AF9D-3BCE-6C5AB1CCA8E2}"/>
              </a:ext>
            </a:extLst>
          </p:cNvPr>
          <p:cNvCxnSpPr>
            <a:cxnSpLocks/>
            <a:stCxn id="99" idx="1"/>
            <a:endCxn id="136" idx="0"/>
          </p:cNvCxnSpPr>
          <p:nvPr/>
        </p:nvCxnSpPr>
        <p:spPr bwMode="auto">
          <a:xfrm rot="10800000" flipV="1">
            <a:off x="301171" y="2552748"/>
            <a:ext cx="490817" cy="1333005"/>
          </a:xfrm>
          <a:prstGeom prst="bentConnector2">
            <a:avLst/>
          </a:prstGeom>
          <a:noFill/>
          <a:ln w="12700" cap="flat" cmpd="sng" algn="ctr">
            <a:solidFill>
              <a:schemeClr val="bg2">
                <a:lumMod val="10000"/>
              </a:schemeClr>
            </a:solidFill>
            <a:prstDash val="solid"/>
            <a:round/>
            <a:headEnd type="oval" w="med" len="med"/>
            <a:tailEnd type="triangle"/>
          </a:ln>
          <a:effectLst/>
        </p:spPr>
      </p:cxnSp>
      <p:cxnSp>
        <p:nvCxnSpPr>
          <p:cNvPr id="119" name="カギ線コネクタ 180">
            <a:extLst>
              <a:ext uri="{FF2B5EF4-FFF2-40B4-BE49-F238E27FC236}">
                <a16:creationId xmlns:a16="http://schemas.microsoft.com/office/drawing/2014/main" id="{244AEC9D-9D30-D249-C41E-437EB14D35ED}"/>
              </a:ext>
            </a:extLst>
          </p:cNvPr>
          <p:cNvCxnSpPr>
            <a:cxnSpLocks/>
            <a:stCxn id="100" idx="3"/>
            <a:endCxn id="134" idx="0"/>
          </p:cNvCxnSpPr>
          <p:nvPr/>
        </p:nvCxnSpPr>
        <p:spPr bwMode="auto">
          <a:xfrm>
            <a:off x="1238916" y="2552749"/>
            <a:ext cx="3908574" cy="1333005"/>
          </a:xfrm>
          <a:prstGeom prst="bentConnector2">
            <a:avLst/>
          </a:prstGeom>
          <a:noFill/>
          <a:ln w="12700" cap="flat" cmpd="sng" algn="ctr">
            <a:solidFill>
              <a:srgbClr val="339933"/>
            </a:solidFill>
            <a:prstDash val="solid"/>
            <a:round/>
            <a:headEnd type="oval" w="med" len="med"/>
            <a:tailEnd type="triangle"/>
          </a:ln>
          <a:effectLst/>
        </p:spPr>
      </p:cxnSp>
      <p:sp>
        <p:nvSpPr>
          <p:cNvPr id="120" name="正方形/長方形 119">
            <a:extLst>
              <a:ext uri="{FF2B5EF4-FFF2-40B4-BE49-F238E27FC236}">
                <a16:creationId xmlns:a16="http://schemas.microsoft.com/office/drawing/2014/main" id="{819A2138-0355-A220-4C39-7DFCCD4F5DD1}"/>
              </a:ext>
            </a:extLst>
          </p:cNvPr>
          <p:cNvSpPr/>
          <p:nvPr/>
        </p:nvSpPr>
        <p:spPr bwMode="auto">
          <a:xfrm>
            <a:off x="4647612" y="3668298"/>
            <a:ext cx="0" cy="86082"/>
          </a:xfrm>
          <a:prstGeom prst="rect">
            <a:avLst/>
          </a:prstGeom>
          <a:no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21" name="テキスト ボックス 120">
            <a:extLst>
              <a:ext uri="{FF2B5EF4-FFF2-40B4-BE49-F238E27FC236}">
                <a16:creationId xmlns:a16="http://schemas.microsoft.com/office/drawing/2014/main" id="{1669971F-195B-3681-7C47-8990E0BB8160}"/>
              </a:ext>
            </a:extLst>
          </p:cNvPr>
          <p:cNvSpPr txBox="1"/>
          <p:nvPr/>
        </p:nvSpPr>
        <p:spPr>
          <a:xfrm>
            <a:off x="484488" y="4155253"/>
            <a:ext cx="3600000" cy="216000"/>
          </a:xfrm>
          <a:prstGeom prst="rect">
            <a:avLst/>
          </a:prstGeom>
          <a:solidFill>
            <a:schemeClr val="bg1"/>
          </a:solidFill>
          <a:ln>
            <a:solidFill>
              <a:schemeClr val="bg1">
                <a:lumMod val="65000"/>
              </a:schemeClr>
            </a:solidFill>
          </a:ln>
        </p:spPr>
        <p:txBody>
          <a:bodyPr wrap="square" lIns="72000" tIns="18000" rIns="72000" bIns="18000" rtlCol="0" anchor="ctr" anchorCtr="0">
            <a:noAutofit/>
          </a:bodyPr>
          <a:lstStyle/>
          <a:p>
            <a:pPr algn="just">
              <a:lnSpc>
                <a:spcPts val="1100"/>
              </a:lnSpc>
              <a:buClr>
                <a:schemeClr val="tx1"/>
              </a:buClr>
            </a:pPr>
            <a:r>
              <a:rPr lang="ja-JP" altLang="en-US" sz="900" dirty="0">
                <a:solidFill>
                  <a:srgbClr val="C00000"/>
                </a:solidFill>
                <a:latin typeface="Meiryo UI" panose="020B0604030504040204" pitchFamily="50" charset="-128"/>
                <a:ea typeface="Meiryo UI" panose="020B0604030504040204" pitchFamily="50" charset="-128"/>
              </a:rPr>
              <a:t>設備投資</a:t>
            </a:r>
            <a:r>
              <a:rPr lang="ja-JP" altLang="en-US" sz="900" dirty="0">
                <a:latin typeface="Meiryo UI" panose="020B0604030504040204" pitchFamily="50" charset="-128"/>
                <a:ea typeface="Meiryo UI" panose="020B0604030504040204" pitchFamily="50" charset="-128"/>
              </a:rPr>
              <a:t>が</a:t>
            </a:r>
            <a:r>
              <a:rPr lang="ja-JP" altLang="en-US" sz="900" dirty="0">
                <a:solidFill>
                  <a:srgbClr val="C00000"/>
                </a:solidFill>
                <a:latin typeface="Meiryo UI" panose="020B0604030504040204" pitchFamily="50" charset="-128"/>
                <a:ea typeface="Meiryo UI" panose="020B0604030504040204" pitchFamily="50" charset="-128"/>
              </a:rPr>
              <a:t>地域内の売上</a:t>
            </a:r>
            <a:r>
              <a:rPr lang="ja-JP" altLang="en-US" sz="900" dirty="0">
                <a:latin typeface="Meiryo UI" panose="020B0604030504040204" pitchFamily="50" charset="-128"/>
                <a:ea typeface="Meiryo UI" panose="020B0604030504040204" pitchFamily="50" charset="-128"/>
              </a:rPr>
              <a:t>に繋がり、さらに間接的に</a:t>
            </a:r>
            <a:r>
              <a:rPr lang="ja-JP" altLang="en-US" sz="900" dirty="0">
                <a:solidFill>
                  <a:srgbClr val="C00000"/>
                </a:solidFill>
                <a:latin typeface="Meiryo UI" panose="020B0604030504040204" pitchFamily="50" charset="-128"/>
                <a:ea typeface="Meiryo UI" panose="020B0604030504040204" pitchFamily="50" charset="-128"/>
              </a:rPr>
              <a:t>波及</a:t>
            </a:r>
            <a:r>
              <a:rPr lang="ja-JP" altLang="en-US" sz="900" dirty="0">
                <a:latin typeface="Meiryo UI" panose="020B0604030504040204" pitchFamily="50" charset="-128"/>
                <a:ea typeface="Meiryo UI" panose="020B0604030504040204" pitchFamily="50" charset="-128"/>
              </a:rPr>
              <a:t>していく。</a:t>
            </a:r>
            <a:endParaRPr kumimoji="1" lang="ja-JP" altLang="en-US" sz="900" dirty="0">
              <a:latin typeface="Meiryo UI" panose="020B0604030504040204" pitchFamily="50" charset="-128"/>
              <a:ea typeface="Meiryo UI" panose="020B0604030504040204" pitchFamily="50" charset="-128"/>
            </a:endParaRPr>
          </a:p>
        </p:txBody>
      </p:sp>
      <p:sp>
        <p:nvSpPr>
          <p:cNvPr id="122" name="テキスト ボックス 121">
            <a:extLst>
              <a:ext uri="{FF2B5EF4-FFF2-40B4-BE49-F238E27FC236}">
                <a16:creationId xmlns:a16="http://schemas.microsoft.com/office/drawing/2014/main" id="{D11AEFFF-B7A8-57F3-D4BA-CEA14F327FC8}"/>
              </a:ext>
            </a:extLst>
          </p:cNvPr>
          <p:cNvSpPr txBox="1"/>
          <p:nvPr/>
        </p:nvSpPr>
        <p:spPr>
          <a:xfrm>
            <a:off x="8349475" y="2384819"/>
            <a:ext cx="504000" cy="252000"/>
          </a:xfrm>
          <a:prstGeom prst="rect">
            <a:avLst/>
          </a:prstGeom>
          <a:solidFill>
            <a:schemeClr val="bg1"/>
          </a:solidFill>
          <a:ln w="12700">
            <a:solidFill>
              <a:schemeClr val="accent3">
                <a:lumMod val="50000"/>
              </a:schemeClr>
            </a:solidFill>
          </a:ln>
        </p:spPr>
        <p:txBody>
          <a:bodyPr wrap="square" lIns="0" tIns="0" rIns="0" bIns="0" rtlCol="0" anchor="ctr" anchorCtr="1">
            <a:noAutofit/>
          </a:bodyPr>
          <a:lstStyle>
            <a:defPPr>
              <a:defRPr lang="ja-JP"/>
            </a:defPPr>
            <a:lvl1pPr algn="ctr">
              <a:defRPr sz="1200" b="1">
                <a:solidFill>
                  <a:schemeClr val="bg1"/>
                </a:solidFill>
                <a:latin typeface="Meiryo UI" panose="020B0604030504040204" pitchFamily="50" charset="-128"/>
                <a:ea typeface="Meiryo UI" panose="020B0604030504040204" pitchFamily="50" charset="-128"/>
              </a:defRPr>
            </a:lvl1pPr>
          </a:lstStyle>
          <a:p>
            <a:pPr>
              <a:lnSpc>
                <a:spcPts val="800"/>
              </a:lnSpc>
            </a:pPr>
            <a:r>
              <a:rPr lang="ja-JP" altLang="en-US" sz="700" b="0" dirty="0">
                <a:solidFill>
                  <a:schemeClr val="accent3">
                    <a:lumMod val="50000"/>
                  </a:schemeClr>
                </a:solidFill>
              </a:rPr>
              <a:t>事業効果</a:t>
            </a:r>
            <a:endParaRPr lang="en-US" altLang="ja-JP" sz="700" b="0" dirty="0">
              <a:solidFill>
                <a:schemeClr val="accent3">
                  <a:lumMod val="50000"/>
                </a:schemeClr>
              </a:solidFill>
            </a:endParaRPr>
          </a:p>
          <a:p>
            <a:pPr>
              <a:lnSpc>
                <a:spcPts val="800"/>
              </a:lnSpc>
            </a:pPr>
            <a:r>
              <a:rPr lang="ja-JP" altLang="en-US" sz="700" b="0" dirty="0">
                <a:solidFill>
                  <a:schemeClr val="accent3">
                    <a:lumMod val="50000"/>
                  </a:schemeClr>
                </a:solidFill>
              </a:rPr>
              <a:t>の累積値</a:t>
            </a:r>
          </a:p>
        </p:txBody>
      </p:sp>
      <p:sp>
        <p:nvSpPr>
          <p:cNvPr id="123" name="左中かっこ 122">
            <a:extLst>
              <a:ext uri="{FF2B5EF4-FFF2-40B4-BE49-F238E27FC236}">
                <a16:creationId xmlns:a16="http://schemas.microsoft.com/office/drawing/2014/main" id="{14BD01EC-13AF-106A-8B70-1BB07573CB70}"/>
              </a:ext>
            </a:extLst>
          </p:cNvPr>
          <p:cNvSpPr/>
          <p:nvPr/>
        </p:nvSpPr>
        <p:spPr bwMode="auto">
          <a:xfrm rot="16200000">
            <a:off x="6557944" y="2300110"/>
            <a:ext cx="144000" cy="2052000"/>
          </a:xfrm>
          <a:prstGeom prst="leftBrace">
            <a:avLst>
              <a:gd name="adj1" fmla="val 30823"/>
              <a:gd name="adj2" fmla="val 50000"/>
            </a:avLst>
          </a:prstGeom>
          <a:noFill/>
          <a:ln w="12700" cap="flat" cmpd="sng" algn="ctr">
            <a:solidFill>
              <a:schemeClr val="accent3">
                <a:lumMod val="50000"/>
              </a:schemeClr>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400" b="0" i="0" u="none" strike="noStrike" cap="none" normalizeH="0" baseline="0">
              <a:ln>
                <a:noFill/>
              </a:ln>
              <a:solidFill>
                <a:schemeClr val="tx1"/>
              </a:solidFill>
              <a:effectLst/>
              <a:latin typeface="HGPｺﾞｼｯｸE" pitchFamily="50" charset="-128"/>
              <a:ea typeface="HGPｺﾞｼｯｸE" pitchFamily="50" charset="-128"/>
            </a:endParaRPr>
          </a:p>
        </p:txBody>
      </p:sp>
      <p:sp>
        <p:nvSpPr>
          <p:cNvPr id="124" name="正方形/長方形 123"/>
          <p:cNvSpPr/>
          <p:nvPr/>
        </p:nvSpPr>
        <p:spPr bwMode="auto">
          <a:xfrm>
            <a:off x="4047880" y="1888599"/>
            <a:ext cx="117554" cy="86082"/>
          </a:xfrm>
          <a:prstGeom prst="rect">
            <a:avLst/>
          </a:prstGeom>
          <a:no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cxnSp>
        <p:nvCxnSpPr>
          <p:cNvPr id="125" name="カギ線コネクタ 180">
            <a:extLst>
              <a:ext uri="{FF2B5EF4-FFF2-40B4-BE49-F238E27FC236}">
                <a16:creationId xmlns:a16="http://schemas.microsoft.com/office/drawing/2014/main" id="{244AEC9D-9D30-D249-C41E-437EB14D35ED}"/>
              </a:ext>
            </a:extLst>
          </p:cNvPr>
          <p:cNvCxnSpPr>
            <a:cxnSpLocks/>
            <a:stCxn id="124" idx="3"/>
            <a:endCxn id="78" idx="1"/>
          </p:cNvCxnSpPr>
          <p:nvPr/>
        </p:nvCxnSpPr>
        <p:spPr bwMode="auto">
          <a:xfrm flipV="1">
            <a:off x="4165434" y="1072899"/>
            <a:ext cx="1127635" cy="858741"/>
          </a:xfrm>
          <a:prstGeom prst="bentConnector3">
            <a:avLst>
              <a:gd name="adj1" fmla="val 87100"/>
            </a:avLst>
          </a:prstGeom>
          <a:noFill/>
          <a:ln w="12700" cap="flat" cmpd="sng" algn="ctr">
            <a:solidFill>
              <a:srgbClr val="339933"/>
            </a:solidFill>
            <a:prstDash val="solid"/>
            <a:round/>
            <a:headEnd type="oval" w="med" len="med"/>
            <a:tailEnd type="triangle"/>
          </a:ln>
          <a:effectLst/>
        </p:spPr>
      </p:cxnSp>
      <p:sp>
        <p:nvSpPr>
          <p:cNvPr id="126" name="楕円 125"/>
          <p:cNvSpPr/>
          <p:nvPr/>
        </p:nvSpPr>
        <p:spPr bwMode="auto">
          <a:xfrm>
            <a:off x="1617478" y="2516749"/>
            <a:ext cx="72000" cy="72000"/>
          </a:xfrm>
          <a:prstGeom prst="ellipse">
            <a:avLst/>
          </a:prstGeom>
          <a:solidFill>
            <a:srgbClr val="339933"/>
          </a:solid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27" name="楕円 126"/>
          <p:cNvSpPr/>
          <p:nvPr/>
        </p:nvSpPr>
        <p:spPr bwMode="auto">
          <a:xfrm>
            <a:off x="2052413" y="2516749"/>
            <a:ext cx="72000" cy="72000"/>
          </a:xfrm>
          <a:prstGeom prst="ellipse">
            <a:avLst/>
          </a:prstGeom>
          <a:solidFill>
            <a:srgbClr val="339933"/>
          </a:solid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28" name="楕円 127"/>
          <p:cNvSpPr/>
          <p:nvPr/>
        </p:nvSpPr>
        <p:spPr bwMode="auto">
          <a:xfrm>
            <a:off x="2485956" y="2516749"/>
            <a:ext cx="72000" cy="72000"/>
          </a:xfrm>
          <a:prstGeom prst="ellipse">
            <a:avLst/>
          </a:prstGeom>
          <a:solidFill>
            <a:srgbClr val="339933"/>
          </a:solid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29" name="楕円 128"/>
          <p:cNvSpPr/>
          <p:nvPr/>
        </p:nvSpPr>
        <p:spPr bwMode="auto">
          <a:xfrm>
            <a:off x="2920145" y="2516749"/>
            <a:ext cx="72000" cy="72000"/>
          </a:xfrm>
          <a:prstGeom prst="ellipse">
            <a:avLst/>
          </a:prstGeom>
          <a:solidFill>
            <a:srgbClr val="339933"/>
          </a:solid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30" name="楕円 129"/>
          <p:cNvSpPr/>
          <p:nvPr/>
        </p:nvSpPr>
        <p:spPr bwMode="auto">
          <a:xfrm>
            <a:off x="3353532" y="2516749"/>
            <a:ext cx="72000" cy="72000"/>
          </a:xfrm>
          <a:prstGeom prst="ellipse">
            <a:avLst/>
          </a:prstGeom>
          <a:solidFill>
            <a:srgbClr val="339933"/>
          </a:solid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31" name="楕円 130"/>
          <p:cNvSpPr/>
          <p:nvPr/>
        </p:nvSpPr>
        <p:spPr bwMode="auto">
          <a:xfrm>
            <a:off x="3786594" y="2516749"/>
            <a:ext cx="72000" cy="72000"/>
          </a:xfrm>
          <a:prstGeom prst="ellipse">
            <a:avLst/>
          </a:prstGeom>
          <a:solidFill>
            <a:srgbClr val="339933"/>
          </a:solid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32" name="楕円 131"/>
          <p:cNvSpPr/>
          <p:nvPr/>
        </p:nvSpPr>
        <p:spPr bwMode="auto">
          <a:xfrm>
            <a:off x="4220980" y="2516749"/>
            <a:ext cx="72000" cy="72000"/>
          </a:xfrm>
          <a:prstGeom prst="ellipse">
            <a:avLst/>
          </a:prstGeom>
          <a:solidFill>
            <a:srgbClr val="339933"/>
          </a:solid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33" name="四角形吹き出し 117">
            <a:extLst>
              <a:ext uri="{FF2B5EF4-FFF2-40B4-BE49-F238E27FC236}">
                <a16:creationId xmlns:a16="http://schemas.microsoft.com/office/drawing/2014/main" id="{23B6009D-E8BF-9E79-AFE7-7BE1A0C3491B}"/>
              </a:ext>
            </a:extLst>
          </p:cNvPr>
          <p:cNvSpPr/>
          <p:nvPr/>
        </p:nvSpPr>
        <p:spPr bwMode="auto">
          <a:xfrm>
            <a:off x="131240" y="640757"/>
            <a:ext cx="4860000" cy="3132000"/>
          </a:xfrm>
          <a:prstGeom prst="wedgeRectCallout">
            <a:avLst>
              <a:gd name="adj1" fmla="val -46536"/>
              <a:gd name="adj2" fmla="val -47896"/>
            </a:avLst>
          </a:prstGeom>
          <a:noFill/>
          <a:ln w="28575" cap="flat" cmpd="sng" algn="ctr">
            <a:solidFill>
              <a:srgbClr val="00808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endParaRPr lang="ja-JP" altLang="en-US" sz="1100" dirty="0"/>
          </a:p>
        </p:txBody>
      </p:sp>
      <p:sp>
        <p:nvSpPr>
          <p:cNvPr id="134" name="正方形/長方形 133"/>
          <p:cNvSpPr/>
          <p:nvPr/>
        </p:nvSpPr>
        <p:spPr bwMode="auto">
          <a:xfrm>
            <a:off x="5088713" y="3885754"/>
            <a:ext cx="117554" cy="86082"/>
          </a:xfrm>
          <a:prstGeom prst="rect">
            <a:avLst/>
          </a:prstGeom>
          <a:no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35" name="正方形/長方形 134"/>
          <p:cNvSpPr/>
          <p:nvPr/>
        </p:nvSpPr>
        <p:spPr bwMode="auto">
          <a:xfrm>
            <a:off x="3540834" y="5701908"/>
            <a:ext cx="468000" cy="371586"/>
          </a:xfrm>
          <a:prstGeom prst="rect">
            <a:avLst/>
          </a:prstGeom>
          <a:solidFill>
            <a:srgbClr val="FFFF0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36" name="正方形/長方形 135"/>
          <p:cNvSpPr/>
          <p:nvPr/>
        </p:nvSpPr>
        <p:spPr bwMode="auto">
          <a:xfrm>
            <a:off x="242393" y="3885754"/>
            <a:ext cx="117554" cy="86082"/>
          </a:xfrm>
          <a:prstGeom prst="rect">
            <a:avLst/>
          </a:prstGeom>
          <a:noFill/>
          <a:ln w="9525"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37" name="テキスト ボックス 136"/>
          <p:cNvSpPr txBox="1"/>
          <p:nvPr/>
        </p:nvSpPr>
        <p:spPr>
          <a:xfrm>
            <a:off x="3540834" y="5733813"/>
            <a:ext cx="468000" cy="307777"/>
          </a:xfrm>
          <a:prstGeom prst="rect">
            <a:avLst/>
          </a:prstGeom>
          <a:noFill/>
        </p:spPr>
        <p:txBody>
          <a:bodyPr wrap="square" rtlCol="0">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地域内</a:t>
            </a:r>
            <a:endParaRPr lang="en-US" altLang="ja-JP" sz="700" dirty="0">
              <a:solidFill>
                <a:srgbClr val="C00000"/>
              </a:solidFill>
              <a:latin typeface="Meiryo UI" panose="020B0604030504040204" pitchFamily="50" charset="-128"/>
              <a:ea typeface="Meiryo UI" panose="020B0604030504040204" pitchFamily="50" charset="-128"/>
            </a:endParaRPr>
          </a:p>
          <a:p>
            <a:pPr algn="ctr"/>
            <a:r>
              <a:rPr lang="ja-JP" altLang="en-US" sz="700" dirty="0">
                <a:latin typeface="Meiryo UI" panose="020B0604030504040204" pitchFamily="50" charset="-128"/>
                <a:ea typeface="Meiryo UI" panose="020B0604030504040204" pitchFamily="50" charset="-128"/>
              </a:rPr>
              <a:t>の売上</a:t>
            </a:r>
            <a:endParaRPr lang="en-US" altLang="ja-JP" sz="700" dirty="0">
              <a:latin typeface="Meiryo UI" panose="020B0604030504040204" pitchFamily="50" charset="-128"/>
              <a:ea typeface="Meiryo UI" panose="020B0604030504040204" pitchFamily="50" charset="-128"/>
            </a:endParaRPr>
          </a:p>
        </p:txBody>
      </p:sp>
      <p:sp>
        <p:nvSpPr>
          <p:cNvPr id="138" name="右矢印 137"/>
          <p:cNvSpPr/>
          <p:nvPr/>
        </p:nvSpPr>
        <p:spPr bwMode="auto">
          <a:xfrm>
            <a:off x="3270865" y="5557227"/>
            <a:ext cx="216000" cy="209001"/>
          </a:xfrm>
          <a:prstGeom prst="rightArrow">
            <a:avLst/>
          </a:prstGeom>
          <a:solidFill>
            <a:schemeClr val="bg1">
              <a:lumMod val="75000"/>
            </a:schemeClr>
          </a:solidFill>
          <a:ln w="3175"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39" name="テキスト ボックス 138"/>
          <p:cNvSpPr txBox="1"/>
          <p:nvPr/>
        </p:nvSpPr>
        <p:spPr>
          <a:xfrm>
            <a:off x="3450834" y="6114863"/>
            <a:ext cx="648000" cy="205184"/>
          </a:xfrm>
          <a:prstGeom prst="rect">
            <a:avLst/>
          </a:prstGeom>
          <a:noFill/>
        </p:spPr>
        <p:txBody>
          <a:bodyPr wrap="square" lIns="0" tIns="0" rIns="0" bIns="0" rtlCol="0">
            <a:spAutoFit/>
          </a:bodyPr>
          <a:lstStyle/>
          <a:p>
            <a:pPr algn="ctr">
              <a:lnSpc>
                <a:spcPts val="800"/>
              </a:lnSpc>
            </a:pPr>
            <a:r>
              <a:rPr lang="ja-JP" altLang="en-US" sz="800" b="1" dirty="0">
                <a:solidFill>
                  <a:schemeClr val="accent6">
                    <a:lumMod val="75000"/>
                  </a:schemeClr>
                </a:solidFill>
                <a:latin typeface="Meiryo UI" panose="020B0604030504040204" pitchFamily="50" charset="-128"/>
                <a:ea typeface="Meiryo UI" panose="020B0604030504040204" pitchFamily="50" charset="-128"/>
              </a:rPr>
              <a:t>第</a:t>
            </a:r>
            <a:r>
              <a:rPr lang="en-US" altLang="ja-JP" sz="800" b="1" dirty="0">
                <a:solidFill>
                  <a:schemeClr val="accent6">
                    <a:lumMod val="75000"/>
                  </a:schemeClr>
                </a:solidFill>
                <a:latin typeface="Meiryo UI" panose="020B0604030504040204" pitchFamily="50" charset="-128"/>
                <a:ea typeface="Meiryo UI" panose="020B0604030504040204" pitchFamily="50" charset="-128"/>
              </a:rPr>
              <a:t>2</a:t>
            </a:r>
            <a:r>
              <a:rPr lang="ja-JP" altLang="en-US" sz="800" b="1" dirty="0">
                <a:solidFill>
                  <a:schemeClr val="accent6">
                    <a:lumMod val="75000"/>
                  </a:schemeClr>
                </a:solidFill>
                <a:latin typeface="Meiryo UI" panose="020B0604030504040204" pitchFamily="50" charset="-128"/>
                <a:ea typeface="Meiryo UI" panose="020B0604030504040204" pitchFamily="50" charset="-128"/>
              </a:rPr>
              <a:t>次</a:t>
            </a:r>
            <a:endParaRPr lang="en-US" altLang="ja-JP" sz="800" b="1" dirty="0">
              <a:solidFill>
                <a:schemeClr val="accent6">
                  <a:lumMod val="75000"/>
                </a:schemeClr>
              </a:solidFill>
              <a:latin typeface="Meiryo UI" panose="020B0604030504040204" pitchFamily="50" charset="-128"/>
              <a:ea typeface="Meiryo UI" panose="020B0604030504040204" pitchFamily="50" charset="-128"/>
            </a:endParaRPr>
          </a:p>
          <a:p>
            <a:pPr algn="ctr">
              <a:lnSpc>
                <a:spcPts val="800"/>
              </a:lnSpc>
            </a:pPr>
            <a:r>
              <a:rPr lang="ja-JP" altLang="en-US" sz="800" b="1" dirty="0">
                <a:solidFill>
                  <a:schemeClr val="accent6">
                    <a:lumMod val="75000"/>
                  </a:schemeClr>
                </a:solidFill>
                <a:latin typeface="Meiryo UI" panose="020B0604030504040204" pitchFamily="50" charset="-128"/>
                <a:ea typeface="Meiryo UI" panose="020B0604030504040204" pitchFamily="50" charset="-128"/>
              </a:rPr>
              <a:t>間接効果</a:t>
            </a:r>
            <a:endParaRPr lang="en-US" altLang="ja-JP" sz="800" b="1" baseline="30000" dirty="0">
              <a:solidFill>
                <a:schemeClr val="accent6">
                  <a:lumMod val="75000"/>
                </a:schemeClr>
              </a:solidFill>
              <a:latin typeface="Meiryo UI" panose="020B0604030504040204" pitchFamily="50" charset="-128"/>
              <a:ea typeface="Meiryo UI" panose="020B0604030504040204" pitchFamily="50" charset="-128"/>
            </a:endParaRPr>
          </a:p>
        </p:txBody>
      </p:sp>
      <p:sp>
        <p:nvSpPr>
          <p:cNvPr id="140" name="テキスト ボックス 139">
            <a:extLst>
              <a:ext uri="{FF2B5EF4-FFF2-40B4-BE49-F238E27FC236}">
                <a16:creationId xmlns:a16="http://schemas.microsoft.com/office/drawing/2014/main" id="{700FD8EB-251A-F76A-97E4-31ED448FC185}"/>
              </a:ext>
            </a:extLst>
          </p:cNvPr>
          <p:cNvSpPr txBox="1"/>
          <p:nvPr/>
        </p:nvSpPr>
        <p:spPr>
          <a:xfrm>
            <a:off x="3245532" y="5325968"/>
            <a:ext cx="288000" cy="180000"/>
          </a:xfrm>
          <a:prstGeom prst="rect">
            <a:avLst/>
          </a:prstGeom>
          <a:solidFill>
            <a:schemeClr val="bg1">
              <a:lumMod val="50000"/>
            </a:schemeClr>
          </a:solidFill>
          <a:ln w="12700">
            <a:noFill/>
          </a:ln>
        </p:spPr>
        <p:txBody>
          <a:bodyPr wrap="square" lIns="0" tIns="0" rIns="0" bIns="0" rtlCol="0" anchor="ctr" anchorCtr="1">
            <a:noAutofit/>
          </a:bodyPr>
          <a:lstStyle>
            <a:defPPr>
              <a:defRPr lang="ja-JP"/>
            </a:defPPr>
            <a:lvl1pPr algn="ctr">
              <a:lnSpc>
                <a:spcPts val="800"/>
              </a:lnSpc>
              <a:defRPr sz="800">
                <a:solidFill>
                  <a:schemeClr val="bg1"/>
                </a:solidFill>
                <a:latin typeface="Meiryo UI" panose="020B0604030504040204" pitchFamily="50" charset="-128"/>
                <a:ea typeface="Meiryo UI" panose="020B0604030504040204" pitchFamily="50" charset="-128"/>
              </a:defRPr>
            </a:lvl1pPr>
          </a:lstStyle>
          <a:p>
            <a:r>
              <a:rPr lang="ja-JP" altLang="en-US" b="1" dirty="0"/>
              <a:t>波及</a:t>
            </a:r>
            <a:endParaRPr lang="en-US" altLang="ja-JP" b="1" dirty="0"/>
          </a:p>
        </p:txBody>
      </p:sp>
      <p:sp>
        <p:nvSpPr>
          <p:cNvPr id="141" name="四角形吹き出し 140"/>
          <p:cNvSpPr/>
          <p:nvPr/>
        </p:nvSpPr>
        <p:spPr bwMode="auto">
          <a:xfrm>
            <a:off x="4780295" y="4109390"/>
            <a:ext cx="4140000" cy="2430000"/>
          </a:xfrm>
          <a:prstGeom prst="wedgeRectCallout">
            <a:avLst>
              <a:gd name="adj1" fmla="val -46536"/>
              <a:gd name="adj2" fmla="val -47896"/>
            </a:avLst>
          </a:prstGeom>
          <a:solidFill>
            <a:srgbClr val="E9F5DB"/>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endParaRPr lang="ja-JP" altLang="en-US" sz="1100" dirty="0"/>
          </a:p>
        </p:txBody>
      </p:sp>
      <p:sp>
        <p:nvSpPr>
          <p:cNvPr id="142" name="正方形/長方形 141"/>
          <p:cNvSpPr/>
          <p:nvPr/>
        </p:nvSpPr>
        <p:spPr bwMode="auto">
          <a:xfrm>
            <a:off x="5326525" y="4700443"/>
            <a:ext cx="468000" cy="1368000"/>
          </a:xfrm>
          <a:prstGeom prst="rect">
            <a:avLst/>
          </a:prstGeom>
          <a:solidFill>
            <a:srgbClr val="00B0F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cxnSp>
        <p:nvCxnSpPr>
          <p:cNvPr id="143" name="直線コネクタ 142"/>
          <p:cNvCxnSpPr/>
          <p:nvPr/>
        </p:nvCxnSpPr>
        <p:spPr bwMode="auto">
          <a:xfrm>
            <a:off x="5803306" y="4700443"/>
            <a:ext cx="1296000" cy="0"/>
          </a:xfrm>
          <a:prstGeom prst="line">
            <a:avLst/>
          </a:prstGeom>
          <a:noFill/>
          <a:ln w="19050" cap="flat" cmpd="sng" algn="ctr">
            <a:solidFill>
              <a:schemeClr val="tx1">
                <a:lumMod val="50000"/>
                <a:lumOff val="50000"/>
              </a:schemeClr>
            </a:solidFill>
            <a:prstDash val="sysDot"/>
            <a:round/>
            <a:headEnd type="none" w="med" len="med"/>
            <a:tailEnd type="none" w="med" len="med"/>
          </a:ln>
          <a:effectLst/>
        </p:spPr>
      </p:cxnSp>
      <p:sp>
        <p:nvSpPr>
          <p:cNvPr id="144" name="テキスト ボックス 143"/>
          <p:cNvSpPr txBox="1"/>
          <p:nvPr/>
        </p:nvSpPr>
        <p:spPr>
          <a:xfrm>
            <a:off x="5182525" y="6143155"/>
            <a:ext cx="756000" cy="138499"/>
          </a:xfrm>
          <a:prstGeom prst="rect">
            <a:avLst/>
          </a:prstGeom>
          <a:noFill/>
        </p:spPr>
        <p:txBody>
          <a:bodyPr wrap="square" lIns="0" tIns="0" rIns="0" bIns="0" rtlCol="0">
            <a:spAutoFit/>
          </a:bodyPr>
          <a:lstStyle/>
          <a:p>
            <a:pPr algn="ctr"/>
            <a:r>
              <a:rPr lang="ja-JP" altLang="en-US" sz="900" b="1" dirty="0">
                <a:latin typeface="Meiryo UI" panose="020B0604030504040204" pitchFamily="50" charset="-128"/>
                <a:ea typeface="Meiryo UI" panose="020B0604030504040204" pitchFamily="50" charset="-128"/>
              </a:rPr>
              <a:t>売上</a:t>
            </a:r>
            <a:endParaRPr lang="en-US" altLang="ja-JP" sz="900" b="1" dirty="0">
              <a:latin typeface="Meiryo UI" panose="020B0604030504040204" pitchFamily="50" charset="-128"/>
              <a:ea typeface="Meiryo UI" panose="020B0604030504040204" pitchFamily="50" charset="-128"/>
            </a:endParaRPr>
          </a:p>
        </p:txBody>
      </p:sp>
      <p:sp>
        <p:nvSpPr>
          <p:cNvPr id="145" name="正方形/長方形 144"/>
          <p:cNvSpPr/>
          <p:nvPr/>
        </p:nvSpPr>
        <p:spPr bwMode="auto">
          <a:xfrm>
            <a:off x="7304940" y="5441394"/>
            <a:ext cx="468000" cy="627049"/>
          </a:xfrm>
          <a:prstGeom prst="rect">
            <a:avLst/>
          </a:prstGeom>
          <a:solidFill>
            <a:srgbClr val="FFFF0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46" name="正方形/長方形 145"/>
          <p:cNvSpPr/>
          <p:nvPr/>
        </p:nvSpPr>
        <p:spPr bwMode="auto">
          <a:xfrm>
            <a:off x="6456924" y="5060443"/>
            <a:ext cx="468000" cy="1008000"/>
          </a:xfrm>
          <a:prstGeom prst="rect">
            <a:avLst/>
          </a:prstGeom>
          <a:solidFill>
            <a:srgbClr val="FFC00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47" name="テキスト ボックス 146"/>
          <p:cNvSpPr txBox="1"/>
          <p:nvPr/>
        </p:nvSpPr>
        <p:spPr>
          <a:xfrm>
            <a:off x="6456924" y="5389080"/>
            <a:ext cx="468000" cy="307777"/>
          </a:xfrm>
          <a:prstGeom prst="rect">
            <a:avLst/>
          </a:prstGeom>
          <a:noFill/>
        </p:spPr>
        <p:txBody>
          <a:bodyPr wrap="square" rtlCol="0">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地域内</a:t>
            </a:r>
            <a:endParaRPr lang="en-US" altLang="ja-JP" sz="700" dirty="0">
              <a:solidFill>
                <a:srgbClr val="C00000"/>
              </a:solidFill>
              <a:latin typeface="Meiryo UI" panose="020B0604030504040204" pitchFamily="50" charset="-128"/>
              <a:ea typeface="Meiryo UI" panose="020B0604030504040204" pitchFamily="50" charset="-128"/>
            </a:endParaRPr>
          </a:p>
          <a:p>
            <a:pPr algn="ctr"/>
            <a:r>
              <a:rPr lang="ja-JP" altLang="en-US" sz="700" dirty="0">
                <a:latin typeface="Meiryo UI" panose="020B0604030504040204" pitchFamily="50" charset="-128"/>
                <a:ea typeface="Meiryo UI" panose="020B0604030504040204" pitchFamily="50" charset="-128"/>
              </a:rPr>
              <a:t>の売上</a:t>
            </a:r>
            <a:endParaRPr lang="en-US" altLang="ja-JP" sz="700" dirty="0">
              <a:latin typeface="Meiryo UI" panose="020B0604030504040204" pitchFamily="50" charset="-128"/>
              <a:ea typeface="Meiryo UI" panose="020B0604030504040204" pitchFamily="50" charset="-128"/>
            </a:endParaRPr>
          </a:p>
        </p:txBody>
      </p:sp>
      <p:cxnSp>
        <p:nvCxnSpPr>
          <p:cNvPr id="148" name="直線矢印コネクタ 147"/>
          <p:cNvCxnSpPr/>
          <p:nvPr/>
        </p:nvCxnSpPr>
        <p:spPr bwMode="auto">
          <a:xfrm>
            <a:off x="5014218" y="6068443"/>
            <a:ext cx="3780000" cy="0"/>
          </a:xfrm>
          <a:prstGeom prst="straightConnector1">
            <a:avLst/>
          </a:prstGeom>
          <a:noFill/>
          <a:ln w="19050" cap="flat" cmpd="sng" algn="ctr">
            <a:solidFill>
              <a:schemeClr val="tx1"/>
            </a:solidFill>
            <a:prstDash val="solid"/>
            <a:round/>
            <a:headEnd type="none" w="med" len="med"/>
            <a:tailEnd type="triangle"/>
          </a:ln>
          <a:effectLst/>
        </p:spPr>
      </p:cxnSp>
      <p:cxnSp>
        <p:nvCxnSpPr>
          <p:cNvPr id="149" name="直線矢印コネクタ 148"/>
          <p:cNvCxnSpPr/>
          <p:nvPr/>
        </p:nvCxnSpPr>
        <p:spPr bwMode="auto">
          <a:xfrm flipH="1" flipV="1">
            <a:off x="5014218" y="4556443"/>
            <a:ext cx="0" cy="1512000"/>
          </a:xfrm>
          <a:prstGeom prst="straightConnector1">
            <a:avLst/>
          </a:prstGeom>
          <a:noFill/>
          <a:ln w="19050" cap="flat" cmpd="sng" algn="ctr">
            <a:solidFill>
              <a:schemeClr val="tx1"/>
            </a:solidFill>
            <a:prstDash val="solid"/>
            <a:round/>
            <a:headEnd type="none" w="med" len="med"/>
            <a:tailEnd type="triangle"/>
          </a:ln>
          <a:effectLst/>
        </p:spPr>
      </p:cxnSp>
      <p:sp>
        <p:nvSpPr>
          <p:cNvPr id="150" name="テキスト ボックス 149"/>
          <p:cNvSpPr txBox="1"/>
          <p:nvPr/>
        </p:nvSpPr>
        <p:spPr>
          <a:xfrm>
            <a:off x="4835707" y="4497945"/>
            <a:ext cx="122400" cy="288000"/>
          </a:xfrm>
          <a:prstGeom prst="rect">
            <a:avLst/>
          </a:prstGeom>
          <a:noFill/>
        </p:spPr>
        <p:txBody>
          <a:bodyPr vert="eaVert" wrap="square" lIns="0" tIns="0" rIns="0" bIns="0" rtlCol="0">
            <a:spAutoFit/>
          </a:bodyPr>
          <a:lstStyle/>
          <a:p>
            <a:pPr algn="ctr"/>
            <a:r>
              <a:rPr lang="ja-JP" altLang="en-US" sz="700" dirty="0">
                <a:latin typeface="Meiryo UI" panose="020B0604030504040204" pitchFamily="50" charset="-128"/>
                <a:ea typeface="Meiryo UI" panose="020B0604030504040204" pitchFamily="50" charset="-128"/>
              </a:rPr>
              <a:t>効果</a:t>
            </a:r>
            <a:endParaRPr lang="en-US" altLang="ja-JP" sz="700" dirty="0">
              <a:latin typeface="Meiryo UI" panose="020B0604030504040204" pitchFamily="50" charset="-128"/>
              <a:ea typeface="Meiryo UI" panose="020B0604030504040204" pitchFamily="50" charset="-128"/>
            </a:endParaRPr>
          </a:p>
        </p:txBody>
      </p:sp>
      <p:sp>
        <p:nvSpPr>
          <p:cNvPr id="151" name="テキスト ボックス 150"/>
          <p:cNvSpPr txBox="1"/>
          <p:nvPr/>
        </p:nvSpPr>
        <p:spPr>
          <a:xfrm>
            <a:off x="6366924" y="6143155"/>
            <a:ext cx="648000" cy="138499"/>
          </a:xfrm>
          <a:prstGeom prst="rect">
            <a:avLst/>
          </a:prstGeom>
          <a:noFill/>
        </p:spPr>
        <p:txBody>
          <a:bodyPr wrap="square" lIns="0" tIns="0" rIns="0" bIns="0" rtlCol="0">
            <a:spAutoFit/>
          </a:bodyPr>
          <a:lstStyle/>
          <a:p>
            <a:pPr algn="ctr"/>
            <a:r>
              <a:rPr lang="ja-JP" altLang="en-US" sz="900" b="1" dirty="0">
                <a:solidFill>
                  <a:schemeClr val="accent6">
                    <a:lumMod val="75000"/>
                  </a:schemeClr>
                </a:solidFill>
                <a:latin typeface="Meiryo UI" panose="020B0604030504040204" pitchFamily="50" charset="-128"/>
                <a:ea typeface="Meiryo UI" panose="020B0604030504040204" pitchFamily="50" charset="-128"/>
              </a:rPr>
              <a:t>直接効果</a:t>
            </a:r>
            <a:endParaRPr lang="en-US" altLang="ja-JP" sz="900" b="1" dirty="0">
              <a:solidFill>
                <a:schemeClr val="accent6">
                  <a:lumMod val="75000"/>
                </a:schemeClr>
              </a:solidFill>
              <a:latin typeface="Meiryo UI" panose="020B0604030504040204" pitchFamily="50" charset="-128"/>
              <a:ea typeface="Meiryo UI" panose="020B0604030504040204" pitchFamily="50" charset="-128"/>
            </a:endParaRPr>
          </a:p>
        </p:txBody>
      </p:sp>
      <p:sp>
        <p:nvSpPr>
          <p:cNvPr id="152" name="テキスト ボックス 151"/>
          <p:cNvSpPr txBox="1"/>
          <p:nvPr/>
        </p:nvSpPr>
        <p:spPr>
          <a:xfrm>
            <a:off x="7214940" y="6109812"/>
            <a:ext cx="648000" cy="205184"/>
          </a:xfrm>
          <a:prstGeom prst="rect">
            <a:avLst/>
          </a:prstGeom>
          <a:noFill/>
        </p:spPr>
        <p:txBody>
          <a:bodyPr wrap="square" lIns="0" tIns="0" rIns="0" bIns="0" rtlCol="0">
            <a:spAutoFit/>
          </a:bodyPr>
          <a:lstStyle/>
          <a:p>
            <a:pPr algn="ctr">
              <a:lnSpc>
                <a:spcPts val="800"/>
              </a:lnSpc>
            </a:pPr>
            <a:r>
              <a:rPr lang="ja-JP" altLang="en-US" sz="800" b="1" dirty="0">
                <a:solidFill>
                  <a:schemeClr val="accent6">
                    <a:lumMod val="75000"/>
                  </a:schemeClr>
                </a:solidFill>
                <a:latin typeface="Meiryo UI" panose="020B0604030504040204" pitchFamily="50" charset="-128"/>
                <a:ea typeface="Meiryo UI" panose="020B0604030504040204" pitchFamily="50" charset="-128"/>
              </a:rPr>
              <a:t>第</a:t>
            </a:r>
            <a:r>
              <a:rPr lang="en-US" altLang="ja-JP" sz="800" b="1" dirty="0">
                <a:solidFill>
                  <a:schemeClr val="accent6">
                    <a:lumMod val="75000"/>
                  </a:schemeClr>
                </a:solidFill>
                <a:latin typeface="Meiryo UI" panose="020B0604030504040204" pitchFamily="50" charset="-128"/>
                <a:ea typeface="Meiryo UI" panose="020B0604030504040204" pitchFamily="50" charset="-128"/>
              </a:rPr>
              <a:t>1</a:t>
            </a:r>
            <a:r>
              <a:rPr lang="ja-JP" altLang="en-US" sz="800" b="1" dirty="0">
                <a:solidFill>
                  <a:schemeClr val="accent6">
                    <a:lumMod val="75000"/>
                  </a:schemeClr>
                </a:solidFill>
                <a:latin typeface="Meiryo UI" panose="020B0604030504040204" pitchFamily="50" charset="-128"/>
                <a:ea typeface="Meiryo UI" panose="020B0604030504040204" pitchFamily="50" charset="-128"/>
              </a:rPr>
              <a:t>次</a:t>
            </a:r>
            <a:endParaRPr lang="en-US" altLang="ja-JP" sz="800" b="1" dirty="0">
              <a:solidFill>
                <a:schemeClr val="accent6">
                  <a:lumMod val="75000"/>
                </a:schemeClr>
              </a:solidFill>
              <a:latin typeface="Meiryo UI" panose="020B0604030504040204" pitchFamily="50" charset="-128"/>
              <a:ea typeface="Meiryo UI" panose="020B0604030504040204" pitchFamily="50" charset="-128"/>
            </a:endParaRPr>
          </a:p>
          <a:p>
            <a:pPr algn="ctr">
              <a:lnSpc>
                <a:spcPts val="800"/>
              </a:lnSpc>
            </a:pPr>
            <a:r>
              <a:rPr lang="ja-JP" altLang="en-US" sz="800" b="1" dirty="0">
                <a:solidFill>
                  <a:schemeClr val="accent6">
                    <a:lumMod val="75000"/>
                  </a:schemeClr>
                </a:solidFill>
                <a:latin typeface="Meiryo UI" panose="020B0604030504040204" pitchFamily="50" charset="-128"/>
                <a:ea typeface="Meiryo UI" panose="020B0604030504040204" pitchFamily="50" charset="-128"/>
              </a:rPr>
              <a:t>間接効果</a:t>
            </a:r>
            <a:endParaRPr lang="en-US" altLang="ja-JP" sz="800" b="1" baseline="30000" dirty="0">
              <a:solidFill>
                <a:schemeClr val="accent6">
                  <a:lumMod val="75000"/>
                </a:schemeClr>
              </a:solidFill>
              <a:latin typeface="Meiryo UI" panose="020B0604030504040204" pitchFamily="50" charset="-128"/>
              <a:ea typeface="Meiryo UI" panose="020B0604030504040204" pitchFamily="50" charset="-128"/>
            </a:endParaRPr>
          </a:p>
        </p:txBody>
      </p:sp>
      <p:sp>
        <p:nvSpPr>
          <p:cNvPr id="153" name="右矢印 152"/>
          <p:cNvSpPr/>
          <p:nvPr/>
        </p:nvSpPr>
        <p:spPr bwMode="auto">
          <a:xfrm>
            <a:off x="7014153" y="5552176"/>
            <a:ext cx="216000" cy="209001"/>
          </a:xfrm>
          <a:prstGeom prst="rightArrow">
            <a:avLst/>
          </a:prstGeom>
          <a:solidFill>
            <a:schemeClr val="bg1">
              <a:lumMod val="75000"/>
            </a:schemeClr>
          </a:solidFill>
          <a:ln w="3175"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54" name="右矢印 153"/>
          <p:cNvSpPr/>
          <p:nvPr/>
        </p:nvSpPr>
        <p:spPr bwMode="auto">
          <a:xfrm>
            <a:off x="5899670" y="5552176"/>
            <a:ext cx="468000" cy="209001"/>
          </a:xfrm>
          <a:prstGeom prst="rightArrow">
            <a:avLst/>
          </a:prstGeom>
          <a:solidFill>
            <a:schemeClr val="bg1">
              <a:lumMod val="75000"/>
            </a:schemeClr>
          </a:solidFill>
          <a:ln w="3175"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55" name="テキスト ボックス 154"/>
          <p:cNvSpPr txBox="1">
            <a:spLocks noChangeArrowheads="1"/>
          </p:cNvSpPr>
          <p:nvPr/>
        </p:nvSpPr>
        <p:spPr bwMode="auto">
          <a:xfrm>
            <a:off x="4780295" y="3877520"/>
            <a:ext cx="4140000" cy="228712"/>
          </a:xfrm>
          <a:prstGeom prst="rect">
            <a:avLst/>
          </a:prstGeom>
          <a:solidFill>
            <a:srgbClr val="339933"/>
          </a:solidFill>
          <a:ln w="9525">
            <a:noFill/>
            <a:miter lim="800000"/>
            <a:headEnd/>
            <a:tailEnd/>
          </a:ln>
        </p:spPr>
        <p:txBody>
          <a:bodyPr wrap="square" lIns="108000" tIns="18000" rIns="108000" bIns="18000">
            <a:noAutofit/>
          </a:bodyPr>
          <a:lstStyle>
            <a:defPPr>
              <a:defRPr lang="ja-JP"/>
            </a:defPPr>
            <a:lvl1pPr>
              <a:lnSpc>
                <a:spcPts val="1500"/>
              </a:lnSpc>
              <a:defRPr sz="1100" b="1">
                <a:solidFill>
                  <a:schemeClr val="bg1"/>
                </a:solidFill>
                <a:latin typeface="Meiryo UI" pitchFamily="50" charset="-128"/>
                <a:ea typeface="Meiryo UI" pitchFamily="50" charset="-128"/>
              </a:defRPr>
            </a:lvl1pPr>
          </a:lstStyle>
          <a:p>
            <a:r>
              <a:rPr lang="ja-JP" altLang="en-US" dirty="0"/>
              <a:t>事業効果の内訳</a:t>
            </a:r>
          </a:p>
        </p:txBody>
      </p:sp>
      <p:sp>
        <p:nvSpPr>
          <p:cNvPr id="156" name="テキスト ボックス 155"/>
          <p:cNvSpPr txBox="1"/>
          <p:nvPr/>
        </p:nvSpPr>
        <p:spPr>
          <a:xfrm>
            <a:off x="6412373" y="6340486"/>
            <a:ext cx="2232000" cy="180000"/>
          </a:xfrm>
          <a:prstGeom prst="rect">
            <a:avLst/>
          </a:prstGeom>
          <a:solidFill>
            <a:srgbClr val="339933"/>
          </a:solidFill>
        </p:spPr>
        <p:txBody>
          <a:bodyPr wrap="square" lIns="0" tIns="0" rIns="0" bIns="0" rtlCol="0" anchor="ctr" anchorCtr="1">
            <a:noAutofit/>
          </a:bodyPr>
          <a:lstStyle>
            <a:defPPr>
              <a:defRPr lang="ja-JP"/>
            </a:defPPr>
            <a:lvl1pPr algn="ctr">
              <a:defRPr sz="1050" b="1">
                <a:solidFill>
                  <a:schemeClr val="bg1"/>
                </a:solidFill>
                <a:latin typeface="Meiryo UI" panose="020B0604030504040204" pitchFamily="50" charset="-128"/>
                <a:ea typeface="Meiryo UI" panose="020B0604030504040204" pitchFamily="50" charset="-128"/>
              </a:defRPr>
            </a:lvl1pPr>
          </a:lstStyle>
          <a:p>
            <a:r>
              <a:rPr lang="ja-JP" altLang="en-US" dirty="0"/>
              <a:t>事業効果</a:t>
            </a:r>
            <a:endParaRPr lang="en-US" altLang="ja-JP" dirty="0"/>
          </a:p>
        </p:txBody>
      </p:sp>
      <p:cxnSp>
        <p:nvCxnSpPr>
          <p:cNvPr id="157" name="直線矢印コネクタ 156"/>
          <p:cNvCxnSpPr/>
          <p:nvPr/>
        </p:nvCxnSpPr>
        <p:spPr bwMode="auto">
          <a:xfrm flipH="1">
            <a:off x="6455069" y="4706219"/>
            <a:ext cx="0" cy="342000"/>
          </a:xfrm>
          <a:prstGeom prst="straightConnector1">
            <a:avLst/>
          </a:prstGeom>
          <a:noFill/>
          <a:ln w="19050" cap="flat" cmpd="sng" algn="ctr">
            <a:solidFill>
              <a:schemeClr val="accent6">
                <a:lumMod val="75000"/>
              </a:schemeClr>
            </a:solidFill>
            <a:prstDash val="solid"/>
            <a:round/>
            <a:headEnd type="none" w="med" len="med"/>
            <a:tailEnd type="triangle"/>
          </a:ln>
          <a:effectLst/>
        </p:spPr>
      </p:cxnSp>
      <p:sp>
        <p:nvSpPr>
          <p:cNvPr id="158" name="テキスト ボックス 157"/>
          <p:cNvSpPr txBox="1"/>
          <p:nvPr/>
        </p:nvSpPr>
        <p:spPr>
          <a:xfrm>
            <a:off x="7304940" y="5593887"/>
            <a:ext cx="468000" cy="307777"/>
          </a:xfrm>
          <a:prstGeom prst="rect">
            <a:avLst/>
          </a:prstGeom>
          <a:noFill/>
        </p:spPr>
        <p:txBody>
          <a:bodyPr wrap="square" rtlCol="0">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地域内</a:t>
            </a:r>
            <a:endParaRPr lang="en-US" altLang="ja-JP" sz="700" dirty="0">
              <a:solidFill>
                <a:srgbClr val="C00000"/>
              </a:solidFill>
              <a:latin typeface="Meiryo UI" panose="020B0604030504040204" pitchFamily="50" charset="-128"/>
              <a:ea typeface="Meiryo UI" panose="020B0604030504040204" pitchFamily="50" charset="-128"/>
            </a:endParaRPr>
          </a:p>
          <a:p>
            <a:pPr algn="ctr"/>
            <a:r>
              <a:rPr lang="ja-JP" altLang="en-US" sz="700" dirty="0">
                <a:latin typeface="Meiryo UI" panose="020B0604030504040204" pitchFamily="50" charset="-128"/>
                <a:ea typeface="Meiryo UI" panose="020B0604030504040204" pitchFamily="50" charset="-128"/>
              </a:rPr>
              <a:t>の売上</a:t>
            </a:r>
            <a:endParaRPr lang="en-US" altLang="ja-JP" sz="700" dirty="0">
              <a:latin typeface="Meiryo UI" panose="020B0604030504040204" pitchFamily="50" charset="-128"/>
              <a:ea typeface="Meiryo UI" panose="020B0604030504040204" pitchFamily="50" charset="-128"/>
            </a:endParaRPr>
          </a:p>
        </p:txBody>
      </p:sp>
      <p:cxnSp>
        <p:nvCxnSpPr>
          <p:cNvPr id="159" name="直線コネクタ 158"/>
          <p:cNvCxnSpPr/>
          <p:nvPr/>
        </p:nvCxnSpPr>
        <p:spPr bwMode="auto">
          <a:xfrm>
            <a:off x="5803306" y="5062393"/>
            <a:ext cx="720000" cy="0"/>
          </a:xfrm>
          <a:prstGeom prst="line">
            <a:avLst/>
          </a:prstGeom>
          <a:noFill/>
          <a:ln w="19050" cap="flat" cmpd="sng" algn="ctr">
            <a:solidFill>
              <a:schemeClr val="tx1">
                <a:lumMod val="50000"/>
                <a:lumOff val="50000"/>
              </a:schemeClr>
            </a:solidFill>
            <a:prstDash val="sysDot"/>
            <a:round/>
            <a:headEnd type="none" w="med" len="med"/>
            <a:tailEnd type="none" w="med" len="med"/>
          </a:ln>
          <a:effectLst/>
        </p:spPr>
      </p:cxnSp>
      <p:cxnSp>
        <p:nvCxnSpPr>
          <p:cNvPr id="160" name="直線矢印コネクタ 159"/>
          <p:cNvCxnSpPr>
            <a:cxnSpLocks/>
          </p:cNvCxnSpPr>
          <p:nvPr/>
        </p:nvCxnSpPr>
        <p:spPr bwMode="auto">
          <a:xfrm flipH="1">
            <a:off x="6133670" y="5338291"/>
            <a:ext cx="0" cy="216000"/>
          </a:xfrm>
          <a:prstGeom prst="straightConnector1">
            <a:avLst/>
          </a:prstGeom>
          <a:noFill/>
          <a:ln w="44450" cap="flat" cmpd="sng" algn="ctr">
            <a:solidFill>
              <a:schemeClr val="bg1">
                <a:lumMod val="50000"/>
              </a:schemeClr>
            </a:solidFill>
            <a:prstDash val="solid"/>
            <a:round/>
            <a:headEnd type="none" w="med" len="med"/>
            <a:tailEnd type="triangle"/>
          </a:ln>
          <a:effectLst/>
        </p:spPr>
      </p:cxnSp>
      <p:sp>
        <p:nvSpPr>
          <p:cNvPr id="161" name="テキスト ボックス 160"/>
          <p:cNvSpPr txBox="1"/>
          <p:nvPr/>
        </p:nvSpPr>
        <p:spPr>
          <a:xfrm>
            <a:off x="5881670" y="5198676"/>
            <a:ext cx="504000" cy="180000"/>
          </a:xfrm>
          <a:prstGeom prst="rect">
            <a:avLst/>
          </a:prstGeom>
          <a:solidFill>
            <a:schemeClr val="bg1">
              <a:lumMod val="50000"/>
            </a:schemeClr>
          </a:solidFill>
          <a:ln w="12700">
            <a:noFill/>
          </a:ln>
        </p:spPr>
        <p:txBody>
          <a:bodyPr wrap="square" lIns="0" tIns="0" rIns="0" bIns="0" rtlCol="0" anchor="ctr" anchorCtr="1">
            <a:noAutofit/>
          </a:bodyPr>
          <a:lstStyle>
            <a:defPPr>
              <a:defRPr lang="ja-JP"/>
            </a:defPPr>
            <a:lvl1pPr algn="ctr">
              <a:lnSpc>
                <a:spcPts val="800"/>
              </a:lnSpc>
              <a:defRPr sz="800">
                <a:solidFill>
                  <a:schemeClr val="bg1"/>
                </a:solidFill>
                <a:latin typeface="Meiryo UI" panose="020B0604030504040204" pitchFamily="50" charset="-128"/>
                <a:ea typeface="Meiryo UI" panose="020B0604030504040204" pitchFamily="50" charset="-128"/>
              </a:defRPr>
            </a:lvl1pPr>
          </a:lstStyle>
          <a:p>
            <a:r>
              <a:rPr lang="ja-JP" altLang="en-US" b="1" dirty="0"/>
              <a:t>事業計画</a:t>
            </a:r>
            <a:endParaRPr lang="en-US" altLang="ja-JP" b="1" dirty="0"/>
          </a:p>
        </p:txBody>
      </p:sp>
      <p:sp>
        <p:nvSpPr>
          <p:cNvPr id="162" name="角丸四角形 161"/>
          <p:cNvSpPr/>
          <p:nvPr/>
        </p:nvSpPr>
        <p:spPr bwMode="auto">
          <a:xfrm>
            <a:off x="5161865" y="4442871"/>
            <a:ext cx="864000" cy="162000"/>
          </a:xfrm>
          <a:prstGeom prst="roundRect">
            <a:avLst>
              <a:gd name="adj" fmla="val 0"/>
            </a:avLst>
          </a:prstGeom>
          <a:solidFill>
            <a:schemeClr val="bg1">
              <a:lumMod val="95000"/>
            </a:schemeClr>
          </a:solidFill>
          <a:ln w="12700"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900" b="1" dirty="0">
                <a:latin typeface="Meiryo UI" panose="020B0604030504040204" pitchFamily="50" charset="-128"/>
                <a:ea typeface="Meiryo UI" panose="020B0604030504040204" pitchFamily="50" charset="-128"/>
              </a:rPr>
              <a:t>インプット</a:t>
            </a:r>
            <a:endParaRPr lang="ja-JP" altLang="en-US" sz="900" b="1" dirty="0">
              <a:solidFill>
                <a:srgbClr val="C00000"/>
              </a:solidFill>
              <a:latin typeface="Meiryo UI" panose="020B0604030504040204" pitchFamily="50" charset="-128"/>
              <a:ea typeface="Meiryo UI" panose="020B0604030504040204" pitchFamily="50" charset="-128"/>
            </a:endParaRPr>
          </a:p>
        </p:txBody>
      </p:sp>
      <p:sp>
        <p:nvSpPr>
          <p:cNvPr id="163" name="テキスト ボックス 162"/>
          <p:cNvSpPr txBox="1"/>
          <p:nvPr/>
        </p:nvSpPr>
        <p:spPr>
          <a:xfrm>
            <a:off x="6481564" y="4766533"/>
            <a:ext cx="576000" cy="229984"/>
          </a:xfrm>
          <a:prstGeom prst="rect">
            <a:avLst/>
          </a:prstGeom>
          <a:noFill/>
          <a:ln>
            <a:noFill/>
          </a:ln>
        </p:spPr>
        <p:txBody>
          <a:bodyPr vert="horz" wrap="square" lIns="0" tIns="7200" rIns="0" bIns="7200" rtlCol="0">
            <a:spAutoFit/>
          </a:bodyPr>
          <a:lstStyle/>
          <a:p>
            <a:pPr algn="ctr"/>
            <a:r>
              <a:rPr lang="ja-JP" altLang="en-US" sz="700" dirty="0">
                <a:solidFill>
                  <a:schemeClr val="accent6">
                    <a:lumMod val="75000"/>
                  </a:schemeClr>
                </a:solidFill>
                <a:latin typeface="Meiryo UI" panose="020B0604030504040204" pitchFamily="50" charset="-128"/>
                <a:ea typeface="Meiryo UI" panose="020B0604030504040204" pitchFamily="50" charset="-128"/>
              </a:rPr>
              <a:t>地域内の売上のみを対象</a:t>
            </a:r>
            <a:endParaRPr lang="en-US" altLang="ja-JP" sz="700" dirty="0">
              <a:solidFill>
                <a:schemeClr val="accent6">
                  <a:lumMod val="75000"/>
                </a:schemeClr>
              </a:solidFill>
              <a:latin typeface="Meiryo UI" panose="020B0604030504040204" pitchFamily="50" charset="-128"/>
              <a:ea typeface="Meiryo UI" panose="020B0604030504040204" pitchFamily="50" charset="-128"/>
            </a:endParaRPr>
          </a:p>
        </p:txBody>
      </p:sp>
      <p:sp>
        <p:nvSpPr>
          <p:cNvPr id="164" name="角丸四角形 163"/>
          <p:cNvSpPr/>
          <p:nvPr/>
        </p:nvSpPr>
        <p:spPr bwMode="auto">
          <a:xfrm>
            <a:off x="6376450" y="4442871"/>
            <a:ext cx="2263576" cy="162000"/>
          </a:xfrm>
          <a:prstGeom prst="roundRect">
            <a:avLst>
              <a:gd name="adj" fmla="val 0"/>
            </a:avLst>
          </a:prstGeom>
          <a:solidFill>
            <a:schemeClr val="bg1">
              <a:lumMod val="95000"/>
            </a:schemeClr>
          </a:solidFill>
          <a:ln w="12700"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900" b="1" dirty="0">
                <a:latin typeface="Meiryo UI" panose="020B0604030504040204" pitchFamily="50" charset="-128"/>
                <a:ea typeface="Meiryo UI" panose="020B0604030504040204" pitchFamily="50" charset="-128"/>
              </a:rPr>
              <a:t>アウトプット</a:t>
            </a:r>
            <a:endParaRPr lang="ja-JP" altLang="en-US" sz="900" b="1" dirty="0">
              <a:solidFill>
                <a:srgbClr val="C00000"/>
              </a:solidFill>
              <a:latin typeface="Meiryo UI" panose="020B0604030504040204" pitchFamily="50" charset="-128"/>
              <a:ea typeface="Meiryo UI" panose="020B0604030504040204" pitchFamily="50" charset="-128"/>
            </a:endParaRPr>
          </a:p>
        </p:txBody>
      </p:sp>
      <p:sp>
        <p:nvSpPr>
          <p:cNvPr id="165" name="テキスト ボックス 164">
            <a:extLst>
              <a:ext uri="{FF2B5EF4-FFF2-40B4-BE49-F238E27FC236}">
                <a16:creationId xmlns:a16="http://schemas.microsoft.com/office/drawing/2014/main" id="{700FD8EB-251A-F76A-97E4-31ED448FC185}"/>
              </a:ext>
            </a:extLst>
          </p:cNvPr>
          <p:cNvSpPr txBox="1"/>
          <p:nvPr/>
        </p:nvSpPr>
        <p:spPr>
          <a:xfrm>
            <a:off x="6975301" y="5320917"/>
            <a:ext cx="288000" cy="180000"/>
          </a:xfrm>
          <a:prstGeom prst="rect">
            <a:avLst/>
          </a:prstGeom>
          <a:solidFill>
            <a:schemeClr val="bg1">
              <a:lumMod val="50000"/>
            </a:schemeClr>
          </a:solidFill>
          <a:ln w="12700">
            <a:noFill/>
          </a:ln>
        </p:spPr>
        <p:txBody>
          <a:bodyPr wrap="square" lIns="0" tIns="0" rIns="0" bIns="0" rtlCol="0" anchor="ctr" anchorCtr="1">
            <a:noAutofit/>
          </a:bodyPr>
          <a:lstStyle>
            <a:defPPr>
              <a:defRPr lang="ja-JP"/>
            </a:defPPr>
            <a:lvl1pPr algn="ctr">
              <a:lnSpc>
                <a:spcPts val="800"/>
              </a:lnSpc>
              <a:defRPr sz="800">
                <a:solidFill>
                  <a:schemeClr val="bg1"/>
                </a:solidFill>
                <a:latin typeface="Meiryo UI" panose="020B0604030504040204" pitchFamily="50" charset="-128"/>
                <a:ea typeface="Meiryo UI" panose="020B0604030504040204" pitchFamily="50" charset="-128"/>
              </a:defRPr>
            </a:lvl1pPr>
          </a:lstStyle>
          <a:p>
            <a:r>
              <a:rPr lang="ja-JP" altLang="en-US" b="1" dirty="0"/>
              <a:t>波及</a:t>
            </a:r>
            <a:endParaRPr lang="en-US" altLang="ja-JP" b="1" dirty="0"/>
          </a:p>
        </p:txBody>
      </p:sp>
      <p:sp>
        <p:nvSpPr>
          <p:cNvPr id="166" name="テキスト ボックス 165">
            <a:extLst>
              <a:ext uri="{FF2B5EF4-FFF2-40B4-BE49-F238E27FC236}">
                <a16:creationId xmlns:a16="http://schemas.microsoft.com/office/drawing/2014/main" id="{1669971F-195B-3681-7C47-8990E0BB8160}"/>
              </a:ext>
            </a:extLst>
          </p:cNvPr>
          <p:cNvSpPr txBox="1"/>
          <p:nvPr/>
        </p:nvSpPr>
        <p:spPr>
          <a:xfrm>
            <a:off x="5050295" y="4150202"/>
            <a:ext cx="3636000" cy="216000"/>
          </a:xfrm>
          <a:prstGeom prst="rect">
            <a:avLst/>
          </a:prstGeom>
          <a:solidFill>
            <a:schemeClr val="bg1"/>
          </a:solidFill>
          <a:ln>
            <a:solidFill>
              <a:schemeClr val="bg1">
                <a:lumMod val="65000"/>
              </a:schemeClr>
            </a:solidFill>
          </a:ln>
        </p:spPr>
        <p:txBody>
          <a:bodyPr wrap="square" lIns="72000" tIns="18000" rIns="72000" bIns="18000" rtlCol="0" anchor="ctr" anchorCtr="0">
            <a:noAutofit/>
          </a:bodyPr>
          <a:lstStyle/>
          <a:p>
            <a:pPr algn="just">
              <a:lnSpc>
                <a:spcPts val="1100"/>
              </a:lnSpc>
              <a:buClr>
                <a:schemeClr val="tx1"/>
              </a:buClr>
            </a:pPr>
            <a:r>
              <a:rPr lang="ja-JP" altLang="en-US" sz="900" dirty="0">
                <a:solidFill>
                  <a:srgbClr val="C00000"/>
                </a:solidFill>
                <a:latin typeface="Meiryo UI" panose="020B0604030504040204" pitchFamily="50" charset="-128"/>
                <a:ea typeface="Meiryo UI" panose="020B0604030504040204" pitchFamily="50" charset="-128"/>
              </a:rPr>
              <a:t>事業実施による売上</a:t>
            </a:r>
            <a:r>
              <a:rPr lang="ja-JP" altLang="en-US" sz="900" dirty="0">
                <a:latin typeface="Meiryo UI" panose="020B0604030504040204" pitchFamily="50" charset="-128"/>
                <a:ea typeface="Meiryo UI" panose="020B0604030504040204" pitchFamily="50" charset="-128"/>
              </a:rPr>
              <a:t>が</a:t>
            </a:r>
            <a:r>
              <a:rPr lang="ja-JP" altLang="en-US" sz="900" dirty="0">
                <a:solidFill>
                  <a:srgbClr val="C00000"/>
                </a:solidFill>
                <a:latin typeface="Meiryo UI" panose="020B0604030504040204" pitchFamily="50" charset="-128"/>
                <a:ea typeface="Meiryo UI" panose="020B0604030504040204" pitchFamily="50" charset="-128"/>
              </a:rPr>
              <a:t>地域内の売上</a:t>
            </a:r>
            <a:r>
              <a:rPr lang="ja-JP" altLang="en-US" sz="900" dirty="0">
                <a:latin typeface="Meiryo UI" panose="020B0604030504040204" pitchFamily="50" charset="-128"/>
                <a:ea typeface="Meiryo UI" panose="020B0604030504040204" pitchFamily="50" charset="-128"/>
              </a:rPr>
              <a:t>に繋がり、さらに間接的に</a:t>
            </a:r>
            <a:r>
              <a:rPr lang="ja-JP" altLang="en-US" sz="900" dirty="0">
                <a:solidFill>
                  <a:srgbClr val="C00000"/>
                </a:solidFill>
                <a:latin typeface="Meiryo UI" panose="020B0604030504040204" pitchFamily="50" charset="-128"/>
                <a:ea typeface="Meiryo UI" panose="020B0604030504040204" pitchFamily="50" charset="-128"/>
              </a:rPr>
              <a:t>波及</a:t>
            </a:r>
            <a:r>
              <a:rPr lang="ja-JP" altLang="en-US" sz="900" dirty="0">
                <a:latin typeface="Meiryo UI" panose="020B0604030504040204" pitchFamily="50" charset="-128"/>
                <a:ea typeface="Meiryo UI" panose="020B0604030504040204" pitchFamily="50" charset="-128"/>
              </a:rPr>
              <a:t>していく。</a:t>
            </a:r>
            <a:endParaRPr kumimoji="1" lang="ja-JP" altLang="en-US" sz="900" dirty="0">
              <a:latin typeface="Meiryo UI" panose="020B0604030504040204" pitchFamily="50" charset="-128"/>
              <a:ea typeface="Meiryo UI" panose="020B0604030504040204" pitchFamily="50" charset="-128"/>
            </a:endParaRPr>
          </a:p>
        </p:txBody>
      </p:sp>
      <p:sp>
        <p:nvSpPr>
          <p:cNvPr id="167" name="正方形/長方形 166"/>
          <p:cNvSpPr/>
          <p:nvPr/>
        </p:nvSpPr>
        <p:spPr bwMode="auto">
          <a:xfrm>
            <a:off x="8106641" y="5696857"/>
            <a:ext cx="468000" cy="371586"/>
          </a:xfrm>
          <a:prstGeom prst="rect">
            <a:avLst/>
          </a:prstGeom>
          <a:solidFill>
            <a:srgbClr val="FFFF00"/>
          </a:solidFill>
          <a:ln w="19050"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168" name="テキスト ボックス 167"/>
          <p:cNvSpPr txBox="1"/>
          <p:nvPr/>
        </p:nvSpPr>
        <p:spPr>
          <a:xfrm>
            <a:off x="8106641" y="5728762"/>
            <a:ext cx="468000" cy="307777"/>
          </a:xfrm>
          <a:prstGeom prst="rect">
            <a:avLst/>
          </a:prstGeom>
          <a:noFill/>
        </p:spPr>
        <p:txBody>
          <a:bodyPr wrap="square" rtlCol="0">
            <a:spAutoFit/>
          </a:bodyPr>
          <a:lstStyle/>
          <a:p>
            <a:pPr algn="ctr"/>
            <a:r>
              <a:rPr lang="ja-JP" altLang="en-US" sz="700" dirty="0">
                <a:solidFill>
                  <a:srgbClr val="C00000"/>
                </a:solidFill>
                <a:latin typeface="Meiryo UI" panose="020B0604030504040204" pitchFamily="50" charset="-128"/>
                <a:ea typeface="Meiryo UI" panose="020B0604030504040204" pitchFamily="50" charset="-128"/>
              </a:rPr>
              <a:t>地域内</a:t>
            </a:r>
            <a:endParaRPr lang="en-US" altLang="ja-JP" sz="700" dirty="0">
              <a:solidFill>
                <a:srgbClr val="C00000"/>
              </a:solidFill>
              <a:latin typeface="Meiryo UI" panose="020B0604030504040204" pitchFamily="50" charset="-128"/>
              <a:ea typeface="Meiryo UI" panose="020B0604030504040204" pitchFamily="50" charset="-128"/>
            </a:endParaRPr>
          </a:p>
          <a:p>
            <a:pPr algn="ctr"/>
            <a:r>
              <a:rPr lang="ja-JP" altLang="en-US" sz="700" dirty="0">
                <a:latin typeface="Meiryo UI" panose="020B0604030504040204" pitchFamily="50" charset="-128"/>
                <a:ea typeface="Meiryo UI" panose="020B0604030504040204" pitchFamily="50" charset="-128"/>
              </a:rPr>
              <a:t>の売上</a:t>
            </a:r>
            <a:endParaRPr lang="en-US" altLang="ja-JP" sz="700" dirty="0">
              <a:latin typeface="Meiryo UI" panose="020B0604030504040204" pitchFamily="50" charset="-128"/>
              <a:ea typeface="Meiryo UI" panose="020B0604030504040204" pitchFamily="50" charset="-128"/>
            </a:endParaRPr>
          </a:p>
        </p:txBody>
      </p:sp>
      <p:sp>
        <p:nvSpPr>
          <p:cNvPr id="169" name="右矢印 168"/>
          <p:cNvSpPr/>
          <p:nvPr/>
        </p:nvSpPr>
        <p:spPr bwMode="auto">
          <a:xfrm>
            <a:off x="7836672" y="5552176"/>
            <a:ext cx="216000" cy="209001"/>
          </a:xfrm>
          <a:prstGeom prst="rightArrow">
            <a:avLst/>
          </a:prstGeom>
          <a:solidFill>
            <a:schemeClr val="bg1">
              <a:lumMod val="75000"/>
            </a:schemeClr>
          </a:solidFill>
          <a:ln w="3175" cap="flat" cmpd="sng" algn="ctr">
            <a:solidFill>
              <a:schemeClr val="tx1"/>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36000" marR="0" indent="10800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kumimoji="1" lang="ja-JP" altLang="en-US" sz="1100" dirty="0">
              <a:latin typeface="Meiryo UI" panose="020B0604030504040204" pitchFamily="50" charset="-128"/>
              <a:ea typeface="Meiryo UI" panose="020B0604030504040204" pitchFamily="50" charset="-128"/>
            </a:endParaRPr>
          </a:p>
        </p:txBody>
      </p:sp>
      <p:sp>
        <p:nvSpPr>
          <p:cNvPr id="170" name="テキスト ボックス 169"/>
          <p:cNvSpPr txBox="1"/>
          <p:nvPr/>
        </p:nvSpPr>
        <p:spPr>
          <a:xfrm>
            <a:off x="8016641" y="6109812"/>
            <a:ext cx="648000" cy="205184"/>
          </a:xfrm>
          <a:prstGeom prst="rect">
            <a:avLst/>
          </a:prstGeom>
          <a:noFill/>
        </p:spPr>
        <p:txBody>
          <a:bodyPr wrap="square" lIns="0" tIns="0" rIns="0" bIns="0" rtlCol="0">
            <a:spAutoFit/>
          </a:bodyPr>
          <a:lstStyle/>
          <a:p>
            <a:pPr algn="ctr">
              <a:lnSpc>
                <a:spcPts val="800"/>
              </a:lnSpc>
            </a:pPr>
            <a:r>
              <a:rPr lang="ja-JP" altLang="en-US" sz="800" b="1" dirty="0">
                <a:solidFill>
                  <a:schemeClr val="accent6">
                    <a:lumMod val="75000"/>
                  </a:schemeClr>
                </a:solidFill>
                <a:latin typeface="Meiryo UI" panose="020B0604030504040204" pitchFamily="50" charset="-128"/>
                <a:ea typeface="Meiryo UI" panose="020B0604030504040204" pitchFamily="50" charset="-128"/>
              </a:rPr>
              <a:t>第</a:t>
            </a:r>
            <a:r>
              <a:rPr lang="en-US" altLang="ja-JP" sz="800" b="1" dirty="0">
                <a:solidFill>
                  <a:schemeClr val="accent6">
                    <a:lumMod val="75000"/>
                  </a:schemeClr>
                </a:solidFill>
                <a:latin typeface="Meiryo UI" panose="020B0604030504040204" pitchFamily="50" charset="-128"/>
                <a:ea typeface="Meiryo UI" panose="020B0604030504040204" pitchFamily="50" charset="-128"/>
              </a:rPr>
              <a:t>2</a:t>
            </a:r>
            <a:r>
              <a:rPr lang="ja-JP" altLang="en-US" sz="800" b="1" dirty="0">
                <a:solidFill>
                  <a:schemeClr val="accent6">
                    <a:lumMod val="75000"/>
                  </a:schemeClr>
                </a:solidFill>
                <a:latin typeface="Meiryo UI" panose="020B0604030504040204" pitchFamily="50" charset="-128"/>
                <a:ea typeface="Meiryo UI" panose="020B0604030504040204" pitchFamily="50" charset="-128"/>
              </a:rPr>
              <a:t>次</a:t>
            </a:r>
            <a:endParaRPr lang="en-US" altLang="ja-JP" sz="800" b="1" dirty="0">
              <a:solidFill>
                <a:schemeClr val="accent6">
                  <a:lumMod val="75000"/>
                </a:schemeClr>
              </a:solidFill>
              <a:latin typeface="Meiryo UI" panose="020B0604030504040204" pitchFamily="50" charset="-128"/>
              <a:ea typeface="Meiryo UI" panose="020B0604030504040204" pitchFamily="50" charset="-128"/>
            </a:endParaRPr>
          </a:p>
          <a:p>
            <a:pPr algn="ctr">
              <a:lnSpc>
                <a:spcPts val="800"/>
              </a:lnSpc>
            </a:pPr>
            <a:r>
              <a:rPr lang="ja-JP" altLang="en-US" sz="800" b="1" dirty="0">
                <a:solidFill>
                  <a:schemeClr val="accent6">
                    <a:lumMod val="75000"/>
                  </a:schemeClr>
                </a:solidFill>
                <a:latin typeface="Meiryo UI" panose="020B0604030504040204" pitchFamily="50" charset="-128"/>
                <a:ea typeface="Meiryo UI" panose="020B0604030504040204" pitchFamily="50" charset="-128"/>
              </a:rPr>
              <a:t>間接効果</a:t>
            </a:r>
            <a:endParaRPr lang="en-US" altLang="ja-JP" sz="800" b="1" baseline="30000" dirty="0">
              <a:solidFill>
                <a:schemeClr val="accent6">
                  <a:lumMod val="75000"/>
                </a:schemeClr>
              </a:solidFill>
              <a:latin typeface="Meiryo UI" panose="020B0604030504040204" pitchFamily="50" charset="-128"/>
              <a:ea typeface="Meiryo UI" panose="020B0604030504040204" pitchFamily="50" charset="-128"/>
            </a:endParaRPr>
          </a:p>
        </p:txBody>
      </p:sp>
      <p:sp>
        <p:nvSpPr>
          <p:cNvPr id="171" name="テキスト ボックス 170">
            <a:extLst>
              <a:ext uri="{FF2B5EF4-FFF2-40B4-BE49-F238E27FC236}">
                <a16:creationId xmlns:a16="http://schemas.microsoft.com/office/drawing/2014/main" id="{700FD8EB-251A-F76A-97E4-31ED448FC185}"/>
              </a:ext>
            </a:extLst>
          </p:cNvPr>
          <p:cNvSpPr txBox="1"/>
          <p:nvPr/>
        </p:nvSpPr>
        <p:spPr>
          <a:xfrm>
            <a:off x="7811339" y="5320917"/>
            <a:ext cx="288000" cy="180000"/>
          </a:xfrm>
          <a:prstGeom prst="rect">
            <a:avLst/>
          </a:prstGeom>
          <a:solidFill>
            <a:schemeClr val="bg1">
              <a:lumMod val="50000"/>
            </a:schemeClr>
          </a:solidFill>
          <a:ln w="12700">
            <a:noFill/>
          </a:ln>
        </p:spPr>
        <p:txBody>
          <a:bodyPr wrap="square" lIns="0" tIns="0" rIns="0" bIns="0" rtlCol="0" anchor="ctr" anchorCtr="1">
            <a:noAutofit/>
          </a:bodyPr>
          <a:lstStyle>
            <a:defPPr>
              <a:defRPr lang="ja-JP"/>
            </a:defPPr>
            <a:lvl1pPr algn="ctr">
              <a:lnSpc>
                <a:spcPts val="800"/>
              </a:lnSpc>
              <a:defRPr sz="800">
                <a:solidFill>
                  <a:schemeClr val="bg1"/>
                </a:solidFill>
                <a:latin typeface="Meiryo UI" panose="020B0604030504040204" pitchFamily="50" charset="-128"/>
                <a:ea typeface="Meiryo UI" panose="020B0604030504040204" pitchFamily="50" charset="-128"/>
              </a:defRPr>
            </a:lvl1pPr>
          </a:lstStyle>
          <a:p>
            <a:r>
              <a:rPr lang="ja-JP" altLang="en-US" b="1" dirty="0"/>
              <a:t>波及</a:t>
            </a:r>
            <a:endParaRPr lang="en-US" altLang="ja-JP" b="1" dirty="0"/>
          </a:p>
        </p:txBody>
      </p:sp>
      <p:sp>
        <p:nvSpPr>
          <p:cNvPr id="172" name="角丸四角形 202">
            <a:extLst>
              <a:ext uri="{FF2B5EF4-FFF2-40B4-BE49-F238E27FC236}">
                <a16:creationId xmlns:a16="http://schemas.microsoft.com/office/drawing/2014/main" id="{F92BF1F2-6A91-3B45-4CF2-53DB8147B52A}"/>
              </a:ext>
            </a:extLst>
          </p:cNvPr>
          <p:cNvSpPr/>
          <p:nvPr/>
        </p:nvSpPr>
        <p:spPr bwMode="auto">
          <a:xfrm>
            <a:off x="5154478" y="5220367"/>
            <a:ext cx="600904" cy="288000"/>
          </a:xfrm>
          <a:prstGeom prst="roundRect">
            <a:avLst>
              <a:gd name="adj" fmla="val 28406"/>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700" dirty="0">
                <a:latin typeface="Meiryo UI" panose="020B0604030504040204" pitchFamily="50" charset="-128"/>
                <a:ea typeface="Meiryo UI" panose="020B0604030504040204" pitchFamily="50" charset="-128"/>
              </a:rPr>
              <a:t>事業実施</a:t>
            </a:r>
            <a:endParaRPr lang="en-US" altLang="ja-JP" sz="700" dirty="0">
              <a:latin typeface="Meiryo UI" panose="020B0604030504040204" pitchFamily="50" charset="-128"/>
              <a:ea typeface="Meiryo UI" panose="020B0604030504040204" pitchFamily="50" charset="-128"/>
            </a:endParaRPr>
          </a:p>
          <a:p>
            <a:pPr algn="ctr"/>
            <a:r>
              <a:rPr lang="ja-JP" altLang="en-US" sz="700" dirty="0">
                <a:latin typeface="Meiryo UI" panose="020B0604030504040204" pitchFamily="50" charset="-128"/>
                <a:ea typeface="Meiryo UI" panose="020B0604030504040204" pitchFamily="50" charset="-128"/>
              </a:rPr>
              <a:t>による売上</a:t>
            </a:r>
            <a:endParaRPr lang="en-US" altLang="ja-JP" sz="700" dirty="0">
              <a:latin typeface="Meiryo UI" panose="020B0604030504040204" pitchFamily="50" charset="-128"/>
              <a:ea typeface="Meiryo UI" panose="020B0604030504040204" pitchFamily="50" charset="-128"/>
            </a:endParaRPr>
          </a:p>
        </p:txBody>
      </p:sp>
      <p:sp>
        <p:nvSpPr>
          <p:cNvPr id="173" name="角丸四角形 202">
            <a:extLst>
              <a:ext uri="{FF2B5EF4-FFF2-40B4-BE49-F238E27FC236}">
                <a16:creationId xmlns:a16="http://schemas.microsoft.com/office/drawing/2014/main" id="{0A896007-FAF4-2AF3-0160-5990BFAFBA56}"/>
              </a:ext>
            </a:extLst>
          </p:cNvPr>
          <p:cNvSpPr/>
          <p:nvPr/>
        </p:nvSpPr>
        <p:spPr bwMode="auto">
          <a:xfrm>
            <a:off x="3590796" y="5121090"/>
            <a:ext cx="720000" cy="396000"/>
          </a:xfrm>
          <a:prstGeom prst="roundRect">
            <a:avLst>
              <a:gd name="adj" fmla="val 28406"/>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600" dirty="0">
                <a:latin typeface="Meiryo UI" panose="020B0604030504040204" pitchFamily="50" charset="-128"/>
                <a:ea typeface="Meiryo UI" panose="020B0604030504040204" pitchFamily="50" charset="-128"/>
              </a:rPr>
              <a:t>直接効果と第</a:t>
            </a:r>
            <a:r>
              <a:rPr lang="en-US" altLang="ja-JP" sz="600" dirty="0">
                <a:latin typeface="Meiryo UI" panose="020B0604030504040204" pitchFamily="50" charset="-128"/>
                <a:ea typeface="Meiryo UI" panose="020B0604030504040204" pitchFamily="50" charset="-128"/>
              </a:rPr>
              <a:t>1</a:t>
            </a:r>
            <a:r>
              <a:rPr lang="ja-JP" altLang="en-US" sz="600" dirty="0">
                <a:latin typeface="Meiryo UI" panose="020B0604030504040204" pitchFamily="50" charset="-128"/>
                <a:ea typeface="Meiryo UI" panose="020B0604030504040204" pitchFamily="50" charset="-128"/>
              </a:rPr>
              <a:t>次間接効果の売上が所得、さらに消費に回ることで発生する売上</a:t>
            </a:r>
            <a:endParaRPr lang="en-US" altLang="ja-JP" sz="600" dirty="0">
              <a:latin typeface="Meiryo UI" panose="020B0604030504040204" pitchFamily="50" charset="-128"/>
              <a:ea typeface="Meiryo UI" panose="020B0604030504040204" pitchFamily="50" charset="-128"/>
            </a:endParaRPr>
          </a:p>
        </p:txBody>
      </p:sp>
      <p:cxnSp>
        <p:nvCxnSpPr>
          <p:cNvPr id="174" name="直線コネクタ 173">
            <a:extLst>
              <a:ext uri="{FF2B5EF4-FFF2-40B4-BE49-F238E27FC236}">
                <a16:creationId xmlns:a16="http://schemas.microsoft.com/office/drawing/2014/main" id="{9ECAD3A5-7CB5-A125-017A-218B6A5BD09C}"/>
              </a:ext>
            </a:extLst>
          </p:cNvPr>
          <p:cNvCxnSpPr>
            <a:cxnSpLocks/>
          </p:cNvCxnSpPr>
          <p:nvPr/>
        </p:nvCxnSpPr>
        <p:spPr bwMode="auto">
          <a:xfrm flipH="1">
            <a:off x="3782958" y="5513278"/>
            <a:ext cx="72000" cy="180000"/>
          </a:xfrm>
          <a:prstGeom prst="line">
            <a:avLst/>
          </a:prstGeom>
          <a:noFill/>
          <a:ln w="6350" cap="flat" cmpd="sng" algn="ctr">
            <a:solidFill>
              <a:schemeClr val="bg1">
                <a:lumMod val="50000"/>
              </a:schemeClr>
            </a:solidFill>
            <a:prstDash val="solid"/>
            <a:round/>
            <a:headEnd type="none" w="med" len="med"/>
            <a:tailEnd type="none" w="med" len="med"/>
          </a:ln>
          <a:effectLst/>
        </p:spPr>
      </p:cxnSp>
      <p:sp>
        <p:nvSpPr>
          <p:cNvPr id="175" name="角丸四角形 202">
            <a:extLst>
              <a:ext uri="{FF2B5EF4-FFF2-40B4-BE49-F238E27FC236}">
                <a16:creationId xmlns:a16="http://schemas.microsoft.com/office/drawing/2014/main" id="{0A896007-FAF4-2AF3-0160-5990BFAFBA56}"/>
              </a:ext>
            </a:extLst>
          </p:cNvPr>
          <p:cNvSpPr/>
          <p:nvPr/>
        </p:nvSpPr>
        <p:spPr bwMode="auto">
          <a:xfrm>
            <a:off x="7313912" y="4858372"/>
            <a:ext cx="720000" cy="396000"/>
          </a:xfrm>
          <a:prstGeom prst="roundRect">
            <a:avLst>
              <a:gd name="adj" fmla="val 28406"/>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600" dirty="0">
                <a:latin typeface="Meiryo UI" panose="020B0604030504040204" pitchFamily="50" charset="-128"/>
                <a:ea typeface="Meiryo UI" panose="020B0604030504040204" pitchFamily="50" charset="-128"/>
              </a:rPr>
              <a:t>事業による直接的な売上の発生に伴い、間接的に発生する原材料等の売上</a:t>
            </a:r>
            <a:endParaRPr lang="en-US" altLang="ja-JP" sz="600" dirty="0">
              <a:latin typeface="Meiryo UI" panose="020B0604030504040204" pitchFamily="50" charset="-128"/>
              <a:ea typeface="Meiryo UI" panose="020B0604030504040204" pitchFamily="50" charset="-128"/>
            </a:endParaRPr>
          </a:p>
        </p:txBody>
      </p:sp>
      <p:cxnSp>
        <p:nvCxnSpPr>
          <p:cNvPr id="176" name="直線コネクタ 175">
            <a:extLst>
              <a:ext uri="{FF2B5EF4-FFF2-40B4-BE49-F238E27FC236}">
                <a16:creationId xmlns:a16="http://schemas.microsoft.com/office/drawing/2014/main" id="{9ECAD3A5-7CB5-A125-017A-218B6A5BD09C}"/>
              </a:ext>
            </a:extLst>
          </p:cNvPr>
          <p:cNvCxnSpPr>
            <a:cxnSpLocks/>
          </p:cNvCxnSpPr>
          <p:nvPr/>
        </p:nvCxnSpPr>
        <p:spPr bwMode="auto">
          <a:xfrm flipH="1">
            <a:off x="7550322" y="5250124"/>
            <a:ext cx="72000" cy="180000"/>
          </a:xfrm>
          <a:prstGeom prst="line">
            <a:avLst/>
          </a:prstGeom>
          <a:noFill/>
          <a:ln w="6350" cap="flat" cmpd="sng" algn="ctr">
            <a:solidFill>
              <a:schemeClr val="bg1">
                <a:lumMod val="50000"/>
              </a:schemeClr>
            </a:solidFill>
            <a:prstDash val="solid"/>
            <a:round/>
            <a:headEnd type="none" w="med" len="med"/>
            <a:tailEnd type="none" w="med" len="med"/>
          </a:ln>
          <a:effectLst/>
        </p:spPr>
      </p:cxnSp>
      <p:sp>
        <p:nvSpPr>
          <p:cNvPr id="177" name="角丸四角形 202">
            <a:extLst>
              <a:ext uri="{FF2B5EF4-FFF2-40B4-BE49-F238E27FC236}">
                <a16:creationId xmlns:a16="http://schemas.microsoft.com/office/drawing/2014/main" id="{0A896007-FAF4-2AF3-0160-5990BFAFBA56}"/>
              </a:ext>
            </a:extLst>
          </p:cNvPr>
          <p:cNvSpPr/>
          <p:nvPr/>
        </p:nvSpPr>
        <p:spPr bwMode="auto">
          <a:xfrm>
            <a:off x="8148516" y="5113943"/>
            <a:ext cx="720000" cy="396000"/>
          </a:xfrm>
          <a:prstGeom prst="roundRect">
            <a:avLst>
              <a:gd name="adj" fmla="val 28406"/>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ja-JP" altLang="en-US" sz="600" dirty="0">
                <a:latin typeface="Meiryo UI" panose="020B0604030504040204" pitchFamily="50" charset="-128"/>
                <a:ea typeface="Meiryo UI" panose="020B0604030504040204" pitchFamily="50" charset="-128"/>
              </a:rPr>
              <a:t>直接効果と第</a:t>
            </a:r>
            <a:r>
              <a:rPr lang="en-US" altLang="ja-JP" sz="600" dirty="0">
                <a:latin typeface="Meiryo UI" panose="020B0604030504040204" pitchFamily="50" charset="-128"/>
                <a:ea typeface="Meiryo UI" panose="020B0604030504040204" pitchFamily="50" charset="-128"/>
              </a:rPr>
              <a:t>1</a:t>
            </a:r>
            <a:r>
              <a:rPr lang="ja-JP" altLang="en-US" sz="600" dirty="0">
                <a:latin typeface="Meiryo UI" panose="020B0604030504040204" pitchFamily="50" charset="-128"/>
                <a:ea typeface="Meiryo UI" panose="020B0604030504040204" pitchFamily="50" charset="-128"/>
              </a:rPr>
              <a:t>次間接効果の売上が所得、さらに消費に回ることで発生する売上</a:t>
            </a:r>
            <a:endParaRPr lang="en-US" altLang="ja-JP" sz="600" dirty="0">
              <a:latin typeface="Meiryo UI" panose="020B0604030504040204" pitchFamily="50" charset="-128"/>
              <a:ea typeface="Meiryo UI" panose="020B0604030504040204" pitchFamily="50" charset="-128"/>
            </a:endParaRPr>
          </a:p>
        </p:txBody>
      </p:sp>
      <p:cxnSp>
        <p:nvCxnSpPr>
          <p:cNvPr id="178" name="直線コネクタ 177">
            <a:extLst>
              <a:ext uri="{FF2B5EF4-FFF2-40B4-BE49-F238E27FC236}">
                <a16:creationId xmlns:a16="http://schemas.microsoft.com/office/drawing/2014/main" id="{9ECAD3A5-7CB5-A125-017A-218B6A5BD09C}"/>
              </a:ext>
            </a:extLst>
          </p:cNvPr>
          <p:cNvCxnSpPr>
            <a:cxnSpLocks/>
          </p:cNvCxnSpPr>
          <p:nvPr/>
        </p:nvCxnSpPr>
        <p:spPr bwMode="auto">
          <a:xfrm flipH="1">
            <a:off x="8340678" y="5506131"/>
            <a:ext cx="72000" cy="180000"/>
          </a:xfrm>
          <a:prstGeom prst="line">
            <a:avLst/>
          </a:prstGeom>
          <a:noFill/>
          <a:ln w="6350" cap="flat" cmpd="sng" algn="ctr">
            <a:solidFill>
              <a:schemeClr val="bg1">
                <a:lumMod val="50000"/>
              </a:schemeClr>
            </a:solidFill>
            <a:prstDash val="solid"/>
            <a:round/>
            <a:headEnd type="none" w="med" len="med"/>
            <a:tailEnd type="none" w="med" len="med"/>
          </a:ln>
          <a:effectLst/>
        </p:spPr>
      </p:cxnSp>
      <p:cxnSp>
        <p:nvCxnSpPr>
          <p:cNvPr id="179" name="直線矢印コネクタ 178"/>
          <p:cNvCxnSpPr>
            <a:cxnSpLocks/>
          </p:cNvCxnSpPr>
          <p:nvPr/>
        </p:nvCxnSpPr>
        <p:spPr bwMode="auto">
          <a:xfrm flipH="1">
            <a:off x="1567863" y="5343342"/>
            <a:ext cx="0" cy="216000"/>
          </a:xfrm>
          <a:prstGeom prst="straightConnector1">
            <a:avLst/>
          </a:prstGeom>
          <a:noFill/>
          <a:ln w="44450" cap="flat" cmpd="sng" algn="ctr">
            <a:solidFill>
              <a:schemeClr val="bg1">
                <a:lumMod val="50000"/>
              </a:schemeClr>
            </a:solidFill>
            <a:prstDash val="solid"/>
            <a:round/>
            <a:headEnd type="none" w="med" len="med"/>
            <a:tailEnd type="triangle"/>
          </a:ln>
          <a:effectLst/>
        </p:spPr>
      </p:cxnSp>
      <p:sp>
        <p:nvSpPr>
          <p:cNvPr id="180" name="テキスト ボックス 179"/>
          <p:cNvSpPr txBox="1"/>
          <p:nvPr/>
        </p:nvSpPr>
        <p:spPr>
          <a:xfrm>
            <a:off x="1315863" y="5203727"/>
            <a:ext cx="504000" cy="180000"/>
          </a:xfrm>
          <a:prstGeom prst="rect">
            <a:avLst/>
          </a:prstGeom>
          <a:solidFill>
            <a:schemeClr val="bg1">
              <a:lumMod val="50000"/>
            </a:schemeClr>
          </a:solidFill>
          <a:ln w="12700">
            <a:noFill/>
          </a:ln>
        </p:spPr>
        <p:txBody>
          <a:bodyPr wrap="square" lIns="0" tIns="0" rIns="0" bIns="0" rtlCol="0" anchor="ctr" anchorCtr="1">
            <a:noAutofit/>
          </a:bodyPr>
          <a:lstStyle>
            <a:defPPr>
              <a:defRPr lang="ja-JP"/>
            </a:defPPr>
            <a:lvl1pPr algn="ctr">
              <a:lnSpc>
                <a:spcPts val="800"/>
              </a:lnSpc>
              <a:defRPr sz="800">
                <a:solidFill>
                  <a:schemeClr val="bg1"/>
                </a:solidFill>
                <a:latin typeface="Meiryo UI" panose="020B0604030504040204" pitchFamily="50" charset="-128"/>
                <a:ea typeface="Meiryo UI" panose="020B0604030504040204" pitchFamily="50" charset="-128"/>
              </a:defRPr>
            </a:lvl1pPr>
          </a:lstStyle>
          <a:p>
            <a:r>
              <a:rPr lang="ja-JP" altLang="en-US" b="1" dirty="0"/>
              <a:t>施設建設</a:t>
            </a:r>
            <a:endParaRPr lang="en-US" altLang="ja-JP" b="1" dirty="0"/>
          </a:p>
        </p:txBody>
      </p:sp>
      <p:sp>
        <p:nvSpPr>
          <p:cNvPr id="181" name="テキスト ボックス 180">
            <a:extLst>
              <a:ext uri="{FF2B5EF4-FFF2-40B4-BE49-F238E27FC236}">
                <a16:creationId xmlns:a16="http://schemas.microsoft.com/office/drawing/2014/main" id="{700FD8EB-251A-F76A-97E4-31ED448FC185}"/>
              </a:ext>
            </a:extLst>
          </p:cNvPr>
          <p:cNvSpPr txBox="1"/>
          <p:nvPr/>
        </p:nvSpPr>
        <p:spPr>
          <a:xfrm>
            <a:off x="1405937" y="5806754"/>
            <a:ext cx="288000" cy="142100"/>
          </a:xfrm>
          <a:prstGeom prst="rect">
            <a:avLst/>
          </a:prstGeom>
          <a:solidFill>
            <a:schemeClr val="bg1">
              <a:lumMod val="95000"/>
            </a:schemeClr>
          </a:solidFill>
          <a:ln w="6350">
            <a:solidFill>
              <a:schemeClr val="bg1">
                <a:lumMod val="50000"/>
              </a:schemeClr>
            </a:solidFill>
          </a:ln>
        </p:spPr>
        <p:txBody>
          <a:bodyPr wrap="square" lIns="0" tIns="0" rIns="0" bIns="0" rtlCol="0" anchor="ctr" anchorCtr="1">
            <a:noAutofit/>
          </a:bodyPr>
          <a:lstStyle>
            <a:defPPr>
              <a:defRPr lang="ja-JP"/>
            </a:defPPr>
            <a:lvl1pPr algn="ctr">
              <a:lnSpc>
                <a:spcPts val="800"/>
              </a:lnSpc>
              <a:defRPr sz="800">
                <a:solidFill>
                  <a:schemeClr val="bg1"/>
                </a:solidFill>
                <a:latin typeface="Meiryo UI" panose="020B0604030504040204" pitchFamily="50" charset="-128"/>
                <a:ea typeface="Meiryo UI" panose="020B0604030504040204" pitchFamily="50" charset="-128"/>
              </a:defRPr>
            </a:lvl1pPr>
          </a:lstStyle>
          <a:p>
            <a:r>
              <a:rPr lang="ja-JP" altLang="en-US" sz="700" b="1" dirty="0">
                <a:solidFill>
                  <a:schemeClr val="bg1">
                    <a:lumMod val="50000"/>
                  </a:schemeClr>
                </a:solidFill>
              </a:rPr>
              <a:t>調達</a:t>
            </a:r>
            <a:endParaRPr lang="en-US" altLang="ja-JP" sz="700" b="1" dirty="0">
              <a:solidFill>
                <a:schemeClr val="bg1">
                  <a:lumMod val="50000"/>
                </a:schemeClr>
              </a:solidFill>
            </a:endParaRPr>
          </a:p>
        </p:txBody>
      </p:sp>
      <p:sp>
        <p:nvSpPr>
          <p:cNvPr id="182" name="テキスト ボックス 181">
            <a:extLst>
              <a:ext uri="{FF2B5EF4-FFF2-40B4-BE49-F238E27FC236}">
                <a16:creationId xmlns:a16="http://schemas.microsoft.com/office/drawing/2014/main" id="{700FD8EB-251A-F76A-97E4-31ED448FC185}"/>
              </a:ext>
            </a:extLst>
          </p:cNvPr>
          <p:cNvSpPr txBox="1"/>
          <p:nvPr/>
        </p:nvSpPr>
        <p:spPr>
          <a:xfrm>
            <a:off x="5978814" y="5806754"/>
            <a:ext cx="288000" cy="142100"/>
          </a:xfrm>
          <a:prstGeom prst="rect">
            <a:avLst/>
          </a:prstGeom>
          <a:solidFill>
            <a:schemeClr val="bg1">
              <a:lumMod val="95000"/>
            </a:schemeClr>
          </a:solidFill>
          <a:ln w="6350">
            <a:solidFill>
              <a:schemeClr val="bg1">
                <a:lumMod val="50000"/>
              </a:schemeClr>
            </a:solidFill>
          </a:ln>
        </p:spPr>
        <p:txBody>
          <a:bodyPr wrap="square" lIns="0" tIns="0" rIns="0" bIns="0" rtlCol="0" anchor="ctr" anchorCtr="1">
            <a:noAutofit/>
          </a:bodyPr>
          <a:lstStyle>
            <a:defPPr>
              <a:defRPr lang="ja-JP"/>
            </a:defPPr>
            <a:lvl1pPr algn="ctr">
              <a:lnSpc>
                <a:spcPts val="800"/>
              </a:lnSpc>
              <a:defRPr sz="800">
                <a:solidFill>
                  <a:schemeClr val="bg1"/>
                </a:solidFill>
                <a:latin typeface="Meiryo UI" panose="020B0604030504040204" pitchFamily="50" charset="-128"/>
                <a:ea typeface="Meiryo UI" panose="020B0604030504040204" pitchFamily="50" charset="-128"/>
              </a:defRPr>
            </a:lvl1pPr>
          </a:lstStyle>
          <a:p>
            <a:r>
              <a:rPr lang="ja-JP" altLang="en-US" sz="700" b="1" dirty="0">
                <a:solidFill>
                  <a:schemeClr val="bg1">
                    <a:lumMod val="50000"/>
                  </a:schemeClr>
                </a:solidFill>
              </a:rPr>
              <a:t>調達</a:t>
            </a:r>
            <a:endParaRPr lang="en-US" altLang="ja-JP" sz="700" b="1" dirty="0">
              <a:solidFill>
                <a:schemeClr val="bg1">
                  <a:lumMod val="50000"/>
                </a:schemeClr>
              </a:solidFill>
            </a:endParaRPr>
          </a:p>
        </p:txBody>
      </p:sp>
    </p:spTree>
    <p:extLst>
      <p:ext uri="{BB962C8B-B14F-4D97-AF65-F5344CB8AC3E}">
        <p14:creationId xmlns:p14="http://schemas.microsoft.com/office/powerpoint/2010/main" val="2897428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オブジェクト 3"/>
          <p:cNvGraphicFramePr>
            <a:graphicFrameLocks noChangeAspect="1"/>
          </p:cNvGraphicFramePr>
          <p:nvPr/>
        </p:nvGraphicFramePr>
        <p:xfrm>
          <a:off x="117475" y="1701800"/>
          <a:ext cx="9032875" cy="4824413"/>
        </p:xfrm>
        <a:graphic>
          <a:graphicData uri="http://schemas.openxmlformats.org/presentationml/2006/ole">
            <mc:AlternateContent xmlns:mc="http://schemas.openxmlformats.org/markup-compatibility/2006">
              <mc:Choice xmlns:v="urn:schemas-microsoft-com:vml" Requires="v">
                <p:oleObj spid="_x0000_s1084" name="Visio" r:id="rId3" imgW="7324839" imgH="3905170" progId="Visio.Drawing.15">
                  <p:embed/>
                </p:oleObj>
              </mc:Choice>
              <mc:Fallback>
                <p:oleObj name="Visio" r:id="rId3" imgW="7324839" imgH="3905170" progId="Visio.Drawing.15">
                  <p:embed/>
                  <p:pic>
                    <p:nvPicPr>
                      <p:cNvPr id="4" name="オブジェクト 3"/>
                      <p:cNvPicPr/>
                      <p:nvPr/>
                    </p:nvPicPr>
                    <p:blipFill>
                      <a:blip r:embed="rId4"/>
                      <a:stretch>
                        <a:fillRect/>
                      </a:stretch>
                    </p:blipFill>
                    <p:spPr>
                      <a:xfrm>
                        <a:off x="117475" y="1701800"/>
                        <a:ext cx="9032875" cy="4824413"/>
                      </a:xfrm>
                      <a:prstGeom prst="rect">
                        <a:avLst/>
                      </a:prstGeom>
                    </p:spPr>
                  </p:pic>
                </p:oleObj>
              </mc:Fallback>
            </mc:AlternateContent>
          </a:graphicData>
        </a:graphic>
      </p:graphicFrame>
      <p:sp>
        <p:nvSpPr>
          <p:cNvPr id="2" name="タイトル 1"/>
          <p:cNvSpPr>
            <a:spLocks noGrp="1"/>
          </p:cNvSpPr>
          <p:nvPr>
            <p:ph type="ctrTitle"/>
          </p:nvPr>
        </p:nvSpPr>
        <p:spPr/>
        <p:txBody>
          <a:bodyPr/>
          <a:lstStyle/>
          <a:p>
            <a:r>
              <a:rPr kumimoji="1" lang="ja-JP" altLang="en-US" dirty="0"/>
              <a:t>（</a:t>
            </a:r>
            <a:r>
              <a:rPr lang="ja-JP" altLang="en-US" dirty="0"/>
              <a:t>２）地域外への流出を考慮する場合</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8</a:t>
            </a:fld>
            <a:endParaRPr lang="en-US" altLang="ja-JP" dirty="0"/>
          </a:p>
        </p:txBody>
      </p:sp>
      <p:sp>
        <p:nvSpPr>
          <p:cNvPr id="9" name="テキスト ボックス 8"/>
          <p:cNvSpPr txBox="1"/>
          <p:nvPr/>
        </p:nvSpPr>
        <p:spPr>
          <a:xfrm>
            <a:off x="153988" y="1026280"/>
            <a:ext cx="8836025" cy="576000"/>
          </a:xfrm>
          <a:prstGeom prst="rect">
            <a:avLst/>
          </a:prstGeom>
          <a:noFill/>
          <a:ln w="19050">
            <a:solidFill>
              <a:schemeClr val="bg1">
                <a:lumMod val="65000"/>
              </a:schemeClr>
            </a:solidFill>
          </a:ln>
        </p:spPr>
        <p:txBody>
          <a:bodyPr wrap="square" lIns="108000" tIns="72000" rIns="108000" bIns="72000" rtlCol="0" anchor="ctr" anchorCtr="0">
            <a:noAutofit/>
          </a:bodyPr>
          <a:lstStyle>
            <a:defPPr>
              <a:defRPr lang="ja-JP"/>
            </a:defPPr>
            <a:lvl1pPr algn="just">
              <a:lnSpc>
                <a:spcPts val="1800"/>
              </a:lnSpc>
              <a:spcAft>
                <a:spcPts val="0"/>
              </a:spcAft>
              <a:buClr>
                <a:schemeClr val="tx1"/>
              </a:buClr>
              <a:defRPr sz="1400">
                <a:latin typeface="Meiryo UI" panose="020B0604030504040204" pitchFamily="50" charset="-128"/>
                <a:ea typeface="Meiryo UI" panose="020B0604030504040204" pitchFamily="50" charset="-128"/>
              </a:defRPr>
            </a:lvl1pPr>
          </a:lstStyle>
          <a:p>
            <a:r>
              <a:rPr lang="ja-JP" altLang="en-US" dirty="0"/>
              <a:t>事業の売上が大きくても、事業スキーム次第で効果が地域外に流出するため、この効果の地域外への流出分を考慮して経済波及効果を算出する</a:t>
            </a:r>
            <a:r>
              <a:rPr lang="en-US" altLang="ja-JP" dirty="0"/>
              <a:t>(</a:t>
            </a:r>
            <a:r>
              <a:rPr lang="ja-JP" altLang="en-US" dirty="0"/>
              <a:t>２－１節</a:t>
            </a:r>
            <a:r>
              <a:rPr lang="en-US" altLang="ja-JP" dirty="0"/>
              <a:t>)</a:t>
            </a:r>
            <a:r>
              <a:rPr lang="ja-JP" altLang="en-US" dirty="0"/>
              <a:t> 。</a:t>
            </a:r>
          </a:p>
        </p:txBody>
      </p:sp>
      <p:sp>
        <p:nvSpPr>
          <p:cNvPr id="11" name="テキスト ボックス 10"/>
          <p:cNvSpPr txBox="1">
            <a:spLocks noChangeArrowheads="1"/>
          </p:cNvSpPr>
          <p:nvPr/>
        </p:nvSpPr>
        <p:spPr bwMode="auto">
          <a:xfrm>
            <a:off x="162000" y="655200"/>
            <a:ext cx="8820000" cy="324000"/>
          </a:xfrm>
          <a:prstGeom prst="rect">
            <a:avLst/>
          </a:prstGeom>
          <a:solidFill>
            <a:srgbClr val="008080"/>
          </a:solidFill>
          <a:ln w="28575">
            <a:solidFill>
              <a:srgbClr val="008080"/>
            </a:solidFill>
            <a:miter lim="800000"/>
            <a:headEnd/>
            <a:tailEnd/>
          </a:ln>
        </p:spPr>
        <p:txBody>
          <a:bodyPr wrap="square" tIns="18000" bIns="18000" anchor="ctr" anchorCtr="0">
            <a:noAutofit/>
          </a:bodyPr>
          <a:lstStyle/>
          <a:p>
            <a:pPr>
              <a:lnSpc>
                <a:spcPts val="1500"/>
              </a:lnSpc>
            </a:pPr>
            <a:r>
              <a:rPr lang="ja-JP" altLang="en-US" sz="1600" b="1" dirty="0">
                <a:solidFill>
                  <a:schemeClr val="bg1"/>
                </a:solidFill>
                <a:latin typeface="Meiryo UI" pitchFamily="50" charset="-128"/>
                <a:ea typeface="Meiryo UI" pitchFamily="50" charset="-128"/>
              </a:rPr>
              <a:t>地域外への流出を考慮する経済波及効果</a:t>
            </a:r>
            <a:endParaRPr lang="en-US" altLang="ja-JP" sz="1600" b="1" dirty="0">
              <a:solidFill>
                <a:schemeClr val="bg1"/>
              </a:solidFill>
              <a:latin typeface="Meiryo UI" pitchFamily="50" charset="-128"/>
              <a:ea typeface="Meiryo UI" pitchFamily="50" charset="-128"/>
            </a:endParaRPr>
          </a:p>
        </p:txBody>
      </p:sp>
    </p:spTree>
    <p:extLst>
      <p:ext uri="{BB962C8B-B14F-4D97-AF65-F5344CB8AC3E}">
        <p14:creationId xmlns:p14="http://schemas.microsoft.com/office/powerpoint/2010/main" val="925917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オブジェクト 3"/>
          <p:cNvGraphicFramePr>
            <a:graphicFrameLocks noChangeAspect="1"/>
          </p:cNvGraphicFramePr>
          <p:nvPr/>
        </p:nvGraphicFramePr>
        <p:xfrm>
          <a:off x="69850" y="1709738"/>
          <a:ext cx="9090025" cy="4826000"/>
        </p:xfrm>
        <a:graphic>
          <a:graphicData uri="http://schemas.openxmlformats.org/presentationml/2006/ole">
            <mc:AlternateContent xmlns:mc="http://schemas.openxmlformats.org/markup-compatibility/2006">
              <mc:Choice xmlns:v="urn:schemas-microsoft-com:vml" Requires="v">
                <p:oleObj spid="_x0000_s2108" name="Visio" r:id="rId3" imgW="7324839" imgH="3848259" progId="Visio.Drawing.15">
                  <p:embed/>
                </p:oleObj>
              </mc:Choice>
              <mc:Fallback>
                <p:oleObj name="Visio" r:id="rId3" imgW="7324839" imgH="3848259" progId="Visio.Drawing.15">
                  <p:embed/>
                  <p:pic>
                    <p:nvPicPr>
                      <p:cNvPr id="4" name="オブジェクト 3"/>
                      <p:cNvPicPr/>
                      <p:nvPr/>
                    </p:nvPicPr>
                    <p:blipFill>
                      <a:blip r:embed="rId4"/>
                      <a:stretch>
                        <a:fillRect/>
                      </a:stretch>
                    </p:blipFill>
                    <p:spPr>
                      <a:xfrm>
                        <a:off x="69850" y="1709738"/>
                        <a:ext cx="9090025" cy="4826000"/>
                      </a:xfrm>
                      <a:prstGeom prst="rect">
                        <a:avLst/>
                      </a:prstGeom>
                    </p:spPr>
                  </p:pic>
                </p:oleObj>
              </mc:Fallback>
            </mc:AlternateContent>
          </a:graphicData>
        </a:graphic>
      </p:graphicFrame>
      <p:sp>
        <p:nvSpPr>
          <p:cNvPr id="2" name="タイトル 1"/>
          <p:cNvSpPr>
            <a:spLocks noGrp="1"/>
          </p:cNvSpPr>
          <p:nvPr>
            <p:ph type="ctrTitle"/>
          </p:nvPr>
        </p:nvSpPr>
        <p:spPr/>
        <p:txBody>
          <a:bodyPr/>
          <a:lstStyle/>
          <a:p>
            <a:r>
              <a:rPr kumimoji="1" lang="ja-JP" altLang="en-US" dirty="0"/>
              <a:t>（</a:t>
            </a:r>
            <a:r>
              <a:rPr lang="ja-JP" altLang="en-US" dirty="0"/>
              <a:t>３）地域外への流出を考慮しない場合</a:t>
            </a:r>
            <a:endParaRPr kumimoji="1" lang="ja-JP" altLang="en-US" dirty="0"/>
          </a:p>
        </p:txBody>
      </p:sp>
      <p:sp>
        <p:nvSpPr>
          <p:cNvPr id="3" name="スライド番号プレースホルダー 2"/>
          <p:cNvSpPr>
            <a:spLocks noGrp="1"/>
          </p:cNvSpPr>
          <p:nvPr>
            <p:ph type="sldNum" sz="quarter" idx="4"/>
          </p:nvPr>
        </p:nvSpPr>
        <p:spPr/>
        <p:txBody>
          <a:bodyPr/>
          <a:lstStyle/>
          <a:p>
            <a:pPr>
              <a:defRPr/>
            </a:pPr>
            <a:fld id="{20DC7313-58E3-4F6B-88A3-0F915AD38F14}" type="slidenum">
              <a:rPr lang="en-US" altLang="ja-JP" smtClean="0"/>
              <a:pPr>
                <a:defRPr/>
              </a:pPr>
              <a:t>9</a:t>
            </a:fld>
            <a:endParaRPr lang="en-US" altLang="ja-JP" dirty="0"/>
          </a:p>
        </p:txBody>
      </p:sp>
      <p:sp>
        <p:nvSpPr>
          <p:cNvPr id="15" name="テキスト ボックス 14"/>
          <p:cNvSpPr txBox="1"/>
          <p:nvPr/>
        </p:nvSpPr>
        <p:spPr>
          <a:xfrm>
            <a:off x="153988" y="1054855"/>
            <a:ext cx="8836025" cy="576000"/>
          </a:xfrm>
          <a:prstGeom prst="rect">
            <a:avLst/>
          </a:prstGeom>
          <a:noFill/>
          <a:ln w="19050">
            <a:solidFill>
              <a:schemeClr val="bg1">
                <a:lumMod val="65000"/>
              </a:schemeClr>
            </a:solidFill>
          </a:ln>
        </p:spPr>
        <p:txBody>
          <a:bodyPr wrap="square" lIns="108000" tIns="72000" rIns="108000" bIns="72000" rtlCol="0" anchor="ctr" anchorCtr="0">
            <a:noAutofit/>
          </a:bodyPr>
          <a:lstStyle>
            <a:defPPr>
              <a:defRPr lang="ja-JP"/>
            </a:defPPr>
            <a:lvl1pPr algn="just">
              <a:lnSpc>
                <a:spcPts val="1800"/>
              </a:lnSpc>
              <a:spcAft>
                <a:spcPts val="0"/>
              </a:spcAft>
              <a:buClr>
                <a:schemeClr val="tx1"/>
              </a:buClr>
              <a:defRPr sz="1400">
                <a:latin typeface="Meiryo UI" panose="020B0604030504040204" pitchFamily="50" charset="-128"/>
                <a:ea typeface="Meiryo UI" panose="020B0604030504040204" pitchFamily="50" charset="-128"/>
              </a:defRPr>
            </a:lvl1pPr>
          </a:lstStyle>
          <a:p>
            <a:r>
              <a:rPr lang="ja-JP" altLang="en-US" dirty="0"/>
              <a:t>事業スキームで全てを地域内から調達することを仮定し、効果の地域外への流出がないとした場合（＝地域外への流出を考慮しない場合）の経済波及効果を算出する</a:t>
            </a:r>
            <a:r>
              <a:rPr lang="en-US" altLang="ja-JP" dirty="0"/>
              <a:t>(</a:t>
            </a:r>
            <a:r>
              <a:rPr lang="ja-JP" altLang="en-US" dirty="0"/>
              <a:t>２－２節</a:t>
            </a:r>
            <a:r>
              <a:rPr lang="en-US" altLang="ja-JP" dirty="0"/>
              <a:t>)</a:t>
            </a:r>
            <a:r>
              <a:rPr lang="ja-JP" altLang="en-US" dirty="0" err="1"/>
              <a:t>。</a:t>
            </a:r>
            <a:r>
              <a:rPr lang="ja-JP" altLang="en-US" dirty="0"/>
              <a:t> ここで算出した効果は、効果の最大ポテンシャルと言える。</a:t>
            </a:r>
          </a:p>
        </p:txBody>
      </p:sp>
      <p:sp>
        <p:nvSpPr>
          <p:cNvPr id="16" name="テキスト ボックス 15"/>
          <p:cNvSpPr txBox="1">
            <a:spLocks noChangeArrowheads="1"/>
          </p:cNvSpPr>
          <p:nvPr/>
        </p:nvSpPr>
        <p:spPr bwMode="auto">
          <a:xfrm>
            <a:off x="162000" y="674250"/>
            <a:ext cx="8820000" cy="324000"/>
          </a:xfrm>
          <a:prstGeom prst="rect">
            <a:avLst/>
          </a:prstGeom>
          <a:solidFill>
            <a:srgbClr val="008080"/>
          </a:solidFill>
          <a:ln w="28575">
            <a:solidFill>
              <a:srgbClr val="008080"/>
            </a:solidFill>
            <a:miter lim="800000"/>
            <a:headEnd/>
            <a:tailEnd/>
          </a:ln>
        </p:spPr>
        <p:txBody>
          <a:bodyPr wrap="square" tIns="18000" bIns="18000" anchor="ctr" anchorCtr="0">
            <a:noAutofit/>
          </a:bodyPr>
          <a:lstStyle/>
          <a:p>
            <a:pPr>
              <a:lnSpc>
                <a:spcPts val="1500"/>
              </a:lnSpc>
            </a:pPr>
            <a:r>
              <a:rPr lang="ja-JP" altLang="en-US" sz="1600" b="1" dirty="0">
                <a:solidFill>
                  <a:schemeClr val="bg1"/>
                </a:solidFill>
                <a:latin typeface="Meiryo UI" pitchFamily="50" charset="-128"/>
                <a:ea typeface="Meiryo UI" pitchFamily="50" charset="-128"/>
              </a:rPr>
              <a:t>地域外への流出を考慮しない経済波及効果</a:t>
            </a:r>
            <a:endParaRPr lang="en-US" altLang="ja-JP" sz="1600" b="1" dirty="0">
              <a:solidFill>
                <a:schemeClr val="bg1"/>
              </a:solidFill>
              <a:latin typeface="Meiryo UI" pitchFamily="50" charset="-128"/>
              <a:ea typeface="Meiryo UI" pitchFamily="50" charset="-128"/>
            </a:endParaRPr>
          </a:p>
        </p:txBody>
      </p:sp>
    </p:spTree>
    <p:extLst>
      <p:ext uri="{BB962C8B-B14F-4D97-AF65-F5344CB8AC3E}">
        <p14:creationId xmlns:p14="http://schemas.microsoft.com/office/powerpoint/2010/main" val="543315847"/>
      </p:ext>
    </p:extLst>
  </p:cSld>
  <p:clrMapOvr>
    <a:masterClrMapping/>
  </p:clrMapOvr>
</p:sld>
</file>

<file path=ppt/theme/theme1.xml><?xml version="1.0" encoding="utf-8"?>
<a:theme xmlns:a="http://schemas.openxmlformats.org/drawingml/2006/main" name="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8100" cap="flat" cmpd="sng" algn="ctr">
          <a:solidFill>
            <a:schemeClr val="folHlink"/>
          </a:solidFill>
          <a:prstDash val="solid"/>
          <a:round/>
          <a:headEnd type="none" w="med" len="med"/>
          <a:tailEnd type="none" w="med" len="med"/>
        </a:ln>
        <a:effectLst/>
      </a:spPr>
      <a:bodyPr vert="horz" wrap="none" lIns="36000" tIns="45720" rIns="36000" bIns="45720" numCol="1" rtlCol="0"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sz="1100" dirty="0" smtClean="0"/>
        </a:defPPr>
      </a:lstStyle>
    </a:spDef>
    <a:lnDef>
      <a:spPr bwMode="auto">
        <a:xfrm>
          <a:off x="0" y="0"/>
          <a:ext cx="1" cy="1"/>
        </a:xfrm>
        <a:custGeom>
          <a:avLst/>
          <a:gdLst/>
          <a:ahLst/>
          <a:cxnLst/>
          <a:rect l="0" t="0" r="0" b="0"/>
          <a:pathLst/>
        </a:custGeom>
        <a:noFill/>
        <a:ln w="38100" cap="flat" cmpd="sng" algn="ctr">
          <a:solidFill>
            <a:schemeClr val="folHlink"/>
          </a:solidFill>
          <a:prstDash val="solid"/>
          <a:round/>
          <a:headEnd type="none" w="med" len="med"/>
          <a:tailEnd type="none" w="med" len="med"/>
        </a:ln>
        <a:effectLst/>
      </a:spPr>
      <a:bodyPr vert="horz" wrap="none" lIns="36000" tIns="45720" rIns="3600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latin typeface="HGPｺﾞｼｯｸE" pitchFamily="50" charset="-128"/>
            <a:ea typeface="HGPｺﾞｼｯｸE" pitchFamily="50" charset="-128"/>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ECF94CF360A8344B4E88EB6C212422C" ma:contentTypeVersion="13" ma:contentTypeDescription="新しいドキュメントを作成します。" ma:contentTypeScope="" ma:versionID="eed9d8e90ac3da26cfc4ac35fc1f3e0a">
  <xsd:schema xmlns:xsd="http://www.w3.org/2001/XMLSchema" xmlns:xs="http://www.w3.org/2001/XMLSchema" xmlns:p="http://schemas.microsoft.com/office/2006/metadata/properties" xmlns:ns2="b9620526-75f8-4246-9115-2dabd408206d" xmlns:ns3="342acbb0-541b-4276-89c5-a733474b62ab" targetNamespace="http://schemas.microsoft.com/office/2006/metadata/properties" ma:root="true" ma:fieldsID="51c6965b9653260f2dbbee4f6cb57898" ns2:_="" ns3:_="">
    <xsd:import namespace="b9620526-75f8-4246-9115-2dabd408206d"/>
    <xsd:import namespace="342acbb0-541b-4276-89c5-a733474b62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BillingMetadata" minOccurs="0"/>
                <xsd:element ref="ns2:MediaServiceDateTaken" minOccurs="0"/>
                <xsd:element ref="ns2:lcf76f155ced4ddcb4097134ff3c332f" minOccurs="0"/>
                <xsd:element ref="ns3:TaxCatchAll"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620526-75f8-4246-9115-2dabd40820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BillingMetadata" ma:index="14" nillable="true" ma:displayName="MediaServiceBillingMetadata" ma:hidden="true" ma:internalName="MediaServiceBillingMetadata" ma:readOnly="true">
      <xsd:simpleType>
        <xsd:restriction base="dms:Note"/>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descrip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42acbb0-541b-4276-89c5-a733474b62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f4c2804-4a76-45a6-ae04-3c1080f8cb84}" ma:internalName="TaxCatchAll" ma:showField="CatchAllData" ma:web="342acbb0-541b-4276-89c5-a733474b62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42acbb0-541b-4276-89c5-a733474b62ab" xsi:nil="true"/>
    <lcf76f155ced4ddcb4097134ff3c332f xmlns="b9620526-75f8-4246-9115-2dabd408206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9E4D2EC-B582-4514-BDFC-C814ECA93EB7}"/>
</file>

<file path=customXml/itemProps2.xml><?xml version="1.0" encoding="utf-8"?>
<ds:datastoreItem xmlns:ds="http://schemas.openxmlformats.org/officeDocument/2006/customXml" ds:itemID="{4386E4D8-393E-4AED-9D45-D585246B927B}"/>
</file>

<file path=customXml/itemProps3.xml><?xml version="1.0" encoding="utf-8"?>
<ds:datastoreItem xmlns:ds="http://schemas.openxmlformats.org/officeDocument/2006/customXml" ds:itemID="{42D5AE0E-AE73-4117-8D5F-919908A58BE4}"/>
</file>

<file path=docProps/app.xml><?xml version="1.0" encoding="utf-8"?>
<Properties xmlns="http://schemas.openxmlformats.org/officeDocument/2006/extended-properties" xmlns:vt="http://schemas.openxmlformats.org/officeDocument/2006/docPropsVTypes">
  <Template/>
  <TotalTime>0</TotalTime>
  <Words>13547</Words>
  <Application>Microsoft Office PowerPoint</Application>
  <PresentationFormat>画面に合わせる (4:3)</PresentationFormat>
  <Paragraphs>2206</Paragraphs>
  <Slides>51</Slides>
  <Notes>1</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51</vt:i4>
      </vt:variant>
    </vt:vector>
  </HeadingPairs>
  <TitlesOfParts>
    <vt:vector size="60" baseType="lpstr">
      <vt:lpstr>HGPｺﾞｼｯｸE</vt:lpstr>
      <vt:lpstr>HGP創英角ｺﾞｼｯｸUB</vt:lpstr>
      <vt:lpstr>Meiryo UI</vt:lpstr>
      <vt:lpstr>Arial</vt:lpstr>
      <vt:lpstr>Tahoma</vt:lpstr>
      <vt:lpstr>Verdana</vt:lpstr>
      <vt:lpstr>Wingdings</vt:lpstr>
      <vt:lpstr>Profile</vt:lpstr>
      <vt:lpstr>Visio</vt:lpstr>
      <vt:lpstr>〇〇市の経済波及効果分析</vt:lpstr>
      <vt:lpstr>PowerPoint プレゼンテーション</vt:lpstr>
      <vt:lpstr>目次</vt:lpstr>
      <vt:lpstr>目次</vt:lpstr>
      <vt:lpstr>PowerPoint プレゼンテーション</vt:lpstr>
      <vt:lpstr>PowerPoint プレゼンテーション</vt:lpstr>
      <vt:lpstr>（１）経済波及効果の考え方</vt:lpstr>
      <vt:lpstr>（２）地域外への流出を考慮する場合</vt:lpstr>
      <vt:lpstr>（３）地域外への流出を考慮しない場合</vt:lpstr>
      <vt:lpstr>（４）経済波及効果の解説</vt:lpstr>
      <vt:lpstr>PowerPoint プレゼンテーション</vt:lpstr>
      <vt:lpstr>（１）施策の内容と経済波及効果の算出結果</vt:lpstr>
      <vt:lpstr>（１）施策の内容と経済波及効果の算出結果</vt:lpstr>
      <vt:lpstr>（１）施策の内容と経済波及効果の算出結果</vt:lpstr>
      <vt:lpstr>（１）施策の内容と経済波及効果の算出結果</vt:lpstr>
      <vt:lpstr>（１）施策の内容と経済波及効果の算出結果</vt:lpstr>
      <vt:lpstr>（１）施策の内容と経済波及効果の算出結果</vt:lpstr>
      <vt:lpstr>（２）経済波及効果の内訳</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（３）税収効果の算出結果</vt:lpstr>
      <vt:lpstr>PowerPoint プレゼンテーション</vt:lpstr>
      <vt:lpstr>（１）施策の内容と経済波及効果の算出結果</vt:lpstr>
      <vt:lpstr>（１）施策の内容と経済波及効果の算出結果</vt:lpstr>
      <vt:lpstr>（１）施策の内容と経済波及効果の算出結果</vt:lpstr>
      <vt:lpstr>（１）施策の内容と経済波及効果の算出結果</vt:lpstr>
      <vt:lpstr>（１）施策の内容と経済波及効果の算出結果</vt:lpstr>
      <vt:lpstr>（１）施策の内容と経済波及効果の算出結果</vt:lpstr>
      <vt:lpstr>（２）経済波及効果の内訳</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施策の内容と経済波及効果の算出結果</vt:lpstr>
      <vt:lpstr>（３）税収効果の算出結果</vt:lpstr>
      <vt:lpstr>留意事項</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2025-03-31T02:04:36Z</dcterms:created>
  <dcterms:modified xsi:type="dcterms:W3CDTF">2025-03-31T02:05:14Z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0x010100DECF94CF360A8344B4E88EB6C212422C</vt:lpwstr>
  </property>
</Properties>
</file>