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2"/>
  </p:notesMasterIdLst>
  <p:handoutMasterIdLst>
    <p:handoutMasterId r:id="rId73"/>
  </p:handoutMasterIdLst>
  <p:sldIdLst>
    <p:sldId id="1345" r:id="rId2"/>
    <p:sldId id="1928" r:id="rId3"/>
    <p:sldId id="1346" r:id="rId4"/>
    <p:sldId id="1437" r:id="rId5"/>
    <p:sldId id="1453" r:id="rId6"/>
    <p:sldId id="1464" r:id="rId7"/>
    <p:sldId id="1465" r:id="rId8"/>
    <p:sldId id="1929" r:id="rId9"/>
    <p:sldId id="1930" r:id="rId10"/>
    <p:sldId id="1931" r:id="rId11"/>
    <p:sldId id="1932" r:id="rId12"/>
    <p:sldId id="1933" r:id="rId13"/>
    <p:sldId id="1934" r:id="rId14"/>
    <p:sldId id="1935" r:id="rId15"/>
    <p:sldId id="1936" r:id="rId16"/>
    <p:sldId id="1937" r:id="rId17"/>
    <p:sldId id="1938" r:id="rId18"/>
    <p:sldId id="879" r:id="rId19"/>
    <p:sldId id="1488" r:id="rId20"/>
    <p:sldId id="1405" r:id="rId21"/>
    <p:sldId id="1445" r:id="rId22"/>
    <p:sldId id="1424" r:id="rId23"/>
    <p:sldId id="1450" r:id="rId24"/>
    <p:sldId id="1382" r:id="rId25"/>
    <p:sldId id="1446" r:id="rId26"/>
    <p:sldId id="1309" r:id="rId27"/>
    <p:sldId id="1447" r:id="rId28"/>
    <p:sldId id="1425" r:id="rId29"/>
    <p:sldId id="1451" r:id="rId30"/>
    <p:sldId id="1401" r:id="rId31"/>
    <p:sldId id="1402" r:id="rId32"/>
    <p:sldId id="1412" r:id="rId33"/>
    <p:sldId id="1448" r:id="rId34"/>
    <p:sldId id="1426" r:id="rId35"/>
    <p:sldId id="1452" r:id="rId36"/>
    <p:sldId id="1384" r:id="rId37"/>
    <p:sldId id="1419" r:id="rId38"/>
    <p:sldId id="1473" r:id="rId39"/>
    <p:sldId id="1485" r:id="rId40"/>
    <p:sldId id="1429" r:id="rId41"/>
    <p:sldId id="1420" r:id="rId42"/>
    <p:sldId id="1474" r:id="rId43"/>
    <p:sldId id="1475" r:id="rId44"/>
    <p:sldId id="1476" r:id="rId45"/>
    <p:sldId id="1477" r:id="rId46"/>
    <p:sldId id="1478" r:id="rId47"/>
    <p:sldId id="1479" r:id="rId48"/>
    <p:sldId id="1372" r:id="rId49"/>
    <p:sldId id="1400" r:id="rId50"/>
    <p:sldId id="1408" r:id="rId51"/>
    <p:sldId id="1368" r:id="rId52"/>
    <p:sldId id="1385" r:id="rId53"/>
    <p:sldId id="1409" r:id="rId54"/>
    <p:sldId id="1369" r:id="rId55"/>
    <p:sldId id="1370" r:id="rId56"/>
    <p:sldId id="1371" r:id="rId57"/>
    <p:sldId id="1421" r:id="rId58"/>
    <p:sldId id="1422" r:id="rId59"/>
    <p:sldId id="1423" r:id="rId60"/>
    <p:sldId id="1427" r:id="rId61"/>
    <p:sldId id="1428" r:id="rId62"/>
    <p:sldId id="1486" r:id="rId63"/>
    <p:sldId id="1487" r:id="rId64"/>
    <p:sldId id="1390" r:id="rId65"/>
    <p:sldId id="1399" r:id="rId66"/>
    <p:sldId id="1391" r:id="rId67"/>
    <p:sldId id="1392" r:id="rId68"/>
    <p:sldId id="1449" r:id="rId69"/>
    <p:sldId id="1393" r:id="rId70"/>
    <p:sldId id="1398" r:id="rId71"/>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33CCCC"/>
    <a:srgbClr val="009999"/>
    <a:srgbClr val="D1FFFF"/>
    <a:srgbClr val="D1FFD1"/>
    <a:srgbClr val="008080"/>
    <a:srgbClr val="F79646"/>
    <a:srgbClr val="CC0066"/>
    <a:srgbClr val="A400A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96" autoAdjust="0"/>
    <p:restoredTop sz="99697" autoAdjust="0"/>
  </p:normalViewPr>
  <p:slideViewPr>
    <p:cSldViewPr snapToGrid="0">
      <p:cViewPr varScale="1">
        <p:scale>
          <a:sx n="148" d="100"/>
          <a:sy n="148" d="100"/>
        </p:scale>
        <p:origin x="426"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25" d="100"/>
        <a:sy n="125" d="100"/>
      </p:scale>
      <p:origin x="0" y="0"/>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79" Type="http://schemas.openxmlformats.org/officeDocument/2006/relationships/customXml" Target="../customXml/item2.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80"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7594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extLst>
      <p:ext uri="{BB962C8B-B14F-4D97-AF65-F5344CB8AC3E}">
        <p14:creationId xmlns:p14="http://schemas.microsoft.com/office/powerpoint/2010/main" val="1708628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7772400" cy="493058"/>
          </a:xfrm>
        </p:spPr>
        <p:txBody>
          <a:bodyPr/>
          <a:lstStyle/>
          <a:p>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F23B2E40-2BC8-4967-A1DC-F28ED4A93FF3}"/>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38639"/>
            <a:ext cx="9144000" cy="499841"/>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93EC0F95-9D4C-47AA-975B-87090A29AD56}"/>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66675"/>
            <a:ext cx="8100000" cy="47120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5"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5" descr="環境省：Ministry of the Environment"/>
          <p:cNvPicPr>
            <a:picLocks noChangeAspect="1" noChangeArrowheads="1"/>
          </p:cNvPicPr>
          <p:nvPr userDrawn="1"/>
        </p:nvPicPr>
        <p:blipFill>
          <a:blip r:embed="rId6"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628286" y="3464911"/>
            <a:ext cx="388742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a:solidFill>
                  <a:srgbClr val="44546A"/>
                </a:solidFill>
                <a:latin typeface="Meiryo UI" pitchFamily="50" charset="-128"/>
                <a:ea typeface="Meiryo UI" pitchFamily="50" charset="-128"/>
              </a:rPr>
              <a:t>経年変化の</a:t>
            </a:r>
            <a:r>
              <a:rPr lang="ja-JP" altLang="en-US" sz="3200" b="1" dirty="0">
                <a:solidFill>
                  <a:srgbClr val="44546A"/>
                </a:solidFill>
                <a:latin typeface="Meiryo UI" pitchFamily="50" charset="-128"/>
                <a:ea typeface="Meiryo UI" pitchFamily="50" charset="-128"/>
              </a:rPr>
              <a:t>分析</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11" name="テキスト ボックス 10"/>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Ver7.1</a:t>
            </a:r>
            <a:endParaRPr kumimoji="1" lang="ja-JP" altLang="en-US" sz="2400" b="1" dirty="0">
              <a:solidFill>
                <a:srgbClr val="44546A"/>
              </a:solidFill>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3D963136-2EDA-4B48-9A1A-9A3D9164E0D0}"/>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14397"/>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2015</a:t>
            </a:r>
            <a:r>
              <a:rPr kumimoji="1" lang="ja-JP" altLang="en-US" dirty="0"/>
              <a:t>年</a:t>
            </a:r>
          </a:p>
        </p:txBody>
      </p:sp>
      <p:sp>
        <p:nvSpPr>
          <p:cNvPr id="4" name="曲折矢印 3"/>
          <p:cNvSpPr/>
          <p:nvPr/>
        </p:nvSpPr>
        <p:spPr bwMode="auto">
          <a:xfrm rot="5400000">
            <a:off x="5344469" y="2081254"/>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095517"/>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15522"/>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67740"/>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3998546"/>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4539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893471"/>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22681"/>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38561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68624"/>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23483"/>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09152"/>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07470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579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2368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19906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6032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1879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5117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5093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23782"/>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854516" y="106618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7254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277084"/>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694338"/>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66245"/>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280080"/>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4999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977561"/>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975130"/>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2439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65013"/>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55003"/>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2681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31006"/>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5080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4769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2134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29265"/>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69701"/>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62827"/>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279750"/>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694338"/>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58137"/>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53677"/>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881142"/>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0844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70345" y="487413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771378" y="2940918"/>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27057"/>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0218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18590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4348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1190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7165569" y="10627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5049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4865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1231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6219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8888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409477" y="488048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20313"/>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07678"/>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00003"/>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p:cNvSpPr txBox="1"/>
          <p:nvPr/>
        </p:nvSpPr>
        <p:spPr>
          <a:xfrm>
            <a:off x="4652402" y="55353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892329"/>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499000"/>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405335" y="47451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47825"/>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23216"/>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0146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99126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1334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2314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83324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5931021"/>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15632"/>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98" name="正方形/長方形 31">
            <a:extLst>
              <a:ext uri="{FF2B5EF4-FFF2-40B4-BE49-F238E27FC236}">
                <a16:creationId xmlns:a16="http://schemas.microsoft.com/office/drawing/2014/main" id="{DA716217-F2A6-4701-8570-2E1C84310885}"/>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687C2AB-CEF5-4088-9223-6C065E964137}"/>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10</a:t>
            </a:fld>
            <a:endParaRPr lang="en-US" altLang="ja-JP" b="1"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926EC53F-848E-F594-A630-431B05C04705}"/>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7" name="正方形/長方形 16">
            <a:extLst>
              <a:ext uri="{FF2B5EF4-FFF2-40B4-BE49-F238E27FC236}">
                <a16:creationId xmlns:a16="http://schemas.microsoft.com/office/drawing/2014/main" id="{443BE3FD-C250-6797-D1A5-B6578B449922}"/>
              </a:ext>
            </a:extLst>
          </p:cNvPr>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472364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2015</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9144849-28BE-45A2-BFB8-695F2743FAE9}"/>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92BB876-AF6A-413B-99A2-2908CBDE84E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960327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07957"/>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2018</a:t>
            </a:r>
            <a:r>
              <a:rPr kumimoji="1" lang="ja-JP" altLang="en-US" dirty="0"/>
              <a:t>年</a:t>
            </a:r>
          </a:p>
        </p:txBody>
      </p:sp>
      <p:sp>
        <p:nvSpPr>
          <p:cNvPr id="4" name="曲折矢印 3"/>
          <p:cNvSpPr/>
          <p:nvPr/>
        </p:nvSpPr>
        <p:spPr bwMode="auto">
          <a:xfrm rot="5400000">
            <a:off x="5344469" y="2081254"/>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095517"/>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15522"/>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67740"/>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3998546"/>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4539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893471"/>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22681"/>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38561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68624"/>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23483"/>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09152"/>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07470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579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2368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19906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6032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1879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5117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5093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23782"/>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854518" y="106618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7254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277084"/>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694338"/>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66245"/>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280080"/>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4999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977561"/>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975130"/>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2439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65013"/>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55003"/>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2681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31006"/>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5080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4769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2134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29265"/>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69701"/>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62827"/>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279750"/>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694338"/>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58137"/>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53677"/>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881142"/>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0844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76785" y="487413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771378" y="2940918"/>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27057"/>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0218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18590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4348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1190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7165571" y="10627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5049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4865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1231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6219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8888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415917" y="488048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20313"/>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0767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00002"/>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p:cNvSpPr txBox="1"/>
          <p:nvPr/>
        </p:nvSpPr>
        <p:spPr>
          <a:xfrm>
            <a:off x="4652402" y="553535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892328"/>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49899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405335" y="47451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47825"/>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23216"/>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0146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99126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1334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2314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82680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5924581"/>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09192"/>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98" name="正方形/長方形 31">
            <a:extLst>
              <a:ext uri="{FF2B5EF4-FFF2-40B4-BE49-F238E27FC236}">
                <a16:creationId xmlns:a16="http://schemas.microsoft.com/office/drawing/2014/main" id="{9CD43C84-7DFC-467D-B09D-AC37EB3E91D6}"/>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272EB6CF-02AE-4F04-BA89-99B837E0D4F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12</a:t>
            </a:fld>
            <a:endParaRPr lang="en-US" altLang="ja-JP" b="1"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98BF5636-EB12-3D24-0F8E-060800FC86B4}"/>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7" name="正方形/長方形 16">
            <a:extLst>
              <a:ext uri="{FF2B5EF4-FFF2-40B4-BE49-F238E27FC236}">
                <a16:creationId xmlns:a16="http://schemas.microsoft.com/office/drawing/2014/main" id="{11679C37-6883-0228-AE8C-6E2B7A696A08}"/>
              </a:ext>
            </a:extLst>
          </p:cNvPr>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313249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2018</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481C4EEE-AEFA-4F27-A4F6-F36AE63728B2}"/>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9767F306-7B3A-4DF5-99D7-19E6A115504B}"/>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372064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01519"/>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2020</a:t>
            </a:r>
            <a:r>
              <a:rPr kumimoji="1" lang="ja-JP" altLang="en-US" dirty="0"/>
              <a:t>年</a:t>
            </a:r>
          </a:p>
        </p:txBody>
      </p:sp>
      <p:sp>
        <p:nvSpPr>
          <p:cNvPr id="4" name="曲折矢印 3"/>
          <p:cNvSpPr/>
          <p:nvPr/>
        </p:nvSpPr>
        <p:spPr bwMode="auto">
          <a:xfrm rot="5400000">
            <a:off x="5344469" y="2081254"/>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095517"/>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15522"/>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67740"/>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3998546"/>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4539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893471"/>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22681"/>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38561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68624"/>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23483"/>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09152"/>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07470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579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2368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19906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6032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1879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5117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5093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23782"/>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854514" y="106618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7254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277084"/>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694338"/>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66245"/>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280080"/>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4999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977561"/>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975130"/>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2439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65013"/>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55003"/>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2681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31006"/>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5080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4769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2134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29265"/>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69701"/>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62827"/>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279750"/>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694338"/>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58137"/>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53677"/>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881142"/>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0844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76786" y="487413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771378" y="2940918"/>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20618"/>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0218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18590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4348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1190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7165567" y="10627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5049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4865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1231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6219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8888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415918" y="488048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20313"/>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01239"/>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093564"/>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p:cNvSpPr txBox="1"/>
          <p:nvPr/>
        </p:nvSpPr>
        <p:spPr>
          <a:xfrm>
            <a:off x="4652402" y="552891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885890"/>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492561"/>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405335" y="473871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47825"/>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23216"/>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0146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99126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1334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167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82036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5918143"/>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02754"/>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98" name="正方形/長方形 31">
            <a:extLst>
              <a:ext uri="{FF2B5EF4-FFF2-40B4-BE49-F238E27FC236}">
                <a16:creationId xmlns:a16="http://schemas.microsoft.com/office/drawing/2014/main" id="{312A2A55-918D-428D-8212-E3BF0722D647}"/>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C4909FF6-B672-4E0B-B9B8-875B83837D5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CCE2FDB5-89F7-F883-A7B4-9F650208BC84}"/>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7" name="正方形/長方形 16">
            <a:extLst>
              <a:ext uri="{FF2B5EF4-FFF2-40B4-BE49-F238E27FC236}">
                <a16:creationId xmlns:a16="http://schemas.microsoft.com/office/drawing/2014/main" id="{101BA8C9-5249-E170-E94D-568B17F20C56}"/>
              </a:ext>
            </a:extLst>
          </p:cNvPr>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1576977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2020</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F9E137A0-7F1F-40CA-82CF-936063493B6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6971BF6-8AE7-410D-AA68-7091BAEC1DB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284878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AC422-C071-EF95-4036-D624F09FAA64}"/>
            </a:ext>
          </a:extLst>
        </p:cNvPr>
        <p:cNvGrpSpPr/>
        <p:nvPr/>
      </p:nvGrpSpPr>
      <p:grpSpPr>
        <a:xfrm>
          <a:off x="0" y="0"/>
          <a:ext cx="0" cy="0"/>
          <a:chOff x="0" y="0"/>
          <a:chExt cx="0" cy="0"/>
        </a:xfrm>
      </p:grpSpPr>
      <p:sp>
        <p:nvSpPr>
          <p:cNvPr id="9" name="円/楕円 8">
            <a:extLst>
              <a:ext uri="{FF2B5EF4-FFF2-40B4-BE49-F238E27FC236}">
                <a16:creationId xmlns:a16="http://schemas.microsoft.com/office/drawing/2014/main" id="{9AA8932C-CA8D-BDED-579E-60AE4A074D64}"/>
              </a:ext>
            </a:extLst>
          </p:cNvPr>
          <p:cNvSpPr/>
          <p:nvPr/>
        </p:nvSpPr>
        <p:spPr bwMode="auto">
          <a:xfrm>
            <a:off x="5333149"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a:extLst>
              <a:ext uri="{FF2B5EF4-FFF2-40B4-BE49-F238E27FC236}">
                <a16:creationId xmlns:a16="http://schemas.microsoft.com/office/drawing/2014/main" id="{3CADFF13-A9F2-4C9C-DBF8-F45A546EB4C1}"/>
              </a:ext>
            </a:extLst>
          </p:cNvPr>
          <p:cNvSpPr/>
          <p:nvPr/>
        </p:nvSpPr>
        <p:spPr bwMode="auto">
          <a:xfrm>
            <a:off x="4279803" y="4795080"/>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a:extLst>
              <a:ext uri="{FF2B5EF4-FFF2-40B4-BE49-F238E27FC236}">
                <a16:creationId xmlns:a16="http://schemas.microsoft.com/office/drawing/2014/main" id="{72332D09-8B23-CE1B-C7F7-87865EF71A47}"/>
              </a:ext>
            </a:extLst>
          </p:cNvPr>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2022</a:t>
            </a:r>
            <a:r>
              <a:rPr kumimoji="1" lang="ja-JP" altLang="en-US" dirty="0"/>
              <a:t>年</a:t>
            </a:r>
          </a:p>
        </p:txBody>
      </p:sp>
      <p:sp>
        <p:nvSpPr>
          <p:cNvPr id="4" name="曲折矢印 3">
            <a:extLst>
              <a:ext uri="{FF2B5EF4-FFF2-40B4-BE49-F238E27FC236}">
                <a16:creationId xmlns:a16="http://schemas.microsoft.com/office/drawing/2014/main" id="{01936E64-4FD2-6F3E-47F5-BFDDD3FE42FD}"/>
              </a:ext>
            </a:extLst>
          </p:cNvPr>
          <p:cNvSpPr/>
          <p:nvPr/>
        </p:nvSpPr>
        <p:spPr bwMode="auto">
          <a:xfrm rot="5400000">
            <a:off x="5344469" y="2081254"/>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a:extLst>
              <a:ext uri="{FF2B5EF4-FFF2-40B4-BE49-F238E27FC236}">
                <a16:creationId xmlns:a16="http://schemas.microsoft.com/office/drawing/2014/main" id="{7EC2DF9A-8CE3-E6B4-94FF-0D3FAD830F17}"/>
              </a:ext>
            </a:extLst>
          </p:cNvPr>
          <p:cNvSpPr/>
          <p:nvPr/>
        </p:nvSpPr>
        <p:spPr bwMode="auto">
          <a:xfrm>
            <a:off x="2983830" y="4095517"/>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a:extLst>
              <a:ext uri="{FF2B5EF4-FFF2-40B4-BE49-F238E27FC236}">
                <a16:creationId xmlns:a16="http://schemas.microsoft.com/office/drawing/2014/main" id="{AF005163-F720-7144-4A2C-3A50E50D65DA}"/>
              </a:ext>
            </a:extLst>
          </p:cNvPr>
          <p:cNvSpPr/>
          <p:nvPr/>
        </p:nvSpPr>
        <p:spPr bwMode="auto">
          <a:xfrm>
            <a:off x="1722386" y="1915522"/>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a:extLst>
              <a:ext uri="{FF2B5EF4-FFF2-40B4-BE49-F238E27FC236}">
                <a16:creationId xmlns:a16="http://schemas.microsoft.com/office/drawing/2014/main" id="{65B37B31-F55D-645E-9A5D-FFC497E75BF5}"/>
              </a:ext>
            </a:extLst>
          </p:cNvPr>
          <p:cNvSpPr/>
          <p:nvPr/>
        </p:nvSpPr>
        <p:spPr bwMode="auto">
          <a:xfrm>
            <a:off x="990383" y="36197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a:extLst>
              <a:ext uri="{FF2B5EF4-FFF2-40B4-BE49-F238E27FC236}">
                <a16:creationId xmlns:a16="http://schemas.microsoft.com/office/drawing/2014/main" id="{3387FAA0-7671-7964-5012-5D926FE7E1B4}"/>
              </a:ext>
            </a:extLst>
          </p:cNvPr>
          <p:cNvSpPr/>
          <p:nvPr/>
        </p:nvSpPr>
        <p:spPr bwMode="auto">
          <a:xfrm>
            <a:off x="3205622" y="1567740"/>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a:extLst>
              <a:ext uri="{FF2B5EF4-FFF2-40B4-BE49-F238E27FC236}">
                <a16:creationId xmlns:a16="http://schemas.microsoft.com/office/drawing/2014/main" id="{F2A09B57-DB2E-0163-52F3-8B67B3E26FE7}"/>
              </a:ext>
            </a:extLst>
          </p:cNvPr>
          <p:cNvSpPr/>
          <p:nvPr/>
        </p:nvSpPr>
        <p:spPr bwMode="auto">
          <a:xfrm rot="16200000">
            <a:off x="7276875" y="3998546"/>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a:extLst>
              <a:ext uri="{FF2B5EF4-FFF2-40B4-BE49-F238E27FC236}">
                <a16:creationId xmlns:a16="http://schemas.microsoft.com/office/drawing/2014/main" id="{00E10CC0-9FB7-4DD5-E0EA-8AFB03BF1BA0}"/>
              </a:ext>
            </a:extLst>
          </p:cNvPr>
          <p:cNvSpPr/>
          <p:nvPr/>
        </p:nvSpPr>
        <p:spPr bwMode="auto">
          <a:xfrm rot="13472663">
            <a:off x="7013825" y="304539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a:extLst>
              <a:ext uri="{FF2B5EF4-FFF2-40B4-BE49-F238E27FC236}">
                <a16:creationId xmlns:a16="http://schemas.microsoft.com/office/drawing/2014/main" id="{56A915B8-E53E-F3E6-5991-7501C1B562D3}"/>
              </a:ext>
            </a:extLst>
          </p:cNvPr>
          <p:cNvSpPr/>
          <p:nvPr/>
        </p:nvSpPr>
        <p:spPr bwMode="auto">
          <a:xfrm rot="10800000">
            <a:off x="6270135" y="4893471"/>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a:extLst>
              <a:ext uri="{FF2B5EF4-FFF2-40B4-BE49-F238E27FC236}">
                <a16:creationId xmlns:a16="http://schemas.microsoft.com/office/drawing/2014/main" id="{A2C35545-E1E2-53BF-D908-14B7CDC3547C}"/>
              </a:ext>
            </a:extLst>
          </p:cNvPr>
          <p:cNvSpPr/>
          <p:nvPr/>
        </p:nvSpPr>
        <p:spPr bwMode="auto">
          <a:xfrm rot="7491485">
            <a:off x="2685030" y="1122681"/>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a:extLst>
              <a:ext uri="{FF2B5EF4-FFF2-40B4-BE49-F238E27FC236}">
                <a16:creationId xmlns:a16="http://schemas.microsoft.com/office/drawing/2014/main" id="{AE4C777B-150E-7B81-11F2-AA3BF0BD6C2C}"/>
              </a:ext>
            </a:extLst>
          </p:cNvPr>
          <p:cNvSpPr/>
          <p:nvPr/>
        </p:nvSpPr>
        <p:spPr bwMode="auto">
          <a:xfrm>
            <a:off x="2850960" y="138561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F777DA6E-753A-6427-231F-37B8DE5AF57F}"/>
              </a:ext>
            </a:extLst>
          </p:cNvPr>
          <p:cNvSpPr txBox="1"/>
          <p:nvPr/>
        </p:nvSpPr>
        <p:spPr>
          <a:xfrm>
            <a:off x="5372354" y="568624"/>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a:extLst>
              <a:ext uri="{FF2B5EF4-FFF2-40B4-BE49-F238E27FC236}">
                <a16:creationId xmlns:a16="http://schemas.microsoft.com/office/drawing/2014/main" id="{A6890530-766E-2817-4391-AE6D4ADFC5E5}"/>
              </a:ext>
            </a:extLst>
          </p:cNvPr>
          <p:cNvSpPr txBox="1"/>
          <p:nvPr/>
        </p:nvSpPr>
        <p:spPr>
          <a:xfrm>
            <a:off x="7101031" y="523483"/>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a:extLst>
              <a:ext uri="{FF2B5EF4-FFF2-40B4-BE49-F238E27FC236}">
                <a16:creationId xmlns:a16="http://schemas.microsoft.com/office/drawing/2014/main" id="{84E51182-E7B1-B91D-D037-0C81D65B0BD8}"/>
              </a:ext>
            </a:extLst>
          </p:cNvPr>
          <p:cNvSpPr/>
          <p:nvPr/>
        </p:nvSpPr>
        <p:spPr bwMode="auto">
          <a:xfrm>
            <a:off x="6067235"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a:extLst>
              <a:ext uri="{FF2B5EF4-FFF2-40B4-BE49-F238E27FC236}">
                <a16:creationId xmlns:a16="http://schemas.microsoft.com/office/drawing/2014/main" id="{00D08332-2B44-0D08-1CB2-DD8784092A0A}"/>
              </a:ext>
            </a:extLst>
          </p:cNvPr>
          <p:cNvSpPr/>
          <p:nvPr/>
        </p:nvSpPr>
        <p:spPr bwMode="auto">
          <a:xfrm>
            <a:off x="4011967" y="4209152"/>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a:extLst>
              <a:ext uri="{FF2B5EF4-FFF2-40B4-BE49-F238E27FC236}">
                <a16:creationId xmlns:a16="http://schemas.microsoft.com/office/drawing/2014/main" id="{D7A8A85C-4E3D-B9E3-5F32-CCEDA88F37F0}"/>
              </a:ext>
            </a:extLst>
          </p:cNvPr>
          <p:cNvSpPr/>
          <p:nvPr/>
        </p:nvSpPr>
        <p:spPr bwMode="auto">
          <a:xfrm rot="13472663">
            <a:off x="4870374" y="107470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a:extLst>
              <a:ext uri="{FF2B5EF4-FFF2-40B4-BE49-F238E27FC236}">
                <a16:creationId xmlns:a16="http://schemas.microsoft.com/office/drawing/2014/main" id="{D9B575B9-07AF-7076-3F8E-5B85518CB3D5}"/>
              </a:ext>
            </a:extLst>
          </p:cNvPr>
          <p:cNvSpPr txBox="1"/>
          <p:nvPr/>
        </p:nvSpPr>
        <p:spPr>
          <a:xfrm>
            <a:off x="1498082" y="44579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C279F3F6-2B1A-792D-76BB-DFD2A8C79F77}"/>
              </a:ext>
            </a:extLst>
          </p:cNvPr>
          <p:cNvSpPr txBox="1"/>
          <p:nvPr/>
        </p:nvSpPr>
        <p:spPr>
          <a:xfrm>
            <a:off x="3716842" y="242368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a:extLst>
              <a:ext uri="{FF2B5EF4-FFF2-40B4-BE49-F238E27FC236}">
                <a16:creationId xmlns:a16="http://schemas.microsoft.com/office/drawing/2014/main" id="{806DD7C1-187A-5109-A817-11679FFD7583}"/>
              </a:ext>
            </a:extLst>
          </p:cNvPr>
          <p:cNvSpPr txBox="1"/>
          <p:nvPr/>
        </p:nvSpPr>
        <p:spPr>
          <a:xfrm>
            <a:off x="1788084" y="119906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a:extLst>
              <a:ext uri="{FF2B5EF4-FFF2-40B4-BE49-F238E27FC236}">
                <a16:creationId xmlns:a16="http://schemas.microsoft.com/office/drawing/2014/main" id="{81DAD096-EFA8-B7A1-6013-75C44A162ABE}"/>
              </a:ext>
            </a:extLst>
          </p:cNvPr>
          <p:cNvSpPr txBox="1"/>
          <p:nvPr/>
        </p:nvSpPr>
        <p:spPr>
          <a:xfrm>
            <a:off x="7815607" y="316032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a:extLst>
              <a:ext uri="{FF2B5EF4-FFF2-40B4-BE49-F238E27FC236}">
                <a16:creationId xmlns:a16="http://schemas.microsoft.com/office/drawing/2014/main" id="{F3F2DEA9-A0C9-B6F9-59F4-95CD9BF56B41}"/>
              </a:ext>
            </a:extLst>
          </p:cNvPr>
          <p:cNvSpPr/>
          <p:nvPr/>
        </p:nvSpPr>
        <p:spPr bwMode="auto">
          <a:xfrm>
            <a:off x="7185900" y="331879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a:extLst>
              <a:ext uri="{FF2B5EF4-FFF2-40B4-BE49-F238E27FC236}">
                <a16:creationId xmlns:a16="http://schemas.microsoft.com/office/drawing/2014/main" id="{169957F0-B5E6-5255-47B2-79F7C251DFE5}"/>
              </a:ext>
            </a:extLst>
          </p:cNvPr>
          <p:cNvSpPr txBox="1"/>
          <p:nvPr/>
        </p:nvSpPr>
        <p:spPr>
          <a:xfrm>
            <a:off x="5422185" y="85117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a:extLst>
              <a:ext uri="{FF2B5EF4-FFF2-40B4-BE49-F238E27FC236}">
                <a16:creationId xmlns:a16="http://schemas.microsoft.com/office/drawing/2014/main" id="{95C50E00-629F-B984-EFD1-BC2E54C29C6F}"/>
              </a:ext>
            </a:extLst>
          </p:cNvPr>
          <p:cNvSpPr txBox="1"/>
          <p:nvPr/>
        </p:nvSpPr>
        <p:spPr>
          <a:xfrm>
            <a:off x="8069041" y="445093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a:extLst>
              <a:ext uri="{FF2B5EF4-FFF2-40B4-BE49-F238E27FC236}">
                <a16:creationId xmlns:a16="http://schemas.microsoft.com/office/drawing/2014/main" id="{D830AADE-BE89-9205-E92A-5CAB9C137F42}"/>
              </a:ext>
            </a:extLst>
          </p:cNvPr>
          <p:cNvSpPr txBox="1"/>
          <p:nvPr/>
        </p:nvSpPr>
        <p:spPr>
          <a:xfrm>
            <a:off x="4036542" y="1223782"/>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a:extLst>
              <a:ext uri="{FF2B5EF4-FFF2-40B4-BE49-F238E27FC236}">
                <a16:creationId xmlns:a16="http://schemas.microsoft.com/office/drawing/2014/main" id="{BD3286BA-D157-1FFB-F534-94DE6B017C6D}"/>
              </a:ext>
            </a:extLst>
          </p:cNvPr>
          <p:cNvSpPr txBox="1"/>
          <p:nvPr/>
        </p:nvSpPr>
        <p:spPr>
          <a:xfrm>
            <a:off x="6854516" y="106618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a:extLst>
              <a:ext uri="{FF2B5EF4-FFF2-40B4-BE49-F238E27FC236}">
                <a16:creationId xmlns:a16="http://schemas.microsoft.com/office/drawing/2014/main" id="{0CA9E050-F194-BEB4-C6D0-9F4B07E70F5D}"/>
              </a:ext>
            </a:extLst>
          </p:cNvPr>
          <p:cNvSpPr txBox="1"/>
          <p:nvPr/>
        </p:nvSpPr>
        <p:spPr>
          <a:xfrm>
            <a:off x="3257587" y="487254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a:extLst>
              <a:ext uri="{FF2B5EF4-FFF2-40B4-BE49-F238E27FC236}">
                <a16:creationId xmlns:a16="http://schemas.microsoft.com/office/drawing/2014/main" id="{238C1A81-6A7B-1A0D-F302-D3D73FFD9CB4}"/>
              </a:ext>
            </a:extLst>
          </p:cNvPr>
          <p:cNvSpPr txBox="1"/>
          <p:nvPr/>
        </p:nvSpPr>
        <p:spPr>
          <a:xfrm>
            <a:off x="72224" y="5277084"/>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DEA909D4-ED60-F232-F28D-226FDA513CAA}"/>
              </a:ext>
            </a:extLst>
          </p:cNvPr>
          <p:cNvSpPr/>
          <p:nvPr/>
        </p:nvSpPr>
        <p:spPr>
          <a:xfrm>
            <a:off x="-1935" y="5694338"/>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831A1097-DAAA-89C2-312B-E908A44DEB89}"/>
              </a:ext>
            </a:extLst>
          </p:cNvPr>
          <p:cNvSpPr/>
          <p:nvPr/>
        </p:nvSpPr>
        <p:spPr>
          <a:xfrm>
            <a:off x="5604682" y="1866245"/>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a:extLst>
              <a:ext uri="{FF2B5EF4-FFF2-40B4-BE49-F238E27FC236}">
                <a16:creationId xmlns:a16="http://schemas.microsoft.com/office/drawing/2014/main" id="{AF68C2AA-657D-BA23-ADFB-AF010802F11F}"/>
              </a:ext>
            </a:extLst>
          </p:cNvPr>
          <p:cNvSpPr txBox="1"/>
          <p:nvPr/>
        </p:nvSpPr>
        <p:spPr>
          <a:xfrm>
            <a:off x="6940155" y="5280080"/>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a:extLst>
              <a:ext uri="{FF2B5EF4-FFF2-40B4-BE49-F238E27FC236}">
                <a16:creationId xmlns:a16="http://schemas.microsoft.com/office/drawing/2014/main" id="{AAF8FCAA-D786-BB92-4D85-6BEE0E368E0C}"/>
              </a:ext>
            </a:extLst>
          </p:cNvPr>
          <p:cNvSpPr/>
          <p:nvPr/>
        </p:nvSpPr>
        <p:spPr bwMode="auto">
          <a:xfrm>
            <a:off x="1838951" y="255902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a:extLst>
              <a:ext uri="{FF2B5EF4-FFF2-40B4-BE49-F238E27FC236}">
                <a16:creationId xmlns:a16="http://schemas.microsoft.com/office/drawing/2014/main" id="{8AE4ADB6-3234-DDBD-B667-60A552478323}"/>
              </a:ext>
            </a:extLst>
          </p:cNvPr>
          <p:cNvSpPr/>
          <p:nvPr/>
        </p:nvSpPr>
        <p:spPr bwMode="auto">
          <a:xfrm>
            <a:off x="4036962" y="74999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a:extLst>
              <a:ext uri="{FF2B5EF4-FFF2-40B4-BE49-F238E27FC236}">
                <a16:creationId xmlns:a16="http://schemas.microsoft.com/office/drawing/2014/main" id="{EA835854-E99F-6E78-93F6-5C2C5DCBDA4F}"/>
              </a:ext>
            </a:extLst>
          </p:cNvPr>
          <p:cNvSpPr txBox="1"/>
          <p:nvPr/>
        </p:nvSpPr>
        <p:spPr>
          <a:xfrm>
            <a:off x="3952249" y="977561"/>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a:extLst>
              <a:ext uri="{FF2B5EF4-FFF2-40B4-BE49-F238E27FC236}">
                <a16:creationId xmlns:a16="http://schemas.microsoft.com/office/drawing/2014/main" id="{5638A5EF-266E-836E-3A49-A8C177580A3E}"/>
              </a:ext>
            </a:extLst>
          </p:cNvPr>
          <p:cNvSpPr txBox="1"/>
          <p:nvPr/>
        </p:nvSpPr>
        <p:spPr>
          <a:xfrm>
            <a:off x="1749141" y="975130"/>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a:extLst>
              <a:ext uri="{FF2B5EF4-FFF2-40B4-BE49-F238E27FC236}">
                <a16:creationId xmlns:a16="http://schemas.microsoft.com/office/drawing/2014/main" id="{A80E521E-F00C-15C2-6382-AE97D5BB6661}"/>
              </a:ext>
            </a:extLst>
          </p:cNvPr>
          <p:cNvSpPr txBox="1"/>
          <p:nvPr/>
        </p:nvSpPr>
        <p:spPr>
          <a:xfrm>
            <a:off x="2366634" y="62439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a:extLst>
              <a:ext uri="{FF2B5EF4-FFF2-40B4-BE49-F238E27FC236}">
                <a16:creationId xmlns:a16="http://schemas.microsoft.com/office/drawing/2014/main" id="{6E4E65EB-8399-C6AE-06AE-21328EE2B91D}"/>
              </a:ext>
            </a:extLst>
          </p:cNvPr>
          <p:cNvSpPr txBox="1"/>
          <p:nvPr/>
        </p:nvSpPr>
        <p:spPr>
          <a:xfrm>
            <a:off x="5684184" y="1465013"/>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a:extLst>
              <a:ext uri="{FF2B5EF4-FFF2-40B4-BE49-F238E27FC236}">
                <a16:creationId xmlns:a16="http://schemas.microsoft.com/office/drawing/2014/main" id="{A5494FCA-117C-0733-31F4-D38043FACBD3}"/>
              </a:ext>
            </a:extLst>
          </p:cNvPr>
          <p:cNvSpPr txBox="1"/>
          <p:nvPr/>
        </p:nvSpPr>
        <p:spPr>
          <a:xfrm>
            <a:off x="6059767" y="855003"/>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a:extLst>
              <a:ext uri="{FF2B5EF4-FFF2-40B4-BE49-F238E27FC236}">
                <a16:creationId xmlns:a16="http://schemas.microsoft.com/office/drawing/2014/main" id="{16F30A33-08A1-5E0F-1892-0E83FDDE9369}"/>
              </a:ext>
            </a:extLst>
          </p:cNvPr>
          <p:cNvSpPr/>
          <p:nvPr/>
        </p:nvSpPr>
        <p:spPr bwMode="auto">
          <a:xfrm>
            <a:off x="6333068" y="502681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a:extLst>
              <a:ext uri="{FF2B5EF4-FFF2-40B4-BE49-F238E27FC236}">
                <a16:creationId xmlns:a16="http://schemas.microsoft.com/office/drawing/2014/main" id="{2F4C8313-7D4B-FB0E-E7BA-17079540B229}"/>
              </a:ext>
            </a:extLst>
          </p:cNvPr>
          <p:cNvSpPr txBox="1"/>
          <p:nvPr/>
        </p:nvSpPr>
        <p:spPr>
          <a:xfrm>
            <a:off x="6940155" y="5731006"/>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a:extLst>
              <a:ext uri="{FF2B5EF4-FFF2-40B4-BE49-F238E27FC236}">
                <a16:creationId xmlns:a16="http://schemas.microsoft.com/office/drawing/2014/main" id="{A124A7FC-C235-760B-04BF-8F3625BF31C0}"/>
              </a:ext>
            </a:extLst>
          </p:cNvPr>
          <p:cNvSpPr/>
          <p:nvPr/>
        </p:nvSpPr>
        <p:spPr bwMode="auto">
          <a:xfrm>
            <a:off x="7341690" y="435080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F163F08-3507-4EB6-EC67-2575E013F789}"/>
              </a:ext>
            </a:extLst>
          </p:cNvPr>
          <p:cNvSpPr txBox="1"/>
          <p:nvPr/>
        </p:nvSpPr>
        <p:spPr>
          <a:xfrm>
            <a:off x="5892218" y="444769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a:extLst>
              <a:ext uri="{FF2B5EF4-FFF2-40B4-BE49-F238E27FC236}">
                <a16:creationId xmlns:a16="http://schemas.microsoft.com/office/drawing/2014/main" id="{B9C9483D-3424-D2E2-2A1B-E9E5847F78CD}"/>
              </a:ext>
            </a:extLst>
          </p:cNvPr>
          <p:cNvSpPr txBox="1"/>
          <p:nvPr/>
        </p:nvSpPr>
        <p:spPr>
          <a:xfrm>
            <a:off x="6539490" y="562134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a:extLst>
              <a:ext uri="{FF2B5EF4-FFF2-40B4-BE49-F238E27FC236}">
                <a16:creationId xmlns:a16="http://schemas.microsoft.com/office/drawing/2014/main" id="{E412E580-F8C5-0BF1-05B2-4E5553A8706A}"/>
              </a:ext>
            </a:extLst>
          </p:cNvPr>
          <p:cNvSpPr txBox="1"/>
          <p:nvPr/>
        </p:nvSpPr>
        <p:spPr>
          <a:xfrm>
            <a:off x="4492993" y="629265"/>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a:extLst>
              <a:ext uri="{FF2B5EF4-FFF2-40B4-BE49-F238E27FC236}">
                <a16:creationId xmlns:a16="http://schemas.microsoft.com/office/drawing/2014/main" id="{505D1ACC-24ED-4183-52E1-1DD3620B6C98}"/>
              </a:ext>
            </a:extLst>
          </p:cNvPr>
          <p:cNvSpPr txBox="1"/>
          <p:nvPr/>
        </p:nvSpPr>
        <p:spPr>
          <a:xfrm>
            <a:off x="5699574" y="1169701"/>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a:extLst>
              <a:ext uri="{FF2B5EF4-FFF2-40B4-BE49-F238E27FC236}">
                <a16:creationId xmlns:a16="http://schemas.microsoft.com/office/drawing/2014/main" id="{885920F1-B7FB-E86B-673C-48B623BC35F4}"/>
              </a:ext>
            </a:extLst>
          </p:cNvPr>
          <p:cNvSpPr txBox="1"/>
          <p:nvPr/>
        </p:nvSpPr>
        <p:spPr>
          <a:xfrm>
            <a:off x="72225" y="4962827"/>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a:extLst>
              <a:ext uri="{FF2B5EF4-FFF2-40B4-BE49-F238E27FC236}">
                <a16:creationId xmlns:a16="http://schemas.microsoft.com/office/drawing/2014/main" id="{8EF91634-FB44-3DBC-C804-A1A038E8285A}"/>
              </a:ext>
            </a:extLst>
          </p:cNvPr>
          <p:cNvSpPr txBox="1"/>
          <p:nvPr/>
        </p:nvSpPr>
        <p:spPr>
          <a:xfrm>
            <a:off x="2097724" y="5279750"/>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728C43CF-CF7D-6FEF-40A6-7E5C52671CBD}"/>
              </a:ext>
            </a:extLst>
          </p:cNvPr>
          <p:cNvSpPr/>
          <p:nvPr/>
        </p:nvSpPr>
        <p:spPr>
          <a:xfrm>
            <a:off x="2037994" y="5694338"/>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a:extLst>
              <a:ext uri="{FF2B5EF4-FFF2-40B4-BE49-F238E27FC236}">
                <a16:creationId xmlns:a16="http://schemas.microsoft.com/office/drawing/2014/main" id="{DEDB2B89-7D6E-D901-A119-9D9F6ED281FA}"/>
              </a:ext>
            </a:extLst>
          </p:cNvPr>
          <p:cNvSpPr txBox="1"/>
          <p:nvPr/>
        </p:nvSpPr>
        <p:spPr>
          <a:xfrm>
            <a:off x="2097725" y="4958137"/>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a:extLst>
              <a:ext uri="{FF2B5EF4-FFF2-40B4-BE49-F238E27FC236}">
                <a16:creationId xmlns:a16="http://schemas.microsoft.com/office/drawing/2014/main" id="{DEF36965-BB22-D799-2CD0-6C809C65B299}"/>
              </a:ext>
            </a:extLst>
          </p:cNvPr>
          <p:cNvSpPr/>
          <p:nvPr/>
        </p:nvSpPr>
        <p:spPr bwMode="auto">
          <a:xfrm rot="10800000">
            <a:off x="3480590" y="853677"/>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a:extLst>
              <a:ext uri="{FF2B5EF4-FFF2-40B4-BE49-F238E27FC236}">
                <a16:creationId xmlns:a16="http://schemas.microsoft.com/office/drawing/2014/main" id="{A7D4B777-1D74-B539-0D45-3843623E243E}"/>
              </a:ext>
            </a:extLst>
          </p:cNvPr>
          <p:cNvSpPr txBox="1"/>
          <p:nvPr/>
        </p:nvSpPr>
        <p:spPr>
          <a:xfrm>
            <a:off x="8533708" y="3881142"/>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a:extLst>
              <a:ext uri="{FF2B5EF4-FFF2-40B4-BE49-F238E27FC236}">
                <a16:creationId xmlns:a16="http://schemas.microsoft.com/office/drawing/2014/main" id="{F9DD2A40-2656-0B51-2089-E4B82DE4FD9B}"/>
              </a:ext>
            </a:extLst>
          </p:cNvPr>
          <p:cNvSpPr txBox="1"/>
          <p:nvPr/>
        </p:nvSpPr>
        <p:spPr>
          <a:xfrm>
            <a:off x="8294831" y="260844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a:extLst>
              <a:ext uri="{FF2B5EF4-FFF2-40B4-BE49-F238E27FC236}">
                <a16:creationId xmlns:a16="http://schemas.microsoft.com/office/drawing/2014/main" id="{2CCA06C2-3242-0DD2-E9CD-07ED10271B4C}"/>
              </a:ext>
            </a:extLst>
          </p:cNvPr>
          <p:cNvSpPr txBox="1"/>
          <p:nvPr/>
        </p:nvSpPr>
        <p:spPr>
          <a:xfrm>
            <a:off x="1076789" y="487413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a:extLst>
              <a:ext uri="{FF2B5EF4-FFF2-40B4-BE49-F238E27FC236}">
                <a16:creationId xmlns:a16="http://schemas.microsoft.com/office/drawing/2014/main" id="{C77087C0-0CD0-AFC7-533E-56A06BE04200}"/>
              </a:ext>
            </a:extLst>
          </p:cNvPr>
          <p:cNvSpPr txBox="1"/>
          <p:nvPr/>
        </p:nvSpPr>
        <p:spPr>
          <a:xfrm>
            <a:off x="7771378" y="2940918"/>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a:extLst>
              <a:ext uri="{FF2B5EF4-FFF2-40B4-BE49-F238E27FC236}">
                <a16:creationId xmlns:a16="http://schemas.microsoft.com/office/drawing/2014/main" id="{7DFE6DEF-EE91-A5DD-7040-2FDBA6F1A873}"/>
              </a:ext>
            </a:extLst>
          </p:cNvPr>
          <p:cNvSpPr txBox="1"/>
          <p:nvPr/>
        </p:nvSpPr>
        <p:spPr>
          <a:xfrm>
            <a:off x="8001949" y="4227057"/>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a:extLst>
              <a:ext uri="{FF2B5EF4-FFF2-40B4-BE49-F238E27FC236}">
                <a16:creationId xmlns:a16="http://schemas.microsoft.com/office/drawing/2014/main" id="{E2D89D96-ABEC-5187-9C68-E0BFAA5E185B}"/>
              </a:ext>
            </a:extLst>
          </p:cNvPr>
          <p:cNvSpPr txBox="1"/>
          <p:nvPr/>
        </p:nvSpPr>
        <p:spPr>
          <a:xfrm>
            <a:off x="6930448" y="550218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a:extLst>
              <a:ext uri="{FF2B5EF4-FFF2-40B4-BE49-F238E27FC236}">
                <a16:creationId xmlns:a16="http://schemas.microsoft.com/office/drawing/2014/main" id="{C39AF951-18C3-7349-627F-06E5DCAD912F}"/>
              </a:ext>
            </a:extLst>
          </p:cNvPr>
          <p:cNvSpPr txBox="1"/>
          <p:nvPr/>
        </p:nvSpPr>
        <p:spPr>
          <a:xfrm>
            <a:off x="7709899" y="518590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a:extLst>
              <a:ext uri="{FF2B5EF4-FFF2-40B4-BE49-F238E27FC236}">
                <a16:creationId xmlns:a16="http://schemas.microsoft.com/office/drawing/2014/main" id="{70ABC387-428A-78CC-0844-31FAED8F4A7C}"/>
              </a:ext>
            </a:extLst>
          </p:cNvPr>
          <p:cNvSpPr txBox="1"/>
          <p:nvPr/>
        </p:nvSpPr>
        <p:spPr>
          <a:xfrm>
            <a:off x="7693854" y="384348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a:extLst>
              <a:ext uri="{FF2B5EF4-FFF2-40B4-BE49-F238E27FC236}">
                <a16:creationId xmlns:a16="http://schemas.microsoft.com/office/drawing/2014/main" id="{9B2420C8-48F3-200F-4A5A-65C265F4B230}"/>
              </a:ext>
            </a:extLst>
          </p:cNvPr>
          <p:cNvSpPr txBox="1"/>
          <p:nvPr/>
        </p:nvSpPr>
        <p:spPr>
          <a:xfrm>
            <a:off x="7448678" y="261190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a:extLst>
              <a:ext uri="{FF2B5EF4-FFF2-40B4-BE49-F238E27FC236}">
                <a16:creationId xmlns:a16="http://schemas.microsoft.com/office/drawing/2014/main" id="{945C1A0E-081A-B612-A979-93C15841CD2C}"/>
              </a:ext>
            </a:extLst>
          </p:cNvPr>
          <p:cNvSpPr txBox="1"/>
          <p:nvPr/>
        </p:nvSpPr>
        <p:spPr>
          <a:xfrm>
            <a:off x="7165569" y="10627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a:extLst>
              <a:ext uri="{FF2B5EF4-FFF2-40B4-BE49-F238E27FC236}">
                <a16:creationId xmlns:a16="http://schemas.microsoft.com/office/drawing/2014/main" id="{C1FEE34A-F5E5-122C-7E4A-664C9AD89D30}"/>
              </a:ext>
            </a:extLst>
          </p:cNvPr>
          <p:cNvSpPr txBox="1"/>
          <p:nvPr/>
        </p:nvSpPr>
        <p:spPr>
          <a:xfrm>
            <a:off x="5021864" y="65049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a:extLst>
              <a:ext uri="{FF2B5EF4-FFF2-40B4-BE49-F238E27FC236}">
                <a16:creationId xmlns:a16="http://schemas.microsoft.com/office/drawing/2014/main" id="{94B74059-314A-2B91-0213-7E3AE207AD54}"/>
              </a:ext>
            </a:extLst>
          </p:cNvPr>
          <p:cNvSpPr txBox="1"/>
          <p:nvPr/>
        </p:nvSpPr>
        <p:spPr>
          <a:xfrm>
            <a:off x="3675083" y="4865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a:extLst>
              <a:ext uri="{FF2B5EF4-FFF2-40B4-BE49-F238E27FC236}">
                <a16:creationId xmlns:a16="http://schemas.microsoft.com/office/drawing/2014/main" id="{328CE6EF-11B8-A1FF-E017-03D23817A1D0}"/>
              </a:ext>
            </a:extLst>
          </p:cNvPr>
          <p:cNvSpPr txBox="1"/>
          <p:nvPr/>
        </p:nvSpPr>
        <p:spPr>
          <a:xfrm>
            <a:off x="1360169" y="71231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a:extLst>
              <a:ext uri="{FF2B5EF4-FFF2-40B4-BE49-F238E27FC236}">
                <a16:creationId xmlns:a16="http://schemas.microsoft.com/office/drawing/2014/main" id="{15177DFA-7A6C-F442-248D-ABFF13149A29}"/>
              </a:ext>
            </a:extLst>
          </p:cNvPr>
          <p:cNvSpPr txBox="1"/>
          <p:nvPr/>
        </p:nvSpPr>
        <p:spPr>
          <a:xfrm>
            <a:off x="3433021" y="196219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a:extLst>
              <a:ext uri="{FF2B5EF4-FFF2-40B4-BE49-F238E27FC236}">
                <a16:creationId xmlns:a16="http://schemas.microsoft.com/office/drawing/2014/main" id="{877533AD-D52E-B33C-AF37-BDAA76375E90}"/>
              </a:ext>
            </a:extLst>
          </p:cNvPr>
          <p:cNvSpPr txBox="1"/>
          <p:nvPr/>
        </p:nvSpPr>
        <p:spPr>
          <a:xfrm>
            <a:off x="3615465" y="488888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a:extLst>
              <a:ext uri="{FF2B5EF4-FFF2-40B4-BE49-F238E27FC236}">
                <a16:creationId xmlns:a16="http://schemas.microsoft.com/office/drawing/2014/main" id="{6A7F9920-D6F9-5DAE-86EB-263B7FC11924}"/>
              </a:ext>
            </a:extLst>
          </p:cNvPr>
          <p:cNvSpPr txBox="1"/>
          <p:nvPr/>
        </p:nvSpPr>
        <p:spPr>
          <a:xfrm>
            <a:off x="1415921" y="488048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a:extLst>
              <a:ext uri="{FF2B5EF4-FFF2-40B4-BE49-F238E27FC236}">
                <a16:creationId xmlns:a16="http://schemas.microsoft.com/office/drawing/2014/main" id="{B0C6D0BE-5F71-FD41-5019-B672B14AE886}"/>
              </a:ext>
            </a:extLst>
          </p:cNvPr>
          <p:cNvSpPr txBox="1"/>
          <p:nvPr/>
        </p:nvSpPr>
        <p:spPr>
          <a:xfrm>
            <a:off x="955271" y="4020313"/>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a:extLst>
              <a:ext uri="{FF2B5EF4-FFF2-40B4-BE49-F238E27FC236}">
                <a16:creationId xmlns:a16="http://schemas.microsoft.com/office/drawing/2014/main" id="{53E41533-9A05-CEB6-192B-D3A216EED144}"/>
              </a:ext>
            </a:extLst>
          </p:cNvPr>
          <p:cNvSpPr txBox="1"/>
          <p:nvPr/>
        </p:nvSpPr>
        <p:spPr>
          <a:xfrm>
            <a:off x="4365683" y="5294800"/>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a:extLst>
              <a:ext uri="{FF2B5EF4-FFF2-40B4-BE49-F238E27FC236}">
                <a16:creationId xmlns:a16="http://schemas.microsoft.com/office/drawing/2014/main" id="{41F3035C-46A5-A032-1DC5-9FE461ACD329}"/>
              </a:ext>
            </a:extLst>
          </p:cNvPr>
          <p:cNvSpPr txBox="1"/>
          <p:nvPr/>
        </p:nvSpPr>
        <p:spPr>
          <a:xfrm>
            <a:off x="4380333" y="5087125"/>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a:extLst>
              <a:ext uri="{FF2B5EF4-FFF2-40B4-BE49-F238E27FC236}">
                <a16:creationId xmlns:a16="http://schemas.microsoft.com/office/drawing/2014/main" id="{DB52F1AB-B857-5E7B-E8C8-2BE40B5946E1}"/>
              </a:ext>
            </a:extLst>
          </p:cNvPr>
          <p:cNvSpPr txBox="1"/>
          <p:nvPr/>
        </p:nvSpPr>
        <p:spPr>
          <a:xfrm>
            <a:off x="4652402" y="552247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a:extLst>
              <a:ext uri="{FF2B5EF4-FFF2-40B4-BE49-F238E27FC236}">
                <a16:creationId xmlns:a16="http://schemas.microsoft.com/office/drawing/2014/main" id="{66183D1B-6763-852B-C62A-D86D6A345A80}"/>
              </a:ext>
            </a:extLst>
          </p:cNvPr>
          <p:cNvSpPr/>
          <p:nvPr/>
        </p:nvSpPr>
        <p:spPr bwMode="auto">
          <a:xfrm>
            <a:off x="5402427" y="487945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a:extLst>
              <a:ext uri="{FF2B5EF4-FFF2-40B4-BE49-F238E27FC236}">
                <a16:creationId xmlns:a16="http://schemas.microsoft.com/office/drawing/2014/main" id="{669A2817-941B-8C2C-8C95-F4184D4CE2F7}"/>
              </a:ext>
            </a:extLst>
          </p:cNvPr>
          <p:cNvSpPr txBox="1"/>
          <p:nvPr/>
        </p:nvSpPr>
        <p:spPr>
          <a:xfrm>
            <a:off x="4259394" y="5486122"/>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a:extLst>
              <a:ext uri="{FF2B5EF4-FFF2-40B4-BE49-F238E27FC236}">
                <a16:creationId xmlns:a16="http://schemas.microsoft.com/office/drawing/2014/main" id="{33F3916E-F22F-210D-2065-949C32559756}"/>
              </a:ext>
            </a:extLst>
          </p:cNvPr>
          <p:cNvSpPr txBox="1"/>
          <p:nvPr/>
        </p:nvSpPr>
        <p:spPr>
          <a:xfrm>
            <a:off x="4405335" y="473227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a:extLst>
              <a:ext uri="{FF2B5EF4-FFF2-40B4-BE49-F238E27FC236}">
                <a16:creationId xmlns:a16="http://schemas.microsoft.com/office/drawing/2014/main" id="{7C411F0B-3937-C144-B5F3-A6AE38B39DC7}"/>
              </a:ext>
            </a:extLst>
          </p:cNvPr>
          <p:cNvSpPr/>
          <p:nvPr/>
        </p:nvSpPr>
        <p:spPr bwMode="auto">
          <a:xfrm>
            <a:off x="1749141" y="747825"/>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a:extLst>
              <a:ext uri="{FF2B5EF4-FFF2-40B4-BE49-F238E27FC236}">
                <a16:creationId xmlns:a16="http://schemas.microsoft.com/office/drawing/2014/main" id="{A489FF7D-5434-2DCC-6988-50904B4ECFDA}"/>
              </a:ext>
            </a:extLst>
          </p:cNvPr>
          <p:cNvSpPr/>
          <p:nvPr/>
        </p:nvSpPr>
        <p:spPr bwMode="auto">
          <a:xfrm>
            <a:off x="7815607" y="2723216"/>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a:extLst>
              <a:ext uri="{FF2B5EF4-FFF2-40B4-BE49-F238E27FC236}">
                <a16:creationId xmlns:a16="http://schemas.microsoft.com/office/drawing/2014/main" id="{C1C08012-6AAB-B100-DEA8-DB4690DB5669}"/>
              </a:ext>
            </a:extLst>
          </p:cNvPr>
          <p:cNvSpPr/>
          <p:nvPr/>
        </p:nvSpPr>
        <p:spPr bwMode="auto">
          <a:xfrm>
            <a:off x="8069041" y="400146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a:extLst>
              <a:ext uri="{FF2B5EF4-FFF2-40B4-BE49-F238E27FC236}">
                <a16:creationId xmlns:a16="http://schemas.microsoft.com/office/drawing/2014/main" id="{84A4FA60-2CD4-3145-0DDD-0B5F1A9D4C4B}"/>
              </a:ext>
            </a:extLst>
          </p:cNvPr>
          <p:cNvSpPr/>
          <p:nvPr/>
        </p:nvSpPr>
        <p:spPr bwMode="auto">
          <a:xfrm>
            <a:off x="3399288" y="99126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a:extLst>
              <a:ext uri="{FF2B5EF4-FFF2-40B4-BE49-F238E27FC236}">
                <a16:creationId xmlns:a16="http://schemas.microsoft.com/office/drawing/2014/main" id="{779A6DF5-1DC5-F387-8A0F-A8ABB050B4FC}"/>
              </a:ext>
            </a:extLst>
          </p:cNvPr>
          <p:cNvSpPr/>
          <p:nvPr/>
        </p:nvSpPr>
        <p:spPr bwMode="auto">
          <a:xfrm>
            <a:off x="5107106" y="131334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a:extLst>
              <a:ext uri="{FF2B5EF4-FFF2-40B4-BE49-F238E27FC236}">
                <a16:creationId xmlns:a16="http://schemas.microsoft.com/office/drawing/2014/main" id="{22A7A059-AD44-3FAA-EF74-6E5D6C1AD779}"/>
              </a:ext>
            </a:extLst>
          </p:cNvPr>
          <p:cNvSpPr/>
          <p:nvPr/>
        </p:nvSpPr>
        <p:spPr bwMode="auto">
          <a:xfrm>
            <a:off x="5410225" y="521026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a:extLst>
              <a:ext uri="{FF2B5EF4-FFF2-40B4-BE49-F238E27FC236}">
                <a16:creationId xmlns:a16="http://schemas.microsoft.com/office/drawing/2014/main" id="{64155E1A-38E9-70AC-E963-5C8AD08408B0}"/>
              </a:ext>
            </a:extLst>
          </p:cNvPr>
          <p:cNvSpPr txBox="1"/>
          <p:nvPr/>
        </p:nvSpPr>
        <p:spPr>
          <a:xfrm>
            <a:off x="3926102" y="5813930"/>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a:extLst>
              <a:ext uri="{FF2B5EF4-FFF2-40B4-BE49-F238E27FC236}">
                <a16:creationId xmlns:a16="http://schemas.microsoft.com/office/drawing/2014/main" id="{8D71708C-BF36-10B8-B854-A370D4EA63B9}"/>
              </a:ext>
            </a:extLst>
          </p:cNvPr>
          <p:cNvSpPr txBox="1"/>
          <p:nvPr/>
        </p:nvSpPr>
        <p:spPr>
          <a:xfrm>
            <a:off x="4246518" y="5911704"/>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a:extLst>
              <a:ext uri="{FF2B5EF4-FFF2-40B4-BE49-F238E27FC236}">
                <a16:creationId xmlns:a16="http://schemas.microsoft.com/office/drawing/2014/main" id="{262E3A7D-B93B-3510-7D3A-14E0786724BC}"/>
              </a:ext>
            </a:extLst>
          </p:cNvPr>
          <p:cNvSpPr txBox="1"/>
          <p:nvPr/>
        </p:nvSpPr>
        <p:spPr>
          <a:xfrm>
            <a:off x="5664022" y="5896315"/>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98" name="正方形/長方形 31">
            <a:extLst>
              <a:ext uri="{FF2B5EF4-FFF2-40B4-BE49-F238E27FC236}">
                <a16:creationId xmlns:a16="http://schemas.microsoft.com/office/drawing/2014/main" id="{3FFA1C38-2DF2-58C8-D515-C5DCEA08760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AC405B67-94C3-10B1-6FB7-132EDDF2777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7EAE2AD3-0B4C-AD83-DB66-F5809B2DD12F}"/>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7" name="正方形/長方形 16">
            <a:extLst>
              <a:ext uri="{FF2B5EF4-FFF2-40B4-BE49-F238E27FC236}">
                <a16:creationId xmlns:a16="http://schemas.microsoft.com/office/drawing/2014/main" id="{D7B05364-96AB-29BA-970F-62B5BAC20769}"/>
              </a:ext>
            </a:extLst>
          </p:cNvPr>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1458482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5B395-4279-ACA5-87FF-BF9D9A852EC6}"/>
            </a:ext>
          </a:extLst>
        </p:cNvPr>
        <p:cNvGrpSpPr/>
        <p:nvPr/>
      </p:nvGrpSpPr>
      <p:grpSpPr>
        <a:xfrm>
          <a:off x="0" y="0"/>
          <a:ext cx="0" cy="0"/>
          <a:chOff x="0" y="0"/>
          <a:chExt cx="0" cy="0"/>
        </a:xfrm>
      </p:grpSpPr>
      <p:sp>
        <p:nvSpPr>
          <p:cNvPr id="17" name="テキスト ボックス 16">
            <a:extLst>
              <a:ext uri="{FF2B5EF4-FFF2-40B4-BE49-F238E27FC236}">
                <a16:creationId xmlns:a16="http://schemas.microsoft.com/office/drawing/2014/main" id="{500AA42F-BAA0-4773-0BEB-537747449EFD}"/>
              </a:ext>
            </a:extLst>
          </p:cNvPr>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a:extLst>
              <a:ext uri="{FF2B5EF4-FFF2-40B4-BE49-F238E27FC236}">
                <a16:creationId xmlns:a16="http://schemas.microsoft.com/office/drawing/2014/main" id="{9CA0EFDE-009E-8C45-FCA1-A4CCCFE46C8A}"/>
              </a:ext>
            </a:extLst>
          </p:cNvPr>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5B80C055-1D7C-1A81-F2A6-B92CC2E54122}"/>
              </a:ext>
            </a:extLst>
          </p:cNvPr>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a:extLst>
              <a:ext uri="{FF2B5EF4-FFF2-40B4-BE49-F238E27FC236}">
                <a16:creationId xmlns:a16="http://schemas.microsoft.com/office/drawing/2014/main" id="{B33DB7B3-7C1E-0BA8-D606-3AB0FE51F59A}"/>
              </a:ext>
            </a:extLst>
          </p:cNvPr>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C1F9120A-AC26-9DF8-59DF-2107FCE44CC0}"/>
              </a:ext>
            </a:extLst>
          </p:cNvPr>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AB982F1F-5D75-4A51-59F1-382E7A7D4CCC}"/>
              </a:ext>
            </a:extLst>
          </p:cNvPr>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a:extLst>
              <a:ext uri="{FF2B5EF4-FFF2-40B4-BE49-F238E27FC236}">
                <a16:creationId xmlns:a16="http://schemas.microsoft.com/office/drawing/2014/main" id="{7EAB9BE9-5E74-E881-4A70-7D92248978E9}"/>
              </a:ext>
            </a:extLst>
          </p:cNvPr>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a:extLst>
              <a:ext uri="{FF2B5EF4-FFF2-40B4-BE49-F238E27FC236}">
                <a16:creationId xmlns:a16="http://schemas.microsoft.com/office/drawing/2014/main" id="{436FF245-8386-C51E-E5EB-C3CAE604EC68}"/>
              </a:ext>
            </a:extLst>
          </p:cNvPr>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a:extLst>
              <a:ext uri="{FF2B5EF4-FFF2-40B4-BE49-F238E27FC236}">
                <a16:creationId xmlns:a16="http://schemas.microsoft.com/office/drawing/2014/main" id="{B6D4E079-BE91-198A-D72A-CCFA1B3B49C0}"/>
              </a:ext>
            </a:extLst>
          </p:cNvPr>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a:extLst>
              <a:ext uri="{FF2B5EF4-FFF2-40B4-BE49-F238E27FC236}">
                <a16:creationId xmlns:a16="http://schemas.microsoft.com/office/drawing/2014/main" id="{D02260A2-CEE7-AD03-8D3C-479C1311B8DF}"/>
              </a:ext>
            </a:extLst>
          </p:cNvPr>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a:extLst>
              <a:ext uri="{FF2B5EF4-FFF2-40B4-BE49-F238E27FC236}">
                <a16:creationId xmlns:a16="http://schemas.microsoft.com/office/drawing/2014/main" id="{F81BC013-3CF2-EAD0-3672-09F3F08A9F79}"/>
              </a:ext>
            </a:extLst>
          </p:cNvPr>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a:extLst>
              <a:ext uri="{FF2B5EF4-FFF2-40B4-BE49-F238E27FC236}">
                <a16:creationId xmlns:a16="http://schemas.microsoft.com/office/drawing/2014/main" id="{0BD5DEB7-A784-924C-5E99-CDA4146C2476}"/>
              </a:ext>
            </a:extLst>
          </p:cNvPr>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a:extLst>
              <a:ext uri="{FF2B5EF4-FFF2-40B4-BE49-F238E27FC236}">
                <a16:creationId xmlns:a16="http://schemas.microsoft.com/office/drawing/2014/main" id="{D0B03F0B-5CE8-9C56-412A-99B0FB3374DA}"/>
              </a:ext>
            </a:extLst>
          </p:cNvPr>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a:extLst>
              <a:ext uri="{FF2B5EF4-FFF2-40B4-BE49-F238E27FC236}">
                <a16:creationId xmlns:a16="http://schemas.microsoft.com/office/drawing/2014/main" id="{F5FBB1EE-928F-1DD7-28C7-C739FA61FD7A}"/>
              </a:ext>
            </a:extLst>
          </p:cNvPr>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a:extLst>
              <a:ext uri="{FF2B5EF4-FFF2-40B4-BE49-F238E27FC236}">
                <a16:creationId xmlns:a16="http://schemas.microsoft.com/office/drawing/2014/main" id="{9634527B-0456-FB3A-9127-947ABC8297AF}"/>
              </a:ext>
            </a:extLst>
          </p:cNvPr>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2022</a:t>
            </a:r>
            <a:r>
              <a:rPr kumimoji="1" lang="ja-JP" altLang="en-US" dirty="0"/>
              <a:t>年</a:t>
            </a:r>
          </a:p>
        </p:txBody>
      </p:sp>
      <p:sp>
        <p:nvSpPr>
          <p:cNvPr id="18" name="正方形/長方形 17">
            <a:extLst>
              <a:ext uri="{FF2B5EF4-FFF2-40B4-BE49-F238E27FC236}">
                <a16:creationId xmlns:a16="http://schemas.microsoft.com/office/drawing/2014/main" id="{E8E7750D-5F90-B547-F99F-67C2B94E32ED}"/>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766613A0-2F76-F7C1-DCCD-97228E8D77C1}"/>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966D90A-7118-1261-D0C8-510EAA0521D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909537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２</a:t>
            </a:r>
            <a:r>
              <a:rPr lang="ja-JP" altLang="en-US" sz="4000" dirty="0">
                <a:solidFill>
                  <a:schemeClr val="bg1"/>
                </a:solidFill>
                <a:latin typeface="Meiryo UI" pitchFamily="50" charset="-128"/>
                <a:ea typeface="Meiryo UI" pitchFamily="50" charset="-128"/>
              </a:rPr>
              <a:t>．地域の経済</a:t>
            </a:r>
            <a:endParaRPr lang="en-US" altLang="ja-JP" sz="4000" dirty="0">
              <a:solidFill>
                <a:schemeClr val="bg1"/>
              </a:solidFill>
              <a:latin typeface="Meiryo UI" pitchFamily="50" charset="-128"/>
              <a:ea typeface="Meiryo UI" pitchFamily="50" charset="-128"/>
            </a:endParaRPr>
          </a:p>
        </p:txBody>
      </p:sp>
      <p:sp>
        <p:nvSpPr>
          <p:cNvPr id="8" name="テキスト プレースホルダ 7"/>
          <p:cNvSpPr>
            <a:spLocks noGrp="1"/>
          </p:cNvSpPr>
          <p:nvPr>
            <p:ph type="body" idx="4294967295"/>
          </p:nvPr>
        </p:nvSpPr>
        <p:spPr>
          <a:xfrm>
            <a:off x="2610333" y="3261670"/>
            <a:ext cx="4680000" cy="1508105"/>
          </a:xfrm>
          <a:prstGeom prst="rect">
            <a:avLst/>
          </a:prstGeom>
          <a:noFill/>
        </p:spPr>
        <p:txBody>
          <a:bodyPr wrap="square" rtlCol="0" anchor="ctr">
            <a:spAutoFit/>
          </a:bodyPr>
          <a:lstStyle/>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２－１．生産・販売面の分析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２－２．分配面の分析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２－３．支出面の分析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3915"/>
            <a:ext cx="8820000" cy="276999"/>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200" b="1" dirty="0">
                <a:latin typeface="Meiryo UI" pitchFamily="50" charset="-128"/>
                <a:ea typeface="Meiryo UI" pitchFamily="50" charset="-128"/>
              </a:rPr>
              <a:t>地域経済循環分析用データの産業分類は、以下の</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産業である。</a:t>
            </a:r>
            <a:endParaRPr lang="en-US" altLang="ja-JP" sz="12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3738466256"/>
              </p:ext>
            </p:extLst>
          </p:nvPr>
        </p:nvGraphicFramePr>
        <p:xfrm>
          <a:off x="67275" y="838020"/>
          <a:ext cx="9009450" cy="5580007"/>
        </p:xfrm>
        <a:graphic>
          <a:graphicData uri="http://schemas.openxmlformats.org/drawingml/2006/table">
            <a:tbl>
              <a:tblPr firstRow="1" firstCol="1" bandRow="1">
                <a:tableStyleId>{5C22544A-7EE6-4342-B048-85BDC9FD1C3A}</a:tableStyleId>
              </a:tblPr>
              <a:tblGrid>
                <a:gridCol w="324000">
                  <a:extLst>
                    <a:ext uri="{9D8B030D-6E8A-4147-A177-3AD203B41FA5}">
                      <a16:colId xmlns:a16="http://schemas.microsoft.com/office/drawing/2014/main" val="20000"/>
                    </a:ext>
                  </a:extLst>
                </a:gridCol>
                <a:gridCol w="762611">
                  <a:extLst>
                    <a:ext uri="{9D8B030D-6E8A-4147-A177-3AD203B41FA5}">
                      <a16:colId xmlns:a16="http://schemas.microsoft.com/office/drawing/2014/main" val="20001"/>
                    </a:ext>
                  </a:extLst>
                </a:gridCol>
                <a:gridCol w="1328057">
                  <a:extLst>
                    <a:ext uri="{9D8B030D-6E8A-4147-A177-3AD203B41FA5}">
                      <a16:colId xmlns:a16="http://schemas.microsoft.com/office/drawing/2014/main" val="20002"/>
                    </a:ext>
                  </a:extLst>
                </a:gridCol>
                <a:gridCol w="6594782">
                  <a:extLst>
                    <a:ext uri="{9D8B030D-6E8A-4147-A177-3AD203B41FA5}">
                      <a16:colId xmlns:a16="http://schemas.microsoft.com/office/drawing/2014/main" val="20003"/>
                    </a:ext>
                  </a:extLst>
                </a:gridCol>
              </a:tblGrid>
              <a:tr h="164294">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9"/>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窯業･土石製品製造業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3"/>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5"/>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6"/>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7"/>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8"/>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1"/>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4"/>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6"/>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7"/>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9"/>
                  </a:ext>
                </a:extLst>
              </a:tr>
              <a:tr h="133513">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2428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23327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33114">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180000" y="6411078"/>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extLst>
      <p:ext uri="{BB962C8B-B14F-4D97-AF65-F5344CB8AC3E}">
        <p14:creationId xmlns:p14="http://schemas.microsoft.com/office/powerpoint/2010/main" val="2987678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
        <p:nvSpPr>
          <p:cNvPr id="5" name="スライド番号プレースホルダ 2">
            <a:extLst>
              <a:ext uri="{FF2B5EF4-FFF2-40B4-BE49-F238E27FC236}">
                <a16:creationId xmlns:a16="http://schemas.microsoft.com/office/drawing/2014/main" id="{EBB6BF64-9CC9-43A7-A08F-9CD9D1AE4BAC}"/>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２－１．生産・販売面の分析</a:t>
            </a:r>
            <a:endParaRPr lang="en-US" altLang="ja-JP" sz="4000" kern="0" dirty="0">
              <a:solidFill>
                <a:schemeClr val="tx1">
                  <a:lumMod val="75000"/>
                  <a:lumOff val="25000"/>
                </a:schemeClr>
              </a:solidFill>
            </a:endParaRPr>
          </a:p>
        </p:txBody>
      </p:sp>
      <p:sp>
        <p:nvSpPr>
          <p:cNvPr id="4" name="スライド番号プレースホルダ 2">
            <a:extLst>
              <a:ext uri="{FF2B5EF4-FFF2-40B4-BE49-F238E27FC236}">
                <a16:creationId xmlns:a16="http://schemas.microsoft.com/office/drawing/2014/main" id="{BE9C2FB2-D55E-4C07-8582-F4F769C459F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（１）地域の中で規模の大きい産業は何か①：売上</a:t>
            </a:r>
            <a:r>
              <a:rPr lang="en-US" altLang="ja-JP" dirty="0"/>
              <a:t>(</a:t>
            </a:r>
            <a:r>
              <a:rPr lang="ja-JP" altLang="en-US" dirty="0"/>
              <a:t>生産額</a:t>
            </a:r>
            <a:r>
              <a:rPr lang="en-US" altLang="ja-JP" dirty="0"/>
              <a:t>)</a:t>
            </a:r>
            <a:endParaRPr kumimoji="1" lang="ja-JP" altLang="en-US" dirty="0"/>
          </a:p>
        </p:txBody>
      </p:sp>
      <p:sp>
        <p:nvSpPr>
          <p:cNvPr id="4" name="テキスト ボックス 9"/>
          <p:cNvSpPr txBox="1">
            <a:spLocks noChangeArrowheads="1"/>
          </p:cNvSpPr>
          <p:nvPr/>
        </p:nvSpPr>
        <p:spPr bwMode="auto">
          <a:xfrm>
            <a:off x="168028" y="2714853"/>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生産額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 name="正方形/長方形 31"/>
          <p:cNvSpPr/>
          <p:nvPr/>
        </p:nvSpPr>
        <p:spPr bwMode="auto">
          <a:xfrm>
            <a:off x="252000" y="2090092"/>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年の生産額を比較すると増加しており、第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次産業ともに生産額が増加している。</a:t>
            </a:r>
            <a:endParaRPr lang="en-US" altLang="ja-JP" sz="1200" b="1" dirty="0">
              <a:latin typeface="Meiryo UI" pitchFamily="50" charset="-128"/>
              <a:ea typeface="Meiryo UI" pitchFamily="50" charset="-128"/>
            </a:endParaRPr>
          </a:p>
        </p:txBody>
      </p:sp>
      <p:sp>
        <p:nvSpPr>
          <p:cNvPr id="6" name="テキスト ボックス 8"/>
          <p:cNvSpPr txBox="1"/>
          <p:nvPr/>
        </p:nvSpPr>
        <p:spPr>
          <a:xfrm>
            <a:off x="803564" y="659824"/>
            <a:ext cx="8280000" cy="1336453"/>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生産額は地域内の企業にとっての売上であり、地域の経済活動の規模を把握するうえで重要な指標である。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ここではまず、産業合計の生産額より、地域全体の生産額の規模の推移を把握する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次に、第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次産業の生産額の推移より、生産額の規模が大きい産業が何であり、時系列でどのように変化しているかを把握する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テキスト ボックス 9"/>
          <p:cNvSpPr txBox="1">
            <a:spLocks noChangeArrowheads="1"/>
          </p:cNvSpPr>
          <p:nvPr/>
        </p:nvSpPr>
        <p:spPr bwMode="auto">
          <a:xfrm>
            <a:off x="4472201" y="2714853"/>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生産額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78931" y="636660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1" name="正方形/長方形 31">
            <a:extLst>
              <a:ext uri="{FF2B5EF4-FFF2-40B4-BE49-F238E27FC236}">
                <a16:creationId xmlns:a16="http://schemas.microsoft.com/office/drawing/2014/main" id="{36A6BA13-0C79-4490-A5CD-8CFC0289E1FA}"/>
              </a:ext>
            </a:extLst>
          </p:cNvPr>
          <p:cNvSpPr/>
          <p:nvPr/>
        </p:nvSpPr>
        <p:spPr bwMode="auto">
          <a:xfrm>
            <a:off x="1120365" y="172390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DED0BADF-6073-4F71-86EB-3B108E81D2F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55166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（１）地域の中で規模の大きい産業は何か①：産業別生産額</a:t>
            </a:r>
            <a:endParaRPr kumimoji="1" lang="ja-JP" altLang="en-US" dirty="0"/>
          </a:p>
        </p:txBody>
      </p:sp>
      <p:sp>
        <p:nvSpPr>
          <p:cNvPr id="4" name="テキスト ボックス 9"/>
          <p:cNvSpPr txBox="1">
            <a:spLocks noChangeArrowheads="1"/>
          </p:cNvSpPr>
          <p:nvPr/>
        </p:nvSpPr>
        <p:spPr bwMode="auto">
          <a:xfrm>
            <a:off x="252000" y="2540359"/>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88773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年で生産額が最も大きい産業は化学で</a:t>
            </a:r>
            <a:r>
              <a:rPr lang="en-US" altLang="ja-JP" sz="1200" b="1" dirty="0">
                <a:latin typeface="Meiryo UI" pitchFamily="50" charset="-128"/>
                <a:ea typeface="Meiryo UI" pitchFamily="50" charset="-128"/>
              </a:rPr>
              <a:t>226</a:t>
            </a:r>
            <a:r>
              <a:rPr lang="ja-JP" altLang="en-US" sz="1200" b="1" dirty="0">
                <a:latin typeface="Meiryo UI" pitchFamily="50" charset="-128"/>
                <a:ea typeface="Meiryo UI" pitchFamily="50" charset="-128"/>
              </a:rPr>
              <a:t>億円であり、次いで保健衛生・社会事業、建設業、電気機械の生産額が大きい。</a:t>
            </a:r>
            <a:endParaRPr lang="en-US" altLang="ja-JP" sz="1200" b="1" dirty="0">
              <a:latin typeface="Meiryo UI" pitchFamily="50" charset="-128"/>
              <a:ea typeface="Meiryo UI" pitchFamily="50" charset="-128"/>
            </a:endParaRPr>
          </a:p>
        </p:txBody>
      </p:sp>
      <p:sp>
        <p:nvSpPr>
          <p:cNvPr id="6" name="テキスト ボックス 8"/>
          <p:cNvSpPr txBox="1"/>
          <p:nvPr/>
        </p:nvSpPr>
        <p:spPr>
          <a:xfrm>
            <a:off x="803564" y="642305"/>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生産額が大きい産業は、域内にとどまらず域外へも販売している可能性が高く、域外から所得を獲得できる地域にとって強みのある産業である。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ここでは、産業別生産額の推移より、地域の中で生産額の規模の大きい産業が何であり、時系列でどのように変化しているかを把握する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9" name="正方形/長方形 31">
            <a:extLst>
              <a:ext uri="{FF2B5EF4-FFF2-40B4-BE49-F238E27FC236}">
                <a16:creationId xmlns:a16="http://schemas.microsoft.com/office/drawing/2014/main" id="{5FDDCFA9-DE02-47AF-B7DE-268CF2B82F45}"/>
              </a:ext>
            </a:extLst>
          </p:cNvPr>
          <p:cNvSpPr/>
          <p:nvPr/>
        </p:nvSpPr>
        <p:spPr bwMode="auto">
          <a:xfrm>
            <a:off x="1120365" y="15721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53F7A202-6388-4E2E-A416-82DC6D6FAF7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a:t>
            </a:r>
            <a:r>
              <a:rPr lang="ja-JP" altLang="en-US" dirty="0"/>
              <a:t>産業別生産額構成比</a:t>
            </a:r>
            <a:endParaRPr lang="ja-JP" altLang="en-US" dirty="0">
              <a:latin typeface="Meiryo UI" pitchFamily="50" charset="-128"/>
              <a:ea typeface="Meiryo UI" pitchFamily="50" charset="-128"/>
            </a:endParaRPr>
          </a:p>
        </p:txBody>
      </p:sp>
      <p:sp>
        <p:nvSpPr>
          <p:cNvPr id="25" name="テキスト ボックス 24"/>
          <p:cNvSpPr txBox="1">
            <a:spLocks noChangeArrowheads="1"/>
          </p:cNvSpPr>
          <p:nvPr/>
        </p:nvSpPr>
        <p:spPr bwMode="auto">
          <a:xfrm>
            <a:off x="252000" y="2486094"/>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02709"/>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年で生産額が最も大きい産業は化学であり、次いで保健衛生・社会事業、建設業、電気機械が「稼ぐ力」の大きなウェイトを占めている。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163639" y="2835806"/>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23</a:t>
            </a:fld>
            <a:endParaRPr lang="en-US" altLang="ja-JP" b="1" dirty="0">
              <a:latin typeface="Meiryo UI" pitchFamily="50" charset="-128"/>
              <a:ea typeface="Meiryo UI" pitchFamily="50" charset="-128"/>
            </a:endParaRPr>
          </a:p>
        </p:txBody>
      </p:sp>
      <p:sp>
        <p:nvSpPr>
          <p:cNvPr id="12" name="テキスト ボックス 11"/>
          <p:cNvSpPr txBox="1"/>
          <p:nvPr/>
        </p:nvSpPr>
        <p:spPr>
          <a:xfrm>
            <a:off x="803564" y="680320"/>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生産額が大きい産業は、域内にとどまらず域外へも販売している可能性が高く、域外から所得を獲得できる地域にとって強みのある産業である。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ここでは、産業別生産額の構成比を各年で比較して、規模の大きい産業が時系列でどのように変化しているかを把握する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1" name="正方形/長方形 31">
            <a:extLst>
              <a:ext uri="{FF2B5EF4-FFF2-40B4-BE49-F238E27FC236}">
                <a16:creationId xmlns:a16="http://schemas.microsoft.com/office/drawing/2014/main" id="{B64EF8F5-4020-4DCB-972B-6003BF149C3E}"/>
              </a:ext>
            </a:extLst>
          </p:cNvPr>
          <p:cNvSpPr/>
          <p:nvPr/>
        </p:nvSpPr>
        <p:spPr bwMode="auto">
          <a:xfrm>
            <a:off x="5970651" y="146098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981350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92796"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450026"/>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生産額ベース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7" name="正方形/長方形 6"/>
          <p:cNvSpPr/>
          <p:nvPr/>
        </p:nvSpPr>
        <p:spPr bwMode="auto">
          <a:xfrm>
            <a:off x="252000" y="1885141"/>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年で全国と比較して得意としている産業は林業、化学、電気機械、電子部品・デバイス、保健衛生・社会事業、その他の製造業等である。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13" name="テキスト ボックス 12"/>
          <p:cNvSpPr txBox="1"/>
          <p:nvPr/>
        </p:nvSpPr>
        <p:spPr>
          <a:xfrm>
            <a:off x="812796" y="637092"/>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全産業の生産額に占める当該産業の生産額の割合が全国平均と比較して高い産業は、当該地域にとって比較優位な産業であり、得意な産業である。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ここでは、修正特化係数を用いて、全国平均と比較して地域で得意な産業が何であり、それらが時系列でどのように変化しているかを把握する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4" name="テキスト ボックス 13"/>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457603" y="2962172"/>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472248" y="3230102"/>
            <a:ext cx="976550"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b="1" dirty="0">
                <a:solidFill>
                  <a:schemeClr val="tx1"/>
                </a:solidFill>
                <a:latin typeface="Meiryo UI" panose="020B0604030504040204" pitchFamily="50" charset="-128"/>
                <a:ea typeface="Meiryo UI" panose="020B0604030504040204" pitchFamily="50" charset="-128"/>
              </a:rPr>
              <a:t>全国平均より</a:t>
            </a:r>
            <a:endParaRPr kumimoji="1" lang="en-US" altLang="ja-JP" sz="1100" b="1" dirty="0">
              <a:solidFill>
                <a:schemeClr val="tx1"/>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solidFill>
                <a:latin typeface="Meiryo UI" panose="020B0604030504040204" pitchFamily="50" charset="-128"/>
                <a:ea typeface="Meiryo UI" panose="020B0604030504040204" pitchFamily="50" charset="-128"/>
              </a:rPr>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466408" y="3230102"/>
            <a:ext cx="976550"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b="1" dirty="0">
                <a:solidFill>
                  <a:schemeClr val="tx1"/>
                </a:solidFill>
                <a:latin typeface="Meiryo UI" panose="020B0604030504040204" pitchFamily="50" charset="-128"/>
                <a:ea typeface="Meiryo UI" panose="020B0604030504040204" pitchFamily="50" charset="-128"/>
              </a:rPr>
              <a:t>全国平均より</a:t>
            </a:r>
            <a:endParaRPr kumimoji="1" lang="en-US" altLang="ja-JP" sz="1100" b="1" dirty="0">
              <a:solidFill>
                <a:schemeClr val="tx1"/>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solidFill>
                <a:latin typeface="Meiryo UI" panose="020B0604030504040204" pitchFamily="50" charset="-128"/>
                <a:ea typeface="Meiryo UI" panose="020B0604030504040204" pitchFamily="50" charset="-128"/>
              </a:rPr>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549043" y="279119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415187" y="279119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3" name="テキスト ボックス 10">
            <a:extLst>
              <a:ext uri="{FF2B5EF4-FFF2-40B4-BE49-F238E27FC236}">
                <a16:creationId xmlns:a16="http://schemas.microsoft.com/office/drawing/2014/main" id="{02BEF01E-7D3C-47EE-B8E7-59A4E9FDE8AC}"/>
              </a:ext>
            </a:extLst>
          </p:cNvPr>
          <p:cNvSpPr txBox="1"/>
          <p:nvPr/>
        </p:nvSpPr>
        <p:spPr>
          <a:xfrm>
            <a:off x="5476959" y="4744483"/>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24" name="直線コネクタ 23">
            <a:extLst>
              <a:ext uri="{FF2B5EF4-FFF2-40B4-BE49-F238E27FC236}">
                <a16:creationId xmlns:a16="http://schemas.microsoft.com/office/drawing/2014/main" id="{B4C86DAF-776D-4D99-8B61-15497EABEEFE}"/>
              </a:ext>
            </a:extLst>
          </p:cNvPr>
          <p:cNvCxnSpPr>
            <a:cxnSpLocks/>
          </p:cNvCxnSpPr>
          <p:nvPr/>
        </p:nvCxnSpPr>
        <p:spPr>
          <a:xfrm flipV="1">
            <a:off x="645369" y="4990704"/>
            <a:ext cx="822531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6" name="正方形/長方形 31">
            <a:extLst>
              <a:ext uri="{FF2B5EF4-FFF2-40B4-BE49-F238E27FC236}">
                <a16:creationId xmlns:a16="http://schemas.microsoft.com/office/drawing/2014/main" id="{E2AC60DA-CB6F-4782-AC43-BAB14C9E4DF1}"/>
              </a:ext>
            </a:extLst>
          </p:cNvPr>
          <p:cNvSpPr/>
          <p:nvPr/>
        </p:nvSpPr>
        <p:spPr bwMode="auto">
          <a:xfrm>
            <a:off x="1120365" y="154425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08790" cy="493058"/>
          </a:xfrm>
        </p:spPr>
        <p:txBody>
          <a:bodyPr/>
          <a:lstStyle/>
          <a:p>
            <a:r>
              <a:rPr lang="ja-JP" altLang="en-US" dirty="0">
                <a:latin typeface="Meiryo UI" pitchFamily="50" charset="-128"/>
                <a:ea typeface="Meiryo UI" pitchFamily="50" charset="-128"/>
              </a:rPr>
              <a:t>（３）域外から所得を獲得している産業は何か：</a:t>
            </a:r>
            <a:r>
              <a:rPr lang="ja-JP" altLang="en-US" dirty="0"/>
              <a:t>純移輸出額</a:t>
            </a:r>
            <a:endParaRPr kumimoji="1" lang="ja-JP" altLang="en-US" dirty="0">
              <a:latin typeface="Meiryo UI" pitchFamily="50" charset="-128"/>
              <a:ea typeface="Meiryo UI" pitchFamily="50" charset="-128"/>
            </a:endParaRPr>
          </a:p>
        </p:txBody>
      </p: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5" name="テキスト ボックス 14"/>
          <p:cNvSpPr txBox="1"/>
          <p:nvPr/>
        </p:nvSpPr>
        <p:spPr>
          <a:xfrm>
            <a:off x="774504" y="664902"/>
            <a:ext cx="8280000" cy="147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域内の経済循環の流れを太くするためには、地域が個性や強みを生かして生産・販売を行い、域外からの所得を獲得することが重要である。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ここではまず、産業合計の純移輸出額より、産業全体として域外から所得を獲得できているか否かを把握する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次に、第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次産業の純移輸出額の推移より、どの産業の純移輸出額が大きく、時系列でどのように変化しているかを把握する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正方形/長方形 18"/>
          <p:cNvSpPr/>
          <p:nvPr/>
        </p:nvSpPr>
        <p:spPr bwMode="auto">
          <a:xfrm>
            <a:off x="252000" y="223736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年の純移輸出額を比較すると減少しており、第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次産業で純移輸出額が減少している。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4" name="テキスト ボックス 9"/>
          <p:cNvSpPr txBox="1">
            <a:spLocks noChangeArrowheads="1"/>
          </p:cNvSpPr>
          <p:nvPr/>
        </p:nvSpPr>
        <p:spPr bwMode="auto">
          <a:xfrm>
            <a:off x="139464" y="2832543"/>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純移輸出額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5" name="テキスト ボックス 9"/>
          <p:cNvSpPr txBox="1">
            <a:spLocks noChangeArrowheads="1"/>
          </p:cNvSpPr>
          <p:nvPr/>
        </p:nvSpPr>
        <p:spPr bwMode="auto">
          <a:xfrm>
            <a:off x="4508790" y="2832543"/>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純移輸出額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0" name="正方形/長方形 31">
            <a:extLst>
              <a:ext uri="{FF2B5EF4-FFF2-40B4-BE49-F238E27FC236}">
                <a16:creationId xmlns:a16="http://schemas.microsoft.com/office/drawing/2014/main" id="{FF56E226-7702-46A6-89D4-6930AF02CC55}"/>
              </a:ext>
            </a:extLst>
          </p:cNvPr>
          <p:cNvSpPr/>
          <p:nvPr/>
        </p:nvSpPr>
        <p:spPr bwMode="auto">
          <a:xfrm>
            <a:off x="1120365" y="188975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227992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54504"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72086" y="3291495"/>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15" name="テキスト ボックス 14"/>
          <p:cNvSpPr txBox="1"/>
          <p:nvPr/>
        </p:nvSpPr>
        <p:spPr>
          <a:xfrm>
            <a:off x="774504" y="655850"/>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純移輸出額がプラスとなっている産業は、モノやサービスの購入に関して、域外への支払い額よりも域外からの受取り額の方が多く、域外から所得を獲得できる強みのある産業である。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ここでは、産業別純移輸出額を用いて、域外から所得を獲得している産業が何であり、それらが時系列でどのように変化しているかを把握する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49860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872000"/>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域外から所得を獲得している産業は電気機械、保健衛生・社会事業、化学、その他の製造業、電子部品・デバイス、宿泊・飲食サービス業等である。これらは、域内での生産額が大きい産業であり、地域で強みのある産業といえ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6" name="右矢印 35"/>
          <p:cNvSpPr/>
          <p:nvPr/>
        </p:nvSpPr>
        <p:spPr bwMode="auto">
          <a:xfrm>
            <a:off x="2163526" y="3226300"/>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63526" y="2906046"/>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332646" y="3226300"/>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64646" y="2898672"/>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180000" y="6380898"/>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正方形/長方形 31">
            <a:extLst>
              <a:ext uri="{FF2B5EF4-FFF2-40B4-BE49-F238E27FC236}">
                <a16:creationId xmlns:a16="http://schemas.microsoft.com/office/drawing/2014/main" id="{364D4686-716E-49E6-B7F7-76FBC89CFF9B}"/>
              </a:ext>
            </a:extLst>
          </p:cNvPr>
          <p:cNvSpPr/>
          <p:nvPr/>
        </p:nvSpPr>
        <p:spPr bwMode="auto">
          <a:xfrm>
            <a:off x="1120365" y="157601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（４）地域で所得</a:t>
            </a:r>
            <a:r>
              <a:rPr lang="en-US" altLang="ja-JP" sz="2100" dirty="0"/>
              <a:t>(</a:t>
            </a:r>
            <a:r>
              <a:rPr lang="ja-JP" altLang="en-US" sz="2100" dirty="0"/>
              <a:t>付加価値</a:t>
            </a:r>
            <a:r>
              <a:rPr lang="en-US" altLang="ja-JP" sz="2100" dirty="0"/>
              <a:t>)</a:t>
            </a:r>
            <a:r>
              <a:rPr lang="ja-JP" altLang="en-US" sz="2100" dirty="0"/>
              <a:t>を稼いでいる産業は何か①：付加価値額</a:t>
            </a:r>
            <a:endParaRPr kumimoji="1" lang="ja-JP" altLang="en-US" sz="2100" dirty="0"/>
          </a:p>
        </p:txBody>
      </p:sp>
      <p:sp>
        <p:nvSpPr>
          <p:cNvPr id="5" name="テキスト ボックス 4"/>
          <p:cNvSpPr txBox="1"/>
          <p:nvPr/>
        </p:nvSpPr>
        <p:spPr>
          <a:xfrm>
            <a:off x="805241" y="663922"/>
            <a:ext cx="8280000" cy="129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生産額が大きくても付加価値額が小さい場合、売上が従業員の所得や自治体の税収に繋がっていない可能性がある。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ここではまず、産業合計の生産額より、産業全体の生産額の規模の推移を把握する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また、第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次産業の付加価値額の推移より、どの産業の付加価値額が大きく、時系列でどのように変化しているかを把握する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6" name="正方形/長方形 15"/>
          <p:cNvSpPr/>
          <p:nvPr/>
        </p:nvSpPr>
        <p:spPr bwMode="auto">
          <a:xfrm>
            <a:off x="252000" y="207676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年の付加価値額を比較すると増加しており、第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次産業の付加価値額が増加している。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テキスト ボックス 9"/>
          <p:cNvSpPr txBox="1">
            <a:spLocks noChangeArrowheads="1"/>
          </p:cNvSpPr>
          <p:nvPr/>
        </p:nvSpPr>
        <p:spPr bwMode="auto">
          <a:xfrm>
            <a:off x="148683" y="2726582"/>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6" name="テキスト ボックス 9"/>
          <p:cNvSpPr txBox="1">
            <a:spLocks noChangeArrowheads="1"/>
          </p:cNvSpPr>
          <p:nvPr/>
        </p:nvSpPr>
        <p:spPr bwMode="auto">
          <a:xfrm>
            <a:off x="4516224" y="2726582"/>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製造業事業所調査</a:t>
            </a:r>
            <a:r>
              <a:rPr lang="en-US" altLang="zh-TW" sz="800" dirty="0">
                <a:latin typeface="Meiryo UI" pitchFamily="50" charset="-128"/>
                <a:ea typeface="Meiryo UI"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3D1CEFBD-A3FE-4A1E-9B9B-C6228BD61BE9}"/>
              </a:ext>
            </a:extLst>
          </p:cNvPr>
          <p:cNvSpPr/>
          <p:nvPr/>
        </p:nvSpPr>
        <p:spPr bwMode="auto">
          <a:xfrm>
            <a:off x="1120365" y="171120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1" name="スライド番号プレースホルダ 2">
            <a:extLst>
              <a:ext uri="{FF2B5EF4-FFF2-40B4-BE49-F238E27FC236}">
                <a16:creationId xmlns:a16="http://schemas.microsoft.com/office/drawing/2014/main" id="{0B49ACB0-B108-4C11-828A-3DA862A44DD8}"/>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786799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（４）地域で所得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4" name="テキスト ボックス 3"/>
          <p:cNvSpPr txBox="1">
            <a:spLocks noChangeArrowheads="1"/>
          </p:cNvSpPr>
          <p:nvPr/>
        </p:nvSpPr>
        <p:spPr bwMode="auto">
          <a:xfrm>
            <a:off x="252000" y="2389758"/>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5" name="テキスト ボックス 4"/>
          <p:cNvSpPr txBox="1"/>
          <p:nvPr/>
        </p:nvSpPr>
        <p:spPr>
          <a:xfrm>
            <a:off x="820109" y="653908"/>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付加価値が地域住民の所得や地方税収の源泉となることから、付加価値の大きい産業は地域において中心的な産業と言える。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ここでは、産業別付加価値額より、地域の中で所得を稼いでいる産業が何であり、それらが時系列でどのように変化しているかを把握する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6" name="正方形/長方形 15"/>
          <p:cNvSpPr/>
          <p:nvPr/>
        </p:nvSpPr>
        <p:spPr bwMode="auto">
          <a:xfrm>
            <a:off x="252000" y="180290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年で付加価値額が最も大きい産業は保健衛生・社会事業で</a:t>
            </a:r>
            <a:r>
              <a:rPr lang="en-US" altLang="ja-JP" sz="1200" b="1" dirty="0">
                <a:latin typeface="Meiryo UI" pitchFamily="50" charset="-128"/>
                <a:ea typeface="Meiryo UI" pitchFamily="50" charset="-128"/>
              </a:rPr>
              <a:t>136</a:t>
            </a:r>
            <a:r>
              <a:rPr lang="ja-JP" altLang="en-US" sz="1200" b="1" dirty="0">
                <a:latin typeface="Meiryo UI" pitchFamily="50" charset="-128"/>
                <a:ea typeface="Meiryo UI" pitchFamily="50" charset="-128"/>
              </a:rPr>
              <a:t>億円であり、次いで化学、住宅賃貸業、建設業の付加価値額が大きい。</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9" name="正方形/長方形 31">
            <a:extLst>
              <a:ext uri="{FF2B5EF4-FFF2-40B4-BE49-F238E27FC236}">
                <a16:creationId xmlns:a16="http://schemas.microsoft.com/office/drawing/2014/main" id="{FEAD54D2-71E2-4FB3-993A-2F0433089569}"/>
              </a:ext>
            </a:extLst>
          </p:cNvPr>
          <p:cNvSpPr/>
          <p:nvPr/>
        </p:nvSpPr>
        <p:spPr bwMode="auto">
          <a:xfrm>
            <a:off x="1120365" y="143526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7E3224CA-1ACA-41CD-B410-E8128F07838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（４）地域で所得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404434"/>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410021" y="2779127"/>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sp>
        <p:nvSpPr>
          <p:cNvPr id="14" name="テキスト ボックス 13"/>
          <p:cNvSpPr txBox="1"/>
          <p:nvPr/>
        </p:nvSpPr>
        <p:spPr>
          <a:xfrm>
            <a:off x="810277" y="664224"/>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付加価値が地域住民の所得や地方税収の源泉となることから、付加価値の大きい産業は地域において中心的な産業と言える。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ここでは、産業別付加価値額の構成比を時系列で比較して、地域の中で所得を稼いでいる産業がどのように変化しているかを把握する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6" name="正方形/長方形 15"/>
          <p:cNvSpPr/>
          <p:nvPr/>
        </p:nvSpPr>
        <p:spPr bwMode="auto">
          <a:xfrm>
            <a:off x="252000" y="178864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年で付加価値を最も生み出しているのは保健衛生・社会事業であり、次いで化学、住宅賃貸業、建設業である。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1" name="正方形/長方形 31">
            <a:extLst>
              <a:ext uri="{FF2B5EF4-FFF2-40B4-BE49-F238E27FC236}">
                <a16:creationId xmlns:a16="http://schemas.microsoft.com/office/drawing/2014/main" id="{921CD227-2D85-49BE-AC73-AEF37D5793D5}"/>
              </a:ext>
            </a:extLst>
          </p:cNvPr>
          <p:cNvSpPr/>
          <p:nvPr/>
        </p:nvSpPr>
        <p:spPr bwMode="auto">
          <a:xfrm>
            <a:off x="1075915" y="145083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11268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a:t>
            </a:fld>
            <a:endParaRPr lang="en-US" altLang="ja-JP" b="1" dirty="0">
              <a:latin typeface="Meiryo UI" pitchFamily="50" charset="-128"/>
              <a:ea typeface="Meiryo UI" pitchFamily="50" charset="-128"/>
            </a:endParaRPr>
          </a:p>
        </p:txBody>
      </p:sp>
      <p:sp>
        <p:nvSpPr>
          <p:cNvPr id="6" name="テキスト ボックス 5"/>
          <p:cNvSpPr txBox="1"/>
          <p:nvPr/>
        </p:nvSpPr>
        <p:spPr>
          <a:xfrm>
            <a:off x="151344" y="648970"/>
            <a:ext cx="4835454" cy="5850319"/>
          </a:xfrm>
          <a:prstGeom prst="rect">
            <a:avLst/>
          </a:prstGeom>
          <a:noFill/>
        </p:spPr>
        <p:txBody>
          <a:bodyPr wrap="square" rtlCol="0">
            <a:spAutoFit/>
          </a:bodyPr>
          <a:lstStyle/>
          <a:p>
            <a:pPr>
              <a:spcAft>
                <a:spcPts val="6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lnSpc>
                <a:spcPts val="500"/>
              </a:lnSpc>
              <a:spcAft>
                <a:spcPts val="0"/>
              </a:spcAft>
            </a:pPr>
            <a:endParaRPr lang="en-US" altLang="ja-JP" sz="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２．地域の経済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２－１．生産・販売面の分析</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6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600"/>
              </a:spcAft>
            </a:pPr>
            <a:r>
              <a:rPr lang="ja-JP" altLang="en-US" sz="1200" b="1" dirty="0">
                <a:solidFill>
                  <a:srgbClr val="44546A"/>
                </a:solidFill>
                <a:latin typeface="Meiryo UI" pitchFamily="50" charset="-128"/>
                <a:ea typeface="Meiryo UI" pitchFamily="50" charset="-128"/>
              </a:rPr>
              <a:t>（４）地域で所得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600"/>
              </a:spcAft>
            </a:pPr>
            <a:r>
              <a:rPr lang="ja-JP" altLang="en-US" sz="1200" b="1" dirty="0">
                <a:solidFill>
                  <a:srgbClr val="44546A"/>
                </a:solidFill>
                <a:latin typeface="Meiryo UI" pitchFamily="50" charset="-128"/>
                <a:ea typeface="Meiryo UI" pitchFamily="50" charset="-128"/>
              </a:rPr>
              <a:t>（５）地域の産業の稼ぐ力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600"/>
              </a:spcAft>
            </a:pPr>
            <a:r>
              <a:rPr lang="ja-JP" altLang="en-US" sz="1200" b="1" dirty="0">
                <a:solidFill>
                  <a:srgbClr val="44546A"/>
                </a:solidFill>
                <a:latin typeface="Meiryo UI" pitchFamily="50" charset="-128"/>
                <a:ea typeface="Meiryo UI" pitchFamily="50" charset="-128"/>
              </a:rPr>
              <a:t>（６）住民の生活を支えている産業は何か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（７）地域の産業の従業者</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２－２．分配面の分析</a:t>
            </a:r>
          </a:p>
          <a:p>
            <a:pPr>
              <a:spcAft>
                <a:spcPts val="6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（２）地域の所得の流出額はどの程度か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（３）地域の所得の流出率はどの程度か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（４）地域住民の所得はどの程度か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２－３．支出面の分析</a:t>
            </a:r>
          </a:p>
          <a:p>
            <a:pPr>
              <a:spcAft>
                <a:spcPts val="600"/>
              </a:spcAft>
            </a:pPr>
            <a:r>
              <a:rPr lang="ja-JP" altLang="en-US" sz="1200" b="1" dirty="0">
                <a:solidFill>
                  <a:srgbClr val="44546A"/>
                </a:solidFill>
                <a:latin typeface="Meiryo UI" pitchFamily="50" charset="-128"/>
                <a:ea typeface="Meiryo UI" pitchFamily="50" charset="-128"/>
              </a:rPr>
              <a:t>（１）住民の所得が域内で消費されているか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（３）地域内に投資需要があるか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（４）</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（５）エネルギー収支の分析</a:t>
            </a:r>
            <a:endParaRPr lang="en-US" altLang="ja-JP" sz="12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5112000" y="648970"/>
            <a:ext cx="4032000" cy="5096267"/>
          </a:xfrm>
          <a:prstGeom prst="rect">
            <a:avLst/>
          </a:prstGeom>
          <a:noFill/>
        </p:spPr>
        <p:txBody>
          <a:bodyPr wrap="square" rtlCol="0">
            <a:spAutoFit/>
          </a:bodyPr>
          <a:lstStyle/>
          <a:p>
            <a:pPr>
              <a:spcAft>
                <a:spcPts val="600"/>
              </a:spcAft>
            </a:pPr>
            <a:r>
              <a:rPr lang="ja-JP" altLang="en-US" sz="1800" b="1" dirty="0">
                <a:solidFill>
                  <a:srgbClr val="44546A"/>
                </a:solidFill>
                <a:latin typeface="Meiryo UI" pitchFamily="50" charset="-128"/>
                <a:ea typeface="Meiryo UI" pitchFamily="50" charset="-128"/>
              </a:rPr>
              <a:t>３．地域のエネルギー消費</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３－１．エネルギー消費量の分析</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（１）産業別エネルギー消費量</a:t>
            </a:r>
          </a:p>
          <a:p>
            <a:pPr>
              <a:spcAft>
                <a:spcPts val="6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３－２．エネルギー生産性の分析</a:t>
            </a:r>
          </a:p>
          <a:p>
            <a:pPr>
              <a:spcAft>
                <a:spcPts val="6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6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6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6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6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３－４．再生可能エネルギー導入ポテンシャル</a:t>
            </a:r>
          </a:p>
          <a:p>
            <a:pPr>
              <a:lnSpc>
                <a:spcPts val="500"/>
              </a:lnSpc>
              <a:spcAft>
                <a:spcPts val="0"/>
              </a:spcAft>
            </a:pPr>
            <a:endParaRPr lang="en-US" altLang="ja-JP" sz="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４．地域の概況</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（１）基礎的な指標の推移</a:t>
            </a:r>
          </a:p>
          <a:p>
            <a:pPr>
              <a:spcAft>
                <a:spcPts val="6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6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600"/>
              </a:spcAft>
            </a:pPr>
            <a:r>
              <a:rPr lang="ja-JP" altLang="en-US" sz="1200" b="1" dirty="0">
                <a:solidFill>
                  <a:srgbClr val="44546A"/>
                </a:solidFill>
                <a:latin typeface="Meiryo UI" pitchFamily="50" charset="-128"/>
                <a:ea typeface="Meiryo UI" pitchFamily="50" charset="-128"/>
              </a:rPr>
              <a:t>（４）就業者の規模</a:t>
            </a:r>
          </a:p>
          <a:p>
            <a:pPr>
              <a:spcAft>
                <a:spcPts val="6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（５）地域の産業の稼ぐ力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a:t>
            </a:r>
          </a:p>
        </p:txBody>
      </p:sp>
      <p:sp>
        <p:nvSpPr>
          <p:cNvPr id="10" name="テキスト ボックス 9"/>
          <p:cNvSpPr txBox="1">
            <a:spLocks noChangeArrowheads="1"/>
          </p:cNvSpPr>
          <p:nvPr/>
        </p:nvSpPr>
        <p:spPr bwMode="auto">
          <a:xfrm>
            <a:off x="252000" y="2619019"/>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労働生産性</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0" name="正方形/長方形 19"/>
          <p:cNvSpPr/>
          <p:nvPr/>
        </p:nvSpPr>
        <p:spPr bwMode="auto">
          <a:xfrm>
            <a:off x="252000" y="195689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を比較すると、全産業では増加しており、第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次産業の労働生産性が増加している。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791725" y="661314"/>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我が国の今後の労働力不足克服のためには、稼ぐ力</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の推移より、労働生産性がどのように変化しているかを把握する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292189"/>
            <a:ext cx="5760000"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12" name="正方形/長方形 11"/>
          <p:cNvSpPr/>
          <p:nvPr/>
        </p:nvSpPr>
        <p:spPr>
          <a:xfrm>
            <a:off x="180000" y="6156779"/>
            <a:ext cx="5328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3" name="正方形/長方形 31">
            <a:extLst>
              <a:ext uri="{FF2B5EF4-FFF2-40B4-BE49-F238E27FC236}">
                <a16:creationId xmlns:a16="http://schemas.microsoft.com/office/drawing/2014/main" id="{BA058C35-8336-4F3A-9E3A-7AEC01AF1647}"/>
              </a:ext>
            </a:extLst>
          </p:cNvPr>
          <p:cNvSpPr/>
          <p:nvPr/>
        </p:nvSpPr>
        <p:spPr bwMode="auto">
          <a:xfrm>
            <a:off x="1120365" y="16272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00" dirty="0"/>
              <a:t>（５）地域の産業の稼ぐ力</a:t>
            </a:r>
            <a:r>
              <a:rPr lang="en-US" altLang="ja-JP" sz="2300" dirty="0"/>
              <a:t>(1</a:t>
            </a:r>
            <a:r>
              <a:rPr lang="ja-JP" altLang="en-US" sz="2300" dirty="0"/>
              <a:t>人当たり付加価値額</a:t>
            </a:r>
            <a:r>
              <a:rPr lang="en-US" altLang="ja-JP" sz="2300" dirty="0"/>
              <a:t>)</a:t>
            </a:r>
            <a:r>
              <a:rPr lang="ja-JP" altLang="en-US" sz="2300" dirty="0"/>
              <a:t>：第</a:t>
            </a:r>
            <a:r>
              <a:rPr lang="en-US" altLang="ja-JP" sz="2300" dirty="0"/>
              <a:t>1</a:t>
            </a:r>
            <a:r>
              <a:rPr lang="ja-JP" altLang="en-US" sz="2300" dirty="0"/>
              <a:t>次・</a:t>
            </a:r>
            <a:r>
              <a:rPr lang="en-US" altLang="ja-JP" sz="2300" dirty="0"/>
              <a:t>2</a:t>
            </a:r>
            <a:r>
              <a:rPr lang="ja-JP" altLang="en-US" sz="2300" dirty="0"/>
              <a:t>次産業</a:t>
            </a:r>
            <a:endParaRPr kumimoji="1" lang="ja-JP" altLang="en-US" sz="2300" dirty="0"/>
          </a:p>
        </p:txBody>
      </p:sp>
      <p:sp>
        <p:nvSpPr>
          <p:cNvPr id="9" name="正方形/長方形 8"/>
          <p:cNvSpPr/>
          <p:nvPr/>
        </p:nvSpPr>
        <p:spPr bwMode="auto">
          <a:xfrm>
            <a:off x="218604" y="1765478"/>
            <a:ext cx="8640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年の○○市では、第２次産業のうち化学の付加価値構成比が最も高いが、労働生産性は全国よりも低い。次いで建設業の付加価値構成比が高く、労働生産性も全国より高い。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4358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19" name="Rectangle 3"/>
          <p:cNvSpPr>
            <a:spLocks noChangeArrowheads="1"/>
          </p:cNvSpPr>
          <p:nvPr/>
        </p:nvSpPr>
        <p:spPr bwMode="auto">
          <a:xfrm>
            <a:off x="820109" y="668174"/>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20" name="テキスト ボックス 1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79999" y="6384596"/>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2" name="正方形/長方形 31">
            <a:extLst>
              <a:ext uri="{FF2B5EF4-FFF2-40B4-BE49-F238E27FC236}">
                <a16:creationId xmlns:a16="http://schemas.microsoft.com/office/drawing/2014/main" id="{E4625A8A-6D61-4FD5-AC85-3442A6A5664C}"/>
              </a:ext>
            </a:extLst>
          </p:cNvPr>
          <p:cNvSpPr/>
          <p:nvPr/>
        </p:nvSpPr>
        <p:spPr bwMode="auto">
          <a:xfrm>
            <a:off x="6067015" y="145406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（５）地域の産業の稼ぐ力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34108"/>
            <a:ext cx="8640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年の○○市では、第３次産業のうち保健衛生・社会事業の付加価値構成比が最も高いが、労働生産性は全国よりも低い。次いで住宅賃貸業の付加価値構成比が高いが、労働生産性は全国よりも低い。</a:t>
            </a:r>
          </a:p>
        </p:txBody>
      </p:sp>
      <p:sp>
        <p:nvSpPr>
          <p:cNvPr id="11" name="正方形/長方形 10"/>
          <p:cNvSpPr/>
          <p:nvPr/>
        </p:nvSpPr>
        <p:spPr>
          <a:xfrm>
            <a:off x="252000" y="2243393"/>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521075"/>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86091"/>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17" name="Rectangle 3"/>
          <p:cNvSpPr>
            <a:spLocks noChangeArrowheads="1"/>
          </p:cNvSpPr>
          <p:nvPr/>
        </p:nvSpPr>
        <p:spPr bwMode="auto">
          <a:xfrm>
            <a:off x="820109" y="642014"/>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0" name="テキスト ボックス 1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79999" y="6384591"/>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2" name="正方形/長方形 31">
            <a:extLst>
              <a:ext uri="{FF2B5EF4-FFF2-40B4-BE49-F238E27FC236}">
                <a16:creationId xmlns:a16="http://schemas.microsoft.com/office/drawing/2014/main" id="{AAA7518C-EFF7-429D-9638-D2D20BA3E8F1}"/>
              </a:ext>
            </a:extLst>
          </p:cNvPr>
          <p:cNvSpPr/>
          <p:nvPr/>
        </p:nvSpPr>
        <p:spPr bwMode="auto">
          <a:xfrm>
            <a:off x="6067015" y="141832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（６）住民の生活を支えている産業は何か：雇用者所得</a:t>
            </a:r>
            <a:endParaRPr kumimoji="1" lang="ja-JP" altLang="en-US" dirty="0"/>
          </a:p>
        </p:txBody>
      </p:sp>
      <p:sp>
        <p:nvSpPr>
          <p:cNvPr id="4" name="正方形/長方形 25"/>
          <p:cNvSpPr/>
          <p:nvPr/>
        </p:nvSpPr>
        <p:spPr bwMode="auto">
          <a:xfrm>
            <a:off x="252000" y="221281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年の雇用者所得を比較すると、全産業では増加しており、第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次産業の雇用者所得が増加している。</a:t>
            </a:r>
          </a:p>
        </p:txBody>
      </p:sp>
      <p:sp>
        <p:nvSpPr>
          <p:cNvPr id="6" name="Rectangle 3"/>
          <p:cNvSpPr>
            <a:spLocks noChangeArrowheads="1"/>
          </p:cNvSpPr>
          <p:nvPr/>
        </p:nvSpPr>
        <p:spPr bwMode="auto">
          <a:xfrm>
            <a:off x="820109" y="642340"/>
            <a:ext cx="8280000" cy="147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ここではまず、産業合計の雇用者所得より、地域全体の雇用者所得の規模の推移を把握する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また、第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次産業の雇用者所得の推移より、どの産業の雇用者所得が大きく、時系列でどのように変化しているかを把握する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テキスト ボックス 9"/>
          <p:cNvSpPr txBox="1">
            <a:spLocks noChangeArrowheads="1"/>
          </p:cNvSpPr>
          <p:nvPr/>
        </p:nvSpPr>
        <p:spPr bwMode="auto">
          <a:xfrm>
            <a:off x="163551" y="2826699"/>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6" name="テキスト ボックス 9"/>
          <p:cNvSpPr txBox="1">
            <a:spLocks noChangeArrowheads="1"/>
          </p:cNvSpPr>
          <p:nvPr/>
        </p:nvSpPr>
        <p:spPr bwMode="auto">
          <a:xfrm>
            <a:off x="4486487" y="2826699"/>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6"/>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F939299E-5249-4C91-8A4A-3D5431A3788A}"/>
              </a:ext>
            </a:extLst>
          </p:cNvPr>
          <p:cNvSpPr/>
          <p:nvPr/>
        </p:nvSpPr>
        <p:spPr bwMode="auto">
          <a:xfrm>
            <a:off x="1120365" y="187073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1" name="スライド番号プレースホルダ 2">
            <a:extLst>
              <a:ext uri="{FF2B5EF4-FFF2-40B4-BE49-F238E27FC236}">
                <a16:creationId xmlns:a16="http://schemas.microsoft.com/office/drawing/2014/main" id="{3CEEEFD4-59E3-421B-8B4A-64789DC3DB6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243994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（６）住民の生活を支えている産業は何か：産業別雇用者所得</a:t>
            </a:r>
            <a:endParaRPr kumimoji="1" lang="ja-JP" altLang="en-US" dirty="0"/>
          </a:p>
        </p:txBody>
      </p:sp>
      <p:sp>
        <p:nvSpPr>
          <p:cNvPr id="4" name="正方形/長方形 25"/>
          <p:cNvSpPr/>
          <p:nvPr/>
        </p:nvSpPr>
        <p:spPr bwMode="auto">
          <a:xfrm>
            <a:off x="252000" y="1880146"/>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年で雇用者所得が最も大きい産業は、保健衛生・社会事業で</a:t>
            </a:r>
            <a:r>
              <a:rPr lang="en-US" altLang="ja-JP" sz="1200" b="1" dirty="0">
                <a:latin typeface="Meiryo UI" pitchFamily="50" charset="-128"/>
                <a:ea typeface="Meiryo UI" pitchFamily="50" charset="-128"/>
              </a:rPr>
              <a:t>113</a:t>
            </a:r>
            <a:r>
              <a:rPr lang="ja-JP" altLang="en-US" sz="1200" b="1" dirty="0">
                <a:latin typeface="Meiryo UI" pitchFamily="50" charset="-128"/>
                <a:ea typeface="Meiryo UI" pitchFamily="50" charset="-128"/>
              </a:rPr>
              <a:t>億円であり、次いで建設業、化学、教育、小売業の雇用者所得が大きい。</a:t>
            </a:r>
          </a:p>
        </p:txBody>
      </p:sp>
      <p:sp>
        <p:nvSpPr>
          <p:cNvPr id="5" name="テキスト ボックス 4"/>
          <p:cNvSpPr txBox="1">
            <a:spLocks noChangeArrowheads="1"/>
          </p:cNvSpPr>
          <p:nvPr/>
        </p:nvSpPr>
        <p:spPr bwMode="auto">
          <a:xfrm>
            <a:off x="252000" y="251032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6" name="Rectangle 3"/>
          <p:cNvSpPr>
            <a:spLocks noChangeArrowheads="1"/>
          </p:cNvSpPr>
          <p:nvPr/>
        </p:nvSpPr>
        <p:spPr bwMode="auto">
          <a:xfrm>
            <a:off x="820109" y="645579"/>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ここでは、産業別雇用者所得より、地域の中で所得を稼いでいる産業が何であり、それらが時系列でどのように変化しているかを把握する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79999" y="6380895"/>
            <a:ext cx="547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9" name="正方形/長方形 31">
            <a:extLst>
              <a:ext uri="{FF2B5EF4-FFF2-40B4-BE49-F238E27FC236}">
                <a16:creationId xmlns:a16="http://schemas.microsoft.com/office/drawing/2014/main" id="{CAC6112B-556A-4097-8B11-0BBB61A9C05F}"/>
              </a:ext>
            </a:extLst>
          </p:cNvPr>
          <p:cNvSpPr/>
          <p:nvPr/>
        </p:nvSpPr>
        <p:spPr bwMode="auto">
          <a:xfrm>
            <a:off x="1120365" y="156049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D7C3471B-9E87-4899-BA8D-BF9FFDFD43F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0993350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（６）住民の生活を支えている産業は何か</a:t>
            </a:r>
            <a:r>
              <a:rPr lang="en-US" altLang="ja-JP" dirty="0"/>
              <a:t>:</a:t>
            </a:r>
            <a:r>
              <a:rPr lang="ja-JP" altLang="en-US" dirty="0"/>
              <a:t>産業別雇用者所得構成比</a:t>
            </a:r>
            <a:endParaRPr kumimoji="1" lang="ja-JP" altLang="en-US" dirty="0"/>
          </a:p>
        </p:txBody>
      </p:sp>
      <p:sp>
        <p:nvSpPr>
          <p:cNvPr id="26" name="正方形/長方形 25"/>
          <p:cNvSpPr/>
          <p:nvPr/>
        </p:nvSpPr>
        <p:spPr bwMode="auto">
          <a:xfrm>
            <a:off x="252000" y="19136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年の住民の生活を支える雇用者所得への寄与が大きい産業は、保健衛生・社会事業、建設業、化学、教育、小売業である。</a:t>
            </a:r>
          </a:p>
        </p:txBody>
      </p:sp>
      <p:sp>
        <p:nvSpPr>
          <p:cNvPr id="17" name="テキスト ボックス 16"/>
          <p:cNvSpPr txBox="1">
            <a:spLocks noChangeArrowheads="1"/>
          </p:cNvSpPr>
          <p:nvPr/>
        </p:nvSpPr>
        <p:spPr bwMode="auto">
          <a:xfrm>
            <a:off x="252000" y="2543921"/>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380761" y="2913261"/>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14" name="Rectangle 3"/>
          <p:cNvSpPr>
            <a:spLocks noChangeArrowheads="1"/>
          </p:cNvSpPr>
          <p:nvPr/>
        </p:nvSpPr>
        <p:spPr bwMode="auto">
          <a:xfrm>
            <a:off x="820109" y="653491"/>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ここでは、地域の雇用者所得の産業別構成比を時系列で比較し、住民の生活を支えている産業がどのように変化しているかを把握する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8"/>
          <p:cNvSpPr/>
          <p:nvPr/>
        </p:nvSpPr>
        <p:spPr>
          <a:xfrm>
            <a:off x="179999" y="6380894"/>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E26794D1-D7B8-42D0-9D7E-4773E63D0A7D}"/>
              </a:ext>
            </a:extLst>
          </p:cNvPr>
          <p:cNvSpPr/>
          <p:nvPr/>
        </p:nvSpPr>
        <p:spPr bwMode="auto">
          <a:xfrm>
            <a:off x="1120365" y="15785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404710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（７）地域の</a:t>
            </a:r>
            <a:r>
              <a:rPr lang="ja-JP" altLang="en-US">
                <a:latin typeface="Meiryo UI" pitchFamily="50" charset="-128"/>
                <a:ea typeface="Meiryo UI" pitchFamily="50" charset="-128"/>
              </a:rPr>
              <a:t>産業の従業者</a:t>
            </a:r>
            <a:r>
              <a:rPr lang="en-US" altLang="ja-JP">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40275"/>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年の○○市の従業者数１人当たりの雇用者所得は、全産業では県と比較すると高いが、全国、人口同規模地域と比較すると低い。産業別には、人口同規模地域と比較するとどの産業でも低い水準である。</a:t>
            </a:r>
          </a:p>
        </p:txBody>
      </p:sp>
      <p:sp>
        <p:nvSpPr>
          <p:cNvPr id="7" name="テキスト ボックス 6"/>
          <p:cNvSpPr txBox="1">
            <a:spLocks noChangeArrowheads="1"/>
          </p:cNvSpPr>
          <p:nvPr/>
        </p:nvSpPr>
        <p:spPr bwMode="auto">
          <a:xfrm>
            <a:off x="252000" y="261326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産業別従業者１人当たりの雇用者所得</a:t>
            </a:r>
          </a:p>
        </p:txBody>
      </p:sp>
      <p:sp>
        <p:nvSpPr>
          <p:cNvPr id="10" name="正方形/長方形 9"/>
          <p:cNvSpPr/>
          <p:nvPr/>
        </p:nvSpPr>
        <p:spPr>
          <a:xfrm>
            <a:off x="180000" y="6292188"/>
            <a:ext cx="5760000"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GDP</a:t>
            </a:r>
            <a:r>
              <a:rPr lang="ja-JP" altLang="en-US" sz="700" dirty="0">
                <a:latin typeface="Meiryo UI" pitchFamily="50" charset="-128"/>
                <a:ea typeface="Meiryo UI" pitchFamily="50" charset="-128"/>
              </a:rPr>
              <a:t>統計の不動産業には帰属家賃が含まれており、地域経済循環分析用データの産業分類では第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36</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49670"/>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における付加価値額を雇用者所得に変更し、産業別従業者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8"/>
          <p:cNvSpPr/>
          <p:nvPr/>
        </p:nvSpPr>
        <p:spPr>
          <a:xfrm>
            <a:off x="179999" y="6151848"/>
            <a:ext cx="601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1" name="正方形/長方形 31">
            <a:extLst>
              <a:ext uri="{FF2B5EF4-FFF2-40B4-BE49-F238E27FC236}">
                <a16:creationId xmlns:a16="http://schemas.microsoft.com/office/drawing/2014/main" id="{3B9647FA-005E-4D79-BB4C-AB455F22F91B}"/>
              </a:ext>
            </a:extLst>
          </p:cNvPr>
          <p:cNvSpPr/>
          <p:nvPr/>
        </p:nvSpPr>
        <p:spPr bwMode="auto">
          <a:xfrm>
            <a:off x="1162476" y="161344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２－２．分配面の分析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B213A682-E0ED-4B25-B84A-20FB908FFD4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963524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（１）地域住民に所得が分配されているか</a:t>
            </a:r>
            <a:endParaRPr kumimoji="1" lang="ja-JP" altLang="en-US" dirty="0"/>
          </a:p>
        </p:txBody>
      </p:sp>
      <p:sp>
        <p:nvSpPr>
          <p:cNvPr id="5" name="正方形/長方形 4"/>
          <p:cNvSpPr/>
          <p:nvPr/>
        </p:nvSpPr>
        <p:spPr bwMode="auto">
          <a:xfrm>
            <a:off x="230802" y="1721575"/>
            <a:ext cx="8682396"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地域住民雇用者所得は地域内雇用者所得よりも小さく、所得が流出している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労働力の流入</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地域住民その他所得は地域内その他所得よりも大きく、所得が流入している。</a:t>
            </a:r>
          </a:p>
        </p:txBody>
      </p:sp>
      <p:sp>
        <p:nvSpPr>
          <p:cNvPr id="6" name="Rectangle 3"/>
          <p:cNvSpPr>
            <a:spLocks noChangeArrowheads="1"/>
          </p:cNvSpPr>
          <p:nvPr/>
        </p:nvSpPr>
        <p:spPr bwMode="auto">
          <a:xfrm>
            <a:off x="820109" y="640297"/>
            <a:ext cx="8280000" cy="100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14"/>
          <p:cNvSpPr>
            <a:spLocks noChangeArrowheads="1"/>
          </p:cNvSpPr>
          <p:nvPr/>
        </p:nvSpPr>
        <p:spPr bwMode="auto">
          <a:xfrm>
            <a:off x="76054"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a:t>
            </a:r>
          </a:p>
        </p:txBody>
      </p:sp>
      <p:sp>
        <p:nvSpPr>
          <p:cNvPr id="16" name="正方形/長方形 15"/>
          <p:cNvSpPr>
            <a:spLocks noChangeArrowheads="1"/>
          </p:cNvSpPr>
          <p:nvPr/>
        </p:nvSpPr>
        <p:spPr bwMode="auto">
          <a:xfrm>
            <a:off x="3099138"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a:t>
            </a:r>
          </a:p>
        </p:txBody>
      </p:sp>
      <p:sp>
        <p:nvSpPr>
          <p:cNvPr id="9" name="正方形/長方形 8"/>
          <p:cNvSpPr>
            <a:spLocks noChangeArrowheads="1"/>
          </p:cNvSpPr>
          <p:nvPr/>
        </p:nvSpPr>
        <p:spPr bwMode="auto">
          <a:xfrm>
            <a:off x="6128379"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247225" y="6329011"/>
            <a:ext cx="3060000"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a:t>
            </a:r>
          </a:p>
        </p:txBody>
      </p:sp>
      <p:sp>
        <p:nvSpPr>
          <p:cNvPr id="11" name="正方形/長方形 10"/>
          <p:cNvSpPr/>
          <p:nvPr/>
        </p:nvSpPr>
        <p:spPr>
          <a:xfrm>
            <a:off x="3426413" y="6444601"/>
            <a:ext cx="2206826"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12" name="正方形/長方形 11"/>
          <p:cNvSpPr/>
          <p:nvPr/>
        </p:nvSpPr>
        <p:spPr>
          <a:xfrm>
            <a:off x="152812"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13" name="正方形/長方形 12"/>
          <p:cNvSpPr/>
          <p:nvPr/>
        </p:nvSpPr>
        <p:spPr>
          <a:xfrm>
            <a:off x="3164100"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14" name="正方形/長方形 13"/>
          <p:cNvSpPr/>
          <p:nvPr/>
        </p:nvSpPr>
        <p:spPr>
          <a:xfrm>
            <a:off x="6424158" y="6320219"/>
            <a:ext cx="2700000" cy="215444"/>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「国民経済計算」「県民経済計算」「産業連関表」 「経済センサス」</a:t>
            </a:r>
            <a:endParaRPr lang="en-US" altLang="ja-JP" sz="700" dirty="0">
              <a:latin typeface="Meiryo UI" pitchFamily="50" charset="-128"/>
              <a:ea typeface="Meiryo UI" pitchFamily="50" charset="-128"/>
            </a:endParaRPr>
          </a:p>
          <a:p>
            <a:r>
              <a:rPr lang="ja-JP" altLang="en-US" sz="700" dirty="0">
                <a:latin typeface="Meiryo UI" pitchFamily="50" charset="-128"/>
                <a:ea typeface="Meiryo UI" pitchFamily="50" charset="-128"/>
              </a:rPr>
              <a:t>         「</a:t>
            </a:r>
            <a:r>
              <a:rPr lang="zh-TW" altLang="en-US" sz="700" dirty="0">
                <a:latin typeface="Meiryo UI" pitchFamily="50" charset="-128"/>
                <a:ea typeface="Meiryo UI" pitchFamily="50" charset="-128"/>
              </a:rPr>
              <a:t>製造業事業所調査</a:t>
            </a:r>
            <a:r>
              <a:rPr lang="en-US" altLang="zh-TW" sz="700" dirty="0">
                <a:latin typeface="Meiryo UI" pitchFamily="50" charset="-128"/>
                <a:ea typeface="Meiryo UI" pitchFamily="50" charset="-128"/>
              </a:rPr>
              <a:t>(</a:t>
            </a:r>
            <a:r>
              <a:rPr lang="ja-JP" altLang="en-US" sz="700" dirty="0">
                <a:latin typeface="Meiryo UI" pitchFamily="50" charset="-128"/>
                <a:ea typeface="Meiryo UI" pitchFamily="50" charset="-128"/>
              </a:rPr>
              <a:t>工業統計</a:t>
            </a:r>
            <a:r>
              <a:rPr lang="en-US" altLang="ja-JP" sz="700" dirty="0">
                <a:latin typeface="Meiryo UI" pitchFamily="50" charset="-128"/>
                <a:ea typeface="Meiryo UI" pitchFamily="50" charset="-128"/>
              </a:rPr>
              <a:t>)</a:t>
            </a:r>
            <a:r>
              <a:rPr lang="ja-JP" altLang="en-US" sz="700" dirty="0">
                <a:latin typeface="Meiryo UI" pitchFamily="50" charset="-128"/>
                <a:ea typeface="Meiryo UI" pitchFamily="50" charset="-128"/>
              </a:rPr>
              <a:t>」「国勢調査」等より作成</a:t>
            </a:r>
          </a:p>
        </p:txBody>
      </p:sp>
      <p:sp>
        <p:nvSpPr>
          <p:cNvPr id="17" name="正方形/長方形 16"/>
          <p:cNvSpPr/>
          <p:nvPr/>
        </p:nvSpPr>
        <p:spPr>
          <a:xfrm>
            <a:off x="6325739"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18" name="正方形/長方形 31">
            <a:extLst>
              <a:ext uri="{FF2B5EF4-FFF2-40B4-BE49-F238E27FC236}">
                <a16:creationId xmlns:a16="http://schemas.microsoft.com/office/drawing/2014/main" id="{C22C2BC6-C9A5-4B21-9648-5E8E06DA7A7E}"/>
              </a:ext>
            </a:extLst>
          </p:cNvPr>
          <p:cNvSpPr/>
          <p:nvPr/>
        </p:nvSpPr>
        <p:spPr bwMode="auto">
          <a:xfrm>
            <a:off x="1149469" y="140453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9" name="スライド番号プレースホルダ 2">
            <a:extLst>
              <a:ext uri="{FF2B5EF4-FFF2-40B4-BE49-F238E27FC236}">
                <a16:creationId xmlns:a16="http://schemas.microsoft.com/office/drawing/2014/main" id="{30FAFA71-6E86-4BE5-9E09-55356A31A63E}"/>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738901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（２）地域の所得の流出額はどの程度か</a:t>
            </a:r>
            <a:endParaRPr kumimoji="1" lang="ja-JP" altLang="en-US" dirty="0"/>
          </a:p>
        </p:txBody>
      </p:sp>
      <p:sp>
        <p:nvSpPr>
          <p:cNvPr id="5" name="正方形/長方形 4"/>
          <p:cNvSpPr/>
          <p:nvPr/>
        </p:nvSpPr>
        <p:spPr bwMode="auto">
          <a:xfrm>
            <a:off x="252000" y="1866077"/>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は直近の</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年で流入しており、</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年を比較すると流入額は増加している。内訳を見ると、直近では雇用者所得の流出以上にその他所得の流入が大きい。</a:t>
            </a:r>
          </a:p>
        </p:txBody>
      </p:sp>
      <p:sp>
        <p:nvSpPr>
          <p:cNvPr id="6" name="Rectangle 3"/>
          <p:cNvSpPr>
            <a:spLocks noChangeArrowheads="1"/>
          </p:cNvSpPr>
          <p:nvPr/>
        </p:nvSpPr>
        <p:spPr bwMode="auto">
          <a:xfrm>
            <a:off x="820109" y="647731"/>
            <a:ext cx="8280000" cy="1152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a:spLocks noChangeArrowheads="1"/>
          </p:cNvSpPr>
          <p:nvPr/>
        </p:nvSpPr>
        <p:spPr bwMode="auto">
          <a:xfrm>
            <a:off x="241401" y="2461179"/>
            <a:ext cx="8661198"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13" name="テキスト ボックス 12"/>
          <p:cNvSpPr txBox="1"/>
          <p:nvPr/>
        </p:nvSpPr>
        <p:spPr>
          <a:xfrm>
            <a:off x="281597" y="6282875"/>
            <a:ext cx="5620836" cy="12311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r>
              <a:rPr lang="zh-CN" altLang="en-US" sz="800" dirty="0">
                <a:latin typeface="HGPｺﾞｼｯｸM" pitchFamily="50" charset="-128"/>
                <a:ea typeface="HGPｺﾞｼｯｸM" pitchFamily="50" charset="-128"/>
              </a:rPr>
              <a:t>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9" name="正方形/長方形 8"/>
          <p:cNvSpPr/>
          <p:nvPr/>
        </p:nvSpPr>
        <p:spPr>
          <a:xfrm>
            <a:off x="179999" y="6371658"/>
            <a:ext cx="547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8F2472A5-2D36-405E-AE2B-EB85C85F1EE8}"/>
              </a:ext>
            </a:extLst>
          </p:cNvPr>
          <p:cNvSpPr/>
          <p:nvPr/>
        </p:nvSpPr>
        <p:spPr bwMode="auto">
          <a:xfrm>
            <a:off x="6006450" y="155877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3F47E783-0203-4664-B0B9-D61346DC6B1B}"/>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459714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bwMode="auto">
          <a:xfrm>
            <a:off x="432000" y="674455"/>
            <a:ext cx="8280000" cy="2946173"/>
          </a:xfrm>
          <a:prstGeom prst="rect">
            <a:avLst/>
          </a:prstGeom>
          <a:noFill/>
          <a:ln w="28575">
            <a:solidFill>
              <a:srgbClr val="CC0066"/>
            </a:solidFill>
            <a:prstDash val="sysDash"/>
          </a:ln>
        </p:spPr>
        <p:txBody>
          <a:bodyPr wrap="square" lIns="180000" tIns="72000" rIns="180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800" b="1" dirty="0">
                <a:latin typeface="Meiryo UI" pitchFamily="50" charset="-128"/>
                <a:ea typeface="Meiryo UI" pitchFamily="50" charset="-128"/>
              </a:rPr>
              <a:t>　　 環境省 地域経済循環分析：「</a:t>
            </a:r>
            <a:r>
              <a:rPr lang="en-US" altLang="ja-JP" sz="1800" b="1" dirty="0">
                <a:latin typeface="Meiryo UI" pitchFamily="50" charset="-128"/>
                <a:ea typeface="Meiryo UI" pitchFamily="50" charset="-128"/>
              </a:rPr>
              <a:t>5</a:t>
            </a:r>
            <a:r>
              <a:rPr lang="ja-JP" altLang="en-US" sz="1800" b="1" dirty="0" err="1">
                <a:latin typeface="Meiryo UI" pitchFamily="50" charset="-128"/>
                <a:ea typeface="Meiryo UI" pitchFamily="50" charset="-128"/>
              </a:rPr>
              <a:t>．</a:t>
            </a:r>
            <a:r>
              <a:rPr lang="ja-JP" altLang="en-US" sz="1800" b="1" dirty="0">
                <a:latin typeface="Meiryo UI" pitchFamily="50" charset="-128"/>
                <a:ea typeface="Meiryo UI" pitchFamily="50" charset="-128"/>
              </a:rPr>
              <a:t>地域経済循環分析用データの提供」</a:t>
            </a:r>
            <a:endParaRPr lang="en-US" altLang="ja-JP" sz="1800" b="1" dirty="0">
              <a:latin typeface="Meiryo UI" pitchFamily="50" charset="-128"/>
              <a:ea typeface="Meiryo UI" pitchFamily="50" charset="-128"/>
            </a:endParaRPr>
          </a:p>
          <a:p>
            <a:pPr algn="just">
              <a:spcBef>
                <a:spcPts val="0"/>
              </a:spcBef>
              <a:spcAft>
                <a:spcPts val="0"/>
              </a:spcAft>
              <a:buClr>
                <a:srgbClr val="0070C0"/>
              </a:buClr>
            </a:pPr>
            <a:r>
              <a:rPr lang="en-US" altLang="ja-JP" sz="1800" b="1" dirty="0">
                <a:latin typeface="Meiryo UI" pitchFamily="50" charset="-128"/>
                <a:ea typeface="Meiryo UI" pitchFamily="50" charset="-128"/>
              </a:rPr>
              <a:t>     https://www.env.go.jp/policy/circulation/</a:t>
            </a:r>
          </a:p>
        </p:txBody>
      </p:sp>
      <p:sp>
        <p:nvSpPr>
          <p:cNvPr id="5" name="正方形/長方形 4"/>
          <p:cNvSpPr/>
          <p:nvPr/>
        </p:nvSpPr>
        <p:spPr>
          <a:xfrm>
            <a:off x="342000" y="3637532"/>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789180" y="3956456"/>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経済センサス－活動調査</a:t>
            </a:r>
          </a:p>
          <a:p>
            <a:pPr>
              <a:spcBef>
                <a:spcPts val="0"/>
              </a:spcBef>
              <a:spcAft>
                <a:spcPts val="300"/>
              </a:spcAft>
            </a:pP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
        <p:nvSpPr>
          <p:cNvPr id="7" name="スライド番号プレースホルダ 2">
            <a:extLst>
              <a:ext uri="{FF2B5EF4-FFF2-40B4-BE49-F238E27FC236}">
                <a16:creationId xmlns:a16="http://schemas.microsoft.com/office/drawing/2014/main" id="{45F9D7EA-715E-4FB8-BA7E-9F48CA85F66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062061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（３）地域の所得の流出率はどの程度か</a:t>
            </a:r>
            <a:endParaRPr kumimoji="1" lang="ja-JP" altLang="en-US" dirty="0"/>
          </a:p>
        </p:txBody>
      </p:sp>
      <p:sp>
        <p:nvSpPr>
          <p:cNvPr id="5" name="正方形/長方形 4"/>
          <p:cNvSpPr/>
          <p:nvPr/>
        </p:nvSpPr>
        <p:spPr bwMode="auto">
          <a:xfrm>
            <a:off x="252000" y="187513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○○市の雇用者所得は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年ともに流入している一方、その他所得は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年ともに流出している。</a:t>
            </a:r>
          </a:p>
        </p:txBody>
      </p:sp>
      <p:sp>
        <p:nvSpPr>
          <p:cNvPr id="6" name="Rectangle 3"/>
          <p:cNvSpPr>
            <a:spLocks noChangeArrowheads="1"/>
          </p:cNvSpPr>
          <p:nvPr/>
        </p:nvSpPr>
        <p:spPr bwMode="auto">
          <a:xfrm>
            <a:off x="820109" y="629624"/>
            <a:ext cx="8280000" cy="1188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ここでは、雇用者所得の通勤による所得の流出入及び、その他所得の本社等や財政移転による流出入がどの程度であるかを、時系列で比較し把握する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a:spLocks noChangeArrowheads="1"/>
          </p:cNvSpPr>
          <p:nvPr/>
        </p:nvSpPr>
        <p:spPr bwMode="auto">
          <a:xfrm>
            <a:off x="230802" y="2453922"/>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773198" y="2453922"/>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3" name="テキスト ボックス 12"/>
          <p:cNvSpPr txBox="1"/>
          <p:nvPr/>
        </p:nvSpPr>
        <p:spPr>
          <a:xfrm>
            <a:off x="111668" y="6173657"/>
            <a:ext cx="4141574" cy="24622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endParaRPr kumimoji="1" lang="en-US" altLang="ja-JP" sz="800" dirty="0">
              <a:latin typeface="HGPｺﾞｼｯｸM" pitchFamily="50" charset="-128"/>
              <a:ea typeface="HGPｺﾞｼｯｸM" pitchFamily="50" charset="-128"/>
            </a:endParaRPr>
          </a:p>
          <a:p>
            <a:r>
              <a:rPr lang="zh-CN" altLang="en-US" sz="800" dirty="0">
                <a:latin typeface="HGPｺﾞｼｯｸM" pitchFamily="50" charset="-128"/>
                <a:ea typeface="HGPｺﾞｼｯｸM" pitchFamily="50" charset="-128"/>
              </a:rPr>
              <a:t>     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16" name="テキスト ボックス 15"/>
          <p:cNvSpPr txBox="1"/>
          <p:nvPr/>
        </p:nvSpPr>
        <p:spPr>
          <a:xfrm>
            <a:off x="4994812" y="6173657"/>
            <a:ext cx="3960000" cy="24622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endParaRPr kumimoji="1" lang="en-US" altLang="ja-JP" sz="800" dirty="0">
              <a:latin typeface="HGPｺﾞｼｯｸM" pitchFamily="50" charset="-128"/>
              <a:ea typeface="HGPｺﾞｼｯｸM" pitchFamily="50" charset="-128"/>
            </a:endParaRPr>
          </a:p>
          <a:p>
            <a:r>
              <a:rPr lang="zh-CN" altLang="en-US" sz="800" dirty="0">
                <a:latin typeface="HGPｺﾞｼｯｸM" pitchFamily="50" charset="-128"/>
                <a:ea typeface="HGPｺﾞｼｯｸM" pitchFamily="50" charset="-128"/>
              </a:rPr>
              <a:t>     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14" name="正方形/長方形 13"/>
          <p:cNvSpPr/>
          <p:nvPr/>
        </p:nvSpPr>
        <p:spPr>
          <a:xfrm>
            <a:off x="18074" y="6378916"/>
            <a:ext cx="5112000" cy="215444"/>
          </a:xfrm>
          <a:prstGeom prst="rect">
            <a:avLst/>
          </a:prstGeom>
        </p:spPr>
        <p:txBody>
          <a:bodyPr wrap="square">
            <a:spAutoFit/>
          </a:bodyPr>
          <a:lstStyle/>
          <a:p>
            <a:r>
              <a:rPr lang="ja-JP" altLang="en-US" sz="750" dirty="0">
                <a:latin typeface="Meiryo UI" pitchFamily="50" charset="-128"/>
                <a:ea typeface="Meiryo UI" pitchFamily="50" charset="-128"/>
              </a:rPr>
              <a:t>出所： 「国民経済計算」、「県民経済計算」、「産業連関表」、「経済センサス」、「</a:t>
            </a:r>
            <a:r>
              <a:rPr lang="zh-TW" altLang="en-US" sz="750" kern="100" dirty="0">
                <a:latin typeface="Meiryo UI" panose="020B0604030504040204" pitchFamily="50" charset="-128"/>
                <a:ea typeface="Meiryo UI" panose="020B0604030504040204" pitchFamily="50" charset="-128"/>
              </a:rPr>
              <a:t>製造業事業所調査</a:t>
            </a:r>
            <a:r>
              <a:rPr lang="en-US" altLang="zh-TW" sz="750" kern="100" dirty="0">
                <a:latin typeface="Meiryo UI" panose="020B0604030504040204" pitchFamily="50" charset="-128"/>
                <a:ea typeface="Meiryo UI" panose="020B0604030504040204" pitchFamily="50" charset="-128"/>
              </a:rPr>
              <a:t>(</a:t>
            </a:r>
            <a:r>
              <a:rPr lang="ja-JP" altLang="en-US" sz="750" dirty="0">
                <a:latin typeface="Meiryo UI" pitchFamily="50" charset="-128"/>
                <a:ea typeface="Meiryo UI" pitchFamily="50" charset="-128"/>
              </a:rPr>
              <a:t>工業統計</a:t>
            </a:r>
            <a:r>
              <a:rPr lang="en-US" altLang="ja-JP" sz="750" dirty="0">
                <a:latin typeface="Meiryo UI" pitchFamily="50" charset="-128"/>
                <a:ea typeface="Meiryo UI" pitchFamily="50" charset="-128"/>
              </a:rPr>
              <a:t>)</a:t>
            </a:r>
            <a:r>
              <a:rPr lang="ja-JP" altLang="en-US" sz="750" dirty="0">
                <a:latin typeface="Meiryo UI" pitchFamily="50" charset="-128"/>
                <a:ea typeface="Meiryo UI" pitchFamily="50" charset="-128"/>
              </a:rPr>
              <a:t>」等より作成</a:t>
            </a:r>
          </a:p>
        </p:txBody>
      </p:sp>
      <p:sp>
        <p:nvSpPr>
          <p:cNvPr id="15" name="正方形/長方形 31">
            <a:extLst>
              <a:ext uri="{FF2B5EF4-FFF2-40B4-BE49-F238E27FC236}">
                <a16:creationId xmlns:a16="http://schemas.microsoft.com/office/drawing/2014/main" id="{3547EDDC-6C79-484E-AEA4-21F1FA6102B9}"/>
              </a:ext>
            </a:extLst>
          </p:cNvPr>
          <p:cNvSpPr/>
          <p:nvPr/>
        </p:nvSpPr>
        <p:spPr bwMode="auto">
          <a:xfrm>
            <a:off x="6017049" y="155553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スライド番号プレースホルダ 2">
            <a:extLst>
              <a:ext uri="{FF2B5EF4-FFF2-40B4-BE49-F238E27FC236}">
                <a16:creationId xmlns:a16="http://schemas.microsoft.com/office/drawing/2014/main" id="{4DAEB117-35AC-4836-B74F-157BBAA9FC40}"/>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40</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165774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（４）地域住民の所得はどの程度か</a:t>
            </a:r>
            <a:endParaRPr kumimoji="1" lang="ja-JP" altLang="en-US" dirty="0"/>
          </a:p>
        </p:txBody>
      </p:sp>
      <p:sp>
        <p:nvSpPr>
          <p:cNvPr id="5" name="正方形/長方形 4"/>
          <p:cNvSpPr/>
          <p:nvPr/>
        </p:nvSpPr>
        <p:spPr bwMode="auto">
          <a:xfrm>
            <a:off x="252000" y="1775089"/>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人当たり所得を比較すると増加しており、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人当たり雇用者所得は減少しているが</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人当たりその他所得が増加している。</a:t>
            </a:r>
          </a:p>
        </p:txBody>
      </p:sp>
      <p:sp>
        <p:nvSpPr>
          <p:cNvPr id="6" name="Rectangle 3"/>
          <p:cNvSpPr>
            <a:spLocks noChangeArrowheads="1"/>
          </p:cNvSpPr>
          <p:nvPr/>
        </p:nvSpPr>
        <p:spPr bwMode="auto">
          <a:xfrm>
            <a:off x="820109" y="640297"/>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節の賃金・人件費</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は、その土地で働く従業者の所得であり、域外からの通勤者が多い場合や、主力産業が資本集約型産業である場合、必ずしも企業の売上が地域住民の所得に繋がっていない可能性がある。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ここでは、地域住民の夜間人口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人当たり所得の推移より、地域の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人当たり所得の変化を把握する。このとき、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人当たりの雇用者所得とその他所得を比較することで、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人当たり所得が高いまたは低い理由について考察する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下図①②③</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22"/>
          <p:cNvSpPr>
            <a:spLocks noChangeArrowheads="1"/>
          </p:cNvSpPr>
          <p:nvPr/>
        </p:nvSpPr>
        <p:spPr bwMode="auto">
          <a:xfrm>
            <a:off x="57572"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350" b="1" dirty="0">
                <a:solidFill>
                  <a:schemeClr val="bg1"/>
                </a:solidFill>
                <a:latin typeface="Meiryo UI" pitchFamily="50" charset="-128"/>
                <a:ea typeface="Meiryo UI" pitchFamily="50" charset="-128"/>
              </a:rPr>
              <a:t>①夜間人口１人当たり雇用者所得</a:t>
            </a:r>
            <a:r>
              <a:rPr lang="ja-JP" altLang="en-US" sz="1350" b="1" baseline="30000" dirty="0">
                <a:solidFill>
                  <a:schemeClr val="bg1"/>
                </a:solidFill>
                <a:latin typeface="Meiryo UI" pitchFamily="50" charset="-128"/>
                <a:ea typeface="Meiryo UI" pitchFamily="50" charset="-128"/>
              </a:rPr>
              <a:t>注</a:t>
            </a:r>
            <a:r>
              <a:rPr lang="en-US" altLang="ja-JP" sz="1350" b="1" baseline="30000" dirty="0">
                <a:solidFill>
                  <a:schemeClr val="bg1"/>
                </a:solidFill>
                <a:latin typeface="Meiryo UI" pitchFamily="50" charset="-128"/>
                <a:ea typeface="Meiryo UI" pitchFamily="50" charset="-128"/>
              </a:rPr>
              <a:t>1</a:t>
            </a:r>
            <a:endParaRPr lang="ja-JP" altLang="en-US" sz="1350" b="1" baseline="30000"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3068714"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350" b="1" dirty="0">
                <a:solidFill>
                  <a:schemeClr val="bg1"/>
                </a:solidFill>
                <a:latin typeface="Meiryo UI" pitchFamily="50" charset="-128"/>
                <a:ea typeface="Meiryo UI" pitchFamily="50" charset="-128"/>
              </a:rPr>
              <a:t>②夜間人口１人当たりその他所得</a:t>
            </a:r>
            <a:r>
              <a:rPr lang="ja-JP" altLang="en-US" sz="1350" b="1" baseline="30000" dirty="0">
                <a:solidFill>
                  <a:schemeClr val="bg1"/>
                </a:solidFill>
                <a:latin typeface="Meiryo UI" pitchFamily="50" charset="-128"/>
                <a:ea typeface="Meiryo UI" pitchFamily="50" charset="-128"/>
              </a:rPr>
              <a:t>注</a:t>
            </a:r>
            <a:r>
              <a:rPr lang="en-US" altLang="ja-JP" sz="1350" b="1" baseline="30000" dirty="0">
                <a:solidFill>
                  <a:schemeClr val="bg1"/>
                </a:solidFill>
                <a:latin typeface="Meiryo UI" pitchFamily="50" charset="-128"/>
                <a:ea typeface="Meiryo UI" pitchFamily="50" charset="-128"/>
              </a:rPr>
              <a:t>2</a:t>
            </a:r>
            <a:endParaRPr lang="ja-JP" altLang="en-US" sz="1350" b="1" dirty="0">
              <a:solidFill>
                <a:schemeClr val="bg1"/>
              </a:solidFill>
              <a:latin typeface="Meiryo UI" pitchFamily="50" charset="-128"/>
              <a:ea typeface="Meiryo UI" pitchFamily="50" charset="-128"/>
            </a:endParaRPr>
          </a:p>
        </p:txBody>
      </p:sp>
      <p:sp>
        <p:nvSpPr>
          <p:cNvPr id="25" name="正方形/長方形 24"/>
          <p:cNvSpPr>
            <a:spLocks noChangeArrowheads="1"/>
          </p:cNvSpPr>
          <p:nvPr/>
        </p:nvSpPr>
        <p:spPr bwMode="auto">
          <a:xfrm>
            <a:off x="6085231"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③夜間人口１人当たり所得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（＝雇用者所得＋その他所得）</a:t>
            </a:r>
          </a:p>
        </p:txBody>
      </p:sp>
      <p:sp>
        <p:nvSpPr>
          <p:cNvPr id="26" name="テキスト ボックス 25"/>
          <p:cNvSpPr txBox="1"/>
          <p:nvPr/>
        </p:nvSpPr>
        <p:spPr>
          <a:xfrm>
            <a:off x="86055" y="6123135"/>
            <a:ext cx="6445408" cy="230832"/>
          </a:xfrm>
          <a:prstGeom prst="rect">
            <a:avLst/>
          </a:prstGeom>
          <a:noFill/>
        </p:spPr>
        <p:txBody>
          <a:bodyPr wrap="square" rtlCol="0">
            <a:spAutoFit/>
          </a:bodyPr>
          <a:lstStyle/>
          <a:p>
            <a:r>
              <a:rPr kumimoji="1" lang="ja-JP" altLang="en-US" sz="900" dirty="0">
                <a:latin typeface="HGPｺﾞｼｯｸM" pitchFamily="50" charset="-128"/>
                <a:ea typeface="HGPｺﾞｼｯｸM" pitchFamily="50" charset="-128"/>
              </a:rPr>
              <a:t>注１）雇用者所得は、地域内の生産活動によって生み出された付加価値のうち、労働を提供した雇用者への分配額である。</a:t>
            </a:r>
          </a:p>
        </p:txBody>
      </p:sp>
      <p:sp>
        <p:nvSpPr>
          <p:cNvPr id="27" name="正方形/長方形 26"/>
          <p:cNvSpPr/>
          <p:nvPr/>
        </p:nvSpPr>
        <p:spPr>
          <a:xfrm>
            <a:off x="86055" y="6242294"/>
            <a:ext cx="6445408" cy="230832"/>
          </a:xfrm>
          <a:prstGeom prst="rect">
            <a:avLst/>
          </a:prstGeom>
        </p:spPr>
        <p:txBody>
          <a:bodyPr wrap="square">
            <a:spAutoFit/>
          </a:bodyPr>
          <a:lstStyle/>
          <a:p>
            <a:pPr marL="177800" indent="-177800" algn="just"/>
            <a:r>
              <a:rPr lang="ja-JP" altLang="en-US" sz="900" dirty="0">
                <a:latin typeface="HGPｺﾞｼｯｸM" pitchFamily="50" charset="-128"/>
                <a:ea typeface="HGPｺﾞｼｯｸM" pitchFamily="50" charset="-128"/>
              </a:rPr>
              <a:t>注２）その他所得とは雇用者所得以外の所得であり、財産所得、企業所得、財政移転（交付税、補助金等）等が含まれる。</a:t>
            </a:r>
          </a:p>
        </p:txBody>
      </p:sp>
      <p:sp>
        <p:nvSpPr>
          <p:cNvPr id="13" name="正方形/長方形 12"/>
          <p:cNvSpPr/>
          <p:nvPr/>
        </p:nvSpPr>
        <p:spPr>
          <a:xfrm>
            <a:off x="179999" y="6414028"/>
            <a:ext cx="586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4" name="正方形/長方形 31">
            <a:extLst>
              <a:ext uri="{FF2B5EF4-FFF2-40B4-BE49-F238E27FC236}">
                <a16:creationId xmlns:a16="http://schemas.microsoft.com/office/drawing/2014/main" id="{84DAF728-4153-42D4-B90F-6E768F73113E}"/>
              </a:ext>
            </a:extLst>
          </p:cNvPr>
          <p:cNvSpPr/>
          <p:nvPr/>
        </p:nvSpPr>
        <p:spPr bwMode="auto">
          <a:xfrm>
            <a:off x="6160579" y="155515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43B73C87-72DF-4EB3-8775-B29ACF391C6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751093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２－３．支出面の分析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6CF33F24-1F26-4FF2-BEC7-310BE471C648}"/>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58661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（１）住民の所得が域内で消費されているか</a:t>
            </a:r>
            <a:endParaRPr kumimoji="1" lang="ja-JP" altLang="en-US" dirty="0"/>
          </a:p>
        </p:txBody>
      </p:sp>
      <p:sp>
        <p:nvSpPr>
          <p:cNvPr id="5" name="正方形/長方形 4"/>
          <p:cNvSpPr/>
          <p:nvPr/>
        </p:nvSpPr>
        <p:spPr bwMode="auto">
          <a:xfrm>
            <a:off x="252000" y="1897751"/>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地域内消費額は地域住民消費額よりも平均すると○○億円程度多く、消費は流入している。流入率は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47.7</a:t>
            </a:r>
            <a:r>
              <a:rPr lang="ja-JP" altLang="en-US" sz="1200" b="1" dirty="0">
                <a:latin typeface="Meiryo UI" pitchFamily="50" charset="-128"/>
                <a:ea typeface="Meiryo UI" pitchFamily="50" charset="-128"/>
              </a:rPr>
              <a:t>％であるが、</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44.9</a:t>
            </a:r>
            <a:r>
              <a:rPr lang="ja-JP" altLang="en-US" sz="1200" b="1" dirty="0">
                <a:latin typeface="Meiryo UI" pitchFamily="50" charset="-128"/>
                <a:ea typeface="Meiryo UI" pitchFamily="50" charset="-128"/>
              </a:rPr>
              <a:t>％であり低下している。</a:t>
            </a:r>
          </a:p>
        </p:txBody>
      </p:sp>
      <p:sp>
        <p:nvSpPr>
          <p:cNvPr id="6" name="Rectangle 3"/>
          <p:cNvSpPr>
            <a:spLocks noChangeArrowheads="1"/>
          </p:cNvSpPr>
          <p:nvPr/>
        </p:nvSpPr>
        <p:spPr bwMode="auto">
          <a:xfrm>
            <a:off x="820109" y="631244"/>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支出面のうち消費では、地域の住民の所得が地域で消費されているかを把握する。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まず、地域内消費額と地域住民消費額を比較し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次に消費の流出・流入状況を把握する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地域内の消費が地域住民の消費よりも小さい場合は、消費が流出しており、地域住民の所得が地域内で消費されていない可能性がある。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97667"/>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①消費額</a:t>
            </a:r>
          </a:p>
        </p:txBody>
      </p:sp>
      <p:sp>
        <p:nvSpPr>
          <p:cNvPr id="9" name="正方形/長方形 8"/>
          <p:cNvSpPr>
            <a:spLocks noChangeArrowheads="1"/>
          </p:cNvSpPr>
          <p:nvPr/>
        </p:nvSpPr>
        <p:spPr bwMode="auto">
          <a:xfrm>
            <a:off x="4773198" y="2497667"/>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a:t>
            </a:r>
          </a:p>
        </p:txBody>
      </p:sp>
      <p:sp>
        <p:nvSpPr>
          <p:cNvPr id="14" name="正方形/長方形 13"/>
          <p:cNvSpPr/>
          <p:nvPr/>
        </p:nvSpPr>
        <p:spPr>
          <a:xfrm>
            <a:off x="4943475" y="607806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注）消費の流出率</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地域住民消費額－地域内消費額</a:t>
            </a:r>
            <a:r>
              <a:rPr lang="en-US" altLang="ja-JP" sz="800" dirty="0">
                <a:latin typeface="Meiryo UI" panose="020B0604030504040204" pitchFamily="50" charset="-128"/>
                <a:ea typeface="Meiryo UI" panose="020B0604030504040204" pitchFamily="50" charset="-128"/>
              </a:rPr>
              <a:t>) / </a:t>
            </a:r>
            <a:r>
              <a:rPr lang="ja-JP" altLang="en-US" sz="800" dirty="0">
                <a:latin typeface="Meiryo UI" panose="020B0604030504040204" pitchFamily="50" charset="-128"/>
                <a:ea typeface="Meiryo UI" panose="020B0604030504040204" pitchFamily="50" charset="-128"/>
              </a:rPr>
              <a:t>地域内消費額 </a:t>
            </a:r>
            <a:r>
              <a:rPr lang="en-US" altLang="ja-JP" sz="800" dirty="0">
                <a:latin typeface="Meiryo UI" panose="020B0604030504040204" pitchFamily="50" charset="-128"/>
                <a:ea typeface="Meiryo UI" panose="020B0604030504040204" pitchFamily="50" charset="-128"/>
              </a:rPr>
              <a:t>×100</a:t>
            </a:r>
            <a:endParaRPr lang="ja-JP" altLang="en-US" sz="800" dirty="0">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5147786" y="6205254"/>
            <a:ext cx="1982972"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流出</a:t>
            </a:r>
            <a:r>
              <a:rPr lang="ja-JP" altLang="ja-JP" sz="800" dirty="0">
                <a:latin typeface="Meiryo UI" panose="020B0604030504040204" pitchFamily="50" charset="-128"/>
                <a:ea typeface="Meiryo UI" panose="020B0604030504040204" pitchFamily="50" charset="-128"/>
              </a:rPr>
              <a:t>率のマイナスは流入を意味</a:t>
            </a:r>
            <a:r>
              <a:rPr lang="ja-JP" altLang="en-US" sz="800" dirty="0">
                <a:latin typeface="Meiryo UI" panose="020B0604030504040204" pitchFamily="50" charset="-128"/>
                <a:ea typeface="Meiryo UI" panose="020B0604030504040204" pitchFamily="50" charset="-128"/>
              </a:rPr>
              <a:t>する</a:t>
            </a:r>
            <a:r>
              <a:rPr lang="ja-JP"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338630" y="6064237"/>
            <a:ext cx="4032171"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注）地域内消費額は、地域内の民間消費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anose="020B0604030504040204" pitchFamily="50" charset="-128"/>
                <a:ea typeface="Meiryo UI" panose="020B0604030504040204" pitchFamily="50" charset="-128"/>
              </a:rPr>
              <a:t>　　　地域住民消費額は、地域住民の民間消費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50375"/>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正方形/長方形 31">
            <a:extLst>
              <a:ext uri="{FF2B5EF4-FFF2-40B4-BE49-F238E27FC236}">
                <a16:creationId xmlns:a16="http://schemas.microsoft.com/office/drawing/2014/main" id="{457CA780-5F05-45E9-9604-2E58E70073DE}"/>
              </a:ext>
            </a:extLst>
          </p:cNvPr>
          <p:cNvSpPr/>
          <p:nvPr/>
        </p:nvSpPr>
        <p:spPr bwMode="auto">
          <a:xfrm>
            <a:off x="1161501" y="157834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スライド番号プレースホルダ 2">
            <a:extLst>
              <a:ext uri="{FF2B5EF4-FFF2-40B4-BE49-F238E27FC236}">
                <a16:creationId xmlns:a16="http://schemas.microsoft.com/office/drawing/2014/main" id="{74F451ED-4C5D-45DC-99B6-5A6D6DC6916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835080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（２）</a:t>
            </a:r>
            <a:r>
              <a:rPr lang="en-US" altLang="ja-JP" dirty="0"/>
              <a:t>1</a:t>
            </a:r>
            <a:r>
              <a:rPr lang="ja-JP" altLang="en-US" dirty="0"/>
              <a:t>人当たりの消費水準の分析</a:t>
            </a:r>
            <a:endParaRPr kumimoji="1" lang="ja-JP" altLang="en-US" dirty="0"/>
          </a:p>
        </p:txBody>
      </p:sp>
      <p:sp>
        <p:nvSpPr>
          <p:cNvPr id="5" name="正方形/長方形 4"/>
          <p:cNvSpPr/>
          <p:nvPr/>
        </p:nvSpPr>
        <p:spPr bwMode="auto">
          <a:xfrm>
            <a:off x="252000" y="1803085"/>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人当たりの消費額も</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a:t>
            </a:r>
          </a:p>
        </p:txBody>
      </p:sp>
      <p:sp>
        <p:nvSpPr>
          <p:cNvPr id="6" name="Rectangle 3"/>
          <p:cNvSpPr>
            <a:spLocks noChangeArrowheads="1"/>
          </p:cNvSpPr>
          <p:nvPr/>
        </p:nvSpPr>
        <p:spPr bwMode="auto">
          <a:xfrm>
            <a:off x="820109" y="663864"/>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地域の消費の規模は、地域の昼間人口や夜間人口の規模に依存する。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ここでは、地域内消費額を昼間人口で、地域住民消費額を夜間人口で除した</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人当たりの消費水準を作成し、</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人当たりの消費水準がそれぞれどのように変化しているかを把握する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1913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a:spLocks noChangeArrowheads="1"/>
          </p:cNvSpPr>
          <p:nvPr/>
        </p:nvSpPr>
        <p:spPr bwMode="auto">
          <a:xfrm>
            <a:off x="4773198" y="241913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9" name="正方形/長方形 18"/>
          <p:cNvSpPr/>
          <p:nvPr/>
        </p:nvSpPr>
        <p:spPr>
          <a:xfrm>
            <a:off x="338631" y="6164751"/>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a:xfrm>
            <a:off x="4928465" y="6164751"/>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12" name="正方形/長方形 11"/>
          <p:cNvSpPr/>
          <p:nvPr/>
        </p:nvSpPr>
        <p:spPr>
          <a:xfrm>
            <a:off x="180000" y="6362133"/>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正方形/長方形 31">
            <a:extLst>
              <a:ext uri="{FF2B5EF4-FFF2-40B4-BE49-F238E27FC236}">
                <a16:creationId xmlns:a16="http://schemas.microsoft.com/office/drawing/2014/main" id="{9C70EDE5-861F-4A2E-A579-9D2F6B66F871}"/>
              </a:ext>
            </a:extLst>
          </p:cNvPr>
          <p:cNvSpPr/>
          <p:nvPr/>
        </p:nvSpPr>
        <p:spPr bwMode="auto">
          <a:xfrm>
            <a:off x="1042482" y="14424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4CEF641A-DBA7-4C7E-B51F-7D92064A1E6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8343207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（３）地域内に投資需要があるか</a:t>
            </a:r>
            <a:endParaRPr kumimoji="1" lang="ja-JP" altLang="en-US" dirty="0"/>
          </a:p>
        </p:txBody>
      </p:sp>
      <p:sp>
        <p:nvSpPr>
          <p:cNvPr id="5" name="正方形/長方形 4"/>
          <p:cNvSpPr/>
          <p:nvPr/>
        </p:nvSpPr>
        <p:spPr bwMode="auto">
          <a:xfrm>
            <a:off x="252000" y="190008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地域内投資額は地域企業等投資額よりも平均すると○○億円程度多く、消費は流入している。流入率は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6.7</a:t>
            </a:r>
            <a:r>
              <a:rPr lang="ja-JP" altLang="en-US" sz="1200" b="1" dirty="0">
                <a:latin typeface="Meiryo UI" pitchFamily="50" charset="-128"/>
                <a:ea typeface="Meiryo UI" pitchFamily="50" charset="-128"/>
              </a:rPr>
              <a:t>％であるが、</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13.1</a:t>
            </a:r>
            <a:r>
              <a:rPr lang="ja-JP" altLang="en-US" sz="1200" b="1" dirty="0">
                <a:latin typeface="Meiryo UI" pitchFamily="50" charset="-128"/>
                <a:ea typeface="Meiryo UI" pitchFamily="50" charset="-128"/>
              </a:rPr>
              <a:t>％であり増加している。</a:t>
            </a:r>
          </a:p>
        </p:txBody>
      </p:sp>
      <p:sp>
        <p:nvSpPr>
          <p:cNvPr id="6" name="Rectangle 3"/>
          <p:cNvSpPr>
            <a:spLocks noChangeArrowheads="1"/>
          </p:cNvSpPr>
          <p:nvPr/>
        </p:nvSpPr>
        <p:spPr bwMode="auto">
          <a:xfrm>
            <a:off x="820109" y="654811"/>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支出面のうち投資では、地域の企業への投資額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zh-TW" altLang="en-US" sz="1200" b="1" dirty="0">
                <a:latin typeface="Meiryo UI" pitchFamily="50" charset="-128"/>
                <a:ea typeface="Meiryo UI" pitchFamily="50" charset="-128"/>
              </a:rPr>
              <a:t>地域企業等投資</a:t>
            </a:r>
            <a:r>
              <a:rPr lang="ja-JP" altLang="en-US" sz="1200" b="1" dirty="0">
                <a:latin typeface="Meiryo UI" pitchFamily="50" charset="-128"/>
                <a:ea typeface="Meiryo UI" pitchFamily="50" charset="-128"/>
              </a:rPr>
              <a:t>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地域内の投資が地域企業等の投資よりも小さい場合は、投資が流出しており、地域内の企業・住民の投資が地域内に投資されていない可能性がある。</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4999535" y="5979847"/>
            <a:ext cx="342000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投資の流出率</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a:t>
            </a:r>
            <a:r>
              <a:rPr lang="zh-TW" altLang="en-US" sz="800" dirty="0">
                <a:latin typeface="Meiryo UI" panose="020B0604030504040204" pitchFamily="50" charset="-128"/>
                <a:ea typeface="Meiryo UI" panose="020B0604030504040204" pitchFamily="50" charset="-128"/>
              </a:rPr>
              <a:t>地域企業等投資</a:t>
            </a:r>
            <a:r>
              <a:rPr lang="ja-JP" altLang="en-US" sz="800" dirty="0">
                <a:latin typeface="Meiryo UI" panose="020B0604030504040204" pitchFamily="50" charset="-128"/>
                <a:ea typeface="Meiryo UI" panose="020B0604030504040204" pitchFamily="50" charset="-128"/>
              </a:rPr>
              <a:t>額－地域内投資額</a:t>
            </a:r>
            <a:r>
              <a:rPr lang="en-US" altLang="ja-JP" sz="800" dirty="0">
                <a:latin typeface="Meiryo UI" panose="020B0604030504040204" pitchFamily="50" charset="-128"/>
                <a:ea typeface="Meiryo UI" panose="020B0604030504040204" pitchFamily="50" charset="-128"/>
              </a:rPr>
              <a:t>) / </a:t>
            </a:r>
            <a:r>
              <a:rPr lang="ja-JP" altLang="en-US" sz="800" dirty="0">
                <a:latin typeface="Meiryo UI" panose="020B0604030504040204" pitchFamily="50" charset="-128"/>
                <a:ea typeface="Meiryo UI" panose="020B0604030504040204" pitchFamily="50" charset="-128"/>
              </a:rPr>
              <a:t>地域内投資額 </a:t>
            </a:r>
            <a:r>
              <a:rPr lang="en-US" altLang="ja-JP" sz="800" dirty="0">
                <a:latin typeface="Meiryo UI" panose="020B0604030504040204" pitchFamily="50" charset="-128"/>
                <a:ea typeface="Meiryo UI" panose="020B0604030504040204" pitchFamily="50" charset="-128"/>
              </a:rPr>
              <a:t>×100</a:t>
            </a:r>
            <a:endParaRPr lang="ja-JP" altLang="en-US" sz="800"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5180002" y="6228167"/>
            <a:ext cx="1982972"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流出</a:t>
            </a:r>
            <a:r>
              <a:rPr lang="ja-JP" altLang="ja-JP" sz="800" dirty="0">
                <a:latin typeface="Meiryo UI" panose="020B0604030504040204" pitchFamily="50" charset="-128"/>
                <a:ea typeface="Meiryo UI" panose="020B0604030504040204" pitchFamily="50" charset="-128"/>
              </a:rPr>
              <a:t>率のマイナスは流入を意味</a:t>
            </a:r>
            <a:r>
              <a:rPr lang="ja-JP" altLang="en-US" sz="800" dirty="0">
                <a:latin typeface="Meiryo UI" panose="020B0604030504040204" pitchFamily="50" charset="-128"/>
                <a:ea typeface="Meiryo UI" panose="020B0604030504040204" pitchFamily="50" charset="-128"/>
              </a:rPr>
              <a:t>する</a:t>
            </a:r>
            <a:r>
              <a:rPr lang="ja-JP"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0" name="正方形/長方形 9"/>
          <p:cNvSpPr>
            <a:spLocks noChangeArrowheads="1"/>
          </p:cNvSpPr>
          <p:nvPr/>
        </p:nvSpPr>
        <p:spPr bwMode="auto">
          <a:xfrm>
            <a:off x="230802" y="249166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①投資額</a:t>
            </a:r>
          </a:p>
        </p:txBody>
      </p:sp>
      <p:sp>
        <p:nvSpPr>
          <p:cNvPr id="11" name="正方形/長方形 10"/>
          <p:cNvSpPr>
            <a:spLocks noChangeArrowheads="1"/>
          </p:cNvSpPr>
          <p:nvPr/>
        </p:nvSpPr>
        <p:spPr bwMode="auto">
          <a:xfrm>
            <a:off x="4773198" y="249166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a:t>
            </a:r>
          </a:p>
        </p:txBody>
      </p:sp>
      <p:sp>
        <p:nvSpPr>
          <p:cNvPr id="17" name="正方形/長方形 16"/>
          <p:cNvSpPr/>
          <p:nvPr/>
        </p:nvSpPr>
        <p:spPr>
          <a:xfrm>
            <a:off x="276841" y="5965864"/>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注）地域内投資額は、地域内の投資額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地域内の事業所が域外で生産設備を購入した場合は、地域内の投資額に含まれない。</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anose="020B0604030504040204" pitchFamily="50" charset="-128"/>
                <a:ea typeface="Meiryo UI" panose="020B0604030504040204" pitchFamily="50" charset="-128"/>
              </a:rPr>
              <a:t>      </a:t>
            </a:r>
            <a:r>
              <a:rPr lang="zh-TW" altLang="en-US" sz="800" dirty="0">
                <a:latin typeface="Meiryo UI" panose="020B0604030504040204" pitchFamily="50" charset="-128"/>
                <a:ea typeface="Meiryo UI" panose="020B0604030504040204" pitchFamily="50" charset="-128"/>
              </a:rPr>
              <a:t>地域企業等投資</a:t>
            </a:r>
            <a:r>
              <a:rPr lang="ja-JP" altLang="en-US" sz="800" dirty="0">
                <a:latin typeface="Meiryo UI" panose="020B0604030504040204" pitchFamily="50" charset="-128"/>
                <a:ea typeface="Meiryo UI" panose="020B0604030504040204" pitchFamily="50" charset="-128"/>
              </a:rPr>
              <a:t>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71370"/>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正方形/長方形 31">
            <a:extLst>
              <a:ext uri="{FF2B5EF4-FFF2-40B4-BE49-F238E27FC236}">
                <a16:creationId xmlns:a16="http://schemas.microsoft.com/office/drawing/2014/main" id="{8635CE3B-CC4C-44E9-872E-82BCFC8FEF29}"/>
              </a:ext>
            </a:extLst>
          </p:cNvPr>
          <p:cNvSpPr/>
          <p:nvPr/>
        </p:nvSpPr>
        <p:spPr bwMode="auto">
          <a:xfrm>
            <a:off x="1120365" y="159893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0D053BA4-9347-4219-9106-3665FBBEF02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88061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（４）</a:t>
            </a:r>
            <a:r>
              <a:rPr lang="en-US" altLang="ja-JP" dirty="0"/>
              <a:t>1</a:t>
            </a:r>
            <a:r>
              <a:rPr lang="ja-JP" altLang="en-US" dirty="0"/>
              <a:t>人当たりの投資水準の分析</a:t>
            </a:r>
            <a:endParaRPr kumimoji="1" lang="ja-JP" altLang="en-US" dirty="0"/>
          </a:p>
        </p:txBody>
      </p:sp>
      <p:sp>
        <p:nvSpPr>
          <p:cNvPr id="5" name="正方形/長方形 4"/>
          <p:cNvSpPr/>
          <p:nvPr/>
        </p:nvSpPr>
        <p:spPr bwMode="auto">
          <a:xfrm>
            <a:off x="252000" y="180626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人当たりの投資額も</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a:t>
            </a:r>
          </a:p>
        </p:txBody>
      </p:sp>
      <p:sp>
        <p:nvSpPr>
          <p:cNvPr id="6" name="Rectangle 3"/>
          <p:cNvSpPr>
            <a:spLocks noChangeArrowheads="1"/>
          </p:cNvSpPr>
          <p:nvPr/>
        </p:nvSpPr>
        <p:spPr bwMode="auto">
          <a:xfrm>
            <a:off x="820109" y="666931"/>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投資が適正な水準であるかを把握するため、</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を従業者数で、地域企業等投資額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を夜間人口で除した</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人当たりの投資水準を作成し、</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人当たりの投資水準がそれぞれどのように変化しているかを把握する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21185"/>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a:spLocks noChangeArrowheads="1"/>
          </p:cNvSpPr>
          <p:nvPr/>
        </p:nvSpPr>
        <p:spPr bwMode="auto">
          <a:xfrm>
            <a:off x="4773198" y="2421185"/>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2" name="正方形/長方形 11"/>
          <p:cNvSpPr/>
          <p:nvPr/>
        </p:nvSpPr>
        <p:spPr>
          <a:xfrm>
            <a:off x="276841" y="5977415"/>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4894041" y="5977415"/>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80000" y="6371370"/>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正方形/長方形 31">
            <a:extLst>
              <a:ext uri="{FF2B5EF4-FFF2-40B4-BE49-F238E27FC236}">
                <a16:creationId xmlns:a16="http://schemas.microsoft.com/office/drawing/2014/main" id="{29C21603-324C-4698-BAEA-993796CFBDDF}"/>
              </a:ext>
            </a:extLst>
          </p:cNvPr>
          <p:cNvSpPr/>
          <p:nvPr/>
        </p:nvSpPr>
        <p:spPr bwMode="auto">
          <a:xfrm>
            <a:off x="1120365" y="144056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7D80AAD3-880D-4FC7-B9D2-090D4403C01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475216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（５）エネルギー収支の分析</a:t>
            </a:r>
            <a:endParaRPr kumimoji="1" lang="ja-JP" altLang="en-US" dirty="0"/>
          </a:p>
        </p:txBody>
      </p:sp>
      <p:sp>
        <p:nvSpPr>
          <p:cNvPr id="5" name="正方形/長方形 4"/>
          <p:cNvSpPr/>
          <p:nvPr/>
        </p:nvSpPr>
        <p:spPr bwMode="auto">
          <a:xfrm>
            <a:off x="252000" y="224854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-62</a:t>
            </a:r>
            <a:r>
              <a:rPr lang="ja-JP" altLang="en-US" sz="1200" b="1" dirty="0">
                <a:latin typeface="Meiryo UI" pitchFamily="50" charset="-128"/>
                <a:ea typeface="Meiryo UI" pitchFamily="50" charset="-128"/>
              </a:rPr>
              <a:t>億円から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-41</a:t>
            </a:r>
            <a:r>
              <a:rPr lang="ja-JP" altLang="en-US" sz="1200" b="1" dirty="0">
                <a:latin typeface="Meiryo UI" pitchFamily="50" charset="-128"/>
                <a:ea typeface="Meiryo UI" pitchFamily="50" charset="-128"/>
              </a:rPr>
              <a:t>億円に改善しており、付加価値に占めるエネルギー収支の割合は</a:t>
            </a:r>
            <a:r>
              <a:rPr lang="en-US" altLang="ja-JP" sz="1200" b="1" dirty="0">
                <a:latin typeface="Meiryo UI" pitchFamily="50" charset="-128"/>
                <a:ea typeface="Meiryo UI" pitchFamily="50" charset="-128"/>
              </a:rPr>
              <a:t>-8.6</a:t>
            </a:r>
            <a:r>
              <a:rPr lang="ja-JP" altLang="en-US" sz="1200" b="1" dirty="0">
                <a:latin typeface="Meiryo UI" pitchFamily="50" charset="-128"/>
                <a:ea typeface="Meiryo UI" pitchFamily="50" charset="-128"/>
              </a:rPr>
              <a:t>％から</a:t>
            </a:r>
            <a:r>
              <a:rPr lang="en-US" altLang="ja-JP" sz="1200" b="1" dirty="0">
                <a:latin typeface="Meiryo UI" pitchFamily="50" charset="-128"/>
                <a:ea typeface="Meiryo UI" pitchFamily="50" charset="-128"/>
              </a:rPr>
              <a:t>-5.4</a:t>
            </a:r>
            <a:r>
              <a:rPr lang="ja-JP" altLang="en-US" sz="1200" b="1" dirty="0">
                <a:latin typeface="Meiryo UI" pitchFamily="50" charset="-128"/>
                <a:ea typeface="Meiryo UI" pitchFamily="50" charset="-128"/>
              </a:rPr>
              <a:t>％に改善している。</a:t>
            </a:r>
            <a:endParaRPr lang="en-US" altLang="ja-JP" sz="1200" b="1" dirty="0">
              <a:latin typeface="Meiryo UI" pitchFamily="50" charset="-128"/>
              <a:ea typeface="Meiryo UI" pitchFamily="50" charset="-128"/>
            </a:endParaRPr>
          </a:p>
        </p:txBody>
      </p:sp>
      <p:sp>
        <p:nvSpPr>
          <p:cNvPr id="6" name="Rectangle 3"/>
          <p:cNvSpPr>
            <a:spLocks noChangeArrowheads="1"/>
          </p:cNvSpPr>
          <p:nvPr/>
        </p:nvSpPr>
        <p:spPr bwMode="auto">
          <a:xfrm>
            <a:off x="820109" y="649350"/>
            <a:ext cx="8280000" cy="151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エネルギー収支は、エネルギー製品の地域外への販売額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ここではまず、エネルギー収支の推移を確認する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次に、付加価値に占めるエネルギー収支の割合の推移を確認し、地域経済の規模に対するエネルギー収支の水準を把握する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850380"/>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p>
        </p:txBody>
      </p:sp>
      <p:sp>
        <p:nvSpPr>
          <p:cNvPr id="9" name="正方形/長方形 8"/>
          <p:cNvSpPr>
            <a:spLocks noChangeArrowheads="1"/>
          </p:cNvSpPr>
          <p:nvPr/>
        </p:nvSpPr>
        <p:spPr bwMode="auto">
          <a:xfrm>
            <a:off x="4773198" y="2850380"/>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②付加価値に占めるエネルギー収支の割合</a:t>
            </a:r>
          </a:p>
        </p:txBody>
      </p:sp>
      <p:sp>
        <p:nvSpPr>
          <p:cNvPr id="11" name="正方形/長方形 10">
            <a:extLst>
              <a:ext uri="{FF2B5EF4-FFF2-40B4-BE49-F238E27FC236}">
                <a16:creationId xmlns:a16="http://schemas.microsoft.com/office/drawing/2014/main" id="{CC1F7C55-F892-E28E-35DA-D879A55FF127}"/>
              </a:ext>
            </a:extLst>
          </p:cNvPr>
          <p:cNvSpPr/>
          <p:nvPr/>
        </p:nvSpPr>
        <p:spPr>
          <a:xfrm>
            <a:off x="244654" y="6303407"/>
            <a:ext cx="594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注）エネルギー収支には原材料利用や本社・営業所等の活動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12" name="正方形/長方形 11"/>
          <p:cNvSpPr/>
          <p:nvPr/>
        </p:nvSpPr>
        <p:spPr>
          <a:xfrm>
            <a:off x="244654" y="6426196"/>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3" name="正方形/長方形 31">
            <a:extLst>
              <a:ext uri="{FF2B5EF4-FFF2-40B4-BE49-F238E27FC236}">
                <a16:creationId xmlns:a16="http://schemas.microsoft.com/office/drawing/2014/main" id="{DEAD4744-2D14-45CB-951B-4DE9B17FC0F2}"/>
              </a:ext>
            </a:extLst>
          </p:cNvPr>
          <p:cNvSpPr/>
          <p:nvPr/>
        </p:nvSpPr>
        <p:spPr bwMode="auto">
          <a:xfrm>
            <a:off x="1103005" y="190522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669ACAA6-F295-44DE-8B00-8A637B9524C6}"/>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68653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３</a:t>
            </a:r>
            <a:r>
              <a:rPr lang="ja-JP" altLang="en-US" sz="4000" dirty="0">
                <a:solidFill>
                  <a:schemeClr val="bg1"/>
                </a:solidFill>
                <a:latin typeface="Meiryo UI" pitchFamily="50" charset="-128"/>
                <a:ea typeface="Meiryo UI" pitchFamily="50" charset="-128"/>
              </a:rPr>
              <a:t>．地域のエネルギー消費</a:t>
            </a:r>
            <a:endParaRPr lang="en-US" altLang="ja-JP" sz="4000" dirty="0">
              <a:solidFill>
                <a:schemeClr val="bg1"/>
              </a:solidFill>
              <a:latin typeface="Meiryo UI" pitchFamily="50" charset="-128"/>
              <a:ea typeface="Meiryo UI" pitchFamily="50" charset="-128"/>
            </a:endParaRPr>
          </a:p>
        </p:txBody>
      </p:sp>
      <p:sp>
        <p:nvSpPr>
          <p:cNvPr id="9" name="テキスト プレースホルダ 8"/>
          <p:cNvSpPr>
            <a:spLocks noGrp="1"/>
          </p:cNvSpPr>
          <p:nvPr>
            <p:ph type="body" idx="4294967295"/>
          </p:nvPr>
        </p:nvSpPr>
        <p:spPr>
          <a:xfrm>
            <a:off x="1944000" y="3060386"/>
            <a:ext cx="7200000" cy="1508105"/>
          </a:xfrm>
          <a:prstGeom prst="rect">
            <a:avLst/>
          </a:prstGeom>
          <a:noFill/>
        </p:spPr>
        <p:txBody>
          <a:bodyPr wrap="square" rtlCol="0" anchor="ctr">
            <a:noAutofit/>
          </a:bodyPr>
          <a:lstStyle/>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a:t>
            </a:r>
            <a:r>
              <a:rPr lang="ja-JP" altLang="ja-JP" sz="2400" b="1" kern="1200" dirty="0">
                <a:solidFill>
                  <a:schemeClr val="tx1">
                    <a:lumMod val="75000"/>
                    <a:lumOff val="25000"/>
                  </a:schemeClr>
                </a:solidFill>
                <a:latin typeface="Meiryo UI" pitchFamily="50" charset="-128"/>
                <a:ea typeface="Meiryo UI" pitchFamily="50" charset="-128"/>
              </a:rPr>
              <a:t>－１． </a:t>
            </a:r>
            <a:r>
              <a:rPr lang="ja-JP" altLang="en-US" sz="2400" b="1" kern="1200">
                <a:solidFill>
                  <a:schemeClr val="tx1">
                    <a:lumMod val="75000"/>
                    <a:lumOff val="25000"/>
                  </a:schemeClr>
                </a:solidFill>
                <a:latin typeface="Meiryo UI" pitchFamily="50" charset="-128"/>
                <a:ea typeface="Meiryo UI" pitchFamily="50" charset="-128"/>
              </a:rPr>
              <a:t>エネルギー消費量の</a:t>
            </a:r>
            <a:r>
              <a:rPr lang="ja-JP" altLang="en-US" sz="2400" b="1" kern="1200" dirty="0">
                <a:solidFill>
                  <a:schemeClr val="tx1">
                    <a:lumMod val="75000"/>
                    <a:lumOff val="25000"/>
                  </a:schemeClr>
                </a:solidFill>
                <a:latin typeface="Meiryo UI" pitchFamily="50" charset="-128"/>
                <a:ea typeface="Meiryo UI" pitchFamily="50" charset="-128"/>
              </a:rPr>
              <a:t>分析</a:t>
            </a:r>
            <a:endParaRPr lang="ja-JP"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a:t>
            </a:r>
            <a:r>
              <a:rPr lang="ja-JP" altLang="ja-JP" sz="2400" b="1" kern="1200" dirty="0">
                <a:solidFill>
                  <a:schemeClr val="tx1">
                    <a:lumMod val="75000"/>
                    <a:lumOff val="25000"/>
                  </a:schemeClr>
                </a:solidFill>
                <a:latin typeface="Meiryo UI" pitchFamily="50" charset="-128"/>
                <a:ea typeface="Meiryo UI" pitchFamily="50" charset="-128"/>
              </a:rPr>
              <a:t>－２． </a:t>
            </a:r>
            <a:r>
              <a:rPr lang="ja-JP" altLang="en-US" sz="2400" b="1" kern="1200" dirty="0">
                <a:solidFill>
                  <a:schemeClr val="tx1">
                    <a:lumMod val="75000"/>
                    <a:lumOff val="25000"/>
                  </a:schemeClr>
                </a:solidFill>
                <a:latin typeface="Meiryo UI" pitchFamily="50" charset="-128"/>
                <a:ea typeface="Meiryo UI" pitchFamily="50" charset="-128"/>
              </a:rPr>
              <a:t>エネルギー生産性の分析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３－３． </a:t>
            </a:r>
            <a:r>
              <a:rPr lang="en-US" altLang="ja-JP" sz="2400" b="1" kern="1200" dirty="0">
                <a:solidFill>
                  <a:schemeClr val="tx1">
                    <a:lumMod val="75000"/>
                    <a:lumOff val="25000"/>
                  </a:schemeClr>
                </a:solidFill>
                <a:latin typeface="Meiryo UI" pitchFamily="50" charset="-128"/>
                <a:ea typeface="Meiryo UI" pitchFamily="50" charset="-128"/>
              </a:rPr>
              <a:t>CO2</a:t>
            </a:r>
            <a:r>
              <a:rPr lang="ja-JP" altLang="en-US" sz="2400" b="1" kern="1200" dirty="0">
                <a:solidFill>
                  <a:schemeClr val="tx1">
                    <a:lumMod val="75000"/>
                    <a:lumOff val="25000"/>
                  </a:schemeClr>
                </a:solidFill>
                <a:latin typeface="Meiryo UI" pitchFamily="50" charset="-128"/>
                <a:ea typeface="Meiryo UI" pitchFamily="50" charset="-128"/>
              </a:rPr>
              <a:t>排出量の分析</a:t>
            </a:r>
          </a:p>
        </p:txBody>
      </p:sp>
      <p:sp>
        <p:nvSpPr>
          <p:cNvPr id="1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8" name="テキスト ボックス 7"/>
          <p:cNvSpPr txBox="1"/>
          <p:nvPr/>
        </p:nvSpPr>
        <p:spPr>
          <a:xfrm>
            <a:off x="0" y="574105"/>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2806765344"/>
              </p:ext>
            </p:extLst>
          </p:nvPr>
        </p:nvGraphicFramePr>
        <p:xfrm>
          <a:off x="147600" y="802411"/>
          <a:ext cx="8848800" cy="5616003"/>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201741">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8911">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8911">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8911">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8911">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8911">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10" name="正方形/長方形 9">
            <a:extLst>
              <a:ext uri="{FF2B5EF4-FFF2-40B4-BE49-F238E27FC236}">
                <a16:creationId xmlns:a16="http://schemas.microsoft.com/office/drawing/2014/main" id="{9EDD757A-4C8C-B30B-464D-A40BCD1C1402}"/>
              </a:ext>
            </a:extLst>
          </p:cNvPr>
          <p:cNvSpPr/>
          <p:nvPr/>
        </p:nvSpPr>
        <p:spPr>
          <a:xfrm>
            <a:off x="180000" y="6411078"/>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latin typeface="Meiryo UI" pitchFamily="50" charset="-128"/>
                <a:ea typeface="Meiryo UI" pitchFamily="50" charset="-128"/>
              </a:rPr>
              <a:t>１．地域の所得循環構造</a:t>
            </a:r>
            <a:endParaRPr kumimoji="1" lang="en-US" altLang="ja-JP" sz="4000" dirty="0">
              <a:solidFill>
                <a:schemeClr val="bg1"/>
              </a:solidFill>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2422537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3">
            <a:extLst>
              <a:ext uri="{FF2B5EF4-FFF2-40B4-BE49-F238E27FC236}">
                <a16:creationId xmlns:a16="http://schemas.microsoft.com/office/drawing/2014/main" id="{74081230-31CD-468D-92ED-07464EA84BE4}"/>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３－１．エネルギー消費量の分析</a:t>
            </a:r>
            <a:endParaRPr lang="en-US" altLang="ja-JP" sz="4000" kern="0" dirty="0">
              <a:solidFill>
                <a:schemeClr val="tx1">
                  <a:lumMod val="75000"/>
                  <a:lumOff val="25000"/>
                </a:schemeClr>
              </a:solidFill>
            </a:endParaRPr>
          </a:p>
        </p:txBody>
      </p:sp>
      <p:sp>
        <p:nvSpPr>
          <p:cNvPr id="4" name="スライド番号プレースホルダ 2">
            <a:extLst>
              <a:ext uri="{FF2B5EF4-FFF2-40B4-BE49-F238E27FC236}">
                <a16:creationId xmlns:a16="http://schemas.microsoft.com/office/drawing/2014/main" id="{B1FE47CB-2ABB-41B1-B828-D7745A77A79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50</a:t>
            </a:fld>
            <a:endParaRPr lang="en-US" altLang="ja-JP" b="1" dirty="0">
              <a:latin typeface="Meiryo UI" pitchFamily="50" charset="-128"/>
              <a:ea typeface="Meiryo UI" pitchFamily="50"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744338"/>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年の○○市の産業別エネルギー消費量は、医療･福祉のエネルギー消費量が最も多く、次いで化学工業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含石油石炭製品</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機械製造業の順となっている。</a:t>
            </a:r>
          </a:p>
        </p:txBody>
      </p:sp>
      <p:sp>
        <p:nvSpPr>
          <p:cNvPr id="11" name="正方形/長方形 10"/>
          <p:cNvSpPr/>
          <p:nvPr/>
        </p:nvSpPr>
        <p:spPr>
          <a:xfrm>
            <a:off x="232698" y="2379060"/>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13" name="Rectangle 3"/>
          <p:cNvSpPr>
            <a:spLocks noChangeArrowheads="1"/>
          </p:cNvSpPr>
          <p:nvPr/>
        </p:nvSpPr>
        <p:spPr bwMode="auto">
          <a:xfrm>
            <a:off x="820109" y="649346"/>
            <a:ext cx="8280000" cy="100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ここでは、地域のエネルギー消費量の規模と推移を産業別に把握する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テキスト ボックス 9"/>
          <p:cNvSpPr txBox="1"/>
          <p:nvPr/>
        </p:nvSpPr>
        <p:spPr>
          <a:xfrm>
            <a:off x="7164642" y="2484570"/>
            <a:ext cx="1800000" cy="996033"/>
          </a:xfrm>
          <a:prstGeom prst="rect">
            <a:avLst/>
          </a:prstGeom>
          <a:solidFill>
            <a:schemeClr val="bg1">
              <a:lumMod val="95000"/>
            </a:schemeClr>
          </a:solidFill>
          <a:ln w="9525">
            <a:noFill/>
          </a:ln>
        </p:spPr>
        <p:txBody>
          <a:bodyPr wrap="square" lIns="0" tIns="36000" rIns="0" bIns="36000" rtlCol="0">
            <a:spAutoFit/>
          </a:bodyPr>
          <a:lstStyle/>
          <a:p>
            <a:pPr algn="ctr"/>
            <a:r>
              <a:rPr lang="en-US" altLang="ja-JP" sz="1000" dirty="0">
                <a:latin typeface="Meiryo UI" panose="020B0604030504040204" pitchFamily="50" charset="-128"/>
                <a:ea typeface="Meiryo UI" panose="020B0604030504040204" pitchFamily="50" charset="-128"/>
              </a:rPr>
              <a:t>2010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2013</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2015</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2018</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2020</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2022</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8089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正方形/長方形 31">
            <a:extLst>
              <a:ext uri="{FF2B5EF4-FFF2-40B4-BE49-F238E27FC236}">
                <a16:creationId xmlns:a16="http://schemas.microsoft.com/office/drawing/2014/main" id="{76BF2F81-9455-414A-AA0C-8ECF9B7C11B6}"/>
              </a:ext>
            </a:extLst>
          </p:cNvPr>
          <p:cNvSpPr/>
          <p:nvPr/>
        </p:nvSpPr>
        <p:spPr bwMode="auto">
          <a:xfrm>
            <a:off x="1132396" y="141120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761417"/>
            <a:ext cx="86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年の○○市の産業別エネルギー消費量の構成比は、医療･福祉のエネルギー消費量の割合が最も多く、次いで化学工業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含石油石炭製品</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機械製造業の割合が高い。</a:t>
            </a:r>
          </a:p>
        </p:txBody>
      </p:sp>
      <p:sp>
        <p:nvSpPr>
          <p:cNvPr id="10" name="正方形/長方形 9"/>
          <p:cNvSpPr/>
          <p:nvPr/>
        </p:nvSpPr>
        <p:spPr>
          <a:xfrm>
            <a:off x="252000" y="246433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4471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ここでは、地域のエネルギー消費量の産業別構成比の推移を比較し、エネルギー消費量が多い産業が時系列でどのように変化しているかを把握する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380898"/>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正方形/長方形 31">
            <a:extLst>
              <a:ext uri="{FF2B5EF4-FFF2-40B4-BE49-F238E27FC236}">
                <a16:creationId xmlns:a16="http://schemas.microsoft.com/office/drawing/2014/main" id="{F014AACC-A04E-4C05-B45F-0D1DA32E1D58}"/>
              </a:ext>
            </a:extLst>
          </p:cNvPr>
          <p:cNvSpPr/>
          <p:nvPr/>
        </p:nvSpPr>
        <p:spPr bwMode="auto">
          <a:xfrm>
            <a:off x="1132397" y="142185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D8537B9-A7A7-4985-A5FF-A0997453CFE8}"/>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３－２．エネルギー生産性の分析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3F3F1F20-43EE-4501-9D2F-3607964CAD9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176120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年の○○市のエネルギー生産性は、全産業では全国、県、人口同規模地域のいずれと比較しても高い。産業別には、人口同規模地域と比較するとどの産業でも高い水準である。</a:t>
            </a:r>
          </a:p>
        </p:txBody>
      </p:sp>
      <p:sp>
        <p:nvSpPr>
          <p:cNvPr id="12" name="正方形/長方形 11"/>
          <p:cNvSpPr/>
          <p:nvPr/>
        </p:nvSpPr>
        <p:spPr>
          <a:xfrm>
            <a:off x="252000" y="243652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4" name="Rectangle 3"/>
          <p:cNvSpPr>
            <a:spLocks noChangeArrowheads="1"/>
          </p:cNvSpPr>
          <p:nvPr/>
        </p:nvSpPr>
        <p:spPr bwMode="auto">
          <a:xfrm>
            <a:off x="812675" y="665010"/>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のエネルギー生産性の推移より、エネルギー生産性が時系列でどのように変化しているかを把握する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正方形/長方形 31">
            <a:extLst>
              <a:ext uri="{FF2B5EF4-FFF2-40B4-BE49-F238E27FC236}">
                <a16:creationId xmlns:a16="http://schemas.microsoft.com/office/drawing/2014/main" id="{9B3E7506-1AFF-4E64-8F2E-A058069A5C28}"/>
              </a:ext>
            </a:extLst>
          </p:cNvPr>
          <p:cNvSpPr/>
          <p:nvPr/>
        </p:nvSpPr>
        <p:spPr bwMode="auto">
          <a:xfrm>
            <a:off x="1126381" y="143875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生産性②：第１次・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6999"/>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396823" y="2619036"/>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396823" y="4465206"/>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8383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年の○○市では、化学の付加価値構成比が高く、エネルギー生産性が全国よりも高いため、第２次産業のエネルギー生産性の高さに繋がっている。</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31090"/>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次産業には、鉄鋼、化学、窯業・土石等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のエネルギーを比較的多く消費する産業と、食料品、繊維、機械、その他の製造業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の比較的エネルギーの消費が少ない産業がある。</a:t>
            </a: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次産業の産業別のエネルギー生産性の推移より、エネルギー生産性が時系列でどのように変化しているかを産業別に把握する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38089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2" name="正方形/長方形 31">
            <a:extLst>
              <a:ext uri="{FF2B5EF4-FFF2-40B4-BE49-F238E27FC236}">
                <a16:creationId xmlns:a16="http://schemas.microsoft.com/office/drawing/2014/main" id="{FF7C5D26-2A5C-4FDA-A033-F3F54A165CC9}"/>
              </a:ext>
            </a:extLst>
          </p:cNvPr>
          <p:cNvSpPr/>
          <p:nvPr/>
        </p:nvSpPr>
        <p:spPr bwMode="auto">
          <a:xfrm>
            <a:off x="1138412" y="151489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2688"/>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7" name="正方形/長方形 16"/>
          <p:cNvSpPr/>
          <p:nvPr/>
        </p:nvSpPr>
        <p:spPr bwMode="auto">
          <a:xfrm>
            <a:off x="300600" y="1706069"/>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年の○○市では、化学の付加価値構成比が高く、エネルギー生産性が全国よりも高いため、第３次産業のエネルギー生産性の高さに繋がっている。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391899" y="2599200"/>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391899" y="44496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Rectangle 3"/>
          <p:cNvSpPr>
            <a:spLocks noChangeArrowheads="1"/>
          </p:cNvSpPr>
          <p:nvPr/>
        </p:nvSpPr>
        <p:spPr bwMode="auto">
          <a:xfrm>
            <a:off x="820109" y="646395"/>
            <a:ext cx="8280000" cy="1008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次産業の産業別のエネルギー生産性の推移より、エネルギー生産性が時系列でどのように変化しているかを産業別に把握する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2" name="正方形/長方形 11"/>
          <p:cNvSpPr/>
          <p:nvPr/>
        </p:nvSpPr>
        <p:spPr>
          <a:xfrm>
            <a:off x="242344" y="6439357"/>
            <a:ext cx="8856000"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4" name="正方形/長方形 13"/>
          <p:cNvSpPr/>
          <p:nvPr/>
        </p:nvSpPr>
        <p:spPr>
          <a:xfrm>
            <a:off x="253374" y="6327767"/>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5" name="正方形/長方形 31">
            <a:extLst>
              <a:ext uri="{FF2B5EF4-FFF2-40B4-BE49-F238E27FC236}">
                <a16:creationId xmlns:a16="http://schemas.microsoft.com/office/drawing/2014/main" id="{9E0ADD3A-6E18-4945-8A54-15E2D6C6FD7E}"/>
              </a:ext>
            </a:extLst>
          </p:cNvPr>
          <p:cNvSpPr/>
          <p:nvPr/>
        </p:nvSpPr>
        <p:spPr bwMode="auto">
          <a:xfrm>
            <a:off x="6044451" y="14119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7ECA6B4-F7C8-4A06-9040-7564E3ED05E2}"/>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３－３．</a:t>
            </a:r>
            <a:r>
              <a:rPr lang="en-US" altLang="ja-JP" sz="4000" kern="0" dirty="0">
                <a:solidFill>
                  <a:schemeClr val="tx1">
                    <a:lumMod val="75000"/>
                    <a:lumOff val="25000"/>
                  </a:schemeClr>
                </a:solidFill>
              </a:rPr>
              <a:t>CO2</a:t>
            </a:r>
            <a:r>
              <a:rPr lang="ja-JP" altLang="en-US" sz="4000" kern="0" dirty="0">
                <a:solidFill>
                  <a:schemeClr val="tx1">
                    <a:lumMod val="75000"/>
                    <a:lumOff val="25000"/>
                  </a:schemeClr>
                </a:solidFill>
              </a:rPr>
              <a:t>排出量の分析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CDCFBCF4-D343-4B09-AD5C-F681D22ECE0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4" name="Rectangle 3"/>
          <p:cNvSpPr>
            <a:spLocks noChangeArrowheads="1"/>
          </p:cNvSpPr>
          <p:nvPr/>
        </p:nvSpPr>
        <p:spPr bwMode="auto">
          <a:xfrm>
            <a:off x="820109" y="651232"/>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252000" y="2458642"/>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86524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排出量が最も多い部門は製造業</a:t>
            </a:r>
            <a:r>
              <a:rPr lang="en-US" altLang="ja-JP" sz="1200" b="1" dirty="0">
                <a:latin typeface="Meiryo UI" pitchFamily="50" charset="-128"/>
                <a:ea typeface="Meiryo UI" pitchFamily="50" charset="-128"/>
              </a:rPr>
              <a:t>(97</a:t>
            </a:r>
            <a:r>
              <a:rPr lang="ja-JP" altLang="en-US" sz="1200" b="1" dirty="0">
                <a:latin typeface="Meiryo UI" pitchFamily="50" charset="-128"/>
                <a:ea typeface="Meiryo UI" pitchFamily="50" charset="-128"/>
              </a:rPr>
              <a:t>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であり、次いで家庭、業務、旅客自動車の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180000" y="636642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p>
        </p:txBody>
      </p:sp>
      <p:sp>
        <p:nvSpPr>
          <p:cNvPr id="11" name="テキスト ボックス 10"/>
          <p:cNvSpPr txBox="1"/>
          <p:nvPr/>
        </p:nvSpPr>
        <p:spPr>
          <a:xfrm>
            <a:off x="6729992" y="2616556"/>
            <a:ext cx="2232000" cy="996033"/>
          </a:xfrm>
          <a:prstGeom prst="rect">
            <a:avLst/>
          </a:prstGeom>
          <a:solidFill>
            <a:schemeClr val="bg1">
              <a:lumMod val="95000"/>
            </a:schemeClr>
          </a:solidFill>
          <a:ln w="9525">
            <a:noFill/>
          </a:ln>
        </p:spPr>
        <p:txBody>
          <a:bodyPr wrap="square" lIns="0" tIns="36000" rIns="0" bIns="36000" rtlCol="0">
            <a:spAutoFit/>
          </a:bodyPr>
          <a:lstStyle/>
          <a:p>
            <a:pPr algn="ctr"/>
            <a:r>
              <a:rPr lang="en-US" altLang="ja-JP" sz="1000" dirty="0">
                <a:latin typeface="Meiryo UI" panose="020B0604030504040204" pitchFamily="50" charset="-128"/>
                <a:ea typeface="Meiryo UI" panose="020B0604030504040204" pitchFamily="50" charset="-128"/>
              </a:rPr>
              <a:t>2010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2013</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2015</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2018</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2022</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p:txBody>
      </p:sp>
      <p:sp>
        <p:nvSpPr>
          <p:cNvPr id="12" name="正方形/長方形 31">
            <a:extLst>
              <a:ext uri="{FF2B5EF4-FFF2-40B4-BE49-F238E27FC236}">
                <a16:creationId xmlns:a16="http://schemas.microsoft.com/office/drawing/2014/main" id="{247979FE-9E4A-4587-B16B-E37FE1F8E557}"/>
              </a:ext>
            </a:extLst>
          </p:cNvPr>
          <p:cNvSpPr/>
          <p:nvPr/>
        </p:nvSpPr>
        <p:spPr bwMode="auto">
          <a:xfrm>
            <a:off x="1138412" y="156160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3" name="スライド番号プレースホルダ 2">
            <a:extLst>
              <a:ext uri="{FF2B5EF4-FFF2-40B4-BE49-F238E27FC236}">
                <a16:creationId xmlns:a16="http://schemas.microsoft.com/office/drawing/2014/main" id="{E1D2F4DE-6F43-4FD6-A6DC-DB7DB722EA1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4" name="Rectangle 3"/>
          <p:cNvSpPr>
            <a:spLocks noChangeArrowheads="1"/>
          </p:cNvSpPr>
          <p:nvPr/>
        </p:nvSpPr>
        <p:spPr bwMode="auto">
          <a:xfrm>
            <a:off x="820109" y="643800"/>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20"/>
          <p:cNvSpPr/>
          <p:nvPr/>
        </p:nvSpPr>
        <p:spPr>
          <a:xfrm>
            <a:off x="313452" y="1807282"/>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22" name="正方形/長方形 21"/>
          <p:cNvSpPr/>
          <p:nvPr/>
        </p:nvSpPr>
        <p:spPr>
          <a:xfrm>
            <a:off x="7092373"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180000" y="6381294"/>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2" name="正方形/長方形 31">
            <a:extLst>
              <a:ext uri="{FF2B5EF4-FFF2-40B4-BE49-F238E27FC236}">
                <a16:creationId xmlns:a16="http://schemas.microsoft.com/office/drawing/2014/main" id="{1CEF74E3-ECFE-41FB-AE2C-27065F2CDA65}"/>
              </a:ext>
            </a:extLst>
          </p:cNvPr>
          <p:cNvSpPr/>
          <p:nvPr/>
        </p:nvSpPr>
        <p:spPr bwMode="auto">
          <a:xfrm>
            <a:off x="1112490" y="152428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3" name="スライド番号プレースホルダ 2">
            <a:extLst>
              <a:ext uri="{FF2B5EF4-FFF2-40B4-BE49-F238E27FC236}">
                <a16:creationId xmlns:a16="http://schemas.microsoft.com/office/drawing/2014/main" id="{80055B5A-E167-4129-8FDF-F5055A93E0C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26235"/>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20836"/>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2010</a:t>
            </a:r>
            <a:r>
              <a:rPr kumimoji="1" lang="ja-JP" altLang="en-US" dirty="0"/>
              <a:t>年</a:t>
            </a:r>
          </a:p>
        </p:txBody>
      </p:sp>
      <p:sp>
        <p:nvSpPr>
          <p:cNvPr id="4" name="曲折矢印 3"/>
          <p:cNvSpPr/>
          <p:nvPr/>
        </p:nvSpPr>
        <p:spPr bwMode="auto">
          <a:xfrm rot="5400000">
            <a:off x="5344469" y="2087693"/>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01956"/>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21961"/>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26235"/>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74179"/>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0498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51834"/>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899910"/>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29120"/>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3920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75063"/>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29922"/>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6546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1559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081142"/>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6440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3012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0550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667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2523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576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5737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3022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848077" y="1072628"/>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78987"/>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38" name="テキスト ボックス 37"/>
          <p:cNvSpPr txBox="1"/>
          <p:nvPr/>
        </p:nvSpPr>
        <p:spPr>
          <a:xfrm>
            <a:off x="72224" y="5283523"/>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00777"/>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72684"/>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286519"/>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6546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56430"/>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984000"/>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98156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3083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71452"/>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61442"/>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3325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37445"/>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5724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5413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2777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35704"/>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76140"/>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69266"/>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286189"/>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00777"/>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64576"/>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60116"/>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88758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14880"/>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70348" y="488057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771378" y="2947357"/>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3349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08622"/>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192344"/>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4992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1834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7159130" y="106918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5693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49302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18758"/>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68638"/>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89532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409480" y="488692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26752"/>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1411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06442"/>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p:cNvSpPr txBox="1"/>
          <p:nvPr/>
        </p:nvSpPr>
        <p:spPr>
          <a:xfrm>
            <a:off x="4652402" y="55417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898768"/>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0543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405335" y="475159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54264"/>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2965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07904"/>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99769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1978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2958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83324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5931022"/>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15633"/>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05" name="正方形/長方形 104"/>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385D4103-EAF4-456D-9D8C-3E21A180D3C7}"/>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5FF7886-97C2-473A-9187-1685514330A7}"/>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9422974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4" name="Rectangle 3"/>
          <p:cNvSpPr>
            <a:spLocks noChangeArrowheads="1"/>
          </p:cNvSpPr>
          <p:nvPr/>
        </p:nvSpPr>
        <p:spPr bwMode="auto">
          <a:xfrm>
            <a:off x="820109" y="645264"/>
            <a:ext cx="8280000" cy="1080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6" name="正方形/長方形 5"/>
          <p:cNvSpPr/>
          <p:nvPr/>
        </p:nvSpPr>
        <p:spPr>
          <a:xfrm>
            <a:off x="348056" y="1769958"/>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7" name="正方形/長方形 6"/>
          <p:cNvSpPr/>
          <p:nvPr/>
        </p:nvSpPr>
        <p:spPr>
          <a:xfrm>
            <a:off x="846140"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180000" y="6381292"/>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1" name="正方形/長方形 31">
            <a:extLst>
              <a:ext uri="{FF2B5EF4-FFF2-40B4-BE49-F238E27FC236}">
                <a16:creationId xmlns:a16="http://schemas.microsoft.com/office/drawing/2014/main" id="{26584275-BF71-44F2-9715-7559EC775180}"/>
              </a:ext>
            </a:extLst>
          </p:cNvPr>
          <p:cNvSpPr/>
          <p:nvPr/>
        </p:nvSpPr>
        <p:spPr bwMode="auto">
          <a:xfrm>
            <a:off x="1112490" y="151087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0AB7CB70-955A-4895-BBBD-72B40FFEE72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60</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排出量③：運輸部門</a:t>
            </a:r>
            <a:endParaRPr kumimoji="1" lang="ja-JP" altLang="en-US" dirty="0"/>
          </a:p>
        </p:txBody>
      </p:sp>
      <p:sp>
        <p:nvSpPr>
          <p:cNvPr id="4" name="Rectangle 3"/>
          <p:cNvSpPr>
            <a:spLocks noChangeArrowheads="1"/>
          </p:cNvSpPr>
          <p:nvPr/>
        </p:nvSpPr>
        <p:spPr bwMode="auto">
          <a:xfrm>
            <a:off x="820109" y="646376"/>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6" name="正方形/長方形 5"/>
          <p:cNvSpPr/>
          <p:nvPr/>
        </p:nvSpPr>
        <p:spPr>
          <a:xfrm>
            <a:off x="313452" y="1807004"/>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7" name="正方形/長方形 6"/>
          <p:cNvSpPr/>
          <p:nvPr/>
        </p:nvSpPr>
        <p:spPr>
          <a:xfrm>
            <a:off x="7406848"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180000" y="6371965"/>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3" name="正方形/長方形 31">
            <a:extLst>
              <a:ext uri="{FF2B5EF4-FFF2-40B4-BE49-F238E27FC236}">
                <a16:creationId xmlns:a16="http://schemas.microsoft.com/office/drawing/2014/main" id="{E3A82715-F496-48D4-BD64-4FEEF5E1B37B}"/>
              </a:ext>
            </a:extLst>
          </p:cNvPr>
          <p:cNvSpPr/>
          <p:nvPr/>
        </p:nvSpPr>
        <p:spPr bwMode="auto">
          <a:xfrm>
            <a:off x="1112490" y="15353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88DC8FE8-745A-48F3-B6F9-E3680C4C68A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4484666-0E0D-4700-BE5B-B1A539426A30}"/>
              </a:ext>
            </a:extLst>
          </p:cNvPr>
          <p:cNvSpPr txBox="1">
            <a:spLocks/>
          </p:cNvSpPr>
          <p:nvPr/>
        </p:nvSpPr>
        <p:spPr bwMode="auto">
          <a:xfrm>
            <a:off x="0" y="2221555"/>
            <a:ext cx="9144000" cy="646331"/>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600" kern="0" dirty="0">
                <a:solidFill>
                  <a:schemeClr val="tx1">
                    <a:lumMod val="75000"/>
                    <a:lumOff val="25000"/>
                  </a:schemeClr>
                </a:solidFill>
              </a:rPr>
              <a:t>３－４．再生可能エネルギー導入ポテンシャル</a:t>
            </a:r>
            <a:endParaRPr lang="en-US" altLang="ja-JP" sz="36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021E9B54-A51B-4DA5-967B-7DF92AD204D6}"/>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9756902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再生可能エネルギー導入ポテンシャル</a:t>
            </a:r>
            <a:endParaRPr kumimoji="1" lang="ja-JP" altLang="en-US" dirty="0"/>
          </a:p>
        </p:txBody>
      </p:sp>
      <p:sp>
        <p:nvSpPr>
          <p:cNvPr id="4" name="Rectangle 3"/>
          <p:cNvSpPr>
            <a:spLocks noChangeArrowheads="1"/>
          </p:cNvSpPr>
          <p:nvPr/>
        </p:nvSpPr>
        <p:spPr bwMode="auto">
          <a:xfrm>
            <a:off x="820109" y="638940"/>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なお、導入ポテンシャルに時系列データはない。</a:t>
            </a: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7" name="正方形/長方形 6"/>
          <p:cNvSpPr/>
          <p:nvPr/>
        </p:nvSpPr>
        <p:spPr>
          <a:xfrm>
            <a:off x="216000" y="630534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8" name="正方形/長方形 7"/>
          <p:cNvSpPr/>
          <p:nvPr/>
        </p:nvSpPr>
        <p:spPr>
          <a:xfrm>
            <a:off x="216000" y="6438689"/>
            <a:ext cx="6192000" cy="107722"/>
          </a:xfrm>
          <a:prstGeom prst="rect">
            <a:avLst/>
          </a:prstGeom>
        </p:spPr>
        <p:txBody>
          <a:bodyPr wrap="square" lIns="0" tIns="0" rIns="0" bIns="0">
            <a:spAutoFit/>
          </a:bodyPr>
          <a:lstStyle/>
          <a:p>
            <a:pPr marL="357188" indent="-357188"/>
            <a:r>
              <a:rPr lang="ja-JP" altLang="en-US" sz="700" dirty="0">
                <a:latin typeface="Meiryo UI" pitchFamily="50" charset="-128"/>
                <a:ea typeface="Meiryo UI" pitchFamily="50" charset="-128"/>
              </a:rPr>
              <a:t>注）太陽光、中小水力河川、陸上風力、洋上風力、地熱を対象としており、洋上風力は全国</a:t>
            </a:r>
            <a:r>
              <a:rPr lang="en-US" altLang="ja-JP" sz="700" dirty="0">
                <a:latin typeface="Meiryo UI" pitchFamily="50" charset="-128"/>
                <a:ea typeface="Meiryo UI" pitchFamily="50" charset="-128"/>
              </a:rPr>
              <a:t>10</a:t>
            </a:r>
            <a:r>
              <a:rPr lang="ja-JP" altLang="en-US" sz="700" dirty="0">
                <a:latin typeface="Meiryo UI" pitchFamily="50" charset="-128"/>
                <a:ea typeface="Meiryo UI" pitchFamily="50" charset="-128"/>
              </a:rPr>
              <a:t>ブロック別の導入ポテンシャルを風速の観測地点数で按分して作成している。</a:t>
            </a:r>
          </a:p>
        </p:txBody>
      </p:sp>
      <p:sp>
        <p:nvSpPr>
          <p:cNvPr id="9" name="テキスト ボックス 8"/>
          <p:cNvSpPr txBox="1">
            <a:spLocks noChangeArrowheads="1"/>
          </p:cNvSpPr>
          <p:nvPr/>
        </p:nvSpPr>
        <p:spPr bwMode="auto">
          <a:xfrm>
            <a:off x="181916" y="2517823"/>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0" name="正方形/長方形 31">
            <a:extLst>
              <a:ext uri="{FF2B5EF4-FFF2-40B4-BE49-F238E27FC236}">
                <a16:creationId xmlns:a16="http://schemas.microsoft.com/office/drawing/2014/main" id="{338B07A8-5396-D966-7D31-33285E3AAAF5}"/>
              </a:ext>
            </a:extLst>
          </p:cNvPr>
          <p:cNvSpPr/>
          <p:nvPr/>
        </p:nvSpPr>
        <p:spPr bwMode="auto">
          <a:xfrm>
            <a:off x="177308" y="1894600"/>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である。再エネポテンシャルが最も大きい種別は太陽光で○○</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であり、次いで洋上風力、陸上風力の再エネ導入ポテンシャルが大きい。</a:t>
            </a:r>
          </a:p>
        </p:txBody>
      </p:sp>
      <p:sp>
        <p:nvSpPr>
          <p:cNvPr id="11" name="テキスト ボックス 1"/>
          <p:cNvSpPr txBox="1"/>
          <p:nvPr/>
        </p:nvSpPr>
        <p:spPr>
          <a:xfrm>
            <a:off x="6269139" y="2982740"/>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a:t>
            </a:r>
            <a:r>
              <a:rPr lang="ja-JP" altLang="pl-PL" sz="1600" dirty="0">
                <a:latin typeface="Meiryo UI" panose="020B0604030504040204" pitchFamily="50" charset="-128"/>
                <a:ea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TJ</a:t>
            </a:r>
            <a:endParaRPr kumimoji="1" lang="ja-JP" altLang="en-US" sz="1600" dirty="0">
              <a:latin typeface="Meiryo UI" panose="020B0604030504040204" pitchFamily="50" charset="-128"/>
              <a:ea typeface="Meiryo UI" panose="020B0604030504040204" pitchFamily="50" charset="-128"/>
            </a:endParaRPr>
          </a:p>
        </p:txBody>
      </p:sp>
      <p:sp>
        <p:nvSpPr>
          <p:cNvPr id="12" name="テキスト ボックス 2"/>
          <p:cNvSpPr txBox="1"/>
          <p:nvPr/>
        </p:nvSpPr>
        <p:spPr>
          <a:xfrm>
            <a:off x="5500144" y="299812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テキスト ボックス 3"/>
          <p:cNvSpPr txBox="1"/>
          <p:nvPr/>
        </p:nvSpPr>
        <p:spPr>
          <a:xfrm>
            <a:off x="6462738" y="3326376"/>
            <a:ext cx="2324675" cy="1107996"/>
          </a:xfrm>
          <a:prstGeom prst="rect">
            <a:avLst/>
          </a:prstGeom>
          <a:noFill/>
        </p:spPr>
        <p:txBody>
          <a:bodyPr wrap="none" rtlCol="0">
            <a:spAutoFit/>
          </a:bodyPr>
          <a:lstStyle/>
          <a:p>
            <a:r>
              <a:rPr lang="en-US" altLang="ja-JP" sz="1100" dirty="0">
                <a:latin typeface="Meiryo UI" pitchFamily="50" charset="-128"/>
                <a:ea typeface="Meiryo UI" pitchFamily="50" charset="-128"/>
              </a:rPr>
              <a:t>2010</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2013</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2015</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2018</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2020</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2022</a:t>
            </a:r>
            <a:r>
              <a:rPr lang="ja-JP" altLang="en-US" sz="1100" dirty="0">
                <a:latin typeface="Meiryo UI" pitchFamily="50" charset="-128"/>
                <a:ea typeface="Meiryo UI" pitchFamily="50" charset="-128"/>
              </a:rPr>
              <a:t>年のエネルギー消費量の○○倍</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14" name="正方形/長方形 31">
            <a:extLst>
              <a:ext uri="{FF2B5EF4-FFF2-40B4-BE49-F238E27FC236}">
                <a16:creationId xmlns:a16="http://schemas.microsoft.com/office/drawing/2014/main" id="{8D900BBD-A6F2-4A23-91C1-CC04C4CDA14B}"/>
              </a:ext>
            </a:extLst>
          </p:cNvPr>
          <p:cNvSpPr/>
          <p:nvPr/>
        </p:nvSpPr>
        <p:spPr bwMode="auto">
          <a:xfrm>
            <a:off x="1142167" y="158424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81C94597-BE89-43E5-A940-BD98822F44C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512968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４</a:t>
            </a:r>
            <a:r>
              <a:rPr lang="ja-JP" altLang="en-US" sz="4000" dirty="0">
                <a:solidFill>
                  <a:schemeClr val="bg1"/>
                </a:solidFill>
                <a:latin typeface="Meiryo UI" pitchFamily="50" charset="-128"/>
                <a:ea typeface="Meiryo UI" pitchFamily="50" charset="-128"/>
              </a:rPr>
              <a:t>．地域の概況</a:t>
            </a:r>
            <a:endParaRPr lang="en-US" altLang="ja-JP" sz="4000" dirty="0">
              <a:solidFill>
                <a:schemeClr val="bg1"/>
              </a:solidFill>
              <a:latin typeface="Meiryo UI" pitchFamily="50" charset="-128"/>
              <a:ea typeface="Meiryo UI" pitchFamily="50" charset="-128"/>
            </a:endParaRPr>
          </a:p>
        </p:txBody>
      </p:sp>
      <p:sp>
        <p:nvSpPr>
          <p:cNvPr id="9" name="テキスト プレースホルダ 8"/>
          <p:cNvSpPr>
            <a:spLocks noGrp="1"/>
          </p:cNvSpPr>
          <p:nvPr>
            <p:ph type="body" idx="4294967295"/>
          </p:nvPr>
        </p:nvSpPr>
        <p:spPr>
          <a:xfrm>
            <a:off x="1623212" y="3108956"/>
            <a:ext cx="6840000" cy="2575173"/>
          </a:xfrm>
          <a:prstGeom prst="rect">
            <a:avLst/>
          </a:prstGeom>
          <a:noFill/>
        </p:spPr>
        <p:txBody>
          <a:bodyPr wrap="square" lIns="0" rIns="0" rtlCol="0" anchor="ctr">
            <a:noAutofit/>
          </a:bodyPr>
          <a:lstStyle/>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（１）</a:t>
            </a:r>
            <a:r>
              <a:rPr lang="ja-JP" altLang="en-US" sz="2400" b="1" kern="1200" dirty="0">
                <a:solidFill>
                  <a:schemeClr val="tx1">
                    <a:lumMod val="75000"/>
                    <a:lumOff val="25000"/>
                  </a:schemeClr>
                </a:solidFill>
                <a:latin typeface="Meiryo UI" pitchFamily="50" charset="-128"/>
                <a:ea typeface="Meiryo UI" pitchFamily="50" charset="-128"/>
              </a:rPr>
              <a:t>基礎的な指標の推移</a:t>
            </a:r>
            <a:endParaRPr lang="ja-JP"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（２）</a:t>
            </a:r>
            <a:r>
              <a:rPr lang="ja-JP" altLang="en-US" sz="2400" b="1" kern="1200" dirty="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４</a:t>
            </a:r>
            <a:r>
              <a:rPr lang="ja-JP" altLang="ja-JP" sz="2400" b="1" kern="1200" dirty="0">
                <a:solidFill>
                  <a:schemeClr val="tx1">
                    <a:lumMod val="75000"/>
                    <a:lumOff val="25000"/>
                  </a:schemeClr>
                </a:solidFill>
                <a:latin typeface="Meiryo UI" pitchFamily="50" charset="-128"/>
                <a:ea typeface="Meiryo UI" pitchFamily="50" charset="-128"/>
              </a:rPr>
              <a:t>）就業</a:t>
            </a:r>
            <a:r>
              <a:rPr lang="ja-JP" altLang="en-US" sz="2400" b="1" kern="1200" dirty="0">
                <a:solidFill>
                  <a:schemeClr val="tx1">
                    <a:lumMod val="75000"/>
                    <a:lumOff val="25000"/>
                  </a:schemeClr>
                </a:solidFill>
                <a:latin typeface="Meiryo UI" pitchFamily="50" charset="-128"/>
                <a:ea typeface="Meiryo UI" pitchFamily="50" charset="-128"/>
              </a:rPr>
              <a:t>者の規模</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５</a:t>
            </a: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夜間人口</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人当たり就業者数</a:t>
            </a:r>
            <a:r>
              <a:rPr lang="en-US" altLang="ja-JP" sz="2400" b="1" kern="1200" dirty="0">
                <a:solidFill>
                  <a:schemeClr val="tx1">
                    <a:lumMod val="75000"/>
                    <a:lumOff val="25000"/>
                  </a:schemeClr>
                </a:solidFill>
                <a:latin typeface="Meiryo UI" pitchFamily="50" charset="-128"/>
                <a:ea typeface="Meiryo UI" pitchFamily="50" charset="-128"/>
              </a:rPr>
              <a:t>(</a:t>
            </a:r>
            <a:r>
              <a:rPr lang="ja-JP" altLang="ja-JP" sz="2400" b="1" kern="1200" dirty="0">
                <a:solidFill>
                  <a:schemeClr val="tx1">
                    <a:lumMod val="75000"/>
                    <a:lumOff val="25000"/>
                  </a:schemeClr>
                </a:solidFill>
                <a:latin typeface="Meiryo UI" pitchFamily="50" charset="-128"/>
                <a:ea typeface="Meiryo UI" pitchFamily="50" charset="-128"/>
              </a:rPr>
              <a:t>職住比</a:t>
            </a:r>
            <a:r>
              <a:rPr lang="en-US" altLang="ja-JP" sz="2400" b="1" kern="1200" dirty="0">
                <a:solidFill>
                  <a:schemeClr val="tx1">
                    <a:lumMod val="75000"/>
                    <a:lumOff val="25000"/>
                  </a:schemeClr>
                </a:solidFill>
                <a:latin typeface="Meiryo UI" pitchFamily="50" charset="-128"/>
                <a:ea typeface="Meiryo UI" pitchFamily="50" charset="-128"/>
              </a:rPr>
              <a:t>)</a:t>
            </a:r>
          </a:p>
        </p:txBody>
      </p:sp>
      <p:sp>
        <p:nvSpPr>
          <p:cNvPr id="1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64</a:t>
            </a:fld>
            <a:endParaRPr lang="en-US" altLang="ja-JP" b="1" dirty="0">
              <a:latin typeface="Meiryo UI" pitchFamily="50" charset="-128"/>
              <a:ea typeface="Meiryo UI" pitchFamily="50" charset="-12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605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605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65</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9427" y="504516"/>
            <a:ext cx="828000" cy="828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6"/>
          <p:cNvSpPr/>
          <p:nvPr/>
        </p:nvSpPr>
        <p:spPr>
          <a:xfrm>
            <a:off x="252000" y="6371295"/>
            <a:ext cx="4440758"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出所：総務省「国勢調査」、「経済センサス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基礎調査」、 「地域経済循環分析用データ」より作成</a:t>
            </a:r>
            <a:endParaRPr lang="en-US" altLang="ja-JP" sz="800" dirty="0">
              <a:latin typeface="Meiryo UI" pitchFamily="50" charset="-128"/>
              <a:ea typeface="Meiryo UI" pitchFamily="50" charset="-128"/>
            </a:endParaRPr>
          </a:p>
        </p:txBody>
      </p:sp>
      <p:sp>
        <p:nvSpPr>
          <p:cNvPr id="11" name="正方形/長方形 31">
            <a:extLst>
              <a:ext uri="{FF2B5EF4-FFF2-40B4-BE49-F238E27FC236}">
                <a16:creationId xmlns:a16="http://schemas.microsoft.com/office/drawing/2014/main" id="{9208B2AB-BD84-447F-BD00-8DFCEFCABAD0}"/>
              </a:ext>
            </a:extLst>
          </p:cNvPr>
          <p:cNvSpPr/>
          <p:nvPr/>
        </p:nvSpPr>
        <p:spPr bwMode="auto">
          <a:xfrm>
            <a:off x="5977851" y="94808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04AC745A-3E5E-E097-E3E9-D284F2F11949}"/>
              </a:ext>
            </a:extLst>
          </p:cNvPr>
          <p:cNvSpPr/>
          <p:nvPr/>
        </p:nvSpPr>
        <p:spPr>
          <a:xfrm>
            <a:off x="455020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p:cNvSpPr/>
          <p:nvPr/>
        </p:nvSpPr>
        <p:spPr>
          <a:xfrm>
            <a:off x="4670852" y="6045499"/>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42" name="正方形/長方形 41"/>
          <p:cNvSpPr/>
          <p:nvPr/>
        </p:nvSpPr>
        <p:spPr bwMode="auto">
          <a:xfrm>
            <a:off x="4711892" y="1985322"/>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38.7%</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1" name="正方形/長方形 40"/>
          <p:cNvSpPr/>
          <p:nvPr/>
        </p:nvSpPr>
        <p:spPr bwMode="auto">
          <a:xfrm>
            <a:off x="111379" y="1977702"/>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昼間人口の方が夜間人口よりも多く、通勤者・通学者が地域内に流入している拠点性が高い地域である。</a:t>
            </a:r>
            <a:endParaRPr lang="en-US" altLang="ja-JP" sz="1200" b="1" dirty="0">
              <a:latin typeface="Meiryo UI" pitchFamily="50" charset="-128"/>
              <a:ea typeface="Meiryo UI" pitchFamily="50" charset="-128"/>
            </a:endParaRPr>
          </a:p>
        </p:txBody>
      </p:sp>
      <p:sp>
        <p:nvSpPr>
          <p:cNvPr id="38" name="正方形/長方形 37"/>
          <p:cNvSpPr/>
          <p:nvPr/>
        </p:nvSpPr>
        <p:spPr>
          <a:xfrm>
            <a:off x="166257" y="605385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cxnSp>
        <p:nvCxnSpPr>
          <p:cNvPr id="52" name="直線コネクタ 51"/>
          <p:cNvCxnSpPr/>
          <p:nvPr/>
        </p:nvCxnSpPr>
        <p:spPr bwMode="auto">
          <a:xfrm>
            <a:off x="1488173" y="3789270"/>
            <a:ext cx="1080000"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68627"/>
            <a:ext cx="1512000"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3" name="直線コネクタ 42"/>
          <p:cNvSpPr/>
          <p:nvPr/>
        </p:nvSpPr>
        <p:spPr>
          <a:xfrm>
            <a:off x="6998266" y="4219031"/>
            <a:ext cx="1770933"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24" name="直線コネクタ 23"/>
          <p:cNvCxnSpPr/>
          <p:nvPr/>
        </p:nvCxnSpPr>
        <p:spPr bwMode="auto">
          <a:xfrm flipV="1">
            <a:off x="2420542" y="3789270"/>
            <a:ext cx="7620" cy="79357"/>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cxnSp>
        <p:nvCxnSpPr>
          <p:cNvPr id="46" name="直線矢印コネクタ 45"/>
          <p:cNvCxnSpPr/>
          <p:nvPr/>
        </p:nvCxnSpPr>
        <p:spPr bwMode="auto">
          <a:xfrm>
            <a:off x="7210778" y="3973703"/>
            <a:ext cx="1558421" cy="0"/>
          </a:xfrm>
          <a:prstGeom prst="straightConnector1">
            <a:avLst/>
          </a:prstGeom>
          <a:noFill/>
          <a:ln w="19050" cap="flat" cmpd="sng" algn="ctr">
            <a:solidFill>
              <a:srgbClr val="0070C0"/>
            </a:solidFill>
            <a:prstDash val="solid"/>
            <a:round/>
            <a:headEnd type="arrow"/>
            <a:tailEnd type="arrow"/>
          </a:ln>
          <a:effectLst/>
        </p:spPr>
      </p:cxnSp>
      <p:cxnSp>
        <p:nvCxnSpPr>
          <p:cNvPr id="44" name="直線矢印コネクタ 43"/>
          <p:cNvCxnSpPr/>
          <p:nvPr/>
        </p:nvCxnSpPr>
        <p:spPr>
          <a:xfrm>
            <a:off x="8769198" y="4219032"/>
            <a:ext cx="0" cy="516441"/>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1978774" y="3481493"/>
            <a:ext cx="883537" cy="276999"/>
          </a:xfrm>
          <a:prstGeom prst="rect">
            <a:avLst/>
          </a:prstGeom>
          <a:noFill/>
        </p:spPr>
        <p:txBody>
          <a:bodyPr wrap="square" rtlCol="0">
            <a:spAutoFit/>
          </a:bodyPr>
          <a:lstStyle/>
          <a:p>
            <a:pPr algn="ctr"/>
            <a:r>
              <a:rPr kumimoji="1" lang="en-US" altLang="ja-JP" sz="1200" b="1" dirty="0">
                <a:latin typeface="Meiryo UI" pitchFamily="50" charset="-128"/>
                <a:ea typeface="Meiryo UI" pitchFamily="50" charset="-128"/>
              </a:rPr>
              <a:t>+4.2%</a:t>
            </a:r>
            <a:endParaRPr kumimoji="1" lang="ja-JP" altLang="en-US"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7307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p>
        </p:txBody>
      </p:sp>
      <p:sp>
        <p:nvSpPr>
          <p:cNvPr id="39" name="テキスト ボックス 38"/>
          <p:cNvSpPr txBox="1">
            <a:spLocks noChangeArrowheads="1"/>
          </p:cNvSpPr>
          <p:nvPr/>
        </p:nvSpPr>
        <p:spPr bwMode="auto">
          <a:xfrm>
            <a:off x="4711892" y="272212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30" name="テキスト ボックス 2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テキスト ボックス 15"/>
          <p:cNvSpPr txBox="1"/>
          <p:nvPr/>
        </p:nvSpPr>
        <p:spPr>
          <a:xfrm>
            <a:off x="5014800" y="3217224"/>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45" name="テキスト ボックス 12"/>
          <p:cNvSpPr txBox="1"/>
          <p:nvPr/>
        </p:nvSpPr>
        <p:spPr>
          <a:xfrm>
            <a:off x="7739890" y="4219031"/>
            <a:ext cx="1029308" cy="276999"/>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altLang="ja-JP" sz="1200" b="1" dirty="0">
                <a:latin typeface="Meiryo UI" pitchFamily="50" charset="-128"/>
                <a:ea typeface="Meiryo UI" pitchFamily="50" charset="-128"/>
              </a:rPr>
              <a:t>-38.7%</a:t>
            </a:r>
            <a:endParaRPr kumimoji="1" lang="ja-JP" altLang="en-US" sz="1200" b="1" dirty="0">
              <a:solidFill>
                <a:srgbClr val="002060"/>
              </a:solidFill>
              <a:latin typeface="Meiryo UI" pitchFamily="50" charset="-128"/>
              <a:ea typeface="Meiryo UI" pitchFamily="50" charset="-128"/>
            </a:endParaRPr>
          </a:p>
        </p:txBody>
      </p:sp>
      <p:sp>
        <p:nvSpPr>
          <p:cNvPr id="47" name="テキスト ボックス 5"/>
          <p:cNvSpPr txBox="1"/>
          <p:nvPr/>
        </p:nvSpPr>
        <p:spPr>
          <a:xfrm>
            <a:off x="7610642" y="3819814"/>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66</a:t>
            </a:fld>
            <a:endParaRPr lang="en-US" altLang="ja-JP" b="1" dirty="0">
              <a:latin typeface="Meiryo UI" pitchFamily="50" charset="-128"/>
              <a:ea typeface="Meiryo UI" pitchFamily="50" charset="-128"/>
            </a:endParaRPr>
          </a:p>
        </p:txBody>
      </p:sp>
      <p:sp>
        <p:nvSpPr>
          <p:cNvPr id="27" name="Rectangle 3"/>
          <p:cNvSpPr>
            <a:spLocks noChangeArrowheads="1"/>
          </p:cNvSpPr>
          <p:nvPr/>
        </p:nvSpPr>
        <p:spPr bwMode="auto">
          <a:xfrm>
            <a:off x="820109" y="661076"/>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ここでは、まず夜間人口と昼間人口の推移を比較し、通勤・通学者による流入・流出状況の変化を把握する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26" name="テキスト ボックス 27">
            <a:extLst>
              <a:ext uri="{FF2B5EF4-FFF2-40B4-BE49-F238E27FC236}">
                <a16:creationId xmlns:a16="http://schemas.microsoft.com/office/drawing/2014/main" id="{5E775BD4-911C-4EED-99CB-DDD0720409A7}"/>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E18D26B6-3678-487C-8352-4416A90971B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A51D0B4E-D17A-4129-B926-8221494C2CB0}"/>
              </a:ext>
            </a:extLst>
          </p:cNvPr>
          <p:cNvSpPr/>
          <p:nvPr/>
        </p:nvSpPr>
        <p:spPr bwMode="auto">
          <a:xfrm>
            <a:off x="1144428" y="165000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正方形/長方形 64"/>
          <p:cNvSpPr/>
          <p:nvPr/>
        </p:nvSpPr>
        <p:spPr bwMode="auto">
          <a:xfrm>
            <a:off x="4742909" y="187763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64" name="正方形/長方形 63"/>
          <p:cNvSpPr/>
          <p:nvPr/>
        </p:nvSpPr>
        <p:spPr bwMode="auto">
          <a:xfrm>
            <a:off x="85520" y="187763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58" name="正方形/長方形 57"/>
          <p:cNvSpPr/>
          <p:nvPr/>
        </p:nvSpPr>
        <p:spPr>
          <a:xfrm>
            <a:off x="196055" y="6338455"/>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89600" y="2970000"/>
            <a:ext cx="2072405" cy="430887"/>
          </a:xfrm>
          <a:prstGeom prst="rect">
            <a:avLst/>
          </a:prstGeom>
          <a:noFill/>
        </p:spPr>
        <p:txBody>
          <a:bodyPr wrap="square" rtlCol="0">
            <a:spAutoFit/>
          </a:bodyPr>
          <a:lstStyle/>
          <a:p>
            <a:pPr algn="ctr"/>
            <a:r>
              <a:rPr kumimoji="1" lang="ja-JP" altLang="en-US" sz="1100" b="1" dirty="0">
                <a:latin typeface="Meiryo UI" pitchFamily="50" charset="-128"/>
                <a:ea typeface="Meiryo UI" pitchFamily="50" charset="-128"/>
              </a:rPr>
              <a:t>全国の高齢化率：</a:t>
            </a:r>
            <a:r>
              <a:rPr lang="en-US" altLang="ja-JP" sz="1100" b="1" dirty="0">
                <a:latin typeface="Meiryo UI" pitchFamily="50" charset="-128"/>
                <a:ea typeface="Meiryo UI" pitchFamily="50" charset="-128"/>
              </a:rPr>
              <a:t>23</a:t>
            </a:r>
            <a:r>
              <a:rPr kumimoji="1" lang="en-US" altLang="ja-JP" sz="1100" b="1" dirty="0">
                <a:latin typeface="Meiryo UI" pitchFamily="50" charset="-128"/>
                <a:ea typeface="Meiryo UI" pitchFamily="50" charset="-128"/>
              </a:rPr>
              <a:t>.0%</a:t>
            </a:r>
          </a:p>
          <a:p>
            <a:pPr algn="ct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751466"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96000" y="2969971"/>
            <a:ext cx="2075688" cy="430887"/>
          </a:xfrm>
          <a:prstGeom prst="rect">
            <a:avLst/>
          </a:prstGeom>
          <a:noFill/>
        </p:spPr>
        <p:txBody>
          <a:bodyPr wrap="square"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26.6%</a:t>
            </a:r>
          </a:p>
          <a:p>
            <a:pPr algn="ctr">
              <a:tabLst>
                <a:tab pos="0" algn="l"/>
              </a:tabLst>
            </a:pP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2" name="テキスト ボックス 51"/>
          <p:cNvSpPr txBox="1">
            <a:spLocks noChangeArrowheads="1"/>
          </p:cNvSpPr>
          <p:nvPr/>
        </p:nvSpPr>
        <p:spPr bwMode="auto">
          <a:xfrm>
            <a:off x="4742909" y="26694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0" name="テキスト ボックス 49"/>
          <p:cNvSpPr txBox="1">
            <a:spLocks noChangeArrowheads="1"/>
          </p:cNvSpPr>
          <p:nvPr/>
        </p:nvSpPr>
        <p:spPr bwMode="auto">
          <a:xfrm>
            <a:off x="85520" y="26694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31" name="テキスト ボックス 3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30" name="Rectangle 3"/>
          <p:cNvSpPr>
            <a:spLocks noChangeArrowheads="1"/>
          </p:cNvSpPr>
          <p:nvPr/>
        </p:nvSpPr>
        <p:spPr bwMode="auto">
          <a:xfrm>
            <a:off x="820109" y="658316"/>
            <a:ext cx="8280000" cy="1080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地域の住民が高齢化すれば、消費するモノやサービスが変化する。また所得の減少により消費が減少し、従来の業態では商売が成り立たず、地域の商店街の衰退等に繋がる可能性がある。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ここでは、現在の人口構成として、直近</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の人口構成を人口ピラミッドより把握する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25" name="正方形/長方形 31">
            <a:extLst>
              <a:ext uri="{FF2B5EF4-FFF2-40B4-BE49-F238E27FC236}">
                <a16:creationId xmlns:a16="http://schemas.microsoft.com/office/drawing/2014/main" id="{97BFCD9C-5B88-4477-BA07-369E4BE86C84}"/>
              </a:ext>
            </a:extLst>
          </p:cNvPr>
          <p:cNvSpPr/>
          <p:nvPr/>
        </p:nvSpPr>
        <p:spPr bwMode="auto">
          <a:xfrm>
            <a:off x="1107051" y="145427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2865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(2030</a:t>
            </a:r>
            <a:r>
              <a:rPr lang="ja-JP" altLang="en-US" sz="1400" b="1" dirty="0">
                <a:solidFill>
                  <a:schemeClr val="bg1"/>
                </a:solidFill>
                <a:latin typeface="Meiryo UI" pitchFamily="50" charset="-128"/>
                <a:ea typeface="Meiryo UI" pitchFamily="50" charset="-128"/>
              </a:rPr>
              <a:t>年、推計値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2" name="テキスト ボックス 51"/>
          <p:cNvSpPr txBox="1">
            <a:spLocks noChangeArrowheads="1"/>
          </p:cNvSpPr>
          <p:nvPr/>
        </p:nvSpPr>
        <p:spPr bwMode="auto">
          <a:xfrm>
            <a:off x="4742909" y="262865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4" name="テキスト ボックス 53"/>
          <p:cNvSpPr txBox="1"/>
          <p:nvPr/>
        </p:nvSpPr>
        <p:spPr>
          <a:xfrm>
            <a:off x="871728" y="3120966"/>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34377"/>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20966"/>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20966"/>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9" name="正方形/長方形 58"/>
          <p:cNvSpPr/>
          <p:nvPr/>
        </p:nvSpPr>
        <p:spPr>
          <a:xfrm>
            <a:off x="100805" y="6243568"/>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55703"/>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54474"/>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55703"/>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54474"/>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84670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2030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862928"/>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2.3</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となる。高齢化率は全国平均より高い。</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67730"/>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67731"/>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96000" y="2944093"/>
            <a:ext cx="2075688" cy="430887"/>
          </a:xfrm>
          <a:prstGeom prst="rect">
            <a:avLst/>
          </a:prstGeom>
          <a:noFill/>
        </p:spPr>
        <p:txBody>
          <a:bodyPr wrap="square"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26.6%</a:t>
            </a:r>
          </a:p>
          <a:p>
            <a:pPr algn="ctr">
              <a:tabLst>
                <a:tab pos="0" algn="l"/>
              </a:tabLst>
            </a:pP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3600" y="6067731"/>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89600" y="2944122"/>
            <a:ext cx="2072405" cy="430887"/>
          </a:xfrm>
          <a:prstGeom prst="rect">
            <a:avLst/>
          </a:prstGeom>
          <a:noFill/>
        </p:spPr>
        <p:txBody>
          <a:bodyPr wrap="square" rtlCol="0">
            <a:spAutoFit/>
          </a:bodyPr>
          <a:lstStyle/>
          <a:p>
            <a:pPr algn="ct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36.7%</a:t>
            </a:r>
          </a:p>
          <a:p>
            <a:pPr algn="ct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67731"/>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30" name="Rectangle 3"/>
          <p:cNvSpPr>
            <a:spLocks noChangeArrowheads="1"/>
          </p:cNvSpPr>
          <p:nvPr/>
        </p:nvSpPr>
        <p:spPr bwMode="auto">
          <a:xfrm>
            <a:off x="820109" y="68428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ここでは、将来の人口構成として、</a:t>
            </a:r>
            <a:r>
              <a:rPr lang="en-US" altLang="ja-JP" sz="1200" b="1" dirty="0">
                <a:latin typeface="Meiryo UI" pitchFamily="50" charset="-128"/>
                <a:ea typeface="Meiryo UI" pitchFamily="50" charset="-128"/>
              </a:rPr>
              <a:t>2030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年の人口構成を人口ピラミッドより把握する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1" name="テキスト ボックス 3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テキスト ボックス 15"/>
          <p:cNvSpPr txBox="1"/>
          <p:nvPr/>
        </p:nvSpPr>
        <p:spPr>
          <a:xfrm>
            <a:off x="82296" y="2924664"/>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34" name="テキスト ボックス 16"/>
          <p:cNvSpPr txBox="1"/>
          <p:nvPr/>
        </p:nvSpPr>
        <p:spPr>
          <a:xfrm>
            <a:off x="4745736" y="2924664"/>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32" name="テキスト ボックス 33">
            <a:extLst>
              <a:ext uri="{FF2B5EF4-FFF2-40B4-BE49-F238E27FC236}">
                <a16:creationId xmlns:a16="http://schemas.microsoft.com/office/drawing/2014/main" id="{5259EC31-462B-4C1C-9EEF-949BBFCA650E}"/>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5" name="テキスト ボックス 32">
            <a:extLst>
              <a:ext uri="{FF2B5EF4-FFF2-40B4-BE49-F238E27FC236}">
                <a16:creationId xmlns:a16="http://schemas.microsoft.com/office/drawing/2014/main" id="{73B7B1F3-2DD5-4A8D-8A72-C2DE176D794C}"/>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7DB2E6F-6D53-4210-995F-72742532642F}"/>
              </a:ext>
            </a:extLst>
          </p:cNvPr>
          <p:cNvSpPr/>
          <p:nvPr/>
        </p:nvSpPr>
        <p:spPr bwMode="auto">
          <a:xfrm>
            <a:off x="1107051" y="147237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714252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0481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p>
        </p:txBody>
      </p:sp>
      <p:sp>
        <p:nvSpPr>
          <p:cNvPr id="33" name="正方形/長方形 32"/>
          <p:cNvSpPr/>
          <p:nvPr/>
        </p:nvSpPr>
        <p:spPr>
          <a:xfrm>
            <a:off x="289865" y="6096657"/>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0481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80985"/>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124051"/>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就業者数は全産業で近年減少傾向にある。産業別には第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次産業も第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次産業も減少している。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124051"/>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年は従業者数が就業者数よりも多く、通勤者が地域内に流入している拠点性の高い地域である。</a:t>
            </a:r>
            <a:endParaRPr lang="en-US" altLang="ja-JP" sz="1200" b="1" dirty="0">
              <a:latin typeface="Meiryo UI" pitchFamily="50" charset="-128"/>
              <a:ea typeface="Meiryo UI" pitchFamily="50" charset="-128"/>
            </a:endParaRPr>
          </a:p>
        </p:txBody>
      </p:sp>
      <p:cxnSp>
        <p:nvCxnSpPr>
          <p:cNvPr id="41" name="直線コネクタ 40"/>
          <p:cNvCxnSpPr/>
          <p:nvPr/>
        </p:nvCxnSpPr>
        <p:spPr bwMode="auto">
          <a:xfrm>
            <a:off x="1725396" y="3795472"/>
            <a:ext cx="1080000"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518473"/>
            <a:ext cx="883511" cy="276999"/>
          </a:xfrm>
          <a:prstGeom prst="rect">
            <a:avLst/>
          </a:prstGeom>
          <a:noFill/>
        </p:spPr>
        <p:txBody>
          <a:bodyPr wrap="square" rtlCol="0">
            <a:spAutoFit/>
          </a:bodyPr>
          <a:lstStyle/>
          <a:p>
            <a:pPr algn="ctr"/>
            <a:r>
              <a:rPr kumimoji="1" lang="en-US" altLang="ja-JP" sz="1200" b="1">
                <a:latin typeface="Meiryo UI" pitchFamily="50" charset="-128"/>
                <a:ea typeface="Meiryo UI" pitchFamily="50" charset="-128"/>
              </a:rPr>
              <a:t>+11.7%</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1" y="3981915"/>
            <a:ext cx="1620000"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p:nvPr/>
        </p:nvCxnSpPr>
        <p:spPr bwMode="auto">
          <a:xfrm flipV="1">
            <a:off x="2550892" y="3795472"/>
            <a:ext cx="0" cy="186443"/>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21" name="Rectangle 3"/>
          <p:cNvSpPr>
            <a:spLocks noChangeArrowheads="1"/>
          </p:cNvSpPr>
          <p:nvPr/>
        </p:nvSpPr>
        <p:spPr bwMode="auto">
          <a:xfrm>
            <a:off x="820109" y="689544"/>
            <a:ext cx="8280000" cy="133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ここでは、地域の就業者数の推移を地域内雇用者数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従業者数</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地域住民雇用者数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4" name="テキスト ボックス 23"/>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7C6ADA75-1E42-4178-8DE1-C027918B2329}"/>
              </a:ext>
            </a:extLst>
          </p:cNvPr>
          <p:cNvSpPr/>
          <p:nvPr/>
        </p:nvSpPr>
        <p:spPr bwMode="auto">
          <a:xfrm>
            <a:off x="1107051" y="175219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2010</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200DCE6A-2C9E-483A-8CCB-4E46D994027C}"/>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77133B36-CFFA-4CEF-AB0F-CDACDD9F128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8481844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５</a:t>
            </a:r>
            <a:r>
              <a:rPr lang="ja-JP" altLang="en-US" dirty="0">
                <a:latin typeface="Meiryo UI" pitchFamily="50" charset="-128"/>
                <a:ea typeface="Meiryo UI" pitchFamily="50" charset="-128"/>
              </a:rPr>
              <a:t>）夜間人口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a:t>
            </a:r>
            <a:r>
              <a:rPr lang="en-US" altLang="ja-JP" dirty="0"/>
              <a:t>(</a:t>
            </a:r>
            <a:r>
              <a:rPr lang="ja-JP" altLang="en-US" dirty="0">
                <a:latin typeface="Meiryo UI" pitchFamily="50" charset="-128"/>
                <a:ea typeface="Meiryo UI" pitchFamily="50" charset="-128"/>
              </a:rPr>
              <a:t>職住比</a:t>
            </a:r>
            <a:r>
              <a:rPr lang="en-US" altLang="ja-JP" dirty="0">
                <a:latin typeface="Meiryo UI" pitchFamily="50" charset="-128"/>
                <a:ea typeface="Meiryo UI" pitchFamily="50" charset="-128"/>
              </a:rPr>
              <a:t>)</a:t>
            </a:r>
            <a:endParaRPr lang="ja-JP" altLang="en-US" dirty="0">
              <a:latin typeface="Meiryo UI" pitchFamily="50" charset="-128"/>
              <a:ea typeface="Meiryo UI" pitchFamily="50" charset="-128"/>
            </a:endParaRPr>
          </a:p>
        </p:txBody>
      </p:sp>
      <p:sp>
        <p:nvSpPr>
          <p:cNvPr id="15" name="正方形/長方形 14"/>
          <p:cNvSpPr/>
          <p:nvPr/>
        </p:nvSpPr>
        <p:spPr bwMode="auto">
          <a:xfrm>
            <a:off x="252000" y="1825037"/>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職住比</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を比較すると増加している。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360841"/>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職住比</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8" name="正方形/長方形 17"/>
          <p:cNvSpPr/>
          <p:nvPr/>
        </p:nvSpPr>
        <p:spPr>
          <a:xfrm>
            <a:off x="444002" y="6353428"/>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総務省統計局「国勢調査」より作成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2" name="Rectangle 3"/>
          <p:cNvSpPr>
            <a:spLocks noChangeArrowheads="1"/>
          </p:cNvSpPr>
          <p:nvPr/>
        </p:nvSpPr>
        <p:spPr bwMode="auto">
          <a:xfrm>
            <a:off x="820109" y="66927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職住比</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ここでは、職住比の推移を比較し、地域住民の労働参加の状況が時系列でどのように変化しているかを把握する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31">
            <a:extLst>
              <a:ext uri="{FF2B5EF4-FFF2-40B4-BE49-F238E27FC236}">
                <a16:creationId xmlns:a16="http://schemas.microsoft.com/office/drawing/2014/main" id="{4241DB94-1579-48CA-9E87-9322C9818BFE}"/>
              </a:ext>
            </a:extLst>
          </p:cNvPr>
          <p:cNvSpPr/>
          <p:nvPr/>
        </p:nvSpPr>
        <p:spPr bwMode="auto">
          <a:xfrm>
            <a:off x="1107051" y="145427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26235"/>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14397"/>
            <a:ext cx="1726302" cy="1080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2013</a:t>
            </a:r>
            <a:r>
              <a:rPr kumimoji="1" lang="ja-JP" altLang="en-US" dirty="0"/>
              <a:t>年</a:t>
            </a:r>
          </a:p>
        </p:txBody>
      </p:sp>
      <p:sp>
        <p:nvSpPr>
          <p:cNvPr id="4" name="曲折矢印 3"/>
          <p:cNvSpPr/>
          <p:nvPr/>
        </p:nvSpPr>
        <p:spPr bwMode="auto">
          <a:xfrm rot="5400000">
            <a:off x="5344469" y="2087693"/>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01956"/>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21961"/>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26235"/>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74179"/>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04985"/>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51834"/>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899910"/>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29120"/>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3920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75063"/>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29922"/>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6546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1559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081142"/>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6440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3012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0550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6676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25237"/>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576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5737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30221"/>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848077" y="1072628"/>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78987"/>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283523"/>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00777"/>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72684"/>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286519"/>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6546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56430"/>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984000"/>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98156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3083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71452"/>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61442"/>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3325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37445"/>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5724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5413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27779"/>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35704"/>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76140"/>
            <a:ext cx="1189749"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1</a:t>
            </a:r>
            <a:endParaRPr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69266"/>
            <a:ext cx="1048685"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10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10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286189"/>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00777"/>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64576"/>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60116"/>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88758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14880"/>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76789" y="488057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771378" y="2947357"/>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463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08622"/>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192344"/>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4992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18348"/>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7159130" y="106918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5693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49302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18758"/>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68638"/>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895326"/>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415921" y="488692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26752"/>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1411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06442"/>
            <a:ext cx="982961" cy="223138"/>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850" dirty="0"/>
              <a:t>エネルギー代金</a:t>
            </a:r>
            <a:r>
              <a:rPr lang="ja-JP" altLang="en-US" sz="850" baseline="30000" dirty="0"/>
              <a:t>注</a:t>
            </a:r>
            <a:r>
              <a:rPr lang="en-US" altLang="ja-JP" sz="850" baseline="30000" dirty="0"/>
              <a:t>2</a:t>
            </a:r>
            <a:endParaRPr lang="ja-JP" altLang="en-US" sz="850" dirty="0"/>
          </a:p>
        </p:txBody>
      </p:sp>
      <p:sp>
        <p:nvSpPr>
          <p:cNvPr id="87" name="テキスト ボックス 62"/>
          <p:cNvSpPr txBox="1"/>
          <p:nvPr/>
        </p:nvSpPr>
        <p:spPr>
          <a:xfrm>
            <a:off x="4652402" y="55417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898768"/>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0543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405335" y="475159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54264"/>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29655"/>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07904"/>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99769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1978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2958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82680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592457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0919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98" name="正方形/長方形 31">
            <a:extLst>
              <a:ext uri="{FF2B5EF4-FFF2-40B4-BE49-F238E27FC236}">
                <a16:creationId xmlns:a16="http://schemas.microsoft.com/office/drawing/2014/main" id="{BB53FCD6-B326-4029-93E8-1041244673C4}"/>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433B6D8-53F7-4BC7-9BCB-D8969163D53E}"/>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8</a:t>
            </a:fld>
            <a:endParaRPr lang="en-US" altLang="ja-JP" b="1"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9DD860D8-5A99-CE5C-4053-12118D5BB8C3}"/>
              </a:ext>
            </a:extLst>
          </p:cNvPr>
          <p:cNvSpPr/>
          <p:nvPr/>
        </p:nvSpPr>
        <p:spPr>
          <a:xfrm>
            <a:off x="100856" y="6186367"/>
            <a:ext cx="8927233"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17" name="正方形/長方形 16">
            <a:extLst>
              <a:ext uri="{FF2B5EF4-FFF2-40B4-BE49-F238E27FC236}">
                <a16:creationId xmlns:a16="http://schemas.microsoft.com/office/drawing/2014/main" id="{D14A3A0F-C9EA-9213-D7F0-5F888CBB525A}"/>
              </a:ext>
            </a:extLst>
          </p:cNvPr>
          <p:cNvSpPr/>
          <p:nvPr/>
        </p:nvSpPr>
        <p:spPr>
          <a:xfrm>
            <a:off x="6439" y="6017647"/>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4240997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2013</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9339A23F-D13D-446C-9174-4EEB41341DE0}"/>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BFBC92DC-0402-468E-9392-A7E6691C8BD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953872050"/>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141AB6-F48E-4412-844A-45265DED4133}"/>
</file>

<file path=customXml/itemProps2.xml><?xml version="1.0" encoding="utf-8"?>
<ds:datastoreItem xmlns:ds="http://schemas.openxmlformats.org/officeDocument/2006/customXml" ds:itemID="{0B3FE096-629A-4DAA-B70F-4CC218ADBC03}"/>
</file>

<file path=customXml/itemProps3.xml><?xml version="1.0" encoding="utf-8"?>
<ds:datastoreItem xmlns:ds="http://schemas.openxmlformats.org/officeDocument/2006/customXml" ds:itemID="{DD235D98-543C-4AE5-B888-CB357652E512}"/>
</file>

<file path=docProps/app.xml><?xml version="1.0" encoding="utf-8"?>
<Properties xmlns="http://schemas.openxmlformats.org/officeDocument/2006/extended-properties" xmlns:vt="http://schemas.openxmlformats.org/officeDocument/2006/docPropsVTypes">
  <Template/>
  <TotalTime>0</TotalTime>
  <Words>17116</Words>
  <Application>Microsoft Office PowerPoint</Application>
  <PresentationFormat>画面に合わせる (4:3)</PresentationFormat>
  <Paragraphs>1605</Paragraphs>
  <Slides>70</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70</vt:i4>
      </vt:variant>
    </vt:vector>
  </HeadingPairs>
  <TitlesOfParts>
    <vt:vector size="80" baseType="lpstr">
      <vt:lpstr>HGPｺﾞｼｯｸE</vt:lpstr>
      <vt:lpstr>HGPｺﾞｼｯｸM</vt:lpstr>
      <vt:lpstr>HGP創英角ｺﾞｼｯｸUB</vt:lpstr>
      <vt:lpstr>Meiryo UI</vt:lpstr>
      <vt:lpstr>ＭＳ Ｐゴシック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１．地域の所得循環構造</vt:lpstr>
      <vt:lpstr>地域の所得循環構造：2010年</vt:lpstr>
      <vt:lpstr>地域の所得循環構造：2010年</vt:lpstr>
      <vt:lpstr>地域の所得循環構造：2013年</vt:lpstr>
      <vt:lpstr>地域の所得循環構造：2013年</vt:lpstr>
      <vt:lpstr>地域の所得循環構造：2015年</vt:lpstr>
      <vt:lpstr>地域の所得循環構造：2015年</vt:lpstr>
      <vt:lpstr>地域の所得循環構造：2018年</vt:lpstr>
      <vt:lpstr>地域の所得循環構造：2018年</vt:lpstr>
      <vt:lpstr>地域の所得循環構造：2020年</vt:lpstr>
      <vt:lpstr>地域の所得循環構造：2020年</vt:lpstr>
      <vt:lpstr>地域の所得循環構造：2022年</vt:lpstr>
      <vt:lpstr>地域の所得循環構造：2022年</vt:lpstr>
      <vt:lpstr>２．地域の経済</vt:lpstr>
      <vt:lpstr>本DBの38産業について</vt:lpstr>
      <vt:lpstr>PowerPoint プレゼンテーション</vt:lpstr>
      <vt:lpstr>（１）地域の中で規模の大きい産業は何か①：売上(生産額)</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（３）域外から所得を獲得している産業は何か：純移輸出額</vt:lpstr>
      <vt:lpstr>（３）域外から所得を獲得している産業は何か：産業別純移輸出額</vt:lpstr>
      <vt:lpstr>（４）地域で所得(付加価値)を稼いでいる産業は何か①：付加価値額</vt:lpstr>
      <vt:lpstr>（４）地域で所得(付加価値)を稼いでいる産業は何か①：産業別付加価値額</vt:lpstr>
      <vt:lpstr>（４）地域で所得(付加価値)を稼いでいる産業は何か②：産業別付加価値構成比</vt:lpstr>
      <vt:lpstr>（５）地域の産業の稼ぐ力(1人当たり付加価値額)：第1次・2次・3次</vt:lpstr>
      <vt:lpstr>（５）地域の産業の稼ぐ力(1人当たり付加価値額)：第1次・2次産業</vt:lpstr>
      <vt:lpstr>（５）地域の産業の稼ぐ力(1人当たり付加価値額)：第3次産業</vt:lpstr>
      <vt:lpstr>（６）住民の生活を支えている産業は何か：雇用者所得</vt:lpstr>
      <vt:lpstr>（６）住民の生活を支えている産業は何か：産業別雇用者所得</vt:lpstr>
      <vt:lpstr>（６）住民の生活を支えている産業は何か:産業別雇用者所得構成比</vt:lpstr>
      <vt:lpstr>（７）地域の産業の従業者1人当たり雇用者所得</vt:lpstr>
      <vt:lpstr>PowerPoint プレゼンテーション</vt:lpstr>
      <vt:lpstr>（１）地域住民に所得が分配されているか</vt:lpstr>
      <vt:lpstr>（２）地域の所得の流出額はどの程度か</vt:lpstr>
      <vt:lpstr>（３）地域の所得の流出率はどの程度か</vt:lpstr>
      <vt:lpstr>（４）地域住民の所得はどの程度か</vt:lpstr>
      <vt:lpstr>PowerPoint プレゼンテーション</vt:lpstr>
      <vt:lpstr>（１）住民の所得が域内で消費されているか</vt:lpstr>
      <vt:lpstr>（２）1人当たりの消費水準の分析</vt:lpstr>
      <vt:lpstr>（３）地域内に投資需要があるか</vt:lpstr>
      <vt:lpstr>（４）1人当たりの投資水準の分析</vt:lpstr>
      <vt:lpstr>（５）エネルギー収支の分析</vt:lpstr>
      <vt:lpstr>３．地域のエネルギー消費</vt:lpstr>
      <vt:lpstr>エネルギーの分析における23産業について</vt:lpstr>
      <vt:lpstr>PowerPoint プレゼンテーション</vt:lpstr>
      <vt:lpstr>（１）産業別エネルギー消費量</vt:lpstr>
      <vt:lpstr>（２）産業別エネルギー消費量構成比</vt:lpstr>
      <vt:lpstr>PowerPoint プレゼンテーション</vt:lpstr>
      <vt:lpstr>（１）エネルギー生産性①：第1次・2次・3次別</vt:lpstr>
      <vt:lpstr>（２）エネルギー生産性②：第１次・2次産業</vt:lpstr>
      <vt:lpstr>（３）エネルギー生産性③：第3次産業</vt:lpstr>
      <vt:lpstr>PowerPoint プレゼンテーション</vt:lpstr>
      <vt:lpstr>（１）CO2排出量：部門別</vt:lpstr>
      <vt:lpstr>（２）1人当たりCO2排出量①：産業部門</vt:lpstr>
      <vt:lpstr>（２）1人当たりCO2排出量②：民生部門</vt:lpstr>
      <vt:lpstr>（２）1人当たりCO2排出量③：運輸部門</vt:lpstr>
      <vt:lpstr>PowerPoint プレゼンテーション</vt:lpstr>
      <vt:lpstr>再生可能エネルギー導入ポテンシャル</vt:lpstr>
      <vt:lpstr>４．地域の概況</vt:lpstr>
      <vt:lpstr>（１）基礎的な指標の推移</vt:lpstr>
      <vt:lpstr>（２）人口①：現在の人口規模と将来動向</vt:lpstr>
      <vt:lpstr>（３）人口②：現在と将来の年齢別の人口構成</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2025-12-01T07:33:33Z</dcterms:created>
  <dcterms:modified xsi:type="dcterms:W3CDTF">2026-01-05T13:17:25Z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