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notesSlides/notesSlide2.xml" ContentType="application/vnd.openxmlformats-officedocument.presentationml.notesSlide+xml"/>
  <Override PartName="/ppt/notesSlides/notesSlide4.xml" ContentType="application/vnd.openxmlformats-officedocument.presentationml.notesSlide+xml"/>
  <Override PartName="/ppt/notesSlides/notesSlide1.xml" ContentType="application/vnd.openxmlformats-officedocument.presentationml.notesSlide+xml"/>
  <Override PartName="/ppt/notesSlides/notesSlide3.xml" ContentType="application/vnd.openxmlformats-officedocument.presentationml.notes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bookmarkIdSeed="3">
  <p:sldMasterIdLst>
    <p:sldMasterId id="2147483649" r:id="rId1"/>
  </p:sldMasterIdLst>
  <p:notesMasterIdLst>
    <p:notesMasterId r:id="rId72"/>
  </p:notesMasterIdLst>
  <p:handoutMasterIdLst>
    <p:handoutMasterId r:id="rId73"/>
  </p:handoutMasterIdLst>
  <p:sldIdLst>
    <p:sldId id="1345" r:id="rId2"/>
    <p:sldId id="1928" r:id="rId3"/>
    <p:sldId id="1346" r:id="rId4"/>
    <p:sldId id="1437" r:id="rId5"/>
    <p:sldId id="1453" r:id="rId6"/>
    <p:sldId id="1464" r:id="rId7"/>
    <p:sldId id="1465" r:id="rId8"/>
    <p:sldId id="1929" r:id="rId9"/>
    <p:sldId id="1930" r:id="rId10"/>
    <p:sldId id="1931" r:id="rId11"/>
    <p:sldId id="1932" r:id="rId12"/>
    <p:sldId id="1933" r:id="rId13"/>
    <p:sldId id="1934" r:id="rId14"/>
    <p:sldId id="1935" r:id="rId15"/>
    <p:sldId id="1936" r:id="rId16"/>
    <p:sldId id="1937" r:id="rId17"/>
    <p:sldId id="1938" r:id="rId18"/>
    <p:sldId id="879" r:id="rId19"/>
    <p:sldId id="1488" r:id="rId20"/>
    <p:sldId id="1405" r:id="rId21"/>
    <p:sldId id="1445" r:id="rId22"/>
    <p:sldId id="1424" r:id="rId23"/>
    <p:sldId id="1450" r:id="rId24"/>
    <p:sldId id="1382" r:id="rId25"/>
    <p:sldId id="1446" r:id="rId26"/>
    <p:sldId id="1309" r:id="rId27"/>
    <p:sldId id="1447" r:id="rId28"/>
    <p:sldId id="1425" r:id="rId29"/>
    <p:sldId id="1451" r:id="rId30"/>
    <p:sldId id="1401" r:id="rId31"/>
    <p:sldId id="1402" r:id="rId32"/>
    <p:sldId id="1412" r:id="rId33"/>
    <p:sldId id="1448" r:id="rId34"/>
    <p:sldId id="1426" r:id="rId35"/>
    <p:sldId id="1452" r:id="rId36"/>
    <p:sldId id="1384" r:id="rId37"/>
    <p:sldId id="1419" r:id="rId38"/>
    <p:sldId id="1473" r:id="rId39"/>
    <p:sldId id="1485" r:id="rId40"/>
    <p:sldId id="1429" r:id="rId41"/>
    <p:sldId id="1420" r:id="rId42"/>
    <p:sldId id="1474" r:id="rId43"/>
    <p:sldId id="1475" r:id="rId44"/>
    <p:sldId id="1476" r:id="rId45"/>
    <p:sldId id="1477" r:id="rId46"/>
    <p:sldId id="1478" r:id="rId47"/>
    <p:sldId id="1479" r:id="rId48"/>
    <p:sldId id="1372" r:id="rId49"/>
    <p:sldId id="1400" r:id="rId50"/>
    <p:sldId id="1408" r:id="rId51"/>
    <p:sldId id="1368" r:id="rId52"/>
    <p:sldId id="1385" r:id="rId53"/>
    <p:sldId id="1409" r:id="rId54"/>
    <p:sldId id="1369" r:id="rId55"/>
    <p:sldId id="1370" r:id="rId56"/>
    <p:sldId id="1371" r:id="rId57"/>
    <p:sldId id="1421" r:id="rId58"/>
    <p:sldId id="1422" r:id="rId59"/>
    <p:sldId id="1423" r:id="rId60"/>
    <p:sldId id="1427" r:id="rId61"/>
    <p:sldId id="1428" r:id="rId62"/>
    <p:sldId id="1486" r:id="rId63"/>
    <p:sldId id="1487" r:id="rId64"/>
    <p:sldId id="1390" r:id="rId65"/>
    <p:sldId id="1399" r:id="rId66"/>
    <p:sldId id="1391" r:id="rId67"/>
    <p:sldId id="1392" r:id="rId68"/>
    <p:sldId id="1449" r:id="rId69"/>
    <p:sldId id="1393" r:id="rId70"/>
    <p:sldId id="1398" r:id="rId71"/>
  </p:sldIdLst>
  <p:sldSz cx="9144000" cy="6858000" type="screen4x3"/>
  <p:notesSz cx="6807200" cy="9939338"/>
  <p:defaultTextStyle>
    <a:defPPr>
      <a:defRPr lang="ja-JP"/>
    </a:defPPr>
    <a:lvl1pPr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1pPr>
    <a:lvl2pPr marL="4572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2pPr>
    <a:lvl3pPr marL="9144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3pPr>
    <a:lvl4pPr marL="13716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4pPr>
    <a:lvl5pPr marL="18288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5pPr>
    <a:lvl6pPr marL="22860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6pPr>
    <a:lvl7pPr marL="27432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7pPr>
    <a:lvl8pPr marL="32004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8pPr>
    <a:lvl9pPr marL="36576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31">
          <p15:clr>
            <a:srgbClr val="A4A3A4"/>
          </p15:clr>
        </p15:guide>
        <p15:guide id="2" pos="2145">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9900"/>
    <a:srgbClr val="33CCCC"/>
    <a:srgbClr val="009999"/>
    <a:srgbClr val="D1FFFF"/>
    <a:srgbClr val="D1FFD1"/>
    <a:srgbClr val="008080"/>
    <a:srgbClr val="F79646"/>
    <a:srgbClr val="CC0066"/>
    <a:srgbClr val="A400A4"/>
    <a:srgbClr val="FFFF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35758FB7-9AC5-4552-8A53-C91805E547FA}" styleName="テーマ スタイル 1 - アクセント 5">
    <a:tblBg>
      <a:fillRef idx="2">
        <a:schemeClr val="accent5"/>
      </a:fillRef>
      <a:effectRef idx="1">
        <a:schemeClr val="accent5"/>
      </a:effectRef>
    </a:tblBg>
    <a:wholeTbl>
      <a:tcTxStyle>
        <a:fontRef idx="minor">
          <a:scrgbClr r="0" g="0" b="0"/>
        </a:fontRef>
        <a:schemeClr val="dk1"/>
      </a:tcTxStyle>
      <a:tcStyle>
        <a:tcBdr>
          <a:left>
            <a:lnRef idx="1">
              <a:schemeClr val="accent5"/>
            </a:lnRef>
          </a:left>
          <a:right>
            <a:lnRef idx="1">
              <a:schemeClr val="accent5"/>
            </a:lnRef>
          </a:right>
          <a:top>
            <a:lnRef idx="1">
              <a:schemeClr val="accent5"/>
            </a:lnRef>
          </a:top>
          <a:bottom>
            <a:lnRef idx="1">
              <a:schemeClr val="accent5"/>
            </a:lnRef>
          </a:bottom>
          <a:insideH>
            <a:lnRef idx="1">
              <a:schemeClr val="accent5"/>
            </a:lnRef>
          </a:insideH>
          <a:insideV>
            <a:lnRef idx="1">
              <a:schemeClr val="accent5"/>
            </a:lnRef>
          </a:insideV>
        </a:tcBdr>
        <a:fill>
          <a:noFill/>
        </a:fill>
      </a:tcStyle>
    </a:wholeTbl>
    <a:band1H>
      <a:tcStyle>
        <a:tcBdr/>
        <a:fill>
          <a:solidFill>
            <a:schemeClr val="accent5">
              <a:alpha val="40000"/>
            </a:schemeClr>
          </a:solidFill>
        </a:fill>
      </a:tcStyle>
    </a:band1H>
    <a:band2H>
      <a:tcStyle>
        <a:tcBdr/>
      </a:tcStyle>
    </a:band2H>
    <a:band1V>
      <a:tcStyle>
        <a:tcBdr>
          <a:top>
            <a:lnRef idx="1">
              <a:schemeClr val="accent5"/>
            </a:lnRef>
          </a:top>
          <a:bottom>
            <a:lnRef idx="1">
              <a:schemeClr val="accent5"/>
            </a:lnRef>
          </a:bottom>
        </a:tcBdr>
        <a:fill>
          <a:solidFill>
            <a:schemeClr val="accent5">
              <a:alpha val="40000"/>
            </a:schemeClr>
          </a:solidFill>
        </a:fill>
      </a:tcStyle>
    </a:band1V>
    <a:band2V>
      <a:tcStyle>
        <a:tcBdr/>
      </a:tcStyle>
    </a:band2V>
    <a:lastCol>
      <a:tcTxStyle b="on"/>
      <a:tcStyle>
        <a:tcBdr>
          <a:left>
            <a:lnRef idx="2">
              <a:schemeClr val="accent5"/>
            </a:lnRef>
          </a:left>
          <a:right>
            <a:lnRef idx="1">
              <a:schemeClr val="accent5"/>
            </a:lnRef>
          </a:right>
          <a:top>
            <a:lnRef idx="1">
              <a:schemeClr val="accent5"/>
            </a:lnRef>
          </a:top>
          <a:bottom>
            <a:lnRef idx="1">
              <a:schemeClr val="accent5"/>
            </a:lnRef>
          </a:bottom>
          <a:insideH>
            <a:lnRef idx="1">
              <a:schemeClr val="accent5"/>
            </a:lnRef>
          </a:insideH>
          <a:insideV>
            <a:ln>
              <a:noFill/>
            </a:ln>
          </a:insideV>
        </a:tcBdr>
      </a:tcStyle>
    </a:lastCol>
    <a:firstCol>
      <a:tcTxStyle b="on"/>
      <a:tcStyle>
        <a:tcBdr>
          <a:left>
            <a:lnRef idx="1">
              <a:schemeClr val="accent5"/>
            </a:lnRef>
          </a:left>
          <a:right>
            <a:lnRef idx="2">
              <a:schemeClr val="accent5"/>
            </a:lnRef>
          </a:right>
          <a:top>
            <a:lnRef idx="1">
              <a:schemeClr val="accent5"/>
            </a:lnRef>
          </a:top>
          <a:bottom>
            <a:lnRef idx="1">
              <a:schemeClr val="accent5"/>
            </a:lnRef>
          </a:bottom>
          <a:insideH>
            <a:lnRef idx="1">
              <a:schemeClr val="accent5"/>
            </a:lnRef>
          </a:insideH>
          <a:insideV>
            <a:ln>
              <a:noFill/>
            </a:ln>
          </a:insideV>
        </a:tcBdr>
      </a:tcStyle>
    </a:firstCol>
    <a:lastRow>
      <a:tcTxStyle b="on"/>
      <a:tcStyle>
        <a:tcBdr>
          <a:left>
            <a:lnRef idx="1">
              <a:schemeClr val="accent5"/>
            </a:lnRef>
          </a:left>
          <a:right>
            <a:lnRef idx="1">
              <a:schemeClr val="accent5"/>
            </a:lnRef>
          </a:right>
          <a:top>
            <a:lnRef idx="2">
              <a:schemeClr val="accent5"/>
            </a:lnRef>
          </a:top>
          <a:bottom>
            <a:lnRef idx="2">
              <a:schemeClr val="accent5"/>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5"/>
            </a:lnRef>
          </a:left>
          <a:right>
            <a:lnRef idx="1">
              <a:schemeClr val="accent5"/>
            </a:lnRef>
          </a:right>
          <a:top>
            <a:lnRef idx="1">
              <a:schemeClr val="accent5"/>
            </a:lnRef>
          </a:top>
          <a:bottom>
            <a:lnRef idx="2">
              <a:schemeClr val="lt1"/>
            </a:lnRef>
          </a:bottom>
          <a:insideH>
            <a:ln>
              <a:noFill/>
            </a:ln>
          </a:insideH>
          <a:insideV>
            <a:ln>
              <a:noFill/>
            </a:ln>
          </a:insideV>
        </a:tcBdr>
        <a:fill>
          <a:solidFill>
            <a:schemeClr val="accent5"/>
          </a:solidFill>
        </a:fill>
      </a:tcStyle>
    </a:firstRow>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327F97BB-C833-4FB7-BDE5-3F7075034690}" styleName="テーマ スタイル 2 - アクセント 5">
    <a:tblBg>
      <a:fillRef idx="3">
        <a:schemeClr val="accent5"/>
      </a:fillRef>
      <a:effectRef idx="3">
        <a:schemeClr val="accent5"/>
      </a:effectRef>
    </a:tblBg>
    <a:wholeTbl>
      <a:tcTxStyle>
        <a:fontRef idx="minor">
          <a:scrgbClr r="0" g="0" b="0"/>
        </a:fontRef>
        <a:schemeClr val="lt1"/>
      </a:tcTxStyle>
      <a:tcStyle>
        <a:tcBdr>
          <a:left>
            <a:lnRef idx="1">
              <a:schemeClr val="accent5">
                <a:tint val="50000"/>
              </a:schemeClr>
            </a:lnRef>
          </a:left>
          <a:right>
            <a:lnRef idx="1">
              <a:schemeClr val="accent5">
                <a:tint val="50000"/>
              </a:schemeClr>
            </a:lnRef>
          </a:right>
          <a:top>
            <a:lnRef idx="1">
              <a:schemeClr val="accent5">
                <a:tint val="50000"/>
              </a:schemeClr>
            </a:lnRef>
          </a:top>
          <a:bottom>
            <a:lnRef idx="1">
              <a:schemeClr val="accent5">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196" autoAdjust="0"/>
    <p:restoredTop sz="99697" autoAdjust="0"/>
  </p:normalViewPr>
  <p:slideViewPr>
    <p:cSldViewPr snapToGrid="0">
      <p:cViewPr varScale="1">
        <p:scale>
          <a:sx n="129" d="100"/>
          <a:sy n="129" d="100"/>
        </p:scale>
        <p:origin x="204" y="132"/>
      </p:cViewPr>
      <p:guideLst>
        <p:guide orient="horz" pos="2160"/>
        <p:guide pos="2880"/>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p:scale>
        <a:sx n="125" d="100"/>
        <a:sy n="125" d="100"/>
      </p:scale>
      <p:origin x="0" y="0"/>
    </p:cViewPr>
  </p:sorterViewPr>
  <p:notesViewPr>
    <p:cSldViewPr snapToGrid="0">
      <p:cViewPr varScale="1">
        <p:scale>
          <a:sx n="90" d="100"/>
          <a:sy n="90" d="100"/>
        </p:scale>
        <p:origin x="-3756" y="-108"/>
      </p:cViewPr>
      <p:guideLst>
        <p:guide orient="horz" pos="3131"/>
        <p:guide pos="2145"/>
      </p:guideLst>
    </p:cSldViewPr>
  </p:notesViewPr>
  <p:gridSpacing cx="36004" cy="36004"/>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16" Type="http://schemas.openxmlformats.org/officeDocument/2006/relationships/slide" Target="slides/slide1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presProps" Target="presProps.xml"/><Relationship Id="rId79" Type="http://schemas.openxmlformats.org/officeDocument/2006/relationships/customXml" Target="../customXml/item2.xml"/><Relationship Id="rId5" Type="http://schemas.openxmlformats.org/officeDocument/2006/relationships/slide" Target="slides/slide4.xml"/><Relationship Id="rId61" Type="http://schemas.openxmlformats.org/officeDocument/2006/relationships/slide" Target="slides/slide60.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tableStyles" Target="tableStyles.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notesMaster" Target="notesMasters/notesMaster1.xml"/><Relationship Id="rId80" Type="http://schemas.openxmlformats.org/officeDocument/2006/relationships/customXml" Target="../customXml/item3.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handoutMaster" Target="handoutMasters/handoutMaster1.xml"/><Relationship Id="rId78" Type="http://schemas.openxmlformats.org/officeDocument/2006/relationships/customXml" Target="../customXml/item1.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theme" Target="theme/theme1.xml"/><Relationship Id="rId7" Type="http://schemas.openxmlformats.org/officeDocument/2006/relationships/slide" Target="slides/slide6.xml"/><Relationship Id="rId71" Type="http://schemas.openxmlformats.org/officeDocument/2006/relationships/slide" Target="slides/slide70.xml"/><Relationship Id="rId2" Type="http://schemas.openxmlformats.org/officeDocument/2006/relationships/slide" Target="slides/slide1.xml"/><Relationship Id="rId29" Type="http://schemas.openxmlformats.org/officeDocument/2006/relationships/slide" Target="slides/slide28.xml"/></Relationships>
</file>

<file path=ppt/_rels/viewProps.xml.rels><?xml version="1.0" encoding="UTF-8" standalone="yes"?>
<Relationships xmlns="http://schemas.openxmlformats.org/package/2006/relationships"><Relationship Id="rId1" Type="http://schemas.openxmlformats.org/officeDocument/2006/relationships/slide" Target="slides/slid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866" name="Rectangle 2"/>
          <p:cNvSpPr>
            <a:spLocks noGrp="1" noChangeArrowheads="1"/>
          </p:cNvSpPr>
          <p:nvPr>
            <p:ph type="hdr" sz="quarter"/>
          </p:nvPr>
        </p:nvSpPr>
        <p:spPr bwMode="auto">
          <a:xfrm>
            <a:off x="16"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6867" name="Rectangle 3"/>
          <p:cNvSpPr>
            <a:spLocks noGrp="1" noChangeArrowheads="1"/>
          </p:cNvSpPr>
          <p:nvPr>
            <p:ph type="dt" sz="quarter" idx="1"/>
          </p:nvPr>
        </p:nvSpPr>
        <p:spPr bwMode="auto">
          <a:xfrm>
            <a:off x="3854465"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algn="r" defTabSz="921042">
              <a:defRPr sz="1200">
                <a:latin typeface="Arial" charset="0"/>
                <a:ea typeface="ＭＳ Ｐゴシック" charset="-128"/>
              </a:defRPr>
            </a:lvl1pPr>
          </a:lstStyle>
          <a:p>
            <a:pPr>
              <a:defRPr/>
            </a:pPr>
            <a:endParaRPr lang="en-US" altLang="ja-JP"/>
          </a:p>
        </p:txBody>
      </p:sp>
      <p:sp>
        <p:nvSpPr>
          <p:cNvPr id="36868" name="Rectangle 4"/>
          <p:cNvSpPr>
            <a:spLocks noGrp="1" noChangeArrowheads="1"/>
          </p:cNvSpPr>
          <p:nvPr>
            <p:ph type="ftr" sz="quarter" idx="2"/>
          </p:nvPr>
        </p:nvSpPr>
        <p:spPr bwMode="auto">
          <a:xfrm>
            <a:off x="16"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6869" name="Rectangle 5"/>
          <p:cNvSpPr>
            <a:spLocks noGrp="1" noChangeArrowheads="1"/>
          </p:cNvSpPr>
          <p:nvPr>
            <p:ph type="sldNum" sz="quarter" idx="3"/>
          </p:nvPr>
        </p:nvSpPr>
        <p:spPr bwMode="auto">
          <a:xfrm>
            <a:off x="3854465"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algn="r" defTabSz="921042">
              <a:defRPr sz="1200">
                <a:latin typeface="Arial" charset="0"/>
                <a:ea typeface="ＭＳ Ｐゴシック" charset="-128"/>
              </a:defRPr>
            </a:lvl1pPr>
          </a:lstStyle>
          <a:p>
            <a:pPr>
              <a:defRPr/>
            </a:pPr>
            <a:fld id="{4D50D208-1B19-45DE-ABFD-9787C11CBF72}" type="slidenum">
              <a:rPr lang="en-US" altLang="ja-JP"/>
              <a:pPr>
                <a:defRPr/>
              </a:pPr>
              <a:t>‹#›</a:t>
            </a:fld>
            <a:endParaRPr lang="en-US" altLang="ja-JP"/>
          </a:p>
        </p:txBody>
      </p:sp>
    </p:spTree>
    <p:extLst>
      <p:ext uri="{BB962C8B-B14F-4D97-AF65-F5344CB8AC3E}">
        <p14:creationId xmlns:p14="http://schemas.microsoft.com/office/powerpoint/2010/main" val="1060824140"/>
      </p:ext>
    </p:extLst>
  </p:cSld>
  <p:clrMap bg1="lt1" tx1="dk1" bg2="lt2" tx2="dk2" accent1="accent1" accent2="accent2" accent3="accent3" accent4="accent4" accent5="accent5" accent6="accent6" hlink="hlink" folHlink="folHlink"/>
  <p:hf sldNum="0" hdr="0" ftr="0" dt="0"/>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4818" name="Rectangle 2"/>
          <p:cNvSpPr>
            <a:spLocks noGrp="1" noChangeArrowheads="1"/>
          </p:cNvSpPr>
          <p:nvPr>
            <p:ph type="hdr" sz="quarter"/>
          </p:nvPr>
        </p:nvSpPr>
        <p:spPr bwMode="auto">
          <a:xfrm>
            <a:off x="16"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4819" name="Rectangle 3"/>
          <p:cNvSpPr>
            <a:spLocks noGrp="1" noChangeArrowheads="1"/>
          </p:cNvSpPr>
          <p:nvPr>
            <p:ph type="dt" idx="1"/>
          </p:nvPr>
        </p:nvSpPr>
        <p:spPr bwMode="auto">
          <a:xfrm>
            <a:off x="3854465"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algn="r" defTabSz="921042">
              <a:defRPr sz="1200">
                <a:latin typeface="Arial" charset="0"/>
                <a:ea typeface="ＭＳ Ｐゴシック" charset="-128"/>
              </a:defRPr>
            </a:lvl1pPr>
          </a:lstStyle>
          <a:p>
            <a:pPr>
              <a:defRPr/>
            </a:pPr>
            <a:endParaRPr lang="en-US" altLang="ja-JP"/>
          </a:p>
        </p:txBody>
      </p:sp>
      <p:sp>
        <p:nvSpPr>
          <p:cNvPr id="5124" name="Rectangle 4"/>
          <p:cNvSpPr>
            <a:spLocks noGrp="1" noRot="1" noChangeAspect="1" noChangeArrowheads="1" noTextEdit="1"/>
          </p:cNvSpPr>
          <p:nvPr>
            <p:ph type="sldImg" idx="2"/>
          </p:nvPr>
        </p:nvSpPr>
        <p:spPr bwMode="auto">
          <a:xfrm>
            <a:off x="920750" y="746125"/>
            <a:ext cx="4968875" cy="3727450"/>
          </a:xfrm>
          <a:prstGeom prst="rect">
            <a:avLst/>
          </a:prstGeom>
          <a:noFill/>
          <a:ln w="9525">
            <a:solidFill>
              <a:srgbClr val="000000"/>
            </a:solidFill>
            <a:miter lim="800000"/>
            <a:headEnd/>
            <a:tailEnd/>
          </a:ln>
        </p:spPr>
      </p:sp>
      <p:sp>
        <p:nvSpPr>
          <p:cNvPr id="34821" name="Rectangle 5"/>
          <p:cNvSpPr>
            <a:spLocks noGrp="1" noChangeArrowheads="1"/>
          </p:cNvSpPr>
          <p:nvPr>
            <p:ph type="body" sz="quarter" idx="3"/>
          </p:nvPr>
        </p:nvSpPr>
        <p:spPr bwMode="auto">
          <a:xfrm>
            <a:off x="682630" y="4721237"/>
            <a:ext cx="5445125" cy="4471988"/>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4822" name="Rectangle 6"/>
          <p:cNvSpPr>
            <a:spLocks noGrp="1" noChangeArrowheads="1"/>
          </p:cNvSpPr>
          <p:nvPr>
            <p:ph type="ftr" sz="quarter" idx="4"/>
          </p:nvPr>
        </p:nvSpPr>
        <p:spPr bwMode="auto">
          <a:xfrm>
            <a:off x="16"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4823" name="Rectangle 7"/>
          <p:cNvSpPr>
            <a:spLocks noGrp="1" noChangeArrowheads="1"/>
          </p:cNvSpPr>
          <p:nvPr>
            <p:ph type="sldNum" sz="quarter" idx="5"/>
          </p:nvPr>
        </p:nvSpPr>
        <p:spPr bwMode="auto">
          <a:xfrm>
            <a:off x="3854465"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algn="r" defTabSz="921042">
              <a:defRPr sz="1200">
                <a:latin typeface="Arial" charset="0"/>
                <a:ea typeface="ＭＳ Ｐゴシック" charset="-128"/>
              </a:defRPr>
            </a:lvl1pPr>
          </a:lstStyle>
          <a:p>
            <a:pPr>
              <a:defRPr/>
            </a:pPr>
            <a:fld id="{D361620E-6F95-41EB-B32D-1E8CFB5BE0F5}" type="slidenum">
              <a:rPr lang="en-US" altLang="ja-JP"/>
              <a:pPr>
                <a:defRPr/>
              </a:pPr>
              <a:t>‹#›</a:t>
            </a:fld>
            <a:endParaRPr lang="en-US" altLang="ja-JP"/>
          </a:p>
        </p:txBody>
      </p:sp>
    </p:spTree>
    <p:extLst>
      <p:ext uri="{BB962C8B-B14F-4D97-AF65-F5344CB8AC3E}">
        <p14:creationId xmlns:p14="http://schemas.microsoft.com/office/powerpoint/2010/main" val="2048699056"/>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2"/>
          <p:cNvSpPr>
            <a:spLocks noGrp="1" noRot="1" noChangeAspect="1" noChangeArrowheads="1" noTextEdit="1"/>
          </p:cNvSpPr>
          <p:nvPr>
            <p:ph type="sldImg"/>
          </p:nvPr>
        </p:nvSpPr>
        <p:spPr>
          <a:ln/>
        </p:spPr>
      </p:sp>
      <p:sp>
        <p:nvSpPr>
          <p:cNvPr id="20482" name="Rectangle 3"/>
          <p:cNvSpPr>
            <a:spLocks noGrp="1" noChangeArrowheads="1"/>
          </p:cNvSpPr>
          <p:nvPr>
            <p:ph type="body" idx="1"/>
          </p:nvPr>
        </p:nvSpPr>
        <p:spPr/>
        <p:txBody>
          <a:bodyPr/>
          <a:lstStyle/>
          <a:p>
            <a:pPr eaLnBrk="1" hangingPunct="1"/>
            <a:endParaRPr lang="ja-JP" altLang="ja-JP" dirty="0"/>
          </a:p>
        </p:txBody>
      </p:sp>
    </p:spTree>
    <p:extLst>
      <p:ext uri="{BB962C8B-B14F-4D97-AF65-F5344CB8AC3E}">
        <p14:creationId xmlns:p14="http://schemas.microsoft.com/office/powerpoint/2010/main" val="240287568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3" name="Rectangle 2"/>
          <p:cNvSpPr>
            <a:spLocks noGrp="1" noRot="1" noChangeAspect="1" noChangeArrowheads="1" noTextEdit="1"/>
          </p:cNvSpPr>
          <p:nvPr>
            <p:ph type="sldImg"/>
          </p:nvPr>
        </p:nvSpPr>
        <p:spPr>
          <a:xfrm>
            <a:off x="920750" y="746125"/>
            <a:ext cx="4968875" cy="3727450"/>
          </a:xfrm>
          <a:ln/>
        </p:spPr>
      </p:sp>
      <p:sp>
        <p:nvSpPr>
          <p:cNvPr id="8194" name="Rectangle 3"/>
          <p:cNvSpPr>
            <a:spLocks noGrp="1" noChangeArrowheads="1"/>
          </p:cNvSpPr>
          <p:nvPr>
            <p:ph type="body" idx="1"/>
          </p:nvPr>
        </p:nvSpPr>
        <p:spPr>
          <a:noFill/>
          <a:ln/>
        </p:spPr>
        <p:txBody>
          <a:bodyPr/>
          <a:lstStyle/>
          <a:p>
            <a:pPr eaLnBrk="1" hangingPunct="1"/>
            <a:endParaRPr lang="ja-JP" altLang="ja-JP" dirty="0"/>
          </a:p>
        </p:txBody>
      </p:sp>
    </p:spTree>
    <p:extLst>
      <p:ext uri="{BB962C8B-B14F-4D97-AF65-F5344CB8AC3E}">
        <p14:creationId xmlns:p14="http://schemas.microsoft.com/office/powerpoint/2010/main" val="7594270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dirty="0"/>
          </a:p>
        </p:txBody>
      </p:sp>
    </p:spTree>
    <p:extLst>
      <p:ext uri="{BB962C8B-B14F-4D97-AF65-F5344CB8AC3E}">
        <p14:creationId xmlns:p14="http://schemas.microsoft.com/office/powerpoint/2010/main" val="303936235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a:p>
        </p:txBody>
      </p:sp>
    </p:spTree>
    <p:extLst>
      <p:ext uri="{BB962C8B-B14F-4D97-AF65-F5344CB8AC3E}">
        <p14:creationId xmlns:p14="http://schemas.microsoft.com/office/powerpoint/2010/main" val="170862895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50" y="1"/>
            <a:ext cx="7772400" cy="493058"/>
          </a:xfrm>
        </p:spPr>
        <p:txBody>
          <a:bodyPr/>
          <a:lstStyle/>
          <a:p>
            <a:r>
              <a:rPr lang="ja-JP" altLang="en-US"/>
              <a:t>マスタ タイトルの書式設定</a:t>
            </a:r>
          </a:p>
        </p:txBody>
      </p:sp>
      <p:sp>
        <p:nvSpPr>
          <p:cNvPr id="4"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
        <p:nvSpPr>
          <p:cNvPr id="5" name="テキスト ボックス 4">
            <a:extLst>
              <a:ext uri="{FF2B5EF4-FFF2-40B4-BE49-F238E27FC236}">
                <a16:creationId xmlns:a16="http://schemas.microsoft.com/office/drawing/2014/main" id="{F23B2E40-2BC8-4967-A1DC-F28ED4A93FF3}"/>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cSld name="白紙">
    <p:spTree>
      <p:nvGrpSpPr>
        <p:cNvPr id="1" name=""/>
        <p:cNvGrpSpPr/>
        <p:nvPr/>
      </p:nvGrpSpPr>
      <p:grpSpPr>
        <a:xfrm>
          <a:off x="0" y="0"/>
          <a:ext cx="0" cy="0"/>
          <a:chOff x="0" y="0"/>
          <a:chExt cx="0" cy="0"/>
        </a:xfrm>
      </p:grpSpPr>
      <p:sp>
        <p:nvSpPr>
          <p:cNvPr id="3"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0" y="38639"/>
            <a:ext cx="9144000" cy="499841"/>
          </a:xfrm>
          <a:noFill/>
          <a:ln w="9525">
            <a:noFill/>
            <a:miter lim="800000"/>
            <a:headEnd/>
            <a:tailEnd/>
          </a:ln>
        </p:spPr>
        <p:txBody>
          <a:bodyPr vert="horz" wrap="square" lIns="91440" tIns="45720" rIns="91440" bIns="45720" numCol="1" anchor="b" anchorCtr="0" compatLnSpc="1">
            <a:prstTxWarp prst="textNoShape">
              <a:avLst/>
            </a:prstTxWarp>
          </a:bodyPr>
          <a:lstStyle>
            <a:lvl1pPr>
              <a:defRPr kumimoji="1" lang="ja-JP" altLang="en-US" sz="2400" b="1" dirty="0">
                <a:solidFill>
                  <a:schemeClr val="tx2"/>
                </a:solidFill>
                <a:latin typeface="Meiryo UI" pitchFamily="50" charset="-128"/>
                <a:ea typeface="Meiryo UI" pitchFamily="50" charset="-128"/>
                <a:cs typeface="+mj-cs"/>
              </a:defRPr>
            </a:lvl1pPr>
          </a:lstStyle>
          <a:p>
            <a:pPr lvl="0" algn="l" rtl="0" eaLnBrk="0" fontAlgn="base" hangingPunct="0">
              <a:spcBef>
                <a:spcPct val="0"/>
              </a:spcBef>
              <a:spcAft>
                <a:spcPct val="0"/>
              </a:spcAft>
            </a:pPr>
            <a:r>
              <a:rPr lang="ja-JP" altLang="en-US" dirty="0"/>
              <a:t>マスタ タイトルの書式設定</a:t>
            </a:r>
          </a:p>
        </p:txBody>
      </p:sp>
      <p:sp>
        <p:nvSpPr>
          <p:cNvPr id="3" name="コンテンツ プレースホルダ 2"/>
          <p:cNvSpPr>
            <a:spLocks noGrp="1"/>
          </p:cNvSpPr>
          <p:nvPr>
            <p:ph idx="1"/>
          </p:nvPr>
        </p:nvSpPr>
        <p:spPr>
          <a:xfrm>
            <a:off x="64746" y="901627"/>
            <a:ext cx="9038769" cy="1223612"/>
          </a:xfrm>
          <a:prstGeom prst="rect">
            <a:avLst/>
          </a:prstGeom>
          <a:ln w="28575">
            <a:solidFill>
              <a:srgbClr val="002060"/>
            </a:solidFill>
          </a:ln>
        </p:spPr>
        <p:txBody>
          <a:bodyPr/>
          <a:lstStyle>
            <a:lvl1pPr marL="180000" indent="-180000">
              <a:spcBef>
                <a:spcPts val="300"/>
              </a:spcBef>
              <a:buClr>
                <a:schemeClr val="accent2"/>
              </a:buClr>
              <a:buFont typeface="Wingdings" pitchFamily="2" charset="2"/>
              <a:buChar char="n"/>
              <a:defRPr sz="1400">
                <a:solidFill>
                  <a:schemeClr val="tx1"/>
                </a:solidFill>
                <a:latin typeface="Meiryo UI" pitchFamily="50" charset="-128"/>
                <a:ea typeface="Meiryo UI" pitchFamily="50" charset="-128"/>
              </a:defRPr>
            </a:lvl1pPr>
            <a:lvl2pPr marL="446088" indent="-180000">
              <a:spcBef>
                <a:spcPts val="300"/>
              </a:spcBef>
              <a:buClr>
                <a:schemeClr val="accent2"/>
              </a:buClr>
              <a:buFont typeface="Wingdings" pitchFamily="2" charset="2"/>
              <a:buChar char="l"/>
              <a:tabLst>
                <a:tab pos="265113" algn="l"/>
              </a:tabLst>
              <a:defRPr sz="1200">
                <a:solidFill>
                  <a:schemeClr val="tx1"/>
                </a:solidFill>
                <a:latin typeface="Meiryo UI" pitchFamily="50" charset="-128"/>
                <a:ea typeface="Meiryo UI" pitchFamily="50" charset="-128"/>
              </a:defRPr>
            </a:lvl2pPr>
            <a:lvl3pPr marL="712788" indent="-180000">
              <a:spcBef>
                <a:spcPts val="300"/>
              </a:spcBef>
              <a:buClr>
                <a:schemeClr val="accent2"/>
              </a:buClr>
              <a:buFont typeface="Wingdings" pitchFamily="2" charset="2"/>
              <a:buChar char="p"/>
              <a:tabLst>
                <a:tab pos="265113" algn="l"/>
              </a:tabLst>
              <a:defRPr sz="1200">
                <a:solidFill>
                  <a:schemeClr val="tx1"/>
                </a:solidFill>
                <a:latin typeface="Meiryo UI" pitchFamily="50" charset="-128"/>
                <a:ea typeface="Meiryo UI" pitchFamily="50" charset="-128"/>
              </a:defRPr>
            </a:lvl3pPr>
            <a:lvl4pPr marL="989013" indent="-180000">
              <a:spcBef>
                <a:spcPts val="300"/>
              </a:spcBef>
              <a:buClr>
                <a:schemeClr val="accent2"/>
              </a:buClr>
              <a:buFont typeface="Verdana" pitchFamily="34" charset="0"/>
              <a:buChar char="▪"/>
              <a:tabLst>
                <a:tab pos="265113" algn="l"/>
              </a:tabLst>
              <a:defRPr sz="1200">
                <a:solidFill>
                  <a:schemeClr val="tx1"/>
                </a:solidFill>
                <a:latin typeface="Meiryo UI" pitchFamily="50" charset="-128"/>
                <a:ea typeface="Meiryo UI" pitchFamily="50" charset="-128"/>
              </a:defRPr>
            </a:lvl4pPr>
            <a:lvl5pPr marL="1169988" indent="-180000">
              <a:spcBef>
                <a:spcPts val="300"/>
              </a:spcBef>
              <a:buClr>
                <a:schemeClr val="accent2"/>
              </a:buClr>
              <a:buFont typeface="Verdana" pitchFamily="34" charset="0"/>
              <a:buChar char="›"/>
              <a:tabLst>
                <a:tab pos="265113" algn="l"/>
              </a:tabLst>
              <a:defRPr sz="1200">
                <a:solidFill>
                  <a:schemeClr val="tx1"/>
                </a:solidFill>
                <a:latin typeface="Meiryo UI" pitchFamily="50" charset="-128"/>
                <a:ea typeface="Meiryo UI" pitchFamily="50" charset="-128"/>
              </a:defRPr>
            </a:lvl5pPr>
          </a:lstStyle>
          <a:p>
            <a:pPr lvl="0"/>
            <a:r>
              <a:rPr lang="ja-JP" altLang="en-US" dirty="0"/>
              <a:t>マスタ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p>
        </p:txBody>
      </p:sp>
      <p:sp>
        <p:nvSpPr>
          <p:cNvPr id="6"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
        <p:nvSpPr>
          <p:cNvPr id="5" name="テキスト ボックス 4">
            <a:extLst>
              <a:ext uri="{FF2B5EF4-FFF2-40B4-BE49-F238E27FC236}">
                <a16:creationId xmlns:a16="http://schemas.microsoft.com/office/drawing/2014/main" id="{93EC0F95-9D4C-47AA-975B-87090A29AD56}"/>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image" Target="../media/image2.png"/><Relationship Id="rId5" Type="http://schemas.openxmlformats.org/officeDocument/2006/relationships/image" Target="../media/image1.jpeg"/><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158750" y="66675"/>
            <a:ext cx="8100000" cy="471207"/>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p>
            <a:pPr lvl="0"/>
            <a:r>
              <a:rPr lang="ja-JP" altLang="en-US" dirty="0"/>
              <a:t>マスタ タイトルの書式設定</a:t>
            </a:r>
          </a:p>
        </p:txBody>
      </p:sp>
      <p:sp>
        <p:nvSpPr>
          <p:cNvPr id="133124" name="AutoShape 4"/>
          <p:cNvSpPr>
            <a:spLocks noChangeArrowheads="1"/>
          </p:cNvSpPr>
          <p:nvPr/>
        </p:nvSpPr>
        <p:spPr bwMode="auto">
          <a:xfrm>
            <a:off x="152400" y="499228"/>
            <a:ext cx="7958138" cy="109537"/>
          </a:xfrm>
          <a:custGeom>
            <a:avLst/>
            <a:gdLst>
              <a:gd name="G0" fmla="+- 585 0 0"/>
            </a:gdLst>
            <a:ahLst/>
            <a:cxnLst>
              <a:cxn ang="0">
                <a:pos x="0" y="0"/>
              </a:cxn>
              <a:cxn ang="0">
                <a:pos x="585" y="0"/>
              </a:cxn>
              <a:cxn ang="0">
                <a:pos x="585" y="1000"/>
              </a:cxn>
              <a:cxn ang="0">
                <a:pos x="0" y="1000"/>
              </a:cxn>
              <a:cxn ang="0">
                <a:pos x="0" y="0"/>
              </a:cxn>
              <a:cxn ang="0">
                <a:pos x="1000" y="0"/>
              </a:cxn>
            </a:cxnLst>
            <a:rect l="0" t="0" r="r" b="b"/>
            <a:pathLst>
              <a:path w="1000" h="1000" stroke="0">
                <a:moveTo>
                  <a:pt x="0" y="0"/>
                </a:moveTo>
                <a:lnTo>
                  <a:pt x="585" y="0"/>
                </a:lnTo>
                <a:lnTo>
                  <a:pt x="585" y="1000"/>
                </a:lnTo>
                <a:lnTo>
                  <a:pt x="0" y="1000"/>
                </a:lnTo>
                <a:close/>
              </a:path>
              <a:path w="1000" h="1000">
                <a:moveTo>
                  <a:pt x="0" y="0"/>
                </a:moveTo>
                <a:lnTo>
                  <a:pt x="1000" y="0"/>
                </a:lnTo>
              </a:path>
            </a:pathLst>
          </a:custGeom>
          <a:solidFill>
            <a:srgbClr val="008080"/>
          </a:solidFill>
          <a:ln w="9525">
            <a:solidFill>
              <a:srgbClr val="008080"/>
            </a:solidFill>
            <a:round/>
            <a:headEnd/>
            <a:tailEnd/>
          </a:ln>
        </p:spPr>
        <p:txBody>
          <a:bodyPr/>
          <a:lstStyle/>
          <a:p>
            <a:pPr>
              <a:defRPr/>
            </a:pPr>
            <a:endParaRPr kumimoji="0" lang="ja-JP" altLang="en-US" sz="2400" b="1">
              <a:latin typeface="Meiryo UI" pitchFamily="50" charset="-128"/>
              <a:ea typeface="Meiryo UI" pitchFamily="50" charset="-128"/>
            </a:endParaRPr>
          </a:p>
        </p:txBody>
      </p:sp>
      <p:sp>
        <p:nvSpPr>
          <p:cNvPr id="8"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pic>
        <p:nvPicPr>
          <p:cNvPr id="5" name="Picture 3" descr="\\Vmi-fs12\共通\ロゴマーク\新ロゴ（20130401以降）\和文\グループマーク＋社名ロゴ.jpg"/>
          <p:cNvPicPr>
            <a:picLocks noChangeAspect="1" noChangeArrowheads="1"/>
          </p:cNvPicPr>
          <p:nvPr/>
        </p:nvPicPr>
        <p:blipFill>
          <a:blip r:embed="rId5" cstate="print">
            <a:clrChange>
              <a:clrFrom>
                <a:srgbClr val="FFFFFE"/>
              </a:clrFrom>
              <a:clrTo>
                <a:srgbClr val="FFFFFE">
                  <a:alpha val="0"/>
                </a:srgbClr>
              </a:clrTo>
            </a:clrChange>
          </a:blip>
          <a:srcRect/>
          <a:stretch>
            <a:fillRect/>
          </a:stretch>
        </p:blipFill>
        <p:spPr bwMode="auto">
          <a:xfrm>
            <a:off x="1044847" y="6554739"/>
            <a:ext cx="1505742" cy="303261"/>
          </a:xfrm>
          <a:prstGeom prst="rect">
            <a:avLst/>
          </a:prstGeom>
          <a:noFill/>
        </p:spPr>
      </p:pic>
      <p:cxnSp>
        <p:nvCxnSpPr>
          <p:cNvPr id="9" name="直線コネクタ 8"/>
          <p:cNvCxnSpPr/>
          <p:nvPr/>
        </p:nvCxnSpPr>
        <p:spPr bwMode="auto">
          <a:xfrm>
            <a:off x="152400" y="6547102"/>
            <a:ext cx="8928000" cy="0"/>
          </a:xfrm>
          <a:prstGeom prst="line">
            <a:avLst/>
          </a:prstGeom>
          <a:solidFill>
            <a:schemeClr val="accent2"/>
          </a:solidFill>
          <a:ln w="9525">
            <a:solidFill>
              <a:srgbClr val="009999"/>
            </a:solidFill>
            <a:round/>
            <a:headEnd/>
            <a:tailEnd/>
          </a:ln>
        </p:spPr>
      </p:cxnSp>
      <p:pic>
        <p:nvPicPr>
          <p:cNvPr id="7" name="Picture 5" descr="環境省：Ministry of the Environment"/>
          <p:cNvPicPr>
            <a:picLocks noChangeAspect="1" noChangeArrowheads="1"/>
          </p:cNvPicPr>
          <p:nvPr userDrawn="1"/>
        </p:nvPicPr>
        <p:blipFill>
          <a:blip r:embed="rId6" cstate="print"/>
          <a:srcRect/>
          <a:stretch>
            <a:fillRect/>
          </a:stretch>
        </p:blipFill>
        <p:spPr bwMode="auto">
          <a:xfrm>
            <a:off x="14631" y="6529864"/>
            <a:ext cx="883444" cy="328136"/>
          </a:xfrm>
          <a:prstGeom prst="rect">
            <a:avLst/>
          </a:prstGeom>
          <a:noFill/>
        </p:spPr>
      </p:pic>
    </p:spTree>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Lst>
  <p:hf hdr="0" ftr="0" dt="0"/>
  <p:txStyles>
    <p:titleStyle>
      <a:lvl1pPr algn="l" rtl="0" eaLnBrk="0" fontAlgn="base" hangingPunct="0">
        <a:spcBef>
          <a:spcPct val="0"/>
        </a:spcBef>
        <a:spcAft>
          <a:spcPct val="0"/>
        </a:spcAft>
        <a:defRPr kumimoji="1" sz="2400" b="1">
          <a:solidFill>
            <a:srgbClr val="44546A"/>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p:titleStyle>
    <p:body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p:cNvSpPr>
            <a:spLocks noGrp="1"/>
          </p:cNvSpPr>
          <p:nvPr>
            <p:ph type="title" idx="4294967295"/>
          </p:nvPr>
        </p:nvSpPr>
        <p:spPr>
          <a:xfrm>
            <a:off x="0" y="1790700"/>
            <a:ext cx="9144000" cy="1584000"/>
          </a:xfrm>
          <a:solidFill>
            <a:srgbClr val="008080"/>
          </a:solidFill>
        </p:spPr>
        <p:txBody>
          <a:bodyPr wrap="square" rtlCol="0" anchor="ctr" anchorCtr="0">
            <a:noAutofit/>
          </a:bodyPr>
          <a:lstStyle/>
          <a:p>
            <a:pPr algn="ctr">
              <a:spcAft>
                <a:spcPts val="600"/>
              </a:spcAft>
            </a:pPr>
            <a:r>
              <a:rPr lang="ja-JP" altLang="en-US" sz="4800" kern="1200" dirty="0">
                <a:solidFill>
                  <a:schemeClr val="bg1"/>
                </a:solidFill>
              </a:rPr>
              <a:t>○○市の地域経済循環分析</a:t>
            </a:r>
            <a:endParaRPr lang="en-US" altLang="ja-JP" sz="4800" kern="1200" dirty="0">
              <a:solidFill>
                <a:schemeClr val="bg1"/>
              </a:solidFill>
              <a:latin typeface="Meiryo UI" pitchFamily="50" charset="-128"/>
              <a:ea typeface="Meiryo UI" pitchFamily="50" charset="-128"/>
              <a:cs typeface="+mn-cs"/>
            </a:endParaRPr>
          </a:p>
        </p:txBody>
      </p:sp>
      <p:pic>
        <p:nvPicPr>
          <p:cNvPr id="10" name="Picture 3" descr="\\Vmi-fs12\共通\ロゴマーク\新ロゴ（20130401以降）\和文\グループマーク＋社名ロゴ.jpg"/>
          <p:cNvPicPr>
            <a:picLocks noChangeAspect="1" noChangeArrowheads="1"/>
          </p:cNvPicPr>
          <p:nvPr/>
        </p:nvPicPr>
        <p:blipFill>
          <a:blip r:embed="rId3" cstate="print">
            <a:clrChange>
              <a:clrFrom>
                <a:srgbClr val="FFFFFE"/>
              </a:clrFrom>
              <a:clrTo>
                <a:srgbClr val="FFFFFE">
                  <a:alpha val="0"/>
                </a:srgbClr>
              </a:clrTo>
            </a:clrChange>
          </a:blip>
          <a:srcRect/>
          <a:stretch>
            <a:fillRect/>
          </a:stretch>
        </p:blipFill>
        <p:spPr bwMode="auto">
          <a:xfrm>
            <a:off x="4942346" y="5379916"/>
            <a:ext cx="2681190" cy="540000"/>
          </a:xfrm>
          <a:prstGeom prst="rect">
            <a:avLst/>
          </a:prstGeom>
          <a:noFill/>
        </p:spPr>
      </p:pic>
      <p:sp>
        <p:nvSpPr>
          <p:cNvPr id="7" name="タイトル 4"/>
          <p:cNvSpPr txBox="1">
            <a:spLocks/>
          </p:cNvSpPr>
          <p:nvPr/>
        </p:nvSpPr>
        <p:spPr bwMode="auto">
          <a:xfrm>
            <a:off x="3235474" y="4656118"/>
            <a:ext cx="2629161" cy="523540"/>
          </a:xfrm>
          <a:prstGeom prst="rect">
            <a:avLst/>
          </a:prstGeom>
          <a:noFill/>
          <a:ln w="9525">
            <a:noFill/>
            <a:miter lim="800000"/>
            <a:headEnd/>
            <a:tailEnd/>
          </a:ln>
        </p:spPr>
        <p:txBody>
          <a:bodyPr anchor="b"/>
          <a:lstStyle/>
          <a:p>
            <a:pPr algn="ctr" eaLnBrk="0" hangingPunct="0"/>
            <a:r>
              <a:rPr lang="en-US" altLang="ja-JP" sz="1800" b="1" dirty="0">
                <a:solidFill>
                  <a:srgbClr val="44546A"/>
                </a:solidFill>
                <a:latin typeface="Meiryo UI" pitchFamily="50" charset="-128"/>
                <a:ea typeface="Meiryo UI" pitchFamily="50" charset="-128"/>
              </a:rPr>
              <a:t>2025</a:t>
            </a:r>
            <a:r>
              <a:rPr lang="ja-JP" altLang="en-US" sz="1800" b="1" dirty="0">
                <a:solidFill>
                  <a:srgbClr val="44546A"/>
                </a:solidFill>
                <a:latin typeface="Meiryo UI" pitchFamily="50" charset="-128"/>
                <a:ea typeface="Meiryo UI" pitchFamily="50" charset="-128"/>
              </a:rPr>
              <a:t>年</a:t>
            </a:r>
            <a:r>
              <a:rPr lang="en-US" altLang="ja-JP" sz="1800" b="1" dirty="0">
                <a:solidFill>
                  <a:srgbClr val="44546A"/>
                </a:solidFill>
                <a:latin typeface="Meiryo UI" pitchFamily="50" charset="-128"/>
                <a:ea typeface="Meiryo UI" pitchFamily="50" charset="-128"/>
              </a:rPr>
              <a:t>12</a:t>
            </a:r>
            <a:r>
              <a:rPr lang="ja-JP" altLang="en-US" sz="1800" b="1" dirty="0">
                <a:solidFill>
                  <a:srgbClr val="44546A"/>
                </a:solidFill>
                <a:latin typeface="Meiryo UI" pitchFamily="50" charset="-128"/>
                <a:ea typeface="Meiryo UI" pitchFamily="50" charset="-128"/>
              </a:rPr>
              <a:t>月</a:t>
            </a:r>
            <a:r>
              <a:rPr lang="en-US" altLang="ja-JP" sz="1800" b="1">
                <a:solidFill>
                  <a:srgbClr val="44546A"/>
                </a:solidFill>
                <a:latin typeface="Meiryo UI" pitchFamily="50" charset="-128"/>
                <a:ea typeface="Meiryo UI" pitchFamily="50" charset="-128"/>
              </a:rPr>
              <a:t>31</a:t>
            </a:r>
            <a:r>
              <a:rPr lang="ja-JP" altLang="en-US" sz="1800" b="1" dirty="0">
                <a:solidFill>
                  <a:srgbClr val="44546A"/>
                </a:solidFill>
                <a:latin typeface="Meiryo UI" pitchFamily="50" charset="-128"/>
                <a:ea typeface="Meiryo UI" pitchFamily="50" charset="-128"/>
              </a:rPr>
              <a:t>日</a:t>
            </a:r>
            <a:endParaRPr lang="en-US" altLang="ja-JP" sz="1800" b="1" dirty="0">
              <a:solidFill>
                <a:srgbClr val="44546A"/>
              </a:solidFill>
              <a:latin typeface="Meiryo UI" pitchFamily="50" charset="-128"/>
              <a:ea typeface="Meiryo UI" pitchFamily="50" charset="-128"/>
            </a:endParaRPr>
          </a:p>
        </p:txBody>
      </p:sp>
      <p:sp>
        <p:nvSpPr>
          <p:cNvPr id="8" name="テキスト ボックス 7"/>
          <p:cNvSpPr txBox="1"/>
          <p:nvPr/>
        </p:nvSpPr>
        <p:spPr>
          <a:xfrm>
            <a:off x="2628286" y="3464911"/>
            <a:ext cx="3887429" cy="584775"/>
          </a:xfrm>
          <a:prstGeom prst="rect">
            <a:avLst/>
          </a:prstGeom>
          <a:noFill/>
        </p:spPr>
        <p:txBody>
          <a:bodyPr wrap="square" rtlCol="0">
            <a:spAutoFit/>
          </a:bodyPr>
          <a:lstStyle/>
          <a:p>
            <a:pPr algn="ctr"/>
            <a:r>
              <a:rPr kumimoji="1" lang="en-US" altLang="ja-JP" sz="3200" b="1" dirty="0">
                <a:solidFill>
                  <a:srgbClr val="44546A"/>
                </a:solidFill>
                <a:latin typeface="Meiryo UI" pitchFamily="50" charset="-128"/>
                <a:ea typeface="Meiryo UI" pitchFamily="50" charset="-128"/>
              </a:rPr>
              <a:t>【</a:t>
            </a:r>
            <a:r>
              <a:rPr lang="ja-JP" altLang="en-US" sz="3200" b="1">
                <a:solidFill>
                  <a:srgbClr val="44546A"/>
                </a:solidFill>
                <a:latin typeface="Meiryo UI" pitchFamily="50" charset="-128"/>
                <a:ea typeface="Meiryo UI" pitchFamily="50" charset="-128"/>
              </a:rPr>
              <a:t>経年変化の</a:t>
            </a:r>
            <a:r>
              <a:rPr lang="ja-JP" altLang="en-US" sz="3200" b="1" dirty="0">
                <a:solidFill>
                  <a:srgbClr val="44546A"/>
                </a:solidFill>
                <a:latin typeface="Meiryo UI" pitchFamily="50" charset="-128"/>
                <a:ea typeface="Meiryo UI" pitchFamily="50" charset="-128"/>
              </a:rPr>
              <a:t>分析</a:t>
            </a:r>
            <a:r>
              <a:rPr kumimoji="1" lang="en-US" altLang="ja-JP" sz="3200" b="1" dirty="0">
                <a:solidFill>
                  <a:srgbClr val="44546A"/>
                </a:solidFill>
                <a:latin typeface="Meiryo UI" pitchFamily="50" charset="-128"/>
                <a:ea typeface="Meiryo UI" pitchFamily="50" charset="-128"/>
              </a:rPr>
              <a:t>】</a:t>
            </a:r>
            <a:endParaRPr kumimoji="1" lang="ja-JP" altLang="en-US" sz="3200" b="1" dirty="0">
              <a:solidFill>
                <a:srgbClr val="44546A"/>
              </a:solidFill>
              <a:latin typeface="Meiryo UI" pitchFamily="50" charset="-128"/>
              <a:ea typeface="Meiryo UI" pitchFamily="50" charset="-128"/>
            </a:endParaRPr>
          </a:p>
        </p:txBody>
      </p:sp>
      <p:pic>
        <p:nvPicPr>
          <p:cNvPr id="61445" name="Picture 5" descr="環境省：Ministry of the Environment"/>
          <p:cNvPicPr>
            <a:picLocks noChangeAspect="1" noChangeArrowheads="1"/>
          </p:cNvPicPr>
          <p:nvPr/>
        </p:nvPicPr>
        <p:blipFill>
          <a:blip r:embed="rId4" cstate="print"/>
          <a:srcRect/>
          <a:stretch>
            <a:fillRect/>
          </a:stretch>
        </p:blipFill>
        <p:spPr bwMode="auto">
          <a:xfrm>
            <a:off x="2553005" y="5330658"/>
            <a:ext cx="1689815" cy="627647"/>
          </a:xfrm>
          <a:prstGeom prst="rect">
            <a:avLst/>
          </a:prstGeom>
          <a:noFill/>
        </p:spPr>
      </p:pic>
      <p:sp>
        <p:nvSpPr>
          <p:cNvPr id="11" name="テキスト ボックス 10"/>
          <p:cNvSpPr txBox="1"/>
          <p:nvPr/>
        </p:nvSpPr>
        <p:spPr>
          <a:xfrm>
            <a:off x="3402000" y="4078914"/>
            <a:ext cx="2340000" cy="461665"/>
          </a:xfrm>
          <a:prstGeom prst="rect">
            <a:avLst/>
          </a:prstGeom>
          <a:noFill/>
        </p:spPr>
        <p:txBody>
          <a:bodyPr wrap="square" rtlCol="0">
            <a:spAutoFit/>
          </a:bodyPr>
          <a:lstStyle/>
          <a:p>
            <a:pPr algn="ctr"/>
            <a:r>
              <a:rPr kumimoji="1" lang="en-US" altLang="ja-JP" sz="2400" b="1" dirty="0">
                <a:solidFill>
                  <a:srgbClr val="44546A"/>
                </a:solidFill>
                <a:latin typeface="Meiryo UI" pitchFamily="50" charset="-128"/>
                <a:ea typeface="Meiryo UI" pitchFamily="50" charset="-128"/>
              </a:rPr>
              <a:t>Ver7.0</a:t>
            </a:r>
            <a:endParaRPr kumimoji="1" lang="ja-JP" altLang="en-US" sz="2400" b="1" dirty="0">
              <a:solidFill>
                <a:srgbClr val="44546A"/>
              </a:solidFill>
              <a:latin typeface="Meiryo UI" pitchFamily="50" charset="-128"/>
              <a:ea typeface="Meiryo UI" pitchFamily="50" charset="-128"/>
            </a:endParaRPr>
          </a:p>
        </p:txBody>
      </p:sp>
      <p:sp>
        <p:nvSpPr>
          <p:cNvPr id="9" name="テキスト ボックス 8">
            <a:extLst>
              <a:ext uri="{FF2B5EF4-FFF2-40B4-BE49-F238E27FC236}">
                <a16:creationId xmlns:a16="http://schemas.microsoft.com/office/drawing/2014/main" id="{3D963136-2EDA-4B48-9A1A-9A3D9164E0D0}"/>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円/楕円 8"/>
          <p:cNvSpPr/>
          <p:nvPr/>
        </p:nvSpPr>
        <p:spPr bwMode="auto">
          <a:xfrm>
            <a:off x="5333149"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支出</a:t>
            </a:r>
          </a:p>
        </p:txBody>
      </p:sp>
      <p:sp>
        <p:nvSpPr>
          <p:cNvPr id="97" name="四角形吹き出し 96"/>
          <p:cNvSpPr/>
          <p:nvPr/>
        </p:nvSpPr>
        <p:spPr bwMode="auto">
          <a:xfrm>
            <a:off x="4279803" y="4846592"/>
            <a:ext cx="1726302" cy="1116000"/>
          </a:xfrm>
          <a:prstGeom prst="wedgeRectCallout">
            <a:avLst>
              <a:gd name="adj1" fmla="val 64998"/>
              <a:gd name="adj2" fmla="val -15431"/>
            </a:avLst>
          </a:prstGeom>
          <a:noFill/>
          <a:ln w="19050" cap="flat" cmpd="sng" algn="ctr">
            <a:solidFill>
              <a:srgbClr val="BDDEFF"/>
            </a:solidFill>
            <a:prstDash val="sysDash"/>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2015</a:t>
            </a:r>
            <a:r>
              <a:rPr kumimoji="1" lang="ja-JP" altLang="en-US" dirty="0"/>
              <a:t>年</a:t>
            </a:r>
          </a:p>
        </p:txBody>
      </p:sp>
      <p:sp>
        <p:nvSpPr>
          <p:cNvPr id="4" name="曲折矢印 3"/>
          <p:cNvSpPr/>
          <p:nvPr/>
        </p:nvSpPr>
        <p:spPr bwMode="auto">
          <a:xfrm rot="5400000">
            <a:off x="5344469" y="2107010"/>
            <a:ext cx="1476000" cy="1498640"/>
          </a:xfrm>
          <a:prstGeom prst="bentArrow">
            <a:avLst>
              <a:gd name="adj1" fmla="val 2407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 name="左矢印 4"/>
          <p:cNvSpPr/>
          <p:nvPr/>
        </p:nvSpPr>
        <p:spPr bwMode="auto">
          <a:xfrm>
            <a:off x="2983830" y="4121273"/>
            <a:ext cx="2286386" cy="683551"/>
          </a:xfrm>
          <a:prstGeom prst="leftArrow">
            <a:avLst>
              <a:gd name="adj1" fmla="val 50000"/>
              <a:gd name="adj2" fmla="val 48734"/>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曲折矢印 5"/>
          <p:cNvSpPr/>
          <p:nvPr/>
        </p:nvSpPr>
        <p:spPr bwMode="auto">
          <a:xfrm>
            <a:off x="1722386" y="1941278"/>
            <a:ext cx="1429604" cy="1620000"/>
          </a:xfrm>
          <a:prstGeom prst="bentArrow">
            <a:avLst>
              <a:gd name="adj1" fmla="val 2615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円/楕円 6"/>
          <p:cNvSpPr/>
          <p:nvPr/>
        </p:nvSpPr>
        <p:spPr bwMode="auto">
          <a:xfrm>
            <a:off x="990383"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生産・販売</a:t>
            </a:r>
          </a:p>
        </p:txBody>
      </p:sp>
      <p:sp>
        <p:nvSpPr>
          <p:cNvPr id="8" name="円/楕円 7"/>
          <p:cNvSpPr/>
          <p:nvPr/>
        </p:nvSpPr>
        <p:spPr bwMode="auto">
          <a:xfrm>
            <a:off x="3205622" y="1593496"/>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32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分配</a:t>
            </a:r>
          </a:p>
        </p:txBody>
      </p:sp>
      <p:sp>
        <p:nvSpPr>
          <p:cNvPr id="10" name="投資矢印"/>
          <p:cNvSpPr/>
          <p:nvPr/>
        </p:nvSpPr>
        <p:spPr bwMode="auto">
          <a:xfrm rot="16200000">
            <a:off x="7276875" y="4024302"/>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消費矢印"/>
          <p:cNvSpPr/>
          <p:nvPr/>
        </p:nvSpPr>
        <p:spPr bwMode="auto">
          <a:xfrm rot="13472663">
            <a:off x="7013825" y="3071151"/>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経常収支矢印"/>
          <p:cNvSpPr/>
          <p:nvPr/>
        </p:nvSpPr>
        <p:spPr bwMode="auto">
          <a:xfrm rot="10800000">
            <a:off x="6270135" y="4919227"/>
            <a:ext cx="576000" cy="828000"/>
          </a:xfrm>
          <a:prstGeom prst="up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本社等矢印"/>
          <p:cNvSpPr/>
          <p:nvPr/>
        </p:nvSpPr>
        <p:spPr bwMode="auto">
          <a:xfrm rot="7491485">
            <a:off x="2685030" y="1148437"/>
            <a:ext cx="576000" cy="864000"/>
          </a:xfrm>
          <a:prstGeom prst="down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円/楕円 13"/>
          <p:cNvSpPr/>
          <p:nvPr/>
        </p:nvSpPr>
        <p:spPr bwMode="auto">
          <a:xfrm>
            <a:off x="2850960" y="1411371"/>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5" name="テキスト ボックス 14"/>
          <p:cNvSpPr txBox="1"/>
          <p:nvPr/>
        </p:nvSpPr>
        <p:spPr>
          <a:xfrm>
            <a:off x="5372354" y="594380"/>
            <a:ext cx="1720343" cy="246221"/>
          </a:xfrm>
          <a:prstGeom prst="rect">
            <a:avLst/>
          </a:prstGeom>
          <a:solidFill>
            <a:srgbClr val="C9E8FF"/>
          </a:solidFill>
        </p:spPr>
        <p:txBody>
          <a:bodyPr wrap="none" rtlCol="0">
            <a:spAutoFit/>
          </a:bodyPr>
          <a:lstStyle/>
          <a:p>
            <a:pPr algn="just"/>
            <a:r>
              <a:rPr kumimoji="1" lang="ja-JP" altLang="en-US" sz="1000" b="1" dirty="0">
                <a:latin typeface="Meiryo UI" pitchFamily="50" charset="-128"/>
                <a:ea typeface="Meiryo UI" pitchFamily="50" charset="-128"/>
                <a:cs typeface="Meiryo UI" panose="020B0604030504040204" pitchFamily="50" charset="-128"/>
              </a:rPr>
              <a:t>財政移転</a:t>
            </a:r>
            <a:r>
              <a:rPr kumimoji="1" lang="en-US" altLang="ja-JP" sz="1000" b="1" dirty="0">
                <a:latin typeface="Meiryo UI" pitchFamily="50" charset="-128"/>
                <a:ea typeface="Meiryo UI" pitchFamily="50" charset="-128"/>
                <a:cs typeface="Meiryo UI" panose="020B0604030504040204" pitchFamily="50" charset="-128"/>
              </a:rPr>
              <a:t>(</a:t>
            </a:r>
            <a:r>
              <a:rPr kumimoji="1" lang="ja-JP" altLang="en-US" sz="1000" b="1" dirty="0">
                <a:latin typeface="Meiryo UI" pitchFamily="50" charset="-128"/>
                <a:ea typeface="Meiryo UI" pitchFamily="50" charset="-128"/>
                <a:cs typeface="Meiryo UI" panose="020B0604030504040204" pitchFamily="50" charset="-128"/>
              </a:rPr>
              <a:t>政府支出－税金</a:t>
            </a:r>
            <a:r>
              <a:rPr kumimoji="1" lang="en-US" altLang="ja-JP" sz="1000" b="1" dirty="0">
                <a:latin typeface="Meiryo UI" pitchFamily="50" charset="-128"/>
                <a:ea typeface="Meiryo UI" pitchFamily="50" charset="-128"/>
                <a:cs typeface="Meiryo UI" panose="020B0604030504040204" pitchFamily="50" charset="-128"/>
              </a:rPr>
              <a:t>)</a:t>
            </a:r>
          </a:p>
        </p:txBody>
      </p:sp>
      <p:sp>
        <p:nvSpPr>
          <p:cNvPr id="16" name="テキスト ボックス 15"/>
          <p:cNvSpPr txBox="1"/>
          <p:nvPr/>
        </p:nvSpPr>
        <p:spPr>
          <a:xfrm>
            <a:off x="7101031" y="549239"/>
            <a:ext cx="1707023" cy="369332"/>
          </a:xfrm>
          <a:prstGeom prst="rect">
            <a:avLst/>
          </a:prstGeom>
          <a:noFill/>
        </p:spPr>
        <p:txBody>
          <a:bodyPr wrap="square" rtlCol="0">
            <a:spAutoFit/>
          </a:bodyPr>
          <a:lstStyle/>
          <a:p>
            <a:r>
              <a:rPr kumimoji="1" lang="ja-JP" altLang="en-US" sz="900" b="1" dirty="0">
                <a:latin typeface="Meiryo UI" panose="020B0604030504040204" pitchFamily="50" charset="-128"/>
                <a:ea typeface="Meiryo UI" panose="020B0604030504040204" pitchFamily="50" charset="-128"/>
                <a:cs typeface="Meiryo UI" panose="020B0604030504040204" pitchFamily="50" charset="-128"/>
              </a:rPr>
              <a:t>財政移転は補助金、交付税などの国・都道府県からの所得移転</a:t>
            </a:r>
            <a:endParaRPr kumimoji="1"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円/楕円 17"/>
          <p:cNvSpPr/>
          <p:nvPr/>
        </p:nvSpPr>
        <p:spPr bwMode="auto">
          <a:xfrm>
            <a:off x="6067235"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円/楕円 18"/>
          <p:cNvSpPr/>
          <p:nvPr/>
        </p:nvSpPr>
        <p:spPr bwMode="auto">
          <a:xfrm>
            <a:off x="4011967" y="4234908"/>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2" name="財政移転矢印"/>
          <p:cNvSpPr/>
          <p:nvPr/>
        </p:nvSpPr>
        <p:spPr bwMode="auto">
          <a:xfrm rot="13472663">
            <a:off x="4870374" y="1100459"/>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テキスト ボックス 24"/>
          <p:cNvSpPr txBox="1"/>
          <p:nvPr/>
        </p:nvSpPr>
        <p:spPr>
          <a:xfrm>
            <a:off x="1498082" y="448372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6" name="テキスト ボックス 25"/>
          <p:cNvSpPr txBox="1"/>
          <p:nvPr/>
        </p:nvSpPr>
        <p:spPr>
          <a:xfrm>
            <a:off x="3716842" y="244944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7" name="テキスト ボックス 26"/>
          <p:cNvSpPr txBox="1"/>
          <p:nvPr/>
        </p:nvSpPr>
        <p:spPr>
          <a:xfrm>
            <a:off x="1788084" y="1224817"/>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28" name="テキスト ボックス 27"/>
          <p:cNvSpPr txBox="1"/>
          <p:nvPr/>
        </p:nvSpPr>
        <p:spPr>
          <a:xfrm>
            <a:off x="7815607" y="3186084"/>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2" name="円/楕円 31"/>
          <p:cNvSpPr/>
          <p:nvPr/>
        </p:nvSpPr>
        <p:spPr bwMode="auto">
          <a:xfrm>
            <a:off x="7185900" y="3344554"/>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テキスト ボックス 32"/>
          <p:cNvSpPr txBox="1"/>
          <p:nvPr/>
        </p:nvSpPr>
        <p:spPr>
          <a:xfrm>
            <a:off x="5422185" y="876934"/>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a:t>
            </a:r>
            <a:r>
              <a:rPr kumimoji="1" lang="ja-JP" altLang="en-US" sz="1000" b="1" dirty="0">
                <a:solidFill>
                  <a:srgbClr val="FF0000"/>
                </a:solidFill>
                <a:latin typeface="Meiryo UI" pitchFamily="50" charset="-128"/>
                <a:ea typeface="Meiryo UI" pitchFamily="50" charset="-128"/>
                <a:cs typeface="Meiryo UI" panose="020B0604030504040204" pitchFamily="50" charset="-128"/>
              </a:rPr>
              <a:t>億円</a:t>
            </a:r>
          </a:p>
        </p:txBody>
      </p:sp>
      <p:sp>
        <p:nvSpPr>
          <p:cNvPr id="34" name="テキスト ボックス 33"/>
          <p:cNvSpPr txBox="1"/>
          <p:nvPr/>
        </p:nvSpPr>
        <p:spPr>
          <a:xfrm>
            <a:off x="8069041" y="447669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5" name="テキスト ボックス 34"/>
          <p:cNvSpPr txBox="1"/>
          <p:nvPr/>
        </p:nvSpPr>
        <p:spPr>
          <a:xfrm>
            <a:off x="4036542" y="1249538"/>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36" name="テキスト ボックス 35"/>
          <p:cNvSpPr txBox="1"/>
          <p:nvPr/>
        </p:nvSpPr>
        <p:spPr>
          <a:xfrm>
            <a:off x="6680655" y="1091945"/>
            <a:ext cx="442750" cy="400110"/>
          </a:xfrm>
          <a:prstGeom prst="rect">
            <a:avLst/>
          </a:prstGeom>
          <a:noFill/>
        </p:spPr>
        <p:txBody>
          <a:bodyPr wrap="none" rtlCol="0">
            <a:spAutoFit/>
          </a:bodyPr>
          <a:lstStyle/>
          <a:p>
            <a:r>
              <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rPr>
              <a:t>○</a:t>
            </a:r>
          </a:p>
        </p:txBody>
      </p:sp>
      <p:sp>
        <p:nvSpPr>
          <p:cNvPr id="37" name="テキスト ボックス 36"/>
          <p:cNvSpPr txBox="1"/>
          <p:nvPr/>
        </p:nvSpPr>
        <p:spPr>
          <a:xfrm>
            <a:off x="3257587" y="4898304"/>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38" name="テキスト ボックス 37"/>
          <p:cNvSpPr txBox="1"/>
          <p:nvPr/>
        </p:nvSpPr>
        <p:spPr>
          <a:xfrm>
            <a:off x="72224" y="5302840"/>
            <a:ext cx="1980000" cy="430887"/>
          </a:xfrm>
          <a:prstGeom prst="rect">
            <a:avLst/>
          </a:prstGeom>
          <a:noFill/>
          <a:ln w="19050">
            <a:solidFill>
              <a:srgbClr val="0070C0"/>
            </a:solidFill>
            <a:prstDash val="sysDash"/>
          </a:ln>
        </p:spPr>
        <p:txBody>
          <a:bodyPr wrap="square" rtlCol="0">
            <a:normAutofit/>
          </a:bodyPr>
          <a:lstStyle/>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正方形/長方形 38"/>
          <p:cNvSpPr/>
          <p:nvPr/>
        </p:nvSpPr>
        <p:spPr>
          <a:xfrm>
            <a:off x="-1935" y="5720094"/>
            <a:ext cx="1874231"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0" name="正方形/長方形 39"/>
          <p:cNvSpPr/>
          <p:nvPr/>
        </p:nvSpPr>
        <p:spPr>
          <a:xfrm>
            <a:off x="5604682" y="1892001"/>
            <a:ext cx="1827744"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1" name="テキスト ボックス 40"/>
          <p:cNvSpPr txBox="1"/>
          <p:nvPr/>
        </p:nvSpPr>
        <p:spPr>
          <a:xfrm>
            <a:off x="6940155" y="5305836"/>
            <a:ext cx="756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経常収支</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3" name="円/楕円 42"/>
          <p:cNvSpPr/>
          <p:nvPr/>
        </p:nvSpPr>
        <p:spPr bwMode="auto">
          <a:xfrm>
            <a:off x="1838951"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4" name="正方形/長方形 43"/>
          <p:cNvSpPr/>
          <p:nvPr/>
        </p:nvSpPr>
        <p:spPr bwMode="auto">
          <a:xfrm>
            <a:off x="4036962" y="775747"/>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通勤</a:t>
            </a:r>
          </a:p>
        </p:txBody>
      </p:sp>
      <p:sp>
        <p:nvSpPr>
          <p:cNvPr id="45" name="テキスト ボックス 44"/>
          <p:cNvSpPr txBox="1"/>
          <p:nvPr/>
        </p:nvSpPr>
        <p:spPr>
          <a:xfrm>
            <a:off x="3952249" y="1003317"/>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en-US" altLang="ja-JP" dirty="0"/>
              <a:t>GRP</a:t>
            </a:r>
            <a:r>
              <a:rPr lang="ja-JP" altLang="en-US" dirty="0"/>
              <a:t>の○○</a:t>
            </a:r>
            <a:r>
              <a:rPr lang="en-US" altLang="ja-JP" dirty="0"/>
              <a:t>%</a:t>
            </a:r>
          </a:p>
        </p:txBody>
      </p:sp>
      <p:sp>
        <p:nvSpPr>
          <p:cNvPr id="46" name="テキスト ボックス 45"/>
          <p:cNvSpPr txBox="1"/>
          <p:nvPr/>
        </p:nvSpPr>
        <p:spPr>
          <a:xfrm>
            <a:off x="1749141" y="1000886"/>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7" name="テキスト ボックス 46"/>
          <p:cNvSpPr txBox="1"/>
          <p:nvPr/>
        </p:nvSpPr>
        <p:spPr>
          <a:xfrm>
            <a:off x="2366634" y="650150"/>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48" name="テキスト ボックス 47"/>
          <p:cNvSpPr txBox="1"/>
          <p:nvPr/>
        </p:nvSpPr>
        <p:spPr>
          <a:xfrm>
            <a:off x="5684184" y="1490769"/>
            <a:ext cx="2016000" cy="430887"/>
          </a:xfrm>
          <a:prstGeom prst="rect">
            <a:avLst/>
          </a:prstGeom>
          <a:noFill/>
          <a:ln w="19050">
            <a:solidFill>
              <a:srgbClr val="0070C0"/>
            </a:solidFill>
            <a:prstDash val="sysDash"/>
          </a:ln>
        </p:spPr>
        <p:txBody>
          <a:bodyPr wrap="square" rtlCol="0">
            <a:normAutofit/>
          </a:bodyPr>
          <a:lstStyle/>
          <a:p>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1</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人当たり所得○○万円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p:txBody>
      </p:sp>
      <p:sp>
        <p:nvSpPr>
          <p:cNvPr id="49" name="テキスト ボックス 48"/>
          <p:cNvSpPr txBox="1"/>
          <p:nvPr/>
        </p:nvSpPr>
        <p:spPr>
          <a:xfrm>
            <a:off x="6059767" y="880759"/>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pPr algn="r"/>
            <a:r>
              <a:rPr lang="en-US" altLang="ja-JP" dirty="0"/>
              <a:t>GRP</a:t>
            </a:r>
            <a:r>
              <a:rPr lang="ja-JP" altLang="en-US" dirty="0"/>
              <a:t>の○○</a:t>
            </a:r>
            <a:r>
              <a:rPr lang="en-US" altLang="ja-JP" dirty="0"/>
              <a:t>%</a:t>
            </a:r>
          </a:p>
        </p:txBody>
      </p:sp>
      <p:sp>
        <p:nvSpPr>
          <p:cNvPr id="50" name="円/楕円 49"/>
          <p:cNvSpPr/>
          <p:nvPr/>
        </p:nvSpPr>
        <p:spPr bwMode="auto">
          <a:xfrm>
            <a:off x="6333068" y="505257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テキスト ボックス 50"/>
          <p:cNvSpPr txBox="1"/>
          <p:nvPr/>
        </p:nvSpPr>
        <p:spPr>
          <a:xfrm>
            <a:off x="6940155" y="5756762"/>
            <a:ext cx="800219" cy="276999"/>
          </a:xfrm>
          <a:prstGeom prst="rect">
            <a:avLst/>
          </a:prstGeom>
          <a:solidFill>
            <a:srgbClr val="FFFF00"/>
          </a:solidFill>
        </p:spPr>
        <p:txBody>
          <a:bodyPr wrap="none" rtlCol="0">
            <a:spAutoFit/>
          </a:bodyPr>
          <a:lstStyle>
            <a:defPPr>
              <a:defRPr lang="ja-JP"/>
            </a:defPPr>
            <a:lvl1pPr>
              <a:defRPr sz="1200" b="1">
                <a:solidFill>
                  <a:srgbClr val="FF0000"/>
                </a:solidFill>
                <a:latin typeface="Meiryo UI" pitchFamily="50" charset="-128"/>
                <a:ea typeface="Meiryo UI" pitchFamily="50" charset="-128"/>
                <a:cs typeface="Meiryo UI" panose="020B0604030504040204" pitchFamily="50" charset="-128"/>
              </a:defRPr>
            </a:lvl1pPr>
          </a:lstStyle>
          <a:p>
            <a:r>
              <a:rPr lang="ja-JP" altLang="en-US" dirty="0"/>
              <a:t>○○億円</a:t>
            </a:r>
          </a:p>
        </p:txBody>
      </p:sp>
      <p:sp>
        <p:nvSpPr>
          <p:cNvPr id="52" name="円/楕円 51"/>
          <p:cNvSpPr/>
          <p:nvPr/>
        </p:nvSpPr>
        <p:spPr bwMode="auto">
          <a:xfrm>
            <a:off x="7341690" y="4376563"/>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3" name="テキスト ボックス 52"/>
          <p:cNvSpPr txBox="1"/>
          <p:nvPr/>
        </p:nvSpPr>
        <p:spPr>
          <a:xfrm>
            <a:off x="5892218" y="4473449"/>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54" name="テキスト ボックス 53"/>
          <p:cNvSpPr txBox="1"/>
          <p:nvPr/>
        </p:nvSpPr>
        <p:spPr>
          <a:xfrm>
            <a:off x="6539490" y="5647096"/>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dirty="0"/>
              <a:t>▲</a:t>
            </a:r>
          </a:p>
        </p:txBody>
      </p:sp>
      <p:sp>
        <p:nvSpPr>
          <p:cNvPr id="55" name="テキスト ボックス 54"/>
          <p:cNvSpPr txBox="1"/>
          <p:nvPr/>
        </p:nvSpPr>
        <p:spPr>
          <a:xfrm>
            <a:off x="4492993" y="655021"/>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56" name="テキスト ボックス 55"/>
          <p:cNvSpPr txBox="1"/>
          <p:nvPr/>
        </p:nvSpPr>
        <p:spPr>
          <a:xfrm>
            <a:off x="5699574" y="1195457"/>
            <a:ext cx="1031051"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地域住民所得</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7" name="テキスト ボックス 56"/>
          <p:cNvSpPr txBox="1"/>
          <p:nvPr/>
        </p:nvSpPr>
        <p:spPr>
          <a:xfrm>
            <a:off x="72225" y="4988583"/>
            <a:ext cx="889987"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労働生産性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8" name="テキスト ボックス 57"/>
          <p:cNvSpPr txBox="1"/>
          <p:nvPr/>
        </p:nvSpPr>
        <p:spPr>
          <a:xfrm>
            <a:off x="2097724" y="5305506"/>
            <a:ext cx="2052000" cy="430887"/>
          </a:xfrm>
          <a:prstGeom prst="rect">
            <a:avLst/>
          </a:prstGeom>
          <a:noFill/>
          <a:ln w="19050">
            <a:solidFill>
              <a:srgbClr val="0070C0"/>
            </a:solidFill>
            <a:prstDash val="sysDash"/>
          </a:ln>
        </p:spPr>
        <p:txBody>
          <a:bodyPr wrap="square" rtlCol="0">
            <a:normAutofit/>
          </a:bodyPr>
          <a:lstStyle/>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p:cNvSpPr/>
          <p:nvPr/>
        </p:nvSpPr>
        <p:spPr>
          <a:xfrm>
            <a:off x="2037994" y="5720094"/>
            <a:ext cx="1874231" cy="261610"/>
          </a:xfrm>
          <a:prstGeom prst="rect">
            <a:avLst/>
          </a:prstGeom>
          <a:noFill/>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p>
        </p:txBody>
      </p:sp>
      <p:sp>
        <p:nvSpPr>
          <p:cNvPr id="60" name="テキスト ボックス 59"/>
          <p:cNvSpPr txBox="1"/>
          <p:nvPr/>
        </p:nvSpPr>
        <p:spPr>
          <a:xfrm>
            <a:off x="2097725" y="4983893"/>
            <a:ext cx="1207382"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エネルギー生産性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65" name="通勤矢印"/>
          <p:cNvSpPr/>
          <p:nvPr/>
        </p:nvSpPr>
        <p:spPr bwMode="auto">
          <a:xfrm rot="10800000">
            <a:off x="3480590" y="879433"/>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テキスト ボックス 65"/>
          <p:cNvSpPr txBox="1"/>
          <p:nvPr/>
        </p:nvSpPr>
        <p:spPr>
          <a:xfrm>
            <a:off x="8533708" y="3906898"/>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7" name="テキスト ボックス 66"/>
          <p:cNvSpPr txBox="1"/>
          <p:nvPr/>
        </p:nvSpPr>
        <p:spPr>
          <a:xfrm>
            <a:off x="8294831" y="2634197"/>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8" name="テキスト ボックス 67"/>
          <p:cNvSpPr txBox="1"/>
          <p:nvPr/>
        </p:nvSpPr>
        <p:spPr>
          <a:xfrm>
            <a:off x="902926" y="4899895"/>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69" name="テキスト ボックス 68"/>
          <p:cNvSpPr txBox="1"/>
          <p:nvPr/>
        </p:nvSpPr>
        <p:spPr>
          <a:xfrm>
            <a:off x="7771378" y="2966674"/>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0" name="テキスト ボックス 69"/>
          <p:cNvSpPr txBox="1"/>
          <p:nvPr/>
        </p:nvSpPr>
        <p:spPr>
          <a:xfrm>
            <a:off x="8001949" y="4252813"/>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1" name="テキスト ボックス 70"/>
          <p:cNvSpPr txBox="1"/>
          <p:nvPr/>
        </p:nvSpPr>
        <p:spPr>
          <a:xfrm>
            <a:off x="6930448" y="5527939"/>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4" name="TB11"/>
          <p:cNvSpPr txBox="1"/>
          <p:nvPr/>
        </p:nvSpPr>
        <p:spPr>
          <a:xfrm>
            <a:off x="7709899" y="5211661"/>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⑪</a:t>
            </a:r>
          </a:p>
        </p:txBody>
      </p:sp>
      <p:sp>
        <p:nvSpPr>
          <p:cNvPr id="75" name="TB10"/>
          <p:cNvSpPr txBox="1"/>
          <p:nvPr/>
        </p:nvSpPr>
        <p:spPr>
          <a:xfrm>
            <a:off x="7693854" y="3869241"/>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⑩</a:t>
            </a:r>
            <a:endParaRPr kumimoji="1" lang="ja-JP" altLang="en-US" b="1" dirty="0">
              <a:solidFill>
                <a:schemeClr val="accent6">
                  <a:lumMod val="75000"/>
                </a:schemeClr>
              </a:solidFill>
              <a:latin typeface="Meiryo UI" pitchFamily="50" charset="-128"/>
              <a:ea typeface="Meiryo UI" pitchFamily="50" charset="-128"/>
            </a:endParaRPr>
          </a:p>
        </p:txBody>
      </p:sp>
      <p:sp>
        <p:nvSpPr>
          <p:cNvPr id="76" name="TB9"/>
          <p:cNvSpPr txBox="1"/>
          <p:nvPr/>
        </p:nvSpPr>
        <p:spPr>
          <a:xfrm>
            <a:off x="7448678" y="263766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⑨</a:t>
            </a:r>
            <a:endParaRPr kumimoji="1" lang="ja-JP" altLang="en-US" b="1" dirty="0">
              <a:solidFill>
                <a:schemeClr val="accent6">
                  <a:lumMod val="75000"/>
                </a:schemeClr>
              </a:solidFill>
              <a:latin typeface="Meiryo UI" pitchFamily="50" charset="-128"/>
              <a:ea typeface="Meiryo UI" pitchFamily="50" charset="-128"/>
            </a:endParaRPr>
          </a:p>
        </p:txBody>
      </p:sp>
      <p:sp>
        <p:nvSpPr>
          <p:cNvPr id="77" name="TB8"/>
          <p:cNvSpPr txBox="1"/>
          <p:nvPr/>
        </p:nvSpPr>
        <p:spPr>
          <a:xfrm>
            <a:off x="6991708" y="1088499"/>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⑧</a:t>
            </a:r>
            <a:endParaRPr kumimoji="1" lang="ja-JP" altLang="en-US" b="1" dirty="0">
              <a:solidFill>
                <a:schemeClr val="accent6">
                  <a:lumMod val="75000"/>
                </a:schemeClr>
              </a:solidFill>
              <a:latin typeface="Meiryo UI" pitchFamily="50" charset="-128"/>
              <a:ea typeface="Meiryo UI" pitchFamily="50" charset="-128"/>
            </a:endParaRPr>
          </a:p>
        </p:txBody>
      </p:sp>
      <p:sp>
        <p:nvSpPr>
          <p:cNvPr id="78" name="TB7"/>
          <p:cNvSpPr txBox="1"/>
          <p:nvPr/>
        </p:nvSpPr>
        <p:spPr>
          <a:xfrm>
            <a:off x="5021864" y="676254"/>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⑦</a:t>
            </a:r>
            <a:endParaRPr kumimoji="1" lang="ja-JP" altLang="en-US" b="1" dirty="0">
              <a:solidFill>
                <a:schemeClr val="accent6">
                  <a:lumMod val="75000"/>
                </a:schemeClr>
              </a:solidFill>
              <a:latin typeface="Meiryo UI" pitchFamily="50" charset="-128"/>
              <a:ea typeface="Meiryo UI" pitchFamily="50" charset="-128"/>
            </a:endParaRPr>
          </a:p>
        </p:txBody>
      </p:sp>
      <p:sp>
        <p:nvSpPr>
          <p:cNvPr id="79" name="TB6"/>
          <p:cNvSpPr txBox="1"/>
          <p:nvPr/>
        </p:nvSpPr>
        <p:spPr>
          <a:xfrm>
            <a:off x="3675083" y="5123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⑥</a:t>
            </a:r>
            <a:endParaRPr kumimoji="1" lang="ja-JP" altLang="en-US" b="1" dirty="0">
              <a:solidFill>
                <a:schemeClr val="accent6">
                  <a:lumMod val="75000"/>
                </a:schemeClr>
              </a:solidFill>
              <a:latin typeface="Meiryo UI" pitchFamily="50" charset="-128"/>
              <a:ea typeface="Meiryo UI" pitchFamily="50" charset="-128"/>
            </a:endParaRPr>
          </a:p>
        </p:txBody>
      </p:sp>
      <p:sp>
        <p:nvSpPr>
          <p:cNvPr id="80" name="TB5"/>
          <p:cNvSpPr txBox="1"/>
          <p:nvPr/>
        </p:nvSpPr>
        <p:spPr>
          <a:xfrm>
            <a:off x="1360169" y="73807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⑤</a:t>
            </a:r>
          </a:p>
        </p:txBody>
      </p:sp>
      <p:sp>
        <p:nvSpPr>
          <p:cNvPr id="81" name="TB4"/>
          <p:cNvSpPr txBox="1"/>
          <p:nvPr/>
        </p:nvSpPr>
        <p:spPr>
          <a:xfrm>
            <a:off x="3433021" y="198795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④</a:t>
            </a:r>
          </a:p>
        </p:txBody>
      </p:sp>
      <p:sp>
        <p:nvSpPr>
          <p:cNvPr id="82" name="TB3"/>
          <p:cNvSpPr txBox="1"/>
          <p:nvPr/>
        </p:nvSpPr>
        <p:spPr>
          <a:xfrm>
            <a:off x="3615465" y="49146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③</a:t>
            </a:r>
            <a:endParaRPr kumimoji="1" lang="ja-JP" altLang="en-US" b="1" dirty="0">
              <a:solidFill>
                <a:schemeClr val="accent6">
                  <a:lumMod val="75000"/>
                </a:schemeClr>
              </a:solidFill>
              <a:latin typeface="Meiryo UI" pitchFamily="50" charset="-128"/>
              <a:ea typeface="Meiryo UI" pitchFamily="50" charset="-128"/>
            </a:endParaRPr>
          </a:p>
        </p:txBody>
      </p:sp>
      <p:sp>
        <p:nvSpPr>
          <p:cNvPr id="83" name="TB2"/>
          <p:cNvSpPr txBox="1"/>
          <p:nvPr/>
        </p:nvSpPr>
        <p:spPr>
          <a:xfrm>
            <a:off x="1242058" y="4906242"/>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②</a:t>
            </a:r>
            <a:endParaRPr kumimoji="1" lang="ja-JP" altLang="en-US" b="1" dirty="0">
              <a:solidFill>
                <a:schemeClr val="accent6">
                  <a:lumMod val="75000"/>
                </a:schemeClr>
              </a:solidFill>
              <a:latin typeface="Meiryo UI" pitchFamily="50" charset="-128"/>
              <a:ea typeface="Meiryo UI" pitchFamily="50" charset="-128"/>
            </a:endParaRPr>
          </a:p>
        </p:txBody>
      </p:sp>
      <p:sp>
        <p:nvSpPr>
          <p:cNvPr id="84" name="TB1"/>
          <p:cNvSpPr txBox="1"/>
          <p:nvPr/>
        </p:nvSpPr>
        <p:spPr>
          <a:xfrm>
            <a:off x="955271" y="4046069"/>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①</a:t>
            </a:r>
          </a:p>
        </p:txBody>
      </p:sp>
      <p:sp>
        <p:nvSpPr>
          <p:cNvPr id="85" name="テキスト ボックス 60"/>
          <p:cNvSpPr txBox="1"/>
          <p:nvPr/>
        </p:nvSpPr>
        <p:spPr>
          <a:xfrm>
            <a:off x="4365683" y="5378507"/>
            <a:ext cx="1152000" cy="246221"/>
          </a:xfrm>
          <a:prstGeom prst="rect">
            <a:avLst/>
          </a:prstGeom>
          <a:noFill/>
        </p:spPr>
        <p:txBody>
          <a:bodyPr wrap="square" rtlCol="0">
            <a:spAutoFit/>
          </a:bodyPr>
          <a:lstStyle/>
          <a:p>
            <a:pPr algn="ctr"/>
            <a:r>
              <a:rPr kumimoji="1" lang="en-US" altLang="ja-JP" sz="1000" b="1" dirty="0">
                <a:latin typeface="Meiryo UI" pitchFamily="50" charset="-128"/>
                <a:ea typeface="Meiryo UI" pitchFamily="50" charset="-128"/>
                <a:cs typeface="Meiryo UI" panose="020B0604030504040204" pitchFamily="50" charset="-128"/>
              </a:rPr>
              <a:t>GRP</a:t>
            </a:r>
            <a:r>
              <a:rPr kumimoji="1" lang="ja-JP" altLang="en-US" sz="1000" b="1" dirty="0">
                <a:latin typeface="Meiryo UI" pitchFamily="50" charset="-128"/>
                <a:ea typeface="Meiryo UI" pitchFamily="50" charset="-128"/>
                <a:cs typeface="Meiryo UI" panose="020B0604030504040204" pitchFamily="50" charset="-128"/>
              </a:rPr>
              <a:t>の</a:t>
            </a:r>
            <a:r>
              <a:rPr lang="ja-JP" altLang="en-US" sz="1000" b="1" dirty="0">
                <a:latin typeface="Meiryo UI" pitchFamily="50" charset="-128"/>
                <a:ea typeface="Meiryo UI" pitchFamily="50" charset="-128"/>
                <a:cs typeface="Meiryo UI" panose="020B0604030504040204" pitchFamily="50" charset="-128"/>
              </a:rPr>
              <a:t>○○</a:t>
            </a:r>
            <a:r>
              <a:rPr kumimoji="1" lang="en-US" altLang="ja-JP" sz="1000" b="1" dirty="0">
                <a:latin typeface="Meiryo UI" pitchFamily="50" charset="-128"/>
                <a:ea typeface="Meiryo UI" pitchFamily="50" charset="-128"/>
                <a:cs typeface="Meiryo UI" panose="020B0604030504040204" pitchFamily="50" charset="-128"/>
              </a:rPr>
              <a:t>%</a:t>
            </a:r>
            <a:endParaRPr kumimoji="1" lang="ja-JP" altLang="en-US" sz="1000" b="1" dirty="0">
              <a:latin typeface="Meiryo UI" pitchFamily="50" charset="-128"/>
              <a:ea typeface="Meiryo UI" pitchFamily="50" charset="-128"/>
              <a:cs typeface="Meiryo UI" panose="020B0604030504040204" pitchFamily="50" charset="-128"/>
            </a:endParaRPr>
          </a:p>
        </p:txBody>
      </p:sp>
      <p:sp>
        <p:nvSpPr>
          <p:cNvPr id="86" name="テキスト ボックス 61"/>
          <p:cNvSpPr txBox="1"/>
          <p:nvPr/>
        </p:nvSpPr>
        <p:spPr>
          <a:xfrm>
            <a:off x="4380333" y="5151515"/>
            <a:ext cx="982961" cy="246221"/>
          </a:xfrm>
          <a:prstGeom prst="rect">
            <a:avLst/>
          </a:prstGeom>
          <a:solidFill>
            <a:srgbClr val="C9E8FF"/>
          </a:solidFill>
        </p:spPr>
        <p:txBody>
          <a:bodyPr wrap="square" rtlCol="0">
            <a:spAutoFit/>
          </a:bodyPr>
          <a:lstStyle>
            <a:defPPr>
              <a:defRPr lang="ja-JP"/>
            </a:defPPr>
            <a:lvl1pPr algn="just">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dirty="0"/>
              <a:t>エネルギー代金</a:t>
            </a:r>
          </a:p>
        </p:txBody>
      </p:sp>
      <p:sp>
        <p:nvSpPr>
          <p:cNvPr id="87" name="テキスト ボックス 62"/>
          <p:cNvSpPr txBox="1"/>
          <p:nvPr/>
        </p:nvSpPr>
        <p:spPr>
          <a:xfrm>
            <a:off x="4652402" y="560618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88" name="エネルギー矢印"/>
          <p:cNvSpPr/>
          <p:nvPr/>
        </p:nvSpPr>
        <p:spPr bwMode="auto">
          <a:xfrm>
            <a:off x="5402427" y="4943841"/>
            <a:ext cx="576000" cy="792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9" name="テキスト ボックス 72"/>
          <p:cNvSpPr txBox="1"/>
          <p:nvPr/>
        </p:nvSpPr>
        <p:spPr>
          <a:xfrm>
            <a:off x="4259394" y="5569829"/>
            <a:ext cx="441146"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90" name="TB11"/>
          <p:cNvSpPr txBox="1"/>
          <p:nvPr/>
        </p:nvSpPr>
        <p:spPr>
          <a:xfrm>
            <a:off x="4405335" y="4796667"/>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⑫</a:t>
            </a:r>
            <a:endParaRPr kumimoji="1" lang="ja-JP" altLang="en-US" b="1" dirty="0">
              <a:solidFill>
                <a:schemeClr val="accent6">
                  <a:lumMod val="75000"/>
                </a:schemeClr>
              </a:solidFill>
              <a:latin typeface="Meiryo UI" pitchFamily="50" charset="-128"/>
              <a:ea typeface="Meiryo UI" pitchFamily="50" charset="-128"/>
            </a:endParaRPr>
          </a:p>
        </p:txBody>
      </p:sp>
      <p:sp>
        <p:nvSpPr>
          <p:cNvPr id="92" name="正方形/長方形 91"/>
          <p:cNvSpPr/>
          <p:nvPr/>
        </p:nvSpPr>
        <p:spPr bwMode="auto">
          <a:xfrm>
            <a:off x="1749141" y="773581"/>
            <a:ext cx="648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本社等</a:t>
            </a:r>
          </a:p>
        </p:txBody>
      </p:sp>
      <p:sp>
        <p:nvSpPr>
          <p:cNvPr id="93" name="正方形/長方形 92"/>
          <p:cNvSpPr/>
          <p:nvPr/>
        </p:nvSpPr>
        <p:spPr bwMode="auto">
          <a:xfrm>
            <a:off x="7815607" y="2748972"/>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消費</a:t>
            </a:r>
          </a:p>
        </p:txBody>
      </p:sp>
      <p:sp>
        <p:nvSpPr>
          <p:cNvPr id="94" name="正方形/長方形 93"/>
          <p:cNvSpPr/>
          <p:nvPr/>
        </p:nvSpPr>
        <p:spPr bwMode="auto">
          <a:xfrm>
            <a:off x="8069041" y="4027221"/>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投資</a:t>
            </a:r>
          </a:p>
        </p:txBody>
      </p:sp>
      <p:sp>
        <p:nvSpPr>
          <p:cNvPr id="91" name="円/楕円 90"/>
          <p:cNvSpPr/>
          <p:nvPr/>
        </p:nvSpPr>
        <p:spPr bwMode="auto">
          <a:xfrm>
            <a:off x="3399288" y="1017016"/>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5" name="円/楕円 94"/>
          <p:cNvSpPr/>
          <p:nvPr/>
        </p:nvSpPr>
        <p:spPr bwMode="auto">
          <a:xfrm>
            <a:off x="5107106" y="1339100"/>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6" name="円/楕円 95"/>
          <p:cNvSpPr/>
          <p:nvPr/>
        </p:nvSpPr>
        <p:spPr bwMode="auto">
          <a:xfrm>
            <a:off x="5410225" y="5274659"/>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1" name="TB11"/>
          <p:cNvSpPr txBox="1"/>
          <p:nvPr/>
        </p:nvSpPr>
        <p:spPr>
          <a:xfrm>
            <a:off x="3926102" y="591695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⑬</a:t>
            </a:r>
            <a:endParaRPr kumimoji="1" lang="ja-JP" altLang="en-US" b="1" dirty="0">
              <a:solidFill>
                <a:schemeClr val="accent6">
                  <a:lumMod val="75000"/>
                </a:schemeClr>
              </a:solidFill>
              <a:latin typeface="Meiryo UI" pitchFamily="50" charset="-128"/>
              <a:ea typeface="Meiryo UI" pitchFamily="50" charset="-128"/>
            </a:endParaRPr>
          </a:p>
        </p:txBody>
      </p:sp>
      <p:sp>
        <p:nvSpPr>
          <p:cNvPr id="102" name="テキスト ボックス 101"/>
          <p:cNvSpPr txBox="1"/>
          <p:nvPr/>
        </p:nvSpPr>
        <p:spPr>
          <a:xfrm>
            <a:off x="4246518" y="6014729"/>
            <a:ext cx="14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再エネ導入ポテンシャル</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3" name="テキスト ボックス 10"/>
          <p:cNvSpPr txBox="1"/>
          <p:nvPr/>
        </p:nvSpPr>
        <p:spPr>
          <a:xfrm>
            <a:off x="5664022" y="5999340"/>
            <a:ext cx="666721"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a:t>
            </a:r>
            <a:r>
              <a:rPr lang="en-US" altLang="ja-JP" sz="1200" b="1" dirty="0">
                <a:solidFill>
                  <a:srgbClr val="FF0000"/>
                </a:solidFill>
                <a:latin typeface="Meiryo UI" pitchFamily="50" charset="-128"/>
                <a:ea typeface="Meiryo UI" pitchFamily="50" charset="-128"/>
                <a:cs typeface="Meiryo UI" panose="020B0604030504040204" pitchFamily="50" charset="-128"/>
              </a:rPr>
              <a:t>TJ</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104" name="正方形/長方形 103">
            <a:extLst>
              <a:ext uri="{FF2B5EF4-FFF2-40B4-BE49-F238E27FC236}">
                <a16:creationId xmlns:a16="http://schemas.microsoft.com/office/drawing/2014/main" id="{CC1F7C55-F892-E28E-35DA-D879A55FF127}"/>
              </a:ext>
            </a:extLst>
          </p:cNvPr>
          <p:cNvSpPr/>
          <p:nvPr/>
        </p:nvSpPr>
        <p:spPr>
          <a:xfrm>
            <a:off x="94418" y="6282955"/>
            <a:ext cx="6327500" cy="24622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）地域住民所得は、夜間人口</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人当たりの所得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雇用者所得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その他所得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を意味する。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）エネルギー代金の収支は経常収支の内数であり、原材料利用や本社・営業所等の活動</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非エネルギー</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は含まれない。</a:t>
            </a:r>
            <a:r>
              <a:rPr lang="en-US" altLang="ja-JP" sz="800" dirty="0">
                <a:latin typeface="Meiryo UI" pitchFamily="50" charset="-128"/>
                <a:ea typeface="Meiryo UI" pitchFamily="50" charset="-128"/>
              </a:rPr>
              <a:t>※Ver3.0</a:t>
            </a:r>
            <a:r>
              <a:rPr lang="ja-JP" altLang="en-US" sz="800" dirty="0">
                <a:latin typeface="Meiryo UI" pitchFamily="50" charset="-128"/>
                <a:ea typeface="Meiryo UI" pitchFamily="50" charset="-128"/>
              </a:rPr>
              <a:t>までは含まれる</a:t>
            </a:r>
          </a:p>
        </p:txBody>
      </p:sp>
      <p:sp>
        <p:nvSpPr>
          <p:cNvPr id="105" name="正方形/長方形 104"/>
          <p:cNvSpPr/>
          <p:nvPr/>
        </p:nvSpPr>
        <p:spPr>
          <a:xfrm>
            <a:off x="0" y="6094918"/>
            <a:ext cx="392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「国民経済計算」、「県民経済計算」、「産業連関表」、「国勢調査」等より作成</a:t>
            </a:r>
          </a:p>
        </p:txBody>
      </p:sp>
      <p:sp>
        <p:nvSpPr>
          <p:cNvPr id="98" name="正方形/長方形 31">
            <a:extLst>
              <a:ext uri="{FF2B5EF4-FFF2-40B4-BE49-F238E27FC236}">
                <a16:creationId xmlns:a16="http://schemas.microsoft.com/office/drawing/2014/main" id="{DA716217-F2A6-4701-8570-2E1C84310885}"/>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99" name="スライド番号プレースホルダ 2">
            <a:extLst>
              <a:ext uri="{FF2B5EF4-FFF2-40B4-BE49-F238E27FC236}">
                <a16:creationId xmlns:a16="http://schemas.microsoft.com/office/drawing/2014/main" id="{6687C2AB-CEF5-4088-9223-6C065E964137}"/>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10</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47236417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テキスト ボックス 16"/>
          <p:cNvSpPr txBox="1"/>
          <p:nvPr/>
        </p:nvSpPr>
        <p:spPr>
          <a:xfrm>
            <a:off x="7281226" y="642008"/>
            <a:ext cx="1836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分析内容</a:t>
            </a:r>
          </a:p>
        </p:txBody>
      </p:sp>
      <p:sp>
        <p:nvSpPr>
          <p:cNvPr id="11" name="テキスト ボックス 10"/>
          <p:cNvSpPr txBox="1"/>
          <p:nvPr/>
        </p:nvSpPr>
        <p:spPr>
          <a:xfrm>
            <a:off x="30001" y="2134877"/>
            <a:ext cx="648000" cy="2196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分</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配</a:t>
            </a:r>
            <a:endParaRPr kumimoji="1" lang="en-US" altLang="ja-JP" sz="1800" b="1" dirty="0">
              <a:solidFill>
                <a:schemeClr val="bg1"/>
              </a:solidFill>
              <a:latin typeface="Meiryo UI" pitchFamily="50" charset="-128"/>
              <a:ea typeface="Meiryo UI" pitchFamily="50" charset="-128"/>
            </a:endParaRPr>
          </a:p>
        </p:txBody>
      </p:sp>
      <p:sp>
        <p:nvSpPr>
          <p:cNvPr id="10" name="テキスト ボックス 9"/>
          <p:cNvSpPr txBox="1"/>
          <p:nvPr/>
        </p:nvSpPr>
        <p:spPr>
          <a:xfrm>
            <a:off x="695531" y="642008"/>
            <a:ext cx="6552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地域の特徴</a:t>
            </a:r>
          </a:p>
        </p:txBody>
      </p:sp>
      <p:sp>
        <p:nvSpPr>
          <p:cNvPr id="19" name="テキスト ボックス 7"/>
          <p:cNvSpPr txBox="1"/>
          <p:nvPr/>
        </p:nvSpPr>
        <p:spPr>
          <a:xfrm>
            <a:off x="30001" y="5612617"/>
            <a:ext cx="648000" cy="792000"/>
          </a:xfrm>
          <a:prstGeom prst="rect">
            <a:avLst/>
          </a:prstGeom>
          <a:solidFill>
            <a:srgbClr val="008080"/>
          </a:solidFill>
        </p:spPr>
        <p:txBody>
          <a:bodyPr vert="eaVert" wrap="square" rtlCol="0" anchor="ctr" anchorCtr="1">
            <a:normAutofit/>
          </a:bodyPr>
          <a:lstStyle/>
          <a:p>
            <a:pPr algn="ctr"/>
            <a:r>
              <a:rPr lang="ja-JP" altLang="en-US" sz="1400" b="1" dirty="0">
                <a:solidFill>
                  <a:schemeClr val="bg1"/>
                </a:solidFill>
                <a:latin typeface="Meiryo UI" pitchFamily="50" charset="-128"/>
                <a:ea typeface="Meiryo UI" pitchFamily="50" charset="-128"/>
              </a:rPr>
              <a:t>エネルギー</a:t>
            </a:r>
            <a:endParaRPr lang="en-US" altLang="ja-JP" sz="1400" b="1" dirty="0">
              <a:solidFill>
                <a:srgbClr val="008080"/>
              </a:solidFill>
              <a:latin typeface="Meiryo UI" pitchFamily="50" charset="-128"/>
              <a:ea typeface="Meiryo UI" pitchFamily="50" charset="-128"/>
            </a:endParaRPr>
          </a:p>
        </p:txBody>
      </p:sp>
      <p:sp>
        <p:nvSpPr>
          <p:cNvPr id="6" name="テキスト ボックス 5"/>
          <p:cNvSpPr txBox="1"/>
          <p:nvPr/>
        </p:nvSpPr>
        <p:spPr>
          <a:xfrm>
            <a:off x="30001" y="4359121"/>
            <a:ext cx="648000" cy="1224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支</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出</a:t>
            </a:r>
            <a:endParaRPr lang="en-US" altLang="ja-JP" sz="1800" b="1" dirty="0">
              <a:solidFill>
                <a:schemeClr val="bg1"/>
              </a:solidFill>
              <a:latin typeface="Meiryo UI" pitchFamily="50" charset="-128"/>
              <a:ea typeface="Meiryo UI" pitchFamily="50" charset="-128"/>
            </a:endParaRPr>
          </a:p>
        </p:txBody>
      </p:sp>
      <p:sp>
        <p:nvSpPr>
          <p:cNvPr id="4" name="テキスト ボックス 3"/>
          <p:cNvSpPr txBox="1"/>
          <p:nvPr/>
        </p:nvSpPr>
        <p:spPr>
          <a:xfrm>
            <a:off x="30001" y="1016213"/>
            <a:ext cx="648000" cy="1080000"/>
          </a:xfrm>
          <a:prstGeom prst="rect">
            <a:avLst/>
          </a:prstGeom>
          <a:solidFill>
            <a:srgbClr val="008080"/>
          </a:solidFill>
        </p:spPr>
        <p:txBody>
          <a:bodyPr wrap="square" rtlCol="0" anchor="ctr" anchorCtr="1">
            <a:normAutofit/>
          </a:bodyPr>
          <a:lstStyle/>
          <a:p>
            <a:pPr algn="ctr"/>
            <a:r>
              <a:rPr kumimoji="1" lang="ja-JP" altLang="en-US" sz="1800" b="1" dirty="0">
                <a:solidFill>
                  <a:schemeClr val="bg1"/>
                </a:solidFill>
                <a:latin typeface="Meiryo UI" pitchFamily="50" charset="-128"/>
                <a:ea typeface="Meiryo UI" pitchFamily="50" charset="-128"/>
              </a:rPr>
              <a:t>生産</a:t>
            </a:r>
            <a:endParaRPr kumimoji="1" lang="en-US" altLang="ja-JP" sz="1800" b="1" dirty="0">
              <a:solidFill>
                <a:schemeClr val="bg1"/>
              </a:solidFill>
              <a:latin typeface="Meiryo UI" pitchFamily="50" charset="-128"/>
              <a:ea typeface="Meiryo UI" pitchFamily="50" charset="-128"/>
            </a:endParaRPr>
          </a:p>
          <a:p>
            <a:pPr algn="ctr"/>
            <a:r>
              <a:rPr kumimoji="1" lang="ja-JP" altLang="en-US" sz="1800" b="1" dirty="0">
                <a:solidFill>
                  <a:schemeClr val="bg1"/>
                </a:solidFill>
                <a:latin typeface="Meiryo UI" pitchFamily="50" charset="-128"/>
                <a:ea typeface="Meiryo UI" pitchFamily="50" charset="-128"/>
              </a:rPr>
              <a:t>販売</a:t>
            </a:r>
          </a:p>
        </p:txBody>
      </p:sp>
      <p:sp>
        <p:nvSpPr>
          <p:cNvPr id="20" name="角丸四角形 15"/>
          <p:cNvSpPr/>
          <p:nvPr/>
        </p:nvSpPr>
        <p:spPr bwMode="auto">
          <a:xfrm>
            <a:off x="7281226" y="5564374"/>
            <a:ext cx="1836000" cy="936000"/>
          </a:xfrm>
          <a:prstGeom prst="roundRect">
            <a:avLst>
              <a:gd name="adj" fmla="val 15435"/>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エネルギー代金の支払いで住民の所得がどれだけ域外に流出しているか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地域内に再生可能エネルギーの導入ポテンシャルがどれぐらい存在するか</a:t>
            </a:r>
            <a:endParaRPr lang="en-US" altLang="ja-JP" sz="1100" b="1" dirty="0">
              <a:latin typeface="Meiryo UI" pitchFamily="50" charset="-128"/>
              <a:ea typeface="Meiryo UI" pitchFamily="50" charset="-128"/>
            </a:endParaRPr>
          </a:p>
        </p:txBody>
      </p:sp>
      <p:sp>
        <p:nvSpPr>
          <p:cNvPr id="15" name="角丸四角形 14"/>
          <p:cNvSpPr/>
          <p:nvPr/>
        </p:nvSpPr>
        <p:spPr bwMode="auto">
          <a:xfrm>
            <a:off x="7281226" y="4381217"/>
            <a:ext cx="1836000" cy="1152000"/>
          </a:xfrm>
          <a:prstGeom prst="roundRect">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地域内で稼いだ所得が地域内の消費や投資に回っているか否か</a:t>
            </a: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消費や投資が域内に流入しているか否か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移出入で所得を稼いでいるか否か</a:t>
            </a:r>
            <a:endParaRPr lang="en-US" altLang="ja-JP" sz="1100" b="1" dirty="0">
              <a:latin typeface="Meiryo UI" pitchFamily="50" charset="-128"/>
              <a:ea typeface="Meiryo UI" pitchFamily="50" charset="-128"/>
            </a:endParaRPr>
          </a:p>
        </p:txBody>
      </p:sp>
      <p:sp>
        <p:nvSpPr>
          <p:cNvPr id="14" name="角丸四角形 13"/>
          <p:cNvSpPr/>
          <p:nvPr/>
        </p:nvSpPr>
        <p:spPr bwMode="auto">
          <a:xfrm>
            <a:off x="7281226" y="2135261"/>
            <a:ext cx="1836000" cy="2196000"/>
          </a:xfrm>
          <a:prstGeom prst="roundRect">
            <a:avLst>
              <a:gd name="adj" fmla="val 8461"/>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spcAft>
                <a:spcPts val="600"/>
              </a:spcAft>
              <a:buFont typeface="Wingdings" panose="05000000000000000000" pitchFamily="2" charset="2"/>
              <a:buChar char="n"/>
            </a:pPr>
            <a:r>
              <a:rPr lang="ja-JP" altLang="en-US" sz="1100" b="1" dirty="0">
                <a:latin typeface="Meiryo UI" pitchFamily="50" charset="-128"/>
                <a:ea typeface="Meiryo UI" pitchFamily="50" charset="-128"/>
              </a:rPr>
              <a:t>生産面で稼いだ付加価値が賃金・人件費として分配され、地域住民の所得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夜間人口</a:t>
            </a:r>
            <a:r>
              <a:rPr lang="en-US" altLang="ja-JP" sz="1100" b="1" dirty="0">
                <a:latin typeface="Meiryo UI" pitchFamily="50" charset="-128"/>
                <a:ea typeface="Meiryo UI" pitchFamily="50" charset="-128"/>
              </a:rPr>
              <a:t>1</a:t>
            </a:r>
            <a:r>
              <a:rPr lang="ja-JP" altLang="en-US" sz="1100" b="1" dirty="0">
                <a:latin typeface="Meiryo UI" pitchFamily="50" charset="-128"/>
                <a:ea typeface="Meiryo UI" pitchFamily="50" charset="-128"/>
              </a:rPr>
              <a:t>人当たり所得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に繋がっているか否か</a:t>
            </a:r>
            <a:endParaRPr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本社等や域外からの通勤者に所得が流出していないか</a:t>
            </a:r>
            <a:endParaRPr kumimoji="1"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財政移転はどの程度か</a:t>
            </a:r>
          </a:p>
        </p:txBody>
      </p:sp>
      <p:sp>
        <p:nvSpPr>
          <p:cNvPr id="13" name="角丸四角形 12"/>
          <p:cNvSpPr/>
          <p:nvPr/>
        </p:nvSpPr>
        <p:spPr bwMode="auto">
          <a:xfrm>
            <a:off x="7281226" y="1023024"/>
            <a:ext cx="1836000" cy="1080000"/>
          </a:xfrm>
          <a:prstGeom prst="roundRect">
            <a:avLst>
              <a:gd name="adj" fmla="val 11808"/>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buFont typeface="Wingdings" panose="05000000000000000000" pitchFamily="2" charset="2"/>
              <a:buChar char="n"/>
            </a:pPr>
            <a:r>
              <a:rPr lang="ja-JP" altLang="en-US" sz="1100" b="1" dirty="0">
                <a:latin typeface="Meiryo UI" pitchFamily="50" charset="-128"/>
                <a:ea typeface="Meiryo UI" pitchFamily="50" charset="-128"/>
              </a:rPr>
              <a:t>域内で労働生産性とエネルギー生産性が両立できているか</a:t>
            </a:r>
            <a:endParaRPr lang="en-US" altLang="ja-JP" sz="1100" b="1" dirty="0">
              <a:latin typeface="Meiryo UI" pitchFamily="50" charset="-128"/>
              <a:ea typeface="Meiryo UI" pitchFamily="50" charset="-128"/>
            </a:endParaRPr>
          </a:p>
          <a:p>
            <a:pPr marL="171450" indent="-171450" algn="just">
              <a:buFont typeface="Wingdings" panose="05000000000000000000" pitchFamily="2" charset="2"/>
              <a:buChar char="n"/>
            </a:pPr>
            <a:r>
              <a:rPr kumimoji="1" lang="ja-JP" altLang="en-US" sz="1100" b="1" dirty="0">
                <a:latin typeface="Meiryo UI" pitchFamily="50" charset="-128"/>
                <a:ea typeface="Meiryo UI" pitchFamily="50" charset="-128"/>
              </a:rPr>
              <a:t>エネルギー生産性は、エネルギー消費１単位あたりの付加価値である</a:t>
            </a:r>
          </a:p>
        </p:txBody>
      </p:sp>
      <p:sp>
        <p:nvSpPr>
          <p:cNvPr id="21" name="TB4エネルギー"/>
          <p:cNvSpPr txBox="1"/>
          <p:nvPr/>
        </p:nvSpPr>
        <p:spPr>
          <a:xfrm>
            <a:off x="695532" y="5612617"/>
            <a:ext cx="6552000" cy="792000"/>
          </a:xfrm>
          <a:prstGeom prst="rect">
            <a:avLst/>
          </a:prstGeom>
          <a:noFill/>
          <a:ln w="12700">
            <a:solidFill>
              <a:schemeClr val="tx1"/>
            </a:solidFill>
          </a:ln>
        </p:spPr>
        <p:txBody>
          <a:bodyPr wrap="square" rtlCol="0" anchor="ctr" anchorCtr="1">
            <a:normAutofit fontScale="92500"/>
          </a:bodyPr>
          <a:lstStyle/>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○○市では、エネルギー代金が域外から○○しており、その規模は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の○○％である。</a:t>
            </a:r>
            <a:endParaRPr lang="en-US" altLang="ja-JP" sz="1400" b="1" dirty="0">
              <a:latin typeface="Meiryo UI" pitchFamily="50" charset="-128"/>
              <a:ea typeface="Meiryo UI" pitchFamily="50" charset="-128"/>
            </a:endParaRPr>
          </a:p>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○○市の再生可能エネルギーの導入ポテンシャルは○○</a:t>
            </a:r>
            <a:r>
              <a:rPr lang="en-US" altLang="ja-JP" sz="1400" b="1" dirty="0">
                <a:latin typeface="Meiryo UI" pitchFamily="50" charset="-128"/>
                <a:ea typeface="Meiryo UI" pitchFamily="50" charset="-128"/>
              </a:rPr>
              <a:t>TJ</a:t>
            </a:r>
            <a:r>
              <a:rPr lang="ja-JP" altLang="en-US" sz="1400" b="1" dirty="0">
                <a:latin typeface="Meiryo UI" pitchFamily="50" charset="-128"/>
                <a:ea typeface="Meiryo UI" pitchFamily="50" charset="-128"/>
              </a:rPr>
              <a:t>であり、地域で使用しているエネルギーの約○○倍である。</a:t>
            </a:r>
            <a:endParaRPr lang="en-US" altLang="ja-JP" sz="1400" b="1" dirty="0">
              <a:latin typeface="Meiryo UI" pitchFamily="50" charset="-128"/>
              <a:ea typeface="Meiryo UI" pitchFamily="50" charset="-128"/>
            </a:endParaRPr>
          </a:p>
        </p:txBody>
      </p:sp>
      <p:sp>
        <p:nvSpPr>
          <p:cNvPr id="7" name="TB3支出"/>
          <p:cNvSpPr txBox="1"/>
          <p:nvPr/>
        </p:nvSpPr>
        <p:spPr>
          <a:xfrm>
            <a:off x="695532" y="4359121"/>
            <a:ext cx="6552000" cy="1224000"/>
          </a:xfrm>
          <a:prstGeom prst="rect">
            <a:avLst/>
          </a:prstGeom>
          <a:noFill/>
          <a:ln w="12700">
            <a:solidFill>
              <a:schemeClr val="tx1"/>
            </a:solidFill>
          </a:ln>
        </p:spPr>
        <p:txBody>
          <a:bodyPr wrap="square" rtlCol="0" anchor="ctr" anchorCtr="0">
            <a:normAutofit/>
          </a:bodyPr>
          <a:lstStyle/>
          <a:p>
            <a:pPr marL="177800" indent="-177800">
              <a:spcAft>
                <a:spcPts val="600"/>
              </a:spcAft>
              <a:buFont typeface="+mj-ea"/>
              <a:buAutoNum type="circleNumDbPlain" startAt="9"/>
            </a:pPr>
            <a:r>
              <a:rPr lang="ja-JP" altLang="en-US" sz="1400" b="1" dirty="0">
                <a:latin typeface="Meiryo UI" pitchFamily="50" charset="-128"/>
                <a:ea typeface="Meiryo UI" pitchFamily="50" charset="-128"/>
              </a:rPr>
              <a:t>○○市では買い物や観光等で消費が○○億円○○しており、その規模は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投資は○○億円○○しており、その規模は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経常収支では○○億円の○○となっており、その規模は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p:txBody>
      </p:sp>
      <p:sp>
        <p:nvSpPr>
          <p:cNvPr id="12" name="TB2分配"/>
          <p:cNvSpPr txBox="1"/>
          <p:nvPr/>
        </p:nvSpPr>
        <p:spPr>
          <a:xfrm>
            <a:off x="695532" y="2134877"/>
            <a:ext cx="6552000" cy="2196000"/>
          </a:xfrm>
          <a:prstGeom prst="rect">
            <a:avLst/>
          </a:prstGeom>
          <a:noFill/>
          <a:ln w="12700">
            <a:solidFill>
              <a:schemeClr val="tx1"/>
            </a:solidFill>
          </a:ln>
        </p:spPr>
        <p:txBody>
          <a:bodyPr wrap="square" rtlCol="0" anchor="ctr">
            <a:normAutofit/>
          </a:bodyPr>
          <a:lstStyle/>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○○市の分配は○○億円であり、①の生産・販売よりも大きい。</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○○市では、本社等への資金として○○億円が○○しており、その規模は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また、通勤に伴う所得として○○億円が○○しており、その規模は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財政移転は○○億円が○○しており、その規模は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79388" indent="-179388">
              <a:spcAft>
                <a:spcPts val="600"/>
              </a:spcAft>
              <a:buFont typeface="+mj-ea"/>
              <a:buAutoNum type="circleNumDbPlain" startAt="4"/>
            </a:pPr>
            <a:r>
              <a:rPr lang="ja-JP" altLang="en-US" sz="1400" b="1" dirty="0">
                <a:latin typeface="Meiryo UI" pitchFamily="50" charset="-128"/>
                <a:ea typeface="Meiryo UI" pitchFamily="50" charset="-128"/>
              </a:rPr>
              <a:t>その結果、○○市の</a:t>
            </a:r>
            <a:r>
              <a:rPr lang="en-US" altLang="ja-JP" sz="1400" b="1" dirty="0">
                <a:latin typeface="Meiryo UI" pitchFamily="50" charset="-128"/>
                <a:ea typeface="Meiryo UI" pitchFamily="50" charset="-128"/>
              </a:rPr>
              <a:t>1</a:t>
            </a:r>
            <a:r>
              <a:rPr lang="ja-JP" altLang="en-US" sz="1400" b="1" dirty="0">
                <a:latin typeface="Meiryo UI" pitchFamily="50" charset="-128"/>
                <a:ea typeface="Meiryo UI" pitchFamily="50" charset="-128"/>
              </a:rPr>
              <a:t>人当たり所得は○○万円と全国平均よりも高く、全国で○○位である。</a:t>
            </a:r>
            <a:endParaRPr lang="en-US" altLang="ja-JP" sz="1400" b="1" dirty="0">
              <a:latin typeface="Meiryo UI" pitchFamily="50" charset="-128"/>
              <a:ea typeface="Meiryo UI" pitchFamily="50" charset="-128"/>
            </a:endParaRPr>
          </a:p>
        </p:txBody>
      </p:sp>
      <p:sp>
        <p:nvSpPr>
          <p:cNvPr id="5" name="TB1生産"/>
          <p:cNvSpPr txBox="1"/>
          <p:nvPr/>
        </p:nvSpPr>
        <p:spPr>
          <a:xfrm>
            <a:off x="695532" y="1016213"/>
            <a:ext cx="6552000" cy="1080000"/>
          </a:xfrm>
          <a:prstGeom prst="rect">
            <a:avLst/>
          </a:prstGeom>
          <a:noFill/>
          <a:ln w="12700">
            <a:solidFill>
              <a:schemeClr val="tx1"/>
            </a:solidFill>
          </a:ln>
        </p:spPr>
        <p:txBody>
          <a:bodyPr wrap="square" rtlCol="0" anchor="ctr" anchorCtr="0">
            <a:normAutofit/>
          </a:bodyPr>
          <a:lstStyle/>
          <a:p>
            <a:pPr marL="176213" indent="-176213">
              <a:spcAft>
                <a:spcPts val="600"/>
              </a:spcAft>
              <a:buFont typeface="+mj-ea"/>
              <a:buAutoNum type="circleNumDbPlain"/>
            </a:pPr>
            <a:r>
              <a:rPr lang="ja-JP" altLang="en-US" sz="1400" b="1" dirty="0">
                <a:latin typeface="Meiryo UI" pitchFamily="50" charset="-128"/>
                <a:ea typeface="Meiryo UI" pitchFamily="50" charset="-128"/>
              </a:rPr>
              <a:t>○○市では○○億円の付加価値を稼いでいる。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労働生産性は○○万円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エネルギー生産性は○○万円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2015</a:t>
            </a:r>
            <a:r>
              <a:rPr kumimoji="1" lang="ja-JP" altLang="en-US" dirty="0"/>
              <a:t>年</a:t>
            </a:r>
          </a:p>
        </p:txBody>
      </p:sp>
      <p:sp>
        <p:nvSpPr>
          <p:cNvPr id="18" name="正方形/長方形 17">
            <a:extLst>
              <a:ext uri="{FF2B5EF4-FFF2-40B4-BE49-F238E27FC236}">
                <a16:creationId xmlns:a16="http://schemas.microsoft.com/office/drawing/2014/main" id="{CC1F7C55-F892-E28E-35DA-D879A55FF127}"/>
              </a:ext>
            </a:extLst>
          </p:cNvPr>
          <p:cNvSpPr/>
          <p:nvPr/>
        </p:nvSpPr>
        <p:spPr>
          <a:xfrm>
            <a:off x="95377" y="6415248"/>
            <a:ext cx="3600000" cy="12311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⑪の経常収支では、</a:t>
            </a:r>
            <a:r>
              <a:rPr lang="en-US" altLang="ja-JP" sz="800" dirty="0">
                <a:latin typeface="Meiryo UI" pitchFamily="50" charset="-128"/>
                <a:ea typeface="Meiryo UI" pitchFamily="50" charset="-128"/>
              </a:rPr>
              <a:t>P.26</a:t>
            </a:r>
            <a:r>
              <a:rPr lang="ja-JP" altLang="en-US" sz="800" dirty="0">
                <a:latin typeface="Meiryo UI" pitchFamily="50" charset="-128"/>
                <a:ea typeface="Meiryo UI" pitchFamily="50" charset="-128"/>
              </a:rPr>
              <a:t>の</a:t>
            </a:r>
            <a:r>
              <a:rPr lang="zh-TW" altLang="en-US" sz="800" dirty="0">
                <a:latin typeface="Meiryo UI" pitchFamily="50" charset="-128"/>
                <a:ea typeface="Meiryo UI" pitchFamily="50" charset="-128"/>
              </a:rPr>
              <a:t>純移輸出額</a:t>
            </a:r>
            <a:r>
              <a:rPr lang="ja-JP" altLang="en-US" sz="800" dirty="0">
                <a:latin typeface="Meiryo UI" pitchFamily="50" charset="-128"/>
                <a:ea typeface="Meiryo UI" pitchFamily="50" charset="-128"/>
              </a:rPr>
              <a:t>から純輸出分を除いている。</a:t>
            </a:r>
          </a:p>
        </p:txBody>
      </p:sp>
      <p:sp>
        <p:nvSpPr>
          <p:cNvPr id="22" name="正方形/長方形 31">
            <a:extLst>
              <a:ext uri="{FF2B5EF4-FFF2-40B4-BE49-F238E27FC236}">
                <a16:creationId xmlns:a16="http://schemas.microsoft.com/office/drawing/2014/main" id="{69144849-28BE-45A2-BFB8-695F2743FAE9}"/>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23" name="スライド番号プレースホルダ 2">
            <a:extLst>
              <a:ext uri="{FF2B5EF4-FFF2-40B4-BE49-F238E27FC236}">
                <a16:creationId xmlns:a16="http://schemas.microsoft.com/office/drawing/2014/main" id="{192BB876-AF6A-413B-99A2-2908CBDE84EF}"/>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11</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296032752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円/楕円 8"/>
          <p:cNvSpPr/>
          <p:nvPr/>
        </p:nvSpPr>
        <p:spPr bwMode="auto">
          <a:xfrm>
            <a:off x="5333149"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支出</a:t>
            </a:r>
          </a:p>
        </p:txBody>
      </p:sp>
      <p:sp>
        <p:nvSpPr>
          <p:cNvPr id="97" name="四角形吹き出し 96"/>
          <p:cNvSpPr/>
          <p:nvPr/>
        </p:nvSpPr>
        <p:spPr bwMode="auto">
          <a:xfrm>
            <a:off x="4279803" y="4846592"/>
            <a:ext cx="1726302" cy="1116000"/>
          </a:xfrm>
          <a:prstGeom prst="wedgeRectCallout">
            <a:avLst>
              <a:gd name="adj1" fmla="val 64998"/>
              <a:gd name="adj2" fmla="val -15431"/>
            </a:avLst>
          </a:prstGeom>
          <a:noFill/>
          <a:ln w="19050" cap="flat" cmpd="sng" algn="ctr">
            <a:solidFill>
              <a:srgbClr val="BDDEFF"/>
            </a:solidFill>
            <a:prstDash val="sysDash"/>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2018</a:t>
            </a:r>
            <a:r>
              <a:rPr kumimoji="1" lang="ja-JP" altLang="en-US" dirty="0"/>
              <a:t>年</a:t>
            </a:r>
          </a:p>
        </p:txBody>
      </p:sp>
      <p:sp>
        <p:nvSpPr>
          <p:cNvPr id="4" name="曲折矢印 3"/>
          <p:cNvSpPr/>
          <p:nvPr/>
        </p:nvSpPr>
        <p:spPr bwMode="auto">
          <a:xfrm rot="5400000">
            <a:off x="5344469" y="2107010"/>
            <a:ext cx="1476000" cy="1498640"/>
          </a:xfrm>
          <a:prstGeom prst="bentArrow">
            <a:avLst>
              <a:gd name="adj1" fmla="val 2407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 name="左矢印 4"/>
          <p:cNvSpPr/>
          <p:nvPr/>
        </p:nvSpPr>
        <p:spPr bwMode="auto">
          <a:xfrm>
            <a:off x="2983830" y="4121273"/>
            <a:ext cx="2286386" cy="683551"/>
          </a:xfrm>
          <a:prstGeom prst="leftArrow">
            <a:avLst>
              <a:gd name="adj1" fmla="val 50000"/>
              <a:gd name="adj2" fmla="val 48734"/>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曲折矢印 5"/>
          <p:cNvSpPr/>
          <p:nvPr/>
        </p:nvSpPr>
        <p:spPr bwMode="auto">
          <a:xfrm>
            <a:off x="1722386" y="1941278"/>
            <a:ext cx="1429604" cy="1620000"/>
          </a:xfrm>
          <a:prstGeom prst="bentArrow">
            <a:avLst>
              <a:gd name="adj1" fmla="val 2615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円/楕円 6"/>
          <p:cNvSpPr/>
          <p:nvPr/>
        </p:nvSpPr>
        <p:spPr bwMode="auto">
          <a:xfrm>
            <a:off x="990383"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生産・販売</a:t>
            </a:r>
          </a:p>
        </p:txBody>
      </p:sp>
      <p:sp>
        <p:nvSpPr>
          <p:cNvPr id="8" name="円/楕円 7"/>
          <p:cNvSpPr/>
          <p:nvPr/>
        </p:nvSpPr>
        <p:spPr bwMode="auto">
          <a:xfrm>
            <a:off x="3205622" y="1593496"/>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32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分配</a:t>
            </a:r>
          </a:p>
        </p:txBody>
      </p:sp>
      <p:sp>
        <p:nvSpPr>
          <p:cNvPr id="10" name="投資矢印"/>
          <p:cNvSpPr/>
          <p:nvPr/>
        </p:nvSpPr>
        <p:spPr bwMode="auto">
          <a:xfrm rot="16200000">
            <a:off x="7276875" y="4024302"/>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消費矢印"/>
          <p:cNvSpPr/>
          <p:nvPr/>
        </p:nvSpPr>
        <p:spPr bwMode="auto">
          <a:xfrm rot="13472663">
            <a:off x="7013825" y="3071151"/>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経常収支矢印"/>
          <p:cNvSpPr/>
          <p:nvPr/>
        </p:nvSpPr>
        <p:spPr bwMode="auto">
          <a:xfrm rot="10800000">
            <a:off x="6270135" y="4919227"/>
            <a:ext cx="576000" cy="828000"/>
          </a:xfrm>
          <a:prstGeom prst="up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本社等矢印"/>
          <p:cNvSpPr/>
          <p:nvPr/>
        </p:nvSpPr>
        <p:spPr bwMode="auto">
          <a:xfrm rot="7491485">
            <a:off x="2685030" y="1148437"/>
            <a:ext cx="576000" cy="864000"/>
          </a:xfrm>
          <a:prstGeom prst="down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円/楕円 13"/>
          <p:cNvSpPr/>
          <p:nvPr/>
        </p:nvSpPr>
        <p:spPr bwMode="auto">
          <a:xfrm>
            <a:off x="2850960" y="1411371"/>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5" name="テキスト ボックス 14"/>
          <p:cNvSpPr txBox="1"/>
          <p:nvPr/>
        </p:nvSpPr>
        <p:spPr>
          <a:xfrm>
            <a:off x="5372354" y="594380"/>
            <a:ext cx="1720343" cy="246221"/>
          </a:xfrm>
          <a:prstGeom prst="rect">
            <a:avLst/>
          </a:prstGeom>
          <a:solidFill>
            <a:srgbClr val="C9E8FF"/>
          </a:solidFill>
        </p:spPr>
        <p:txBody>
          <a:bodyPr wrap="none" rtlCol="0">
            <a:spAutoFit/>
          </a:bodyPr>
          <a:lstStyle/>
          <a:p>
            <a:pPr algn="just"/>
            <a:r>
              <a:rPr kumimoji="1" lang="ja-JP" altLang="en-US" sz="1000" b="1" dirty="0">
                <a:latin typeface="Meiryo UI" pitchFamily="50" charset="-128"/>
                <a:ea typeface="Meiryo UI" pitchFamily="50" charset="-128"/>
                <a:cs typeface="Meiryo UI" panose="020B0604030504040204" pitchFamily="50" charset="-128"/>
              </a:rPr>
              <a:t>財政移転</a:t>
            </a:r>
            <a:r>
              <a:rPr kumimoji="1" lang="en-US" altLang="ja-JP" sz="1000" b="1" dirty="0">
                <a:latin typeface="Meiryo UI" pitchFamily="50" charset="-128"/>
                <a:ea typeface="Meiryo UI" pitchFamily="50" charset="-128"/>
                <a:cs typeface="Meiryo UI" panose="020B0604030504040204" pitchFamily="50" charset="-128"/>
              </a:rPr>
              <a:t>(</a:t>
            </a:r>
            <a:r>
              <a:rPr kumimoji="1" lang="ja-JP" altLang="en-US" sz="1000" b="1" dirty="0">
                <a:latin typeface="Meiryo UI" pitchFamily="50" charset="-128"/>
                <a:ea typeface="Meiryo UI" pitchFamily="50" charset="-128"/>
                <a:cs typeface="Meiryo UI" panose="020B0604030504040204" pitchFamily="50" charset="-128"/>
              </a:rPr>
              <a:t>政府支出－税金</a:t>
            </a:r>
            <a:r>
              <a:rPr kumimoji="1" lang="en-US" altLang="ja-JP" sz="1000" b="1" dirty="0">
                <a:latin typeface="Meiryo UI" pitchFamily="50" charset="-128"/>
                <a:ea typeface="Meiryo UI" pitchFamily="50" charset="-128"/>
                <a:cs typeface="Meiryo UI" panose="020B0604030504040204" pitchFamily="50" charset="-128"/>
              </a:rPr>
              <a:t>)</a:t>
            </a:r>
          </a:p>
        </p:txBody>
      </p:sp>
      <p:sp>
        <p:nvSpPr>
          <p:cNvPr id="16" name="テキスト ボックス 15"/>
          <p:cNvSpPr txBox="1"/>
          <p:nvPr/>
        </p:nvSpPr>
        <p:spPr>
          <a:xfrm>
            <a:off x="7101031" y="549239"/>
            <a:ext cx="1707023" cy="369332"/>
          </a:xfrm>
          <a:prstGeom prst="rect">
            <a:avLst/>
          </a:prstGeom>
          <a:noFill/>
        </p:spPr>
        <p:txBody>
          <a:bodyPr wrap="square" rtlCol="0">
            <a:spAutoFit/>
          </a:bodyPr>
          <a:lstStyle/>
          <a:p>
            <a:r>
              <a:rPr kumimoji="1" lang="ja-JP" altLang="en-US" sz="900" b="1" dirty="0">
                <a:latin typeface="Meiryo UI" panose="020B0604030504040204" pitchFamily="50" charset="-128"/>
                <a:ea typeface="Meiryo UI" panose="020B0604030504040204" pitchFamily="50" charset="-128"/>
                <a:cs typeface="Meiryo UI" panose="020B0604030504040204" pitchFamily="50" charset="-128"/>
              </a:rPr>
              <a:t>財政移転は補助金、交付税などの国・都道府県からの所得移転</a:t>
            </a:r>
            <a:endParaRPr kumimoji="1"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円/楕円 17"/>
          <p:cNvSpPr/>
          <p:nvPr/>
        </p:nvSpPr>
        <p:spPr bwMode="auto">
          <a:xfrm>
            <a:off x="6067235"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円/楕円 18"/>
          <p:cNvSpPr/>
          <p:nvPr/>
        </p:nvSpPr>
        <p:spPr bwMode="auto">
          <a:xfrm>
            <a:off x="4011967" y="4234908"/>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2" name="財政移転矢印"/>
          <p:cNvSpPr/>
          <p:nvPr/>
        </p:nvSpPr>
        <p:spPr bwMode="auto">
          <a:xfrm rot="13472663">
            <a:off x="4870374" y="1100459"/>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テキスト ボックス 24"/>
          <p:cNvSpPr txBox="1"/>
          <p:nvPr/>
        </p:nvSpPr>
        <p:spPr>
          <a:xfrm>
            <a:off x="1498082" y="448372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6" name="テキスト ボックス 25"/>
          <p:cNvSpPr txBox="1"/>
          <p:nvPr/>
        </p:nvSpPr>
        <p:spPr>
          <a:xfrm>
            <a:off x="3716842" y="244944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7" name="テキスト ボックス 26"/>
          <p:cNvSpPr txBox="1"/>
          <p:nvPr/>
        </p:nvSpPr>
        <p:spPr>
          <a:xfrm>
            <a:off x="1788084" y="1224817"/>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28" name="テキスト ボックス 27"/>
          <p:cNvSpPr txBox="1"/>
          <p:nvPr/>
        </p:nvSpPr>
        <p:spPr>
          <a:xfrm>
            <a:off x="7815607" y="3186084"/>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2" name="円/楕円 31"/>
          <p:cNvSpPr/>
          <p:nvPr/>
        </p:nvSpPr>
        <p:spPr bwMode="auto">
          <a:xfrm>
            <a:off x="7185900" y="3344554"/>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テキスト ボックス 32"/>
          <p:cNvSpPr txBox="1"/>
          <p:nvPr/>
        </p:nvSpPr>
        <p:spPr>
          <a:xfrm>
            <a:off x="5422185" y="876934"/>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a:t>
            </a:r>
            <a:r>
              <a:rPr kumimoji="1" lang="ja-JP" altLang="en-US" sz="1000" b="1" dirty="0">
                <a:solidFill>
                  <a:srgbClr val="FF0000"/>
                </a:solidFill>
                <a:latin typeface="Meiryo UI" pitchFamily="50" charset="-128"/>
                <a:ea typeface="Meiryo UI" pitchFamily="50" charset="-128"/>
                <a:cs typeface="Meiryo UI" panose="020B0604030504040204" pitchFamily="50" charset="-128"/>
              </a:rPr>
              <a:t>億円</a:t>
            </a:r>
          </a:p>
        </p:txBody>
      </p:sp>
      <p:sp>
        <p:nvSpPr>
          <p:cNvPr id="34" name="テキスト ボックス 33"/>
          <p:cNvSpPr txBox="1"/>
          <p:nvPr/>
        </p:nvSpPr>
        <p:spPr>
          <a:xfrm>
            <a:off x="8069041" y="447669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5" name="テキスト ボックス 34"/>
          <p:cNvSpPr txBox="1"/>
          <p:nvPr/>
        </p:nvSpPr>
        <p:spPr>
          <a:xfrm>
            <a:off x="4036542" y="1249538"/>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36" name="テキスト ボックス 35"/>
          <p:cNvSpPr txBox="1"/>
          <p:nvPr/>
        </p:nvSpPr>
        <p:spPr>
          <a:xfrm>
            <a:off x="6680655" y="1091945"/>
            <a:ext cx="442750" cy="400110"/>
          </a:xfrm>
          <a:prstGeom prst="rect">
            <a:avLst/>
          </a:prstGeom>
          <a:noFill/>
        </p:spPr>
        <p:txBody>
          <a:bodyPr wrap="none" rtlCol="0">
            <a:spAutoFit/>
          </a:bodyPr>
          <a:lstStyle/>
          <a:p>
            <a:r>
              <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rPr>
              <a:t>○</a:t>
            </a:r>
          </a:p>
        </p:txBody>
      </p:sp>
      <p:sp>
        <p:nvSpPr>
          <p:cNvPr id="37" name="テキスト ボックス 36"/>
          <p:cNvSpPr txBox="1"/>
          <p:nvPr/>
        </p:nvSpPr>
        <p:spPr>
          <a:xfrm>
            <a:off x="3257587" y="4898304"/>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38" name="テキスト ボックス 37"/>
          <p:cNvSpPr txBox="1"/>
          <p:nvPr/>
        </p:nvSpPr>
        <p:spPr>
          <a:xfrm>
            <a:off x="72224" y="5302840"/>
            <a:ext cx="1980000" cy="430887"/>
          </a:xfrm>
          <a:prstGeom prst="rect">
            <a:avLst/>
          </a:prstGeom>
          <a:noFill/>
          <a:ln w="19050">
            <a:solidFill>
              <a:srgbClr val="0070C0"/>
            </a:solidFill>
            <a:prstDash val="sysDash"/>
          </a:ln>
        </p:spPr>
        <p:txBody>
          <a:bodyPr wrap="square" rtlCol="0">
            <a:normAutofit/>
          </a:bodyPr>
          <a:lstStyle/>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正方形/長方形 38"/>
          <p:cNvSpPr/>
          <p:nvPr/>
        </p:nvSpPr>
        <p:spPr>
          <a:xfrm>
            <a:off x="-1935" y="5720094"/>
            <a:ext cx="1874231"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0" name="正方形/長方形 39"/>
          <p:cNvSpPr/>
          <p:nvPr/>
        </p:nvSpPr>
        <p:spPr>
          <a:xfrm>
            <a:off x="5604682" y="1892001"/>
            <a:ext cx="1827744"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1" name="テキスト ボックス 40"/>
          <p:cNvSpPr txBox="1"/>
          <p:nvPr/>
        </p:nvSpPr>
        <p:spPr>
          <a:xfrm>
            <a:off x="6940155" y="5305836"/>
            <a:ext cx="756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経常収支</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3" name="円/楕円 42"/>
          <p:cNvSpPr/>
          <p:nvPr/>
        </p:nvSpPr>
        <p:spPr bwMode="auto">
          <a:xfrm>
            <a:off x="1838951"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4" name="正方形/長方形 43"/>
          <p:cNvSpPr/>
          <p:nvPr/>
        </p:nvSpPr>
        <p:spPr bwMode="auto">
          <a:xfrm>
            <a:off x="4036962" y="775747"/>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通勤</a:t>
            </a:r>
          </a:p>
        </p:txBody>
      </p:sp>
      <p:sp>
        <p:nvSpPr>
          <p:cNvPr id="45" name="テキスト ボックス 44"/>
          <p:cNvSpPr txBox="1"/>
          <p:nvPr/>
        </p:nvSpPr>
        <p:spPr>
          <a:xfrm>
            <a:off x="3952249" y="1003317"/>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en-US" altLang="ja-JP" dirty="0"/>
              <a:t>GRP</a:t>
            </a:r>
            <a:r>
              <a:rPr lang="ja-JP" altLang="en-US" dirty="0"/>
              <a:t>の○○</a:t>
            </a:r>
            <a:r>
              <a:rPr lang="en-US" altLang="ja-JP" dirty="0"/>
              <a:t>%</a:t>
            </a:r>
          </a:p>
        </p:txBody>
      </p:sp>
      <p:sp>
        <p:nvSpPr>
          <p:cNvPr id="46" name="テキスト ボックス 45"/>
          <p:cNvSpPr txBox="1"/>
          <p:nvPr/>
        </p:nvSpPr>
        <p:spPr>
          <a:xfrm>
            <a:off x="1749141" y="1000886"/>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7" name="テキスト ボックス 46"/>
          <p:cNvSpPr txBox="1"/>
          <p:nvPr/>
        </p:nvSpPr>
        <p:spPr>
          <a:xfrm>
            <a:off x="2366634" y="650150"/>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48" name="テキスト ボックス 47"/>
          <p:cNvSpPr txBox="1"/>
          <p:nvPr/>
        </p:nvSpPr>
        <p:spPr>
          <a:xfrm>
            <a:off x="5684184" y="1490769"/>
            <a:ext cx="2016000" cy="430887"/>
          </a:xfrm>
          <a:prstGeom prst="rect">
            <a:avLst/>
          </a:prstGeom>
          <a:noFill/>
          <a:ln w="19050">
            <a:solidFill>
              <a:srgbClr val="0070C0"/>
            </a:solidFill>
            <a:prstDash val="sysDash"/>
          </a:ln>
        </p:spPr>
        <p:txBody>
          <a:bodyPr wrap="square" rtlCol="0">
            <a:normAutofit/>
          </a:bodyPr>
          <a:lstStyle/>
          <a:p>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1</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人当たり所得○○万円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p:txBody>
      </p:sp>
      <p:sp>
        <p:nvSpPr>
          <p:cNvPr id="49" name="テキスト ボックス 48"/>
          <p:cNvSpPr txBox="1"/>
          <p:nvPr/>
        </p:nvSpPr>
        <p:spPr>
          <a:xfrm>
            <a:off x="6059767" y="880759"/>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pPr algn="r"/>
            <a:r>
              <a:rPr lang="en-US" altLang="ja-JP" dirty="0"/>
              <a:t>GRP</a:t>
            </a:r>
            <a:r>
              <a:rPr lang="ja-JP" altLang="en-US" dirty="0"/>
              <a:t>の○○</a:t>
            </a:r>
            <a:r>
              <a:rPr lang="en-US" altLang="ja-JP" dirty="0"/>
              <a:t>%</a:t>
            </a:r>
          </a:p>
        </p:txBody>
      </p:sp>
      <p:sp>
        <p:nvSpPr>
          <p:cNvPr id="50" name="円/楕円 49"/>
          <p:cNvSpPr/>
          <p:nvPr/>
        </p:nvSpPr>
        <p:spPr bwMode="auto">
          <a:xfrm>
            <a:off x="6333068" y="505257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テキスト ボックス 50"/>
          <p:cNvSpPr txBox="1"/>
          <p:nvPr/>
        </p:nvSpPr>
        <p:spPr>
          <a:xfrm>
            <a:off x="6940155" y="5756762"/>
            <a:ext cx="800219" cy="276999"/>
          </a:xfrm>
          <a:prstGeom prst="rect">
            <a:avLst/>
          </a:prstGeom>
          <a:solidFill>
            <a:srgbClr val="FFFF00"/>
          </a:solidFill>
        </p:spPr>
        <p:txBody>
          <a:bodyPr wrap="none" rtlCol="0">
            <a:spAutoFit/>
          </a:bodyPr>
          <a:lstStyle>
            <a:defPPr>
              <a:defRPr lang="ja-JP"/>
            </a:defPPr>
            <a:lvl1pPr>
              <a:defRPr sz="1200" b="1">
                <a:solidFill>
                  <a:srgbClr val="FF0000"/>
                </a:solidFill>
                <a:latin typeface="Meiryo UI" pitchFamily="50" charset="-128"/>
                <a:ea typeface="Meiryo UI" pitchFamily="50" charset="-128"/>
                <a:cs typeface="Meiryo UI" panose="020B0604030504040204" pitchFamily="50" charset="-128"/>
              </a:defRPr>
            </a:lvl1pPr>
          </a:lstStyle>
          <a:p>
            <a:r>
              <a:rPr lang="ja-JP" altLang="en-US" dirty="0"/>
              <a:t>○○億円</a:t>
            </a:r>
          </a:p>
        </p:txBody>
      </p:sp>
      <p:sp>
        <p:nvSpPr>
          <p:cNvPr id="52" name="円/楕円 51"/>
          <p:cNvSpPr/>
          <p:nvPr/>
        </p:nvSpPr>
        <p:spPr bwMode="auto">
          <a:xfrm>
            <a:off x="7341690" y="4376563"/>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3" name="テキスト ボックス 52"/>
          <p:cNvSpPr txBox="1"/>
          <p:nvPr/>
        </p:nvSpPr>
        <p:spPr>
          <a:xfrm>
            <a:off x="5892218" y="4473449"/>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54" name="テキスト ボックス 53"/>
          <p:cNvSpPr txBox="1"/>
          <p:nvPr/>
        </p:nvSpPr>
        <p:spPr>
          <a:xfrm>
            <a:off x="6539490" y="5647096"/>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dirty="0"/>
              <a:t>▲</a:t>
            </a:r>
          </a:p>
        </p:txBody>
      </p:sp>
      <p:sp>
        <p:nvSpPr>
          <p:cNvPr id="55" name="テキスト ボックス 54"/>
          <p:cNvSpPr txBox="1"/>
          <p:nvPr/>
        </p:nvSpPr>
        <p:spPr>
          <a:xfrm>
            <a:off x="4492993" y="655021"/>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56" name="テキスト ボックス 55"/>
          <p:cNvSpPr txBox="1"/>
          <p:nvPr/>
        </p:nvSpPr>
        <p:spPr>
          <a:xfrm>
            <a:off x="5699574" y="1195457"/>
            <a:ext cx="1031051"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地域住民所得</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7" name="テキスト ボックス 56"/>
          <p:cNvSpPr txBox="1"/>
          <p:nvPr/>
        </p:nvSpPr>
        <p:spPr>
          <a:xfrm>
            <a:off x="72225" y="4988583"/>
            <a:ext cx="889987"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労働生産性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8" name="テキスト ボックス 57"/>
          <p:cNvSpPr txBox="1"/>
          <p:nvPr/>
        </p:nvSpPr>
        <p:spPr>
          <a:xfrm>
            <a:off x="2097724" y="5305506"/>
            <a:ext cx="2052000" cy="430887"/>
          </a:xfrm>
          <a:prstGeom prst="rect">
            <a:avLst/>
          </a:prstGeom>
          <a:noFill/>
          <a:ln w="19050">
            <a:solidFill>
              <a:srgbClr val="0070C0"/>
            </a:solidFill>
            <a:prstDash val="sysDash"/>
          </a:ln>
        </p:spPr>
        <p:txBody>
          <a:bodyPr wrap="square" rtlCol="0">
            <a:normAutofit/>
          </a:bodyPr>
          <a:lstStyle/>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p:cNvSpPr/>
          <p:nvPr/>
        </p:nvSpPr>
        <p:spPr>
          <a:xfrm>
            <a:off x="2037994" y="5720094"/>
            <a:ext cx="1874231" cy="261610"/>
          </a:xfrm>
          <a:prstGeom prst="rect">
            <a:avLst/>
          </a:prstGeom>
          <a:noFill/>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p>
        </p:txBody>
      </p:sp>
      <p:sp>
        <p:nvSpPr>
          <p:cNvPr id="60" name="テキスト ボックス 59"/>
          <p:cNvSpPr txBox="1"/>
          <p:nvPr/>
        </p:nvSpPr>
        <p:spPr>
          <a:xfrm>
            <a:off x="2097725" y="4983893"/>
            <a:ext cx="1207382"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エネルギー生産性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65" name="通勤矢印"/>
          <p:cNvSpPr/>
          <p:nvPr/>
        </p:nvSpPr>
        <p:spPr bwMode="auto">
          <a:xfrm rot="10800000">
            <a:off x="3480590" y="879433"/>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テキスト ボックス 65"/>
          <p:cNvSpPr txBox="1"/>
          <p:nvPr/>
        </p:nvSpPr>
        <p:spPr>
          <a:xfrm>
            <a:off x="8533708" y="3906898"/>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7" name="テキスト ボックス 66"/>
          <p:cNvSpPr txBox="1"/>
          <p:nvPr/>
        </p:nvSpPr>
        <p:spPr>
          <a:xfrm>
            <a:off x="8294831" y="2634197"/>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8" name="テキスト ボックス 67"/>
          <p:cNvSpPr txBox="1"/>
          <p:nvPr/>
        </p:nvSpPr>
        <p:spPr>
          <a:xfrm>
            <a:off x="902926" y="4899895"/>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69" name="テキスト ボックス 68"/>
          <p:cNvSpPr txBox="1"/>
          <p:nvPr/>
        </p:nvSpPr>
        <p:spPr>
          <a:xfrm>
            <a:off x="7771378" y="2966674"/>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0" name="テキスト ボックス 69"/>
          <p:cNvSpPr txBox="1"/>
          <p:nvPr/>
        </p:nvSpPr>
        <p:spPr>
          <a:xfrm>
            <a:off x="8001949" y="4252813"/>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1" name="テキスト ボックス 70"/>
          <p:cNvSpPr txBox="1"/>
          <p:nvPr/>
        </p:nvSpPr>
        <p:spPr>
          <a:xfrm>
            <a:off x="6930448" y="5527939"/>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4" name="TB11"/>
          <p:cNvSpPr txBox="1"/>
          <p:nvPr/>
        </p:nvSpPr>
        <p:spPr>
          <a:xfrm>
            <a:off x="7709899" y="5211661"/>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⑪</a:t>
            </a:r>
          </a:p>
        </p:txBody>
      </p:sp>
      <p:sp>
        <p:nvSpPr>
          <p:cNvPr id="75" name="TB10"/>
          <p:cNvSpPr txBox="1"/>
          <p:nvPr/>
        </p:nvSpPr>
        <p:spPr>
          <a:xfrm>
            <a:off x="7693854" y="3869241"/>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⑩</a:t>
            </a:r>
            <a:endParaRPr kumimoji="1" lang="ja-JP" altLang="en-US" b="1" dirty="0">
              <a:solidFill>
                <a:schemeClr val="accent6">
                  <a:lumMod val="75000"/>
                </a:schemeClr>
              </a:solidFill>
              <a:latin typeface="Meiryo UI" pitchFamily="50" charset="-128"/>
              <a:ea typeface="Meiryo UI" pitchFamily="50" charset="-128"/>
            </a:endParaRPr>
          </a:p>
        </p:txBody>
      </p:sp>
      <p:sp>
        <p:nvSpPr>
          <p:cNvPr id="76" name="TB9"/>
          <p:cNvSpPr txBox="1"/>
          <p:nvPr/>
        </p:nvSpPr>
        <p:spPr>
          <a:xfrm>
            <a:off x="7448678" y="263766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⑨</a:t>
            </a:r>
            <a:endParaRPr kumimoji="1" lang="ja-JP" altLang="en-US" b="1" dirty="0">
              <a:solidFill>
                <a:schemeClr val="accent6">
                  <a:lumMod val="75000"/>
                </a:schemeClr>
              </a:solidFill>
              <a:latin typeface="Meiryo UI" pitchFamily="50" charset="-128"/>
              <a:ea typeface="Meiryo UI" pitchFamily="50" charset="-128"/>
            </a:endParaRPr>
          </a:p>
        </p:txBody>
      </p:sp>
      <p:sp>
        <p:nvSpPr>
          <p:cNvPr id="77" name="TB8"/>
          <p:cNvSpPr txBox="1"/>
          <p:nvPr/>
        </p:nvSpPr>
        <p:spPr>
          <a:xfrm>
            <a:off x="6991708" y="1088499"/>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⑧</a:t>
            </a:r>
            <a:endParaRPr kumimoji="1" lang="ja-JP" altLang="en-US" b="1" dirty="0">
              <a:solidFill>
                <a:schemeClr val="accent6">
                  <a:lumMod val="75000"/>
                </a:schemeClr>
              </a:solidFill>
              <a:latin typeface="Meiryo UI" pitchFamily="50" charset="-128"/>
              <a:ea typeface="Meiryo UI" pitchFamily="50" charset="-128"/>
            </a:endParaRPr>
          </a:p>
        </p:txBody>
      </p:sp>
      <p:sp>
        <p:nvSpPr>
          <p:cNvPr id="78" name="TB7"/>
          <p:cNvSpPr txBox="1"/>
          <p:nvPr/>
        </p:nvSpPr>
        <p:spPr>
          <a:xfrm>
            <a:off x="5021864" y="676254"/>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⑦</a:t>
            </a:r>
            <a:endParaRPr kumimoji="1" lang="ja-JP" altLang="en-US" b="1" dirty="0">
              <a:solidFill>
                <a:schemeClr val="accent6">
                  <a:lumMod val="75000"/>
                </a:schemeClr>
              </a:solidFill>
              <a:latin typeface="Meiryo UI" pitchFamily="50" charset="-128"/>
              <a:ea typeface="Meiryo UI" pitchFamily="50" charset="-128"/>
            </a:endParaRPr>
          </a:p>
        </p:txBody>
      </p:sp>
      <p:sp>
        <p:nvSpPr>
          <p:cNvPr id="79" name="TB6"/>
          <p:cNvSpPr txBox="1"/>
          <p:nvPr/>
        </p:nvSpPr>
        <p:spPr>
          <a:xfrm>
            <a:off x="3675083" y="5123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⑥</a:t>
            </a:r>
            <a:endParaRPr kumimoji="1" lang="ja-JP" altLang="en-US" b="1" dirty="0">
              <a:solidFill>
                <a:schemeClr val="accent6">
                  <a:lumMod val="75000"/>
                </a:schemeClr>
              </a:solidFill>
              <a:latin typeface="Meiryo UI" pitchFamily="50" charset="-128"/>
              <a:ea typeface="Meiryo UI" pitchFamily="50" charset="-128"/>
            </a:endParaRPr>
          </a:p>
        </p:txBody>
      </p:sp>
      <p:sp>
        <p:nvSpPr>
          <p:cNvPr id="80" name="TB5"/>
          <p:cNvSpPr txBox="1"/>
          <p:nvPr/>
        </p:nvSpPr>
        <p:spPr>
          <a:xfrm>
            <a:off x="1360169" y="73807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⑤</a:t>
            </a:r>
          </a:p>
        </p:txBody>
      </p:sp>
      <p:sp>
        <p:nvSpPr>
          <p:cNvPr id="81" name="TB4"/>
          <p:cNvSpPr txBox="1"/>
          <p:nvPr/>
        </p:nvSpPr>
        <p:spPr>
          <a:xfrm>
            <a:off x="3433021" y="198795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④</a:t>
            </a:r>
          </a:p>
        </p:txBody>
      </p:sp>
      <p:sp>
        <p:nvSpPr>
          <p:cNvPr id="82" name="TB3"/>
          <p:cNvSpPr txBox="1"/>
          <p:nvPr/>
        </p:nvSpPr>
        <p:spPr>
          <a:xfrm>
            <a:off x="3615465" y="49146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③</a:t>
            </a:r>
            <a:endParaRPr kumimoji="1" lang="ja-JP" altLang="en-US" b="1" dirty="0">
              <a:solidFill>
                <a:schemeClr val="accent6">
                  <a:lumMod val="75000"/>
                </a:schemeClr>
              </a:solidFill>
              <a:latin typeface="Meiryo UI" pitchFamily="50" charset="-128"/>
              <a:ea typeface="Meiryo UI" pitchFamily="50" charset="-128"/>
            </a:endParaRPr>
          </a:p>
        </p:txBody>
      </p:sp>
      <p:sp>
        <p:nvSpPr>
          <p:cNvPr id="83" name="TB2"/>
          <p:cNvSpPr txBox="1"/>
          <p:nvPr/>
        </p:nvSpPr>
        <p:spPr>
          <a:xfrm>
            <a:off x="1242058" y="4906242"/>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②</a:t>
            </a:r>
            <a:endParaRPr kumimoji="1" lang="ja-JP" altLang="en-US" b="1" dirty="0">
              <a:solidFill>
                <a:schemeClr val="accent6">
                  <a:lumMod val="75000"/>
                </a:schemeClr>
              </a:solidFill>
              <a:latin typeface="Meiryo UI" pitchFamily="50" charset="-128"/>
              <a:ea typeface="Meiryo UI" pitchFamily="50" charset="-128"/>
            </a:endParaRPr>
          </a:p>
        </p:txBody>
      </p:sp>
      <p:sp>
        <p:nvSpPr>
          <p:cNvPr id="84" name="TB1"/>
          <p:cNvSpPr txBox="1"/>
          <p:nvPr/>
        </p:nvSpPr>
        <p:spPr>
          <a:xfrm>
            <a:off x="955271" y="4046069"/>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①</a:t>
            </a:r>
          </a:p>
        </p:txBody>
      </p:sp>
      <p:sp>
        <p:nvSpPr>
          <p:cNvPr id="85" name="テキスト ボックス 60"/>
          <p:cNvSpPr txBox="1"/>
          <p:nvPr/>
        </p:nvSpPr>
        <p:spPr>
          <a:xfrm>
            <a:off x="4365683" y="5378507"/>
            <a:ext cx="1152000" cy="246221"/>
          </a:xfrm>
          <a:prstGeom prst="rect">
            <a:avLst/>
          </a:prstGeom>
          <a:noFill/>
        </p:spPr>
        <p:txBody>
          <a:bodyPr wrap="square" rtlCol="0">
            <a:spAutoFit/>
          </a:bodyPr>
          <a:lstStyle/>
          <a:p>
            <a:pPr algn="ctr"/>
            <a:r>
              <a:rPr kumimoji="1" lang="en-US" altLang="ja-JP" sz="1000" b="1" dirty="0">
                <a:latin typeface="Meiryo UI" pitchFamily="50" charset="-128"/>
                <a:ea typeface="Meiryo UI" pitchFamily="50" charset="-128"/>
                <a:cs typeface="Meiryo UI" panose="020B0604030504040204" pitchFamily="50" charset="-128"/>
              </a:rPr>
              <a:t>GRP</a:t>
            </a:r>
            <a:r>
              <a:rPr kumimoji="1" lang="ja-JP" altLang="en-US" sz="1000" b="1" dirty="0">
                <a:latin typeface="Meiryo UI" pitchFamily="50" charset="-128"/>
                <a:ea typeface="Meiryo UI" pitchFamily="50" charset="-128"/>
                <a:cs typeface="Meiryo UI" panose="020B0604030504040204" pitchFamily="50" charset="-128"/>
              </a:rPr>
              <a:t>の</a:t>
            </a:r>
            <a:r>
              <a:rPr lang="ja-JP" altLang="en-US" sz="1000" b="1" dirty="0">
                <a:latin typeface="Meiryo UI" pitchFamily="50" charset="-128"/>
                <a:ea typeface="Meiryo UI" pitchFamily="50" charset="-128"/>
                <a:cs typeface="Meiryo UI" panose="020B0604030504040204" pitchFamily="50" charset="-128"/>
              </a:rPr>
              <a:t>○○</a:t>
            </a:r>
            <a:r>
              <a:rPr kumimoji="1" lang="en-US" altLang="ja-JP" sz="1000" b="1" dirty="0">
                <a:latin typeface="Meiryo UI" pitchFamily="50" charset="-128"/>
                <a:ea typeface="Meiryo UI" pitchFamily="50" charset="-128"/>
                <a:cs typeface="Meiryo UI" panose="020B0604030504040204" pitchFamily="50" charset="-128"/>
              </a:rPr>
              <a:t>%</a:t>
            </a:r>
            <a:endParaRPr kumimoji="1" lang="ja-JP" altLang="en-US" sz="1000" b="1" dirty="0">
              <a:latin typeface="Meiryo UI" pitchFamily="50" charset="-128"/>
              <a:ea typeface="Meiryo UI" pitchFamily="50" charset="-128"/>
              <a:cs typeface="Meiryo UI" panose="020B0604030504040204" pitchFamily="50" charset="-128"/>
            </a:endParaRPr>
          </a:p>
        </p:txBody>
      </p:sp>
      <p:sp>
        <p:nvSpPr>
          <p:cNvPr id="86" name="テキスト ボックス 61"/>
          <p:cNvSpPr txBox="1"/>
          <p:nvPr/>
        </p:nvSpPr>
        <p:spPr>
          <a:xfrm>
            <a:off x="4380333" y="5151515"/>
            <a:ext cx="982961" cy="246221"/>
          </a:xfrm>
          <a:prstGeom prst="rect">
            <a:avLst/>
          </a:prstGeom>
          <a:solidFill>
            <a:srgbClr val="C9E8FF"/>
          </a:solidFill>
        </p:spPr>
        <p:txBody>
          <a:bodyPr wrap="square" rtlCol="0">
            <a:spAutoFit/>
          </a:bodyPr>
          <a:lstStyle>
            <a:defPPr>
              <a:defRPr lang="ja-JP"/>
            </a:defPPr>
            <a:lvl1pPr algn="just">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dirty="0"/>
              <a:t>エネルギー代金</a:t>
            </a:r>
          </a:p>
        </p:txBody>
      </p:sp>
      <p:sp>
        <p:nvSpPr>
          <p:cNvPr id="87" name="テキスト ボックス 62"/>
          <p:cNvSpPr txBox="1"/>
          <p:nvPr/>
        </p:nvSpPr>
        <p:spPr>
          <a:xfrm>
            <a:off x="4652402" y="560618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88" name="エネルギー矢印"/>
          <p:cNvSpPr/>
          <p:nvPr/>
        </p:nvSpPr>
        <p:spPr bwMode="auto">
          <a:xfrm>
            <a:off x="5402427" y="4943841"/>
            <a:ext cx="576000" cy="792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9" name="テキスト ボックス 72"/>
          <p:cNvSpPr txBox="1"/>
          <p:nvPr/>
        </p:nvSpPr>
        <p:spPr>
          <a:xfrm>
            <a:off x="4259394" y="5569829"/>
            <a:ext cx="441146"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90" name="TB11"/>
          <p:cNvSpPr txBox="1"/>
          <p:nvPr/>
        </p:nvSpPr>
        <p:spPr>
          <a:xfrm>
            <a:off x="4405335" y="4796667"/>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⑫</a:t>
            </a:r>
            <a:endParaRPr kumimoji="1" lang="ja-JP" altLang="en-US" b="1" dirty="0">
              <a:solidFill>
                <a:schemeClr val="accent6">
                  <a:lumMod val="75000"/>
                </a:schemeClr>
              </a:solidFill>
              <a:latin typeface="Meiryo UI" pitchFamily="50" charset="-128"/>
              <a:ea typeface="Meiryo UI" pitchFamily="50" charset="-128"/>
            </a:endParaRPr>
          </a:p>
        </p:txBody>
      </p:sp>
      <p:sp>
        <p:nvSpPr>
          <p:cNvPr id="92" name="正方形/長方形 91"/>
          <p:cNvSpPr/>
          <p:nvPr/>
        </p:nvSpPr>
        <p:spPr bwMode="auto">
          <a:xfrm>
            <a:off x="1749141" y="773581"/>
            <a:ext cx="648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本社等</a:t>
            </a:r>
          </a:p>
        </p:txBody>
      </p:sp>
      <p:sp>
        <p:nvSpPr>
          <p:cNvPr id="93" name="正方形/長方形 92"/>
          <p:cNvSpPr/>
          <p:nvPr/>
        </p:nvSpPr>
        <p:spPr bwMode="auto">
          <a:xfrm>
            <a:off x="7815607" y="2748972"/>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消費</a:t>
            </a:r>
          </a:p>
        </p:txBody>
      </p:sp>
      <p:sp>
        <p:nvSpPr>
          <p:cNvPr id="94" name="正方形/長方形 93"/>
          <p:cNvSpPr/>
          <p:nvPr/>
        </p:nvSpPr>
        <p:spPr bwMode="auto">
          <a:xfrm>
            <a:off x="8069041" y="4027221"/>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投資</a:t>
            </a:r>
          </a:p>
        </p:txBody>
      </p:sp>
      <p:sp>
        <p:nvSpPr>
          <p:cNvPr id="91" name="円/楕円 90"/>
          <p:cNvSpPr/>
          <p:nvPr/>
        </p:nvSpPr>
        <p:spPr bwMode="auto">
          <a:xfrm>
            <a:off x="3399288" y="1017016"/>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5" name="円/楕円 94"/>
          <p:cNvSpPr/>
          <p:nvPr/>
        </p:nvSpPr>
        <p:spPr bwMode="auto">
          <a:xfrm>
            <a:off x="5107106" y="1339100"/>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6" name="円/楕円 95"/>
          <p:cNvSpPr/>
          <p:nvPr/>
        </p:nvSpPr>
        <p:spPr bwMode="auto">
          <a:xfrm>
            <a:off x="5410225" y="5274659"/>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1" name="TB11"/>
          <p:cNvSpPr txBox="1"/>
          <p:nvPr/>
        </p:nvSpPr>
        <p:spPr>
          <a:xfrm>
            <a:off x="3926102" y="591695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⑬</a:t>
            </a:r>
            <a:endParaRPr kumimoji="1" lang="ja-JP" altLang="en-US" b="1" dirty="0">
              <a:solidFill>
                <a:schemeClr val="accent6">
                  <a:lumMod val="75000"/>
                </a:schemeClr>
              </a:solidFill>
              <a:latin typeface="Meiryo UI" pitchFamily="50" charset="-128"/>
              <a:ea typeface="Meiryo UI" pitchFamily="50" charset="-128"/>
            </a:endParaRPr>
          </a:p>
        </p:txBody>
      </p:sp>
      <p:sp>
        <p:nvSpPr>
          <p:cNvPr id="102" name="テキスト ボックス 101"/>
          <p:cNvSpPr txBox="1"/>
          <p:nvPr/>
        </p:nvSpPr>
        <p:spPr>
          <a:xfrm>
            <a:off x="4246518" y="6014729"/>
            <a:ext cx="14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再エネ導入ポテンシャル</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3" name="テキスト ボックス 10"/>
          <p:cNvSpPr txBox="1"/>
          <p:nvPr/>
        </p:nvSpPr>
        <p:spPr>
          <a:xfrm>
            <a:off x="5664022" y="5999340"/>
            <a:ext cx="666721"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a:t>
            </a:r>
            <a:r>
              <a:rPr lang="en-US" altLang="ja-JP" sz="1200" b="1" dirty="0">
                <a:solidFill>
                  <a:srgbClr val="FF0000"/>
                </a:solidFill>
                <a:latin typeface="Meiryo UI" pitchFamily="50" charset="-128"/>
                <a:ea typeface="Meiryo UI" pitchFamily="50" charset="-128"/>
                <a:cs typeface="Meiryo UI" panose="020B0604030504040204" pitchFamily="50" charset="-128"/>
              </a:rPr>
              <a:t>TJ</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104" name="正方形/長方形 103">
            <a:extLst>
              <a:ext uri="{FF2B5EF4-FFF2-40B4-BE49-F238E27FC236}">
                <a16:creationId xmlns:a16="http://schemas.microsoft.com/office/drawing/2014/main" id="{CC1F7C55-F892-E28E-35DA-D879A55FF127}"/>
              </a:ext>
            </a:extLst>
          </p:cNvPr>
          <p:cNvSpPr/>
          <p:nvPr/>
        </p:nvSpPr>
        <p:spPr>
          <a:xfrm>
            <a:off x="94418" y="6282955"/>
            <a:ext cx="6327500" cy="24622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）地域住民所得は、夜間人口</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人当たりの所得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雇用者所得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その他所得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を意味する。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）エネルギー代金の収支は経常収支の内数であり、原材料利用や本社・営業所等の活動</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非エネルギー</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は含まれない。</a:t>
            </a:r>
            <a:r>
              <a:rPr lang="en-US" altLang="ja-JP" sz="800" dirty="0">
                <a:latin typeface="Meiryo UI" pitchFamily="50" charset="-128"/>
                <a:ea typeface="Meiryo UI" pitchFamily="50" charset="-128"/>
              </a:rPr>
              <a:t>※Ver3.0</a:t>
            </a:r>
            <a:r>
              <a:rPr lang="ja-JP" altLang="en-US" sz="800" dirty="0">
                <a:latin typeface="Meiryo UI" pitchFamily="50" charset="-128"/>
                <a:ea typeface="Meiryo UI" pitchFamily="50" charset="-128"/>
              </a:rPr>
              <a:t>までは含まれる</a:t>
            </a:r>
          </a:p>
        </p:txBody>
      </p:sp>
      <p:sp>
        <p:nvSpPr>
          <p:cNvPr id="105" name="正方形/長方形 104"/>
          <p:cNvSpPr/>
          <p:nvPr/>
        </p:nvSpPr>
        <p:spPr>
          <a:xfrm>
            <a:off x="0" y="6094918"/>
            <a:ext cx="392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「国民経済計算」、「県民経済計算」、「産業連関表」、「国勢調査」等より作成</a:t>
            </a:r>
          </a:p>
        </p:txBody>
      </p:sp>
      <p:sp>
        <p:nvSpPr>
          <p:cNvPr id="98" name="正方形/長方形 31">
            <a:extLst>
              <a:ext uri="{FF2B5EF4-FFF2-40B4-BE49-F238E27FC236}">
                <a16:creationId xmlns:a16="http://schemas.microsoft.com/office/drawing/2014/main" id="{9CD43C84-7DFC-467D-B09D-AC37EB3E91D6}"/>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99" name="スライド番号プレースホルダ 2">
            <a:extLst>
              <a:ext uri="{FF2B5EF4-FFF2-40B4-BE49-F238E27FC236}">
                <a16:creationId xmlns:a16="http://schemas.microsoft.com/office/drawing/2014/main" id="{272EB6CF-02AE-4F04-BA89-99B837E0D4F9}"/>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12</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31324925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テキスト ボックス 16"/>
          <p:cNvSpPr txBox="1"/>
          <p:nvPr/>
        </p:nvSpPr>
        <p:spPr>
          <a:xfrm>
            <a:off x="7281226" y="642008"/>
            <a:ext cx="1836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分析内容</a:t>
            </a:r>
          </a:p>
        </p:txBody>
      </p:sp>
      <p:sp>
        <p:nvSpPr>
          <p:cNvPr id="11" name="テキスト ボックス 10"/>
          <p:cNvSpPr txBox="1"/>
          <p:nvPr/>
        </p:nvSpPr>
        <p:spPr>
          <a:xfrm>
            <a:off x="30001" y="2134877"/>
            <a:ext cx="648000" cy="2196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分</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配</a:t>
            </a:r>
            <a:endParaRPr kumimoji="1" lang="en-US" altLang="ja-JP" sz="1800" b="1" dirty="0">
              <a:solidFill>
                <a:schemeClr val="bg1"/>
              </a:solidFill>
              <a:latin typeface="Meiryo UI" pitchFamily="50" charset="-128"/>
              <a:ea typeface="Meiryo UI" pitchFamily="50" charset="-128"/>
            </a:endParaRPr>
          </a:p>
        </p:txBody>
      </p:sp>
      <p:sp>
        <p:nvSpPr>
          <p:cNvPr id="10" name="テキスト ボックス 9"/>
          <p:cNvSpPr txBox="1"/>
          <p:nvPr/>
        </p:nvSpPr>
        <p:spPr>
          <a:xfrm>
            <a:off x="695531" y="642008"/>
            <a:ext cx="6552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地域の特徴</a:t>
            </a:r>
          </a:p>
        </p:txBody>
      </p:sp>
      <p:sp>
        <p:nvSpPr>
          <p:cNvPr id="19" name="テキスト ボックス 7"/>
          <p:cNvSpPr txBox="1"/>
          <p:nvPr/>
        </p:nvSpPr>
        <p:spPr>
          <a:xfrm>
            <a:off x="30001" y="5612617"/>
            <a:ext cx="648000" cy="792000"/>
          </a:xfrm>
          <a:prstGeom prst="rect">
            <a:avLst/>
          </a:prstGeom>
          <a:solidFill>
            <a:srgbClr val="008080"/>
          </a:solidFill>
        </p:spPr>
        <p:txBody>
          <a:bodyPr vert="eaVert" wrap="square" rtlCol="0" anchor="ctr" anchorCtr="1">
            <a:normAutofit/>
          </a:bodyPr>
          <a:lstStyle/>
          <a:p>
            <a:pPr algn="ctr"/>
            <a:r>
              <a:rPr lang="ja-JP" altLang="en-US" sz="1400" b="1" dirty="0">
                <a:solidFill>
                  <a:schemeClr val="bg1"/>
                </a:solidFill>
                <a:latin typeface="Meiryo UI" pitchFamily="50" charset="-128"/>
                <a:ea typeface="Meiryo UI" pitchFamily="50" charset="-128"/>
              </a:rPr>
              <a:t>エネルギー</a:t>
            </a:r>
            <a:endParaRPr lang="en-US" altLang="ja-JP" sz="1400" b="1" dirty="0">
              <a:solidFill>
                <a:srgbClr val="008080"/>
              </a:solidFill>
              <a:latin typeface="Meiryo UI" pitchFamily="50" charset="-128"/>
              <a:ea typeface="Meiryo UI" pitchFamily="50" charset="-128"/>
            </a:endParaRPr>
          </a:p>
        </p:txBody>
      </p:sp>
      <p:sp>
        <p:nvSpPr>
          <p:cNvPr id="6" name="テキスト ボックス 5"/>
          <p:cNvSpPr txBox="1"/>
          <p:nvPr/>
        </p:nvSpPr>
        <p:spPr>
          <a:xfrm>
            <a:off x="30001" y="4359121"/>
            <a:ext cx="648000" cy="1224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支</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出</a:t>
            </a:r>
            <a:endParaRPr lang="en-US" altLang="ja-JP" sz="1800" b="1" dirty="0">
              <a:solidFill>
                <a:schemeClr val="bg1"/>
              </a:solidFill>
              <a:latin typeface="Meiryo UI" pitchFamily="50" charset="-128"/>
              <a:ea typeface="Meiryo UI" pitchFamily="50" charset="-128"/>
            </a:endParaRPr>
          </a:p>
        </p:txBody>
      </p:sp>
      <p:sp>
        <p:nvSpPr>
          <p:cNvPr id="4" name="テキスト ボックス 3"/>
          <p:cNvSpPr txBox="1"/>
          <p:nvPr/>
        </p:nvSpPr>
        <p:spPr>
          <a:xfrm>
            <a:off x="30001" y="1016213"/>
            <a:ext cx="648000" cy="1080000"/>
          </a:xfrm>
          <a:prstGeom prst="rect">
            <a:avLst/>
          </a:prstGeom>
          <a:solidFill>
            <a:srgbClr val="008080"/>
          </a:solidFill>
        </p:spPr>
        <p:txBody>
          <a:bodyPr wrap="square" rtlCol="0" anchor="ctr" anchorCtr="1">
            <a:normAutofit/>
          </a:bodyPr>
          <a:lstStyle/>
          <a:p>
            <a:pPr algn="ctr"/>
            <a:r>
              <a:rPr kumimoji="1" lang="ja-JP" altLang="en-US" sz="1800" b="1" dirty="0">
                <a:solidFill>
                  <a:schemeClr val="bg1"/>
                </a:solidFill>
                <a:latin typeface="Meiryo UI" pitchFamily="50" charset="-128"/>
                <a:ea typeface="Meiryo UI" pitchFamily="50" charset="-128"/>
              </a:rPr>
              <a:t>生産</a:t>
            </a:r>
            <a:endParaRPr kumimoji="1" lang="en-US" altLang="ja-JP" sz="1800" b="1" dirty="0">
              <a:solidFill>
                <a:schemeClr val="bg1"/>
              </a:solidFill>
              <a:latin typeface="Meiryo UI" pitchFamily="50" charset="-128"/>
              <a:ea typeface="Meiryo UI" pitchFamily="50" charset="-128"/>
            </a:endParaRPr>
          </a:p>
          <a:p>
            <a:pPr algn="ctr"/>
            <a:r>
              <a:rPr kumimoji="1" lang="ja-JP" altLang="en-US" sz="1800" b="1" dirty="0">
                <a:solidFill>
                  <a:schemeClr val="bg1"/>
                </a:solidFill>
                <a:latin typeface="Meiryo UI" pitchFamily="50" charset="-128"/>
                <a:ea typeface="Meiryo UI" pitchFamily="50" charset="-128"/>
              </a:rPr>
              <a:t>販売</a:t>
            </a:r>
          </a:p>
        </p:txBody>
      </p:sp>
      <p:sp>
        <p:nvSpPr>
          <p:cNvPr id="20" name="角丸四角形 15"/>
          <p:cNvSpPr/>
          <p:nvPr/>
        </p:nvSpPr>
        <p:spPr bwMode="auto">
          <a:xfrm>
            <a:off x="7281226" y="5564374"/>
            <a:ext cx="1836000" cy="936000"/>
          </a:xfrm>
          <a:prstGeom prst="roundRect">
            <a:avLst>
              <a:gd name="adj" fmla="val 15435"/>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エネルギー代金の支払いで住民の所得がどれだけ域外に流出しているか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地域内に再生可能エネルギーの導入ポテンシャルがどれぐらい存在するか</a:t>
            </a:r>
            <a:endParaRPr lang="en-US" altLang="ja-JP" sz="1100" b="1" dirty="0">
              <a:latin typeface="Meiryo UI" pitchFamily="50" charset="-128"/>
              <a:ea typeface="Meiryo UI" pitchFamily="50" charset="-128"/>
            </a:endParaRPr>
          </a:p>
        </p:txBody>
      </p:sp>
      <p:sp>
        <p:nvSpPr>
          <p:cNvPr id="15" name="角丸四角形 14"/>
          <p:cNvSpPr/>
          <p:nvPr/>
        </p:nvSpPr>
        <p:spPr bwMode="auto">
          <a:xfrm>
            <a:off x="7281226" y="4381217"/>
            <a:ext cx="1836000" cy="1152000"/>
          </a:xfrm>
          <a:prstGeom prst="roundRect">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地域内で稼いだ所得が地域内の消費や投資に回っているか否か</a:t>
            </a: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消費や投資が域内に流入しているか否か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移出入で所得を稼いでいるか否か</a:t>
            </a:r>
            <a:endParaRPr lang="en-US" altLang="ja-JP" sz="1100" b="1" dirty="0">
              <a:latin typeface="Meiryo UI" pitchFamily="50" charset="-128"/>
              <a:ea typeface="Meiryo UI" pitchFamily="50" charset="-128"/>
            </a:endParaRPr>
          </a:p>
        </p:txBody>
      </p:sp>
      <p:sp>
        <p:nvSpPr>
          <p:cNvPr id="14" name="角丸四角形 13"/>
          <p:cNvSpPr/>
          <p:nvPr/>
        </p:nvSpPr>
        <p:spPr bwMode="auto">
          <a:xfrm>
            <a:off x="7281226" y="2135261"/>
            <a:ext cx="1836000" cy="2196000"/>
          </a:xfrm>
          <a:prstGeom prst="roundRect">
            <a:avLst>
              <a:gd name="adj" fmla="val 8461"/>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spcAft>
                <a:spcPts val="600"/>
              </a:spcAft>
              <a:buFont typeface="Wingdings" panose="05000000000000000000" pitchFamily="2" charset="2"/>
              <a:buChar char="n"/>
            </a:pPr>
            <a:r>
              <a:rPr lang="ja-JP" altLang="en-US" sz="1100" b="1" dirty="0">
                <a:latin typeface="Meiryo UI" pitchFamily="50" charset="-128"/>
                <a:ea typeface="Meiryo UI" pitchFamily="50" charset="-128"/>
              </a:rPr>
              <a:t>生産面で稼いだ付加価値が賃金・人件費として分配され、地域住民の所得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夜間人口</a:t>
            </a:r>
            <a:r>
              <a:rPr lang="en-US" altLang="ja-JP" sz="1100" b="1" dirty="0">
                <a:latin typeface="Meiryo UI" pitchFamily="50" charset="-128"/>
                <a:ea typeface="Meiryo UI" pitchFamily="50" charset="-128"/>
              </a:rPr>
              <a:t>1</a:t>
            </a:r>
            <a:r>
              <a:rPr lang="ja-JP" altLang="en-US" sz="1100" b="1" dirty="0">
                <a:latin typeface="Meiryo UI" pitchFamily="50" charset="-128"/>
                <a:ea typeface="Meiryo UI" pitchFamily="50" charset="-128"/>
              </a:rPr>
              <a:t>人当たり所得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に繋がっているか否か</a:t>
            </a:r>
            <a:endParaRPr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本社等や域外からの通勤者に所得が流出していないか</a:t>
            </a:r>
            <a:endParaRPr kumimoji="1"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財政移転はどの程度か</a:t>
            </a:r>
          </a:p>
        </p:txBody>
      </p:sp>
      <p:sp>
        <p:nvSpPr>
          <p:cNvPr id="13" name="角丸四角形 12"/>
          <p:cNvSpPr/>
          <p:nvPr/>
        </p:nvSpPr>
        <p:spPr bwMode="auto">
          <a:xfrm>
            <a:off x="7281226" y="1023024"/>
            <a:ext cx="1836000" cy="1080000"/>
          </a:xfrm>
          <a:prstGeom prst="roundRect">
            <a:avLst>
              <a:gd name="adj" fmla="val 11808"/>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buFont typeface="Wingdings" panose="05000000000000000000" pitchFamily="2" charset="2"/>
              <a:buChar char="n"/>
            </a:pPr>
            <a:r>
              <a:rPr lang="ja-JP" altLang="en-US" sz="1100" b="1" dirty="0">
                <a:latin typeface="Meiryo UI" pitchFamily="50" charset="-128"/>
                <a:ea typeface="Meiryo UI" pitchFamily="50" charset="-128"/>
              </a:rPr>
              <a:t>域内で労働生産性とエネルギー生産性が両立できているか</a:t>
            </a:r>
            <a:endParaRPr lang="en-US" altLang="ja-JP" sz="1100" b="1" dirty="0">
              <a:latin typeface="Meiryo UI" pitchFamily="50" charset="-128"/>
              <a:ea typeface="Meiryo UI" pitchFamily="50" charset="-128"/>
            </a:endParaRPr>
          </a:p>
          <a:p>
            <a:pPr marL="171450" indent="-171450" algn="just">
              <a:buFont typeface="Wingdings" panose="05000000000000000000" pitchFamily="2" charset="2"/>
              <a:buChar char="n"/>
            </a:pPr>
            <a:r>
              <a:rPr kumimoji="1" lang="ja-JP" altLang="en-US" sz="1100" b="1" dirty="0">
                <a:latin typeface="Meiryo UI" pitchFamily="50" charset="-128"/>
                <a:ea typeface="Meiryo UI" pitchFamily="50" charset="-128"/>
              </a:rPr>
              <a:t>エネルギー生産性は、エネルギー消費１単位あたりの付加価値である</a:t>
            </a:r>
          </a:p>
        </p:txBody>
      </p:sp>
      <p:sp>
        <p:nvSpPr>
          <p:cNvPr id="21" name="TB4エネルギー"/>
          <p:cNvSpPr txBox="1"/>
          <p:nvPr/>
        </p:nvSpPr>
        <p:spPr>
          <a:xfrm>
            <a:off x="695532" y="5612617"/>
            <a:ext cx="6552000" cy="792000"/>
          </a:xfrm>
          <a:prstGeom prst="rect">
            <a:avLst/>
          </a:prstGeom>
          <a:noFill/>
          <a:ln w="12700">
            <a:solidFill>
              <a:schemeClr val="tx1"/>
            </a:solidFill>
          </a:ln>
        </p:spPr>
        <p:txBody>
          <a:bodyPr wrap="square" rtlCol="0" anchor="ctr" anchorCtr="1">
            <a:normAutofit fontScale="92500"/>
          </a:bodyPr>
          <a:lstStyle/>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○○市では、エネルギー代金が域外から○○しており、その規模は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の○○％である。</a:t>
            </a:r>
            <a:endParaRPr lang="en-US" altLang="ja-JP" sz="1400" b="1" dirty="0">
              <a:latin typeface="Meiryo UI" pitchFamily="50" charset="-128"/>
              <a:ea typeface="Meiryo UI" pitchFamily="50" charset="-128"/>
            </a:endParaRPr>
          </a:p>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○○市の再生可能エネルギーの導入ポテンシャルは○○</a:t>
            </a:r>
            <a:r>
              <a:rPr lang="en-US" altLang="ja-JP" sz="1400" b="1" dirty="0">
                <a:latin typeface="Meiryo UI" pitchFamily="50" charset="-128"/>
                <a:ea typeface="Meiryo UI" pitchFamily="50" charset="-128"/>
              </a:rPr>
              <a:t>TJ</a:t>
            </a:r>
            <a:r>
              <a:rPr lang="ja-JP" altLang="en-US" sz="1400" b="1" dirty="0">
                <a:latin typeface="Meiryo UI" pitchFamily="50" charset="-128"/>
                <a:ea typeface="Meiryo UI" pitchFamily="50" charset="-128"/>
              </a:rPr>
              <a:t>であり、地域で使用しているエネルギーの約○○倍である。</a:t>
            </a:r>
            <a:endParaRPr lang="en-US" altLang="ja-JP" sz="1400" b="1" dirty="0">
              <a:latin typeface="Meiryo UI" pitchFamily="50" charset="-128"/>
              <a:ea typeface="Meiryo UI" pitchFamily="50" charset="-128"/>
            </a:endParaRPr>
          </a:p>
        </p:txBody>
      </p:sp>
      <p:sp>
        <p:nvSpPr>
          <p:cNvPr id="7" name="TB3支出"/>
          <p:cNvSpPr txBox="1"/>
          <p:nvPr/>
        </p:nvSpPr>
        <p:spPr>
          <a:xfrm>
            <a:off x="695532" y="4359121"/>
            <a:ext cx="6552000" cy="1224000"/>
          </a:xfrm>
          <a:prstGeom prst="rect">
            <a:avLst/>
          </a:prstGeom>
          <a:noFill/>
          <a:ln w="12700">
            <a:solidFill>
              <a:schemeClr val="tx1"/>
            </a:solidFill>
          </a:ln>
        </p:spPr>
        <p:txBody>
          <a:bodyPr wrap="square" rtlCol="0" anchor="ctr" anchorCtr="0">
            <a:normAutofit/>
          </a:bodyPr>
          <a:lstStyle/>
          <a:p>
            <a:pPr marL="177800" indent="-177800">
              <a:spcAft>
                <a:spcPts val="600"/>
              </a:spcAft>
              <a:buFont typeface="+mj-ea"/>
              <a:buAutoNum type="circleNumDbPlain" startAt="9"/>
            </a:pPr>
            <a:r>
              <a:rPr lang="ja-JP" altLang="en-US" sz="1400" b="1" dirty="0">
                <a:latin typeface="Meiryo UI" pitchFamily="50" charset="-128"/>
                <a:ea typeface="Meiryo UI" pitchFamily="50" charset="-128"/>
              </a:rPr>
              <a:t>○○市では買い物や観光等で消費が○○億円○○しており、その規模は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投資は○○億円○○しており、その規模は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経常収支では○○億円の○○となっており、その規模は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p:txBody>
      </p:sp>
      <p:sp>
        <p:nvSpPr>
          <p:cNvPr id="12" name="TB2分配"/>
          <p:cNvSpPr txBox="1"/>
          <p:nvPr/>
        </p:nvSpPr>
        <p:spPr>
          <a:xfrm>
            <a:off x="695532" y="2134877"/>
            <a:ext cx="6552000" cy="2196000"/>
          </a:xfrm>
          <a:prstGeom prst="rect">
            <a:avLst/>
          </a:prstGeom>
          <a:noFill/>
          <a:ln w="12700">
            <a:solidFill>
              <a:schemeClr val="tx1"/>
            </a:solidFill>
          </a:ln>
        </p:spPr>
        <p:txBody>
          <a:bodyPr wrap="square" rtlCol="0" anchor="ctr">
            <a:normAutofit/>
          </a:bodyPr>
          <a:lstStyle/>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○○市の分配は○○億円であり、①の生産・販売よりも大きい。</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○○市では、本社等への資金として○○億円が○○しており、その規模は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また、通勤に伴う所得として○○億円が○○しており、その規模は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財政移転は○○億円が○○しており、その規模は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79388" indent="-179388">
              <a:spcAft>
                <a:spcPts val="600"/>
              </a:spcAft>
              <a:buFont typeface="+mj-ea"/>
              <a:buAutoNum type="circleNumDbPlain" startAt="4"/>
            </a:pPr>
            <a:r>
              <a:rPr lang="ja-JP" altLang="en-US" sz="1400" b="1" dirty="0">
                <a:latin typeface="Meiryo UI" pitchFamily="50" charset="-128"/>
                <a:ea typeface="Meiryo UI" pitchFamily="50" charset="-128"/>
              </a:rPr>
              <a:t>その結果、○○市の</a:t>
            </a:r>
            <a:r>
              <a:rPr lang="en-US" altLang="ja-JP" sz="1400" b="1" dirty="0">
                <a:latin typeface="Meiryo UI" pitchFamily="50" charset="-128"/>
                <a:ea typeface="Meiryo UI" pitchFamily="50" charset="-128"/>
              </a:rPr>
              <a:t>1</a:t>
            </a:r>
            <a:r>
              <a:rPr lang="ja-JP" altLang="en-US" sz="1400" b="1" dirty="0">
                <a:latin typeface="Meiryo UI" pitchFamily="50" charset="-128"/>
                <a:ea typeface="Meiryo UI" pitchFamily="50" charset="-128"/>
              </a:rPr>
              <a:t>人当たり所得は○○万円と全国平均よりも高く、全国で○○位である。</a:t>
            </a:r>
            <a:endParaRPr lang="en-US" altLang="ja-JP" sz="1400" b="1" dirty="0">
              <a:latin typeface="Meiryo UI" pitchFamily="50" charset="-128"/>
              <a:ea typeface="Meiryo UI" pitchFamily="50" charset="-128"/>
            </a:endParaRPr>
          </a:p>
        </p:txBody>
      </p:sp>
      <p:sp>
        <p:nvSpPr>
          <p:cNvPr id="5" name="TB1生産"/>
          <p:cNvSpPr txBox="1"/>
          <p:nvPr/>
        </p:nvSpPr>
        <p:spPr>
          <a:xfrm>
            <a:off x="695532" y="1016213"/>
            <a:ext cx="6552000" cy="1080000"/>
          </a:xfrm>
          <a:prstGeom prst="rect">
            <a:avLst/>
          </a:prstGeom>
          <a:noFill/>
          <a:ln w="12700">
            <a:solidFill>
              <a:schemeClr val="tx1"/>
            </a:solidFill>
          </a:ln>
        </p:spPr>
        <p:txBody>
          <a:bodyPr wrap="square" rtlCol="0" anchor="ctr" anchorCtr="0">
            <a:normAutofit/>
          </a:bodyPr>
          <a:lstStyle/>
          <a:p>
            <a:pPr marL="176213" indent="-176213">
              <a:spcAft>
                <a:spcPts val="600"/>
              </a:spcAft>
              <a:buFont typeface="+mj-ea"/>
              <a:buAutoNum type="circleNumDbPlain"/>
            </a:pPr>
            <a:r>
              <a:rPr lang="ja-JP" altLang="en-US" sz="1400" b="1" dirty="0">
                <a:latin typeface="Meiryo UI" pitchFamily="50" charset="-128"/>
                <a:ea typeface="Meiryo UI" pitchFamily="50" charset="-128"/>
              </a:rPr>
              <a:t>○○市では○○億円の付加価値を稼いでいる。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労働生産性は○○万円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エネルギー生産性は○○万円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2018</a:t>
            </a:r>
            <a:r>
              <a:rPr kumimoji="1" lang="ja-JP" altLang="en-US" dirty="0"/>
              <a:t>年</a:t>
            </a:r>
          </a:p>
        </p:txBody>
      </p:sp>
      <p:sp>
        <p:nvSpPr>
          <p:cNvPr id="18" name="正方形/長方形 17">
            <a:extLst>
              <a:ext uri="{FF2B5EF4-FFF2-40B4-BE49-F238E27FC236}">
                <a16:creationId xmlns:a16="http://schemas.microsoft.com/office/drawing/2014/main" id="{CC1F7C55-F892-E28E-35DA-D879A55FF127}"/>
              </a:ext>
            </a:extLst>
          </p:cNvPr>
          <p:cNvSpPr/>
          <p:nvPr/>
        </p:nvSpPr>
        <p:spPr>
          <a:xfrm>
            <a:off x="95377" y="6415248"/>
            <a:ext cx="3600000" cy="12311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⑪の経常収支では、</a:t>
            </a:r>
            <a:r>
              <a:rPr lang="en-US" altLang="ja-JP" sz="800" dirty="0">
                <a:latin typeface="Meiryo UI" pitchFamily="50" charset="-128"/>
                <a:ea typeface="Meiryo UI" pitchFamily="50" charset="-128"/>
              </a:rPr>
              <a:t>P.26</a:t>
            </a:r>
            <a:r>
              <a:rPr lang="ja-JP" altLang="en-US" sz="800" dirty="0">
                <a:latin typeface="Meiryo UI" pitchFamily="50" charset="-128"/>
                <a:ea typeface="Meiryo UI" pitchFamily="50" charset="-128"/>
              </a:rPr>
              <a:t>の</a:t>
            </a:r>
            <a:r>
              <a:rPr lang="zh-TW" altLang="en-US" sz="800" dirty="0">
                <a:latin typeface="Meiryo UI" pitchFamily="50" charset="-128"/>
                <a:ea typeface="Meiryo UI" pitchFamily="50" charset="-128"/>
              </a:rPr>
              <a:t>純移輸出額</a:t>
            </a:r>
            <a:r>
              <a:rPr lang="ja-JP" altLang="en-US" sz="800" dirty="0">
                <a:latin typeface="Meiryo UI" pitchFamily="50" charset="-128"/>
                <a:ea typeface="Meiryo UI" pitchFamily="50" charset="-128"/>
              </a:rPr>
              <a:t>から純輸出分を除いている。</a:t>
            </a:r>
          </a:p>
        </p:txBody>
      </p:sp>
      <p:sp>
        <p:nvSpPr>
          <p:cNvPr id="22" name="正方形/長方形 31">
            <a:extLst>
              <a:ext uri="{FF2B5EF4-FFF2-40B4-BE49-F238E27FC236}">
                <a16:creationId xmlns:a16="http://schemas.microsoft.com/office/drawing/2014/main" id="{481C4EEE-AEFA-4F27-A4F6-F36AE63728B2}"/>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23" name="スライド番号プレースホルダ 2">
            <a:extLst>
              <a:ext uri="{FF2B5EF4-FFF2-40B4-BE49-F238E27FC236}">
                <a16:creationId xmlns:a16="http://schemas.microsoft.com/office/drawing/2014/main" id="{9767F306-7B3A-4DF5-99D7-19E6A115504B}"/>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13</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237206401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円/楕円 8"/>
          <p:cNvSpPr/>
          <p:nvPr/>
        </p:nvSpPr>
        <p:spPr bwMode="auto">
          <a:xfrm>
            <a:off x="5333149"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支出</a:t>
            </a:r>
          </a:p>
        </p:txBody>
      </p:sp>
      <p:sp>
        <p:nvSpPr>
          <p:cNvPr id="97" name="四角形吹き出し 96"/>
          <p:cNvSpPr/>
          <p:nvPr/>
        </p:nvSpPr>
        <p:spPr bwMode="auto">
          <a:xfrm>
            <a:off x="4279803" y="4846592"/>
            <a:ext cx="1726302" cy="1116000"/>
          </a:xfrm>
          <a:prstGeom prst="wedgeRectCallout">
            <a:avLst>
              <a:gd name="adj1" fmla="val 64998"/>
              <a:gd name="adj2" fmla="val -15431"/>
            </a:avLst>
          </a:prstGeom>
          <a:noFill/>
          <a:ln w="19050" cap="flat" cmpd="sng" algn="ctr">
            <a:solidFill>
              <a:srgbClr val="BDDEFF"/>
            </a:solidFill>
            <a:prstDash val="sysDash"/>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2020</a:t>
            </a:r>
            <a:r>
              <a:rPr kumimoji="1" lang="ja-JP" altLang="en-US" dirty="0"/>
              <a:t>年</a:t>
            </a:r>
          </a:p>
        </p:txBody>
      </p:sp>
      <p:sp>
        <p:nvSpPr>
          <p:cNvPr id="4" name="曲折矢印 3"/>
          <p:cNvSpPr/>
          <p:nvPr/>
        </p:nvSpPr>
        <p:spPr bwMode="auto">
          <a:xfrm rot="5400000">
            <a:off x="5344469" y="2107010"/>
            <a:ext cx="1476000" cy="1498640"/>
          </a:xfrm>
          <a:prstGeom prst="bentArrow">
            <a:avLst>
              <a:gd name="adj1" fmla="val 2407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 name="左矢印 4"/>
          <p:cNvSpPr/>
          <p:nvPr/>
        </p:nvSpPr>
        <p:spPr bwMode="auto">
          <a:xfrm>
            <a:off x="2983830" y="4121273"/>
            <a:ext cx="2286386" cy="683551"/>
          </a:xfrm>
          <a:prstGeom prst="leftArrow">
            <a:avLst>
              <a:gd name="adj1" fmla="val 50000"/>
              <a:gd name="adj2" fmla="val 48734"/>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曲折矢印 5"/>
          <p:cNvSpPr/>
          <p:nvPr/>
        </p:nvSpPr>
        <p:spPr bwMode="auto">
          <a:xfrm>
            <a:off x="1722386" y="1941278"/>
            <a:ext cx="1429604" cy="1620000"/>
          </a:xfrm>
          <a:prstGeom prst="bentArrow">
            <a:avLst>
              <a:gd name="adj1" fmla="val 2615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円/楕円 6"/>
          <p:cNvSpPr/>
          <p:nvPr/>
        </p:nvSpPr>
        <p:spPr bwMode="auto">
          <a:xfrm>
            <a:off x="990383"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生産・販売</a:t>
            </a:r>
          </a:p>
        </p:txBody>
      </p:sp>
      <p:sp>
        <p:nvSpPr>
          <p:cNvPr id="8" name="円/楕円 7"/>
          <p:cNvSpPr/>
          <p:nvPr/>
        </p:nvSpPr>
        <p:spPr bwMode="auto">
          <a:xfrm>
            <a:off x="3205622" y="1593496"/>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32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分配</a:t>
            </a:r>
          </a:p>
        </p:txBody>
      </p:sp>
      <p:sp>
        <p:nvSpPr>
          <p:cNvPr id="10" name="投資矢印"/>
          <p:cNvSpPr/>
          <p:nvPr/>
        </p:nvSpPr>
        <p:spPr bwMode="auto">
          <a:xfrm rot="16200000">
            <a:off x="7276875" y="4024302"/>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消費矢印"/>
          <p:cNvSpPr/>
          <p:nvPr/>
        </p:nvSpPr>
        <p:spPr bwMode="auto">
          <a:xfrm rot="13472663">
            <a:off x="7013825" y="3071151"/>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経常収支矢印"/>
          <p:cNvSpPr/>
          <p:nvPr/>
        </p:nvSpPr>
        <p:spPr bwMode="auto">
          <a:xfrm rot="10800000">
            <a:off x="6270135" y="4919227"/>
            <a:ext cx="576000" cy="828000"/>
          </a:xfrm>
          <a:prstGeom prst="up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本社等矢印"/>
          <p:cNvSpPr/>
          <p:nvPr/>
        </p:nvSpPr>
        <p:spPr bwMode="auto">
          <a:xfrm rot="7491485">
            <a:off x="2685030" y="1148437"/>
            <a:ext cx="576000" cy="864000"/>
          </a:xfrm>
          <a:prstGeom prst="down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円/楕円 13"/>
          <p:cNvSpPr/>
          <p:nvPr/>
        </p:nvSpPr>
        <p:spPr bwMode="auto">
          <a:xfrm>
            <a:off x="2850960" y="1411371"/>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5" name="テキスト ボックス 14"/>
          <p:cNvSpPr txBox="1"/>
          <p:nvPr/>
        </p:nvSpPr>
        <p:spPr>
          <a:xfrm>
            <a:off x="5372354" y="594380"/>
            <a:ext cx="1720343" cy="246221"/>
          </a:xfrm>
          <a:prstGeom prst="rect">
            <a:avLst/>
          </a:prstGeom>
          <a:solidFill>
            <a:srgbClr val="C9E8FF"/>
          </a:solidFill>
        </p:spPr>
        <p:txBody>
          <a:bodyPr wrap="none" rtlCol="0">
            <a:spAutoFit/>
          </a:bodyPr>
          <a:lstStyle/>
          <a:p>
            <a:pPr algn="just"/>
            <a:r>
              <a:rPr kumimoji="1" lang="ja-JP" altLang="en-US" sz="1000" b="1" dirty="0">
                <a:latin typeface="Meiryo UI" pitchFamily="50" charset="-128"/>
                <a:ea typeface="Meiryo UI" pitchFamily="50" charset="-128"/>
                <a:cs typeface="Meiryo UI" panose="020B0604030504040204" pitchFamily="50" charset="-128"/>
              </a:rPr>
              <a:t>財政移転</a:t>
            </a:r>
            <a:r>
              <a:rPr kumimoji="1" lang="en-US" altLang="ja-JP" sz="1000" b="1" dirty="0">
                <a:latin typeface="Meiryo UI" pitchFamily="50" charset="-128"/>
                <a:ea typeface="Meiryo UI" pitchFamily="50" charset="-128"/>
                <a:cs typeface="Meiryo UI" panose="020B0604030504040204" pitchFamily="50" charset="-128"/>
              </a:rPr>
              <a:t>(</a:t>
            </a:r>
            <a:r>
              <a:rPr kumimoji="1" lang="ja-JP" altLang="en-US" sz="1000" b="1" dirty="0">
                <a:latin typeface="Meiryo UI" pitchFamily="50" charset="-128"/>
                <a:ea typeface="Meiryo UI" pitchFamily="50" charset="-128"/>
                <a:cs typeface="Meiryo UI" panose="020B0604030504040204" pitchFamily="50" charset="-128"/>
              </a:rPr>
              <a:t>政府支出－税金</a:t>
            </a:r>
            <a:r>
              <a:rPr kumimoji="1" lang="en-US" altLang="ja-JP" sz="1000" b="1" dirty="0">
                <a:latin typeface="Meiryo UI" pitchFamily="50" charset="-128"/>
                <a:ea typeface="Meiryo UI" pitchFamily="50" charset="-128"/>
                <a:cs typeface="Meiryo UI" panose="020B0604030504040204" pitchFamily="50" charset="-128"/>
              </a:rPr>
              <a:t>)</a:t>
            </a:r>
          </a:p>
        </p:txBody>
      </p:sp>
      <p:sp>
        <p:nvSpPr>
          <p:cNvPr id="16" name="テキスト ボックス 15"/>
          <p:cNvSpPr txBox="1"/>
          <p:nvPr/>
        </p:nvSpPr>
        <p:spPr>
          <a:xfrm>
            <a:off x="7101031" y="549239"/>
            <a:ext cx="1707023" cy="369332"/>
          </a:xfrm>
          <a:prstGeom prst="rect">
            <a:avLst/>
          </a:prstGeom>
          <a:noFill/>
        </p:spPr>
        <p:txBody>
          <a:bodyPr wrap="square" rtlCol="0">
            <a:spAutoFit/>
          </a:bodyPr>
          <a:lstStyle/>
          <a:p>
            <a:r>
              <a:rPr kumimoji="1" lang="ja-JP" altLang="en-US" sz="900" b="1" dirty="0">
                <a:latin typeface="Meiryo UI" panose="020B0604030504040204" pitchFamily="50" charset="-128"/>
                <a:ea typeface="Meiryo UI" panose="020B0604030504040204" pitchFamily="50" charset="-128"/>
                <a:cs typeface="Meiryo UI" panose="020B0604030504040204" pitchFamily="50" charset="-128"/>
              </a:rPr>
              <a:t>財政移転は補助金、交付税などの国・都道府県からの所得移転</a:t>
            </a:r>
            <a:endParaRPr kumimoji="1"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円/楕円 17"/>
          <p:cNvSpPr/>
          <p:nvPr/>
        </p:nvSpPr>
        <p:spPr bwMode="auto">
          <a:xfrm>
            <a:off x="6067235"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円/楕円 18"/>
          <p:cNvSpPr/>
          <p:nvPr/>
        </p:nvSpPr>
        <p:spPr bwMode="auto">
          <a:xfrm>
            <a:off x="4011967" y="4234908"/>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2" name="財政移転矢印"/>
          <p:cNvSpPr/>
          <p:nvPr/>
        </p:nvSpPr>
        <p:spPr bwMode="auto">
          <a:xfrm rot="13472663">
            <a:off x="4870374" y="1100459"/>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テキスト ボックス 24"/>
          <p:cNvSpPr txBox="1"/>
          <p:nvPr/>
        </p:nvSpPr>
        <p:spPr>
          <a:xfrm>
            <a:off x="1498082" y="448372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6" name="テキスト ボックス 25"/>
          <p:cNvSpPr txBox="1"/>
          <p:nvPr/>
        </p:nvSpPr>
        <p:spPr>
          <a:xfrm>
            <a:off x="3716842" y="244944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7" name="テキスト ボックス 26"/>
          <p:cNvSpPr txBox="1"/>
          <p:nvPr/>
        </p:nvSpPr>
        <p:spPr>
          <a:xfrm>
            <a:off x="1788084" y="1224817"/>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28" name="テキスト ボックス 27"/>
          <p:cNvSpPr txBox="1"/>
          <p:nvPr/>
        </p:nvSpPr>
        <p:spPr>
          <a:xfrm>
            <a:off x="7815607" y="3186084"/>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2" name="円/楕円 31"/>
          <p:cNvSpPr/>
          <p:nvPr/>
        </p:nvSpPr>
        <p:spPr bwMode="auto">
          <a:xfrm>
            <a:off x="7185900" y="3344554"/>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テキスト ボックス 32"/>
          <p:cNvSpPr txBox="1"/>
          <p:nvPr/>
        </p:nvSpPr>
        <p:spPr>
          <a:xfrm>
            <a:off x="5422185" y="876934"/>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a:t>
            </a:r>
            <a:r>
              <a:rPr kumimoji="1" lang="ja-JP" altLang="en-US" sz="1000" b="1" dirty="0">
                <a:solidFill>
                  <a:srgbClr val="FF0000"/>
                </a:solidFill>
                <a:latin typeface="Meiryo UI" pitchFamily="50" charset="-128"/>
                <a:ea typeface="Meiryo UI" pitchFamily="50" charset="-128"/>
                <a:cs typeface="Meiryo UI" panose="020B0604030504040204" pitchFamily="50" charset="-128"/>
              </a:rPr>
              <a:t>億円</a:t>
            </a:r>
          </a:p>
        </p:txBody>
      </p:sp>
      <p:sp>
        <p:nvSpPr>
          <p:cNvPr id="34" name="テキスト ボックス 33"/>
          <p:cNvSpPr txBox="1"/>
          <p:nvPr/>
        </p:nvSpPr>
        <p:spPr>
          <a:xfrm>
            <a:off x="8069041" y="447669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5" name="テキスト ボックス 34"/>
          <p:cNvSpPr txBox="1"/>
          <p:nvPr/>
        </p:nvSpPr>
        <p:spPr>
          <a:xfrm>
            <a:off x="4036542" y="1249538"/>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36" name="テキスト ボックス 35"/>
          <p:cNvSpPr txBox="1"/>
          <p:nvPr/>
        </p:nvSpPr>
        <p:spPr>
          <a:xfrm>
            <a:off x="6680655" y="1091945"/>
            <a:ext cx="442750" cy="400110"/>
          </a:xfrm>
          <a:prstGeom prst="rect">
            <a:avLst/>
          </a:prstGeom>
          <a:noFill/>
        </p:spPr>
        <p:txBody>
          <a:bodyPr wrap="none" rtlCol="0">
            <a:spAutoFit/>
          </a:bodyPr>
          <a:lstStyle/>
          <a:p>
            <a:r>
              <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rPr>
              <a:t>○</a:t>
            </a:r>
          </a:p>
        </p:txBody>
      </p:sp>
      <p:sp>
        <p:nvSpPr>
          <p:cNvPr id="37" name="テキスト ボックス 36"/>
          <p:cNvSpPr txBox="1"/>
          <p:nvPr/>
        </p:nvSpPr>
        <p:spPr>
          <a:xfrm>
            <a:off x="3257587" y="4898304"/>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38" name="テキスト ボックス 37"/>
          <p:cNvSpPr txBox="1"/>
          <p:nvPr/>
        </p:nvSpPr>
        <p:spPr>
          <a:xfrm>
            <a:off x="72224" y="5302840"/>
            <a:ext cx="1980000" cy="430887"/>
          </a:xfrm>
          <a:prstGeom prst="rect">
            <a:avLst/>
          </a:prstGeom>
          <a:noFill/>
          <a:ln w="19050">
            <a:solidFill>
              <a:srgbClr val="0070C0"/>
            </a:solidFill>
            <a:prstDash val="sysDash"/>
          </a:ln>
        </p:spPr>
        <p:txBody>
          <a:bodyPr wrap="square" rtlCol="0">
            <a:normAutofit/>
          </a:bodyPr>
          <a:lstStyle/>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正方形/長方形 38"/>
          <p:cNvSpPr/>
          <p:nvPr/>
        </p:nvSpPr>
        <p:spPr>
          <a:xfrm>
            <a:off x="-1935" y="5720094"/>
            <a:ext cx="1874231"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0" name="正方形/長方形 39"/>
          <p:cNvSpPr/>
          <p:nvPr/>
        </p:nvSpPr>
        <p:spPr>
          <a:xfrm>
            <a:off x="5604682" y="1892001"/>
            <a:ext cx="1827744"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1" name="テキスト ボックス 40"/>
          <p:cNvSpPr txBox="1"/>
          <p:nvPr/>
        </p:nvSpPr>
        <p:spPr>
          <a:xfrm>
            <a:off x="6940155" y="5305836"/>
            <a:ext cx="756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経常収支</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3" name="円/楕円 42"/>
          <p:cNvSpPr/>
          <p:nvPr/>
        </p:nvSpPr>
        <p:spPr bwMode="auto">
          <a:xfrm>
            <a:off x="1838951"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4" name="正方形/長方形 43"/>
          <p:cNvSpPr/>
          <p:nvPr/>
        </p:nvSpPr>
        <p:spPr bwMode="auto">
          <a:xfrm>
            <a:off x="4036962" y="775747"/>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通勤</a:t>
            </a:r>
          </a:p>
        </p:txBody>
      </p:sp>
      <p:sp>
        <p:nvSpPr>
          <p:cNvPr id="45" name="テキスト ボックス 44"/>
          <p:cNvSpPr txBox="1"/>
          <p:nvPr/>
        </p:nvSpPr>
        <p:spPr>
          <a:xfrm>
            <a:off x="3952249" y="1003317"/>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en-US" altLang="ja-JP" dirty="0"/>
              <a:t>GRP</a:t>
            </a:r>
            <a:r>
              <a:rPr lang="ja-JP" altLang="en-US" dirty="0"/>
              <a:t>の○○</a:t>
            </a:r>
            <a:r>
              <a:rPr lang="en-US" altLang="ja-JP" dirty="0"/>
              <a:t>%</a:t>
            </a:r>
          </a:p>
        </p:txBody>
      </p:sp>
      <p:sp>
        <p:nvSpPr>
          <p:cNvPr id="46" name="テキスト ボックス 45"/>
          <p:cNvSpPr txBox="1"/>
          <p:nvPr/>
        </p:nvSpPr>
        <p:spPr>
          <a:xfrm>
            <a:off x="1749141" y="1000886"/>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7" name="テキスト ボックス 46"/>
          <p:cNvSpPr txBox="1"/>
          <p:nvPr/>
        </p:nvSpPr>
        <p:spPr>
          <a:xfrm>
            <a:off x="2366634" y="650150"/>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48" name="テキスト ボックス 47"/>
          <p:cNvSpPr txBox="1"/>
          <p:nvPr/>
        </p:nvSpPr>
        <p:spPr>
          <a:xfrm>
            <a:off x="5684184" y="1490769"/>
            <a:ext cx="2016000" cy="430887"/>
          </a:xfrm>
          <a:prstGeom prst="rect">
            <a:avLst/>
          </a:prstGeom>
          <a:noFill/>
          <a:ln w="19050">
            <a:solidFill>
              <a:srgbClr val="0070C0"/>
            </a:solidFill>
            <a:prstDash val="sysDash"/>
          </a:ln>
        </p:spPr>
        <p:txBody>
          <a:bodyPr wrap="square" rtlCol="0">
            <a:normAutofit/>
          </a:bodyPr>
          <a:lstStyle/>
          <a:p>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1</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人当たり所得○○万円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p:txBody>
      </p:sp>
      <p:sp>
        <p:nvSpPr>
          <p:cNvPr id="49" name="テキスト ボックス 48"/>
          <p:cNvSpPr txBox="1"/>
          <p:nvPr/>
        </p:nvSpPr>
        <p:spPr>
          <a:xfrm>
            <a:off x="6059767" y="880759"/>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pPr algn="r"/>
            <a:r>
              <a:rPr lang="en-US" altLang="ja-JP" dirty="0"/>
              <a:t>GRP</a:t>
            </a:r>
            <a:r>
              <a:rPr lang="ja-JP" altLang="en-US" dirty="0"/>
              <a:t>の○○</a:t>
            </a:r>
            <a:r>
              <a:rPr lang="en-US" altLang="ja-JP" dirty="0"/>
              <a:t>%</a:t>
            </a:r>
          </a:p>
        </p:txBody>
      </p:sp>
      <p:sp>
        <p:nvSpPr>
          <p:cNvPr id="50" name="円/楕円 49"/>
          <p:cNvSpPr/>
          <p:nvPr/>
        </p:nvSpPr>
        <p:spPr bwMode="auto">
          <a:xfrm>
            <a:off x="6333068" y="505257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テキスト ボックス 50"/>
          <p:cNvSpPr txBox="1"/>
          <p:nvPr/>
        </p:nvSpPr>
        <p:spPr>
          <a:xfrm>
            <a:off x="6940155" y="5756762"/>
            <a:ext cx="800219" cy="276999"/>
          </a:xfrm>
          <a:prstGeom prst="rect">
            <a:avLst/>
          </a:prstGeom>
          <a:solidFill>
            <a:srgbClr val="FFFF00"/>
          </a:solidFill>
        </p:spPr>
        <p:txBody>
          <a:bodyPr wrap="none" rtlCol="0">
            <a:spAutoFit/>
          </a:bodyPr>
          <a:lstStyle>
            <a:defPPr>
              <a:defRPr lang="ja-JP"/>
            </a:defPPr>
            <a:lvl1pPr>
              <a:defRPr sz="1200" b="1">
                <a:solidFill>
                  <a:srgbClr val="FF0000"/>
                </a:solidFill>
                <a:latin typeface="Meiryo UI" pitchFamily="50" charset="-128"/>
                <a:ea typeface="Meiryo UI" pitchFamily="50" charset="-128"/>
                <a:cs typeface="Meiryo UI" panose="020B0604030504040204" pitchFamily="50" charset="-128"/>
              </a:defRPr>
            </a:lvl1pPr>
          </a:lstStyle>
          <a:p>
            <a:r>
              <a:rPr lang="ja-JP" altLang="en-US" dirty="0"/>
              <a:t>○○億円</a:t>
            </a:r>
          </a:p>
        </p:txBody>
      </p:sp>
      <p:sp>
        <p:nvSpPr>
          <p:cNvPr id="52" name="円/楕円 51"/>
          <p:cNvSpPr/>
          <p:nvPr/>
        </p:nvSpPr>
        <p:spPr bwMode="auto">
          <a:xfrm>
            <a:off x="7341690" y="4376563"/>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3" name="テキスト ボックス 52"/>
          <p:cNvSpPr txBox="1"/>
          <p:nvPr/>
        </p:nvSpPr>
        <p:spPr>
          <a:xfrm>
            <a:off x="5892218" y="4473449"/>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54" name="テキスト ボックス 53"/>
          <p:cNvSpPr txBox="1"/>
          <p:nvPr/>
        </p:nvSpPr>
        <p:spPr>
          <a:xfrm>
            <a:off x="6539490" y="5647096"/>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dirty="0"/>
              <a:t>▲</a:t>
            </a:r>
          </a:p>
        </p:txBody>
      </p:sp>
      <p:sp>
        <p:nvSpPr>
          <p:cNvPr id="55" name="テキスト ボックス 54"/>
          <p:cNvSpPr txBox="1"/>
          <p:nvPr/>
        </p:nvSpPr>
        <p:spPr>
          <a:xfrm>
            <a:off x="4492993" y="655021"/>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56" name="テキスト ボックス 55"/>
          <p:cNvSpPr txBox="1"/>
          <p:nvPr/>
        </p:nvSpPr>
        <p:spPr>
          <a:xfrm>
            <a:off x="5699574" y="1195457"/>
            <a:ext cx="1031051"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地域住民所得</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7" name="テキスト ボックス 56"/>
          <p:cNvSpPr txBox="1"/>
          <p:nvPr/>
        </p:nvSpPr>
        <p:spPr>
          <a:xfrm>
            <a:off x="72225" y="4988583"/>
            <a:ext cx="889987"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労働生産性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8" name="テキスト ボックス 57"/>
          <p:cNvSpPr txBox="1"/>
          <p:nvPr/>
        </p:nvSpPr>
        <p:spPr>
          <a:xfrm>
            <a:off x="2097724" y="5305506"/>
            <a:ext cx="2052000" cy="430887"/>
          </a:xfrm>
          <a:prstGeom prst="rect">
            <a:avLst/>
          </a:prstGeom>
          <a:noFill/>
          <a:ln w="19050">
            <a:solidFill>
              <a:srgbClr val="0070C0"/>
            </a:solidFill>
            <a:prstDash val="sysDash"/>
          </a:ln>
        </p:spPr>
        <p:txBody>
          <a:bodyPr wrap="square" rtlCol="0">
            <a:normAutofit/>
          </a:bodyPr>
          <a:lstStyle/>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p:cNvSpPr/>
          <p:nvPr/>
        </p:nvSpPr>
        <p:spPr>
          <a:xfrm>
            <a:off x="2037994" y="5720094"/>
            <a:ext cx="1874231" cy="261610"/>
          </a:xfrm>
          <a:prstGeom prst="rect">
            <a:avLst/>
          </a:prstGeom>
          <a:noFill/>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p>
        </p:txBody>
      </p:sp>
      <p:sp>
        <p:nvSpPr>
          <p:cNvPr id="60" name="テキスト ボックス 59"/>
          <p:cNvSpPr txBox="1"/>
          <p:nvPr/>
        </p:nvSpPr>
        <p:spPr>
          <a:xfrm>
            <a:off x="2097725" y="4983893"/>
            <a:ext cx="1207382"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エネルギー生産性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65" name="通勤矢印"/>
          <p:cNvSpPr/>
          <p:nvPr/>
        </p:nvSpPr>
        <p:spPr bwMode="auto">
          <a:xfrm rot="10800000">
            <a:off x="3480590" y="879433"/>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テキスト ボックス 65"/>
          <p:cNvSpPr txBox="1"/>
          <p:nvPr/>
        </p:nvSpPr>
        <p:spPr>
          <a:xfrm>
            <a:off x="8533708" y="3906898"/>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7" name="テキスト ボックス 66"/>
          <p:cNvSpPr txBox="1"/>
          <p:nvPr/>
        </p:nvSpPr>
        <p:spPr>
          <a:xfrm>
            <a:off x="8294831" y="2634197"/>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8" name="テキスト ボックス 67"/>
          <p:cNvSpPr txBox="1"/>
          <p:nvPr/>
        </p:nvSpPr>
        <p:spPr>
          <a:xfrm>
            <a:off x="902926" y="4899895"/>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69" name="テキスト ボックス 68"/>
          <p:cNvSpPr txBox="1"/>
          <p:nvPr/>
        </p:nvSpPr>
        <p:spPr>
          <a:xfrm>
            <a:off x="7771378" y="2966674"/>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0" name="テキスト ボックス 69"/>
          <p:cNvSpPr txBox="1"/>
          <p:nvPr/>
        </p:nvSpPr>
        <p:spPr>
          <a:xfrm>
            <a:off x="8001949" y="4252813"/>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1" name="テキスト ボックス 70"/>
          <p:cNvSpPr txBox="1"/>
          <p:nvPr/>
        </p:nvSpPr>
        <p:spPr>
          <a:xfrm>
            <a:off x="6930448" y="5527939"/>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4" name="TB11"/>
          <p:cNvSpPr txBox="1"/>
          <p:nvPr/>
        </p:nvSpPr>
        <p:spPr>
          <a:xfrm>
            <a:off x="7709899" y="5211661"/>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⑪</a:t>
            </a:r>
          </a:p>
        </p:txBody>
      </p:sp>
      <p:sp>
        <p:nvSpPr>
          <p:cNvPr id="75" name="TB10"/>
          <p:cNvSpPr txBox="1"/>
          <p:nvPr/>
        </p:nvSpPr>
        <p:spPr>
          <a:xfrm>
            <a:off x="7693854" y="3869241"/>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⑩</a:t>
            </a:r>
            <a:endParaRPr kumimoji="1" lang="ja-JP" altLang="en-US" b="1" dirty="0">
              <a:solidFill>
                <a:schemeClr val="accent6">
                  <a:lumMod val="75000"/>
                </a:schemeClr>
              </a:solidFill>
              <a:latin typeface="Meiryo UI" pitchFamily="50" charset="-128"/>
              <a:ea typeface="Meiryo UI" pitchFamily="50" charset="-128"/>
            </a:endParaRPr>
          </a:p>
        </p:txBody>
      </p:sp>
      <p:sp>
        <p:nvSpPr>
          <p:cNvPr id="76" name="TB9"/>
          <p:cNvSpPr txBox="1"/>
          <p:nvPr/>
        </p:nvSpPr>
        <p:spPr>
          <a:xfrm>
            <a:off x="7448678" y="263766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⑨</a:t>
            </a:r>
            <a:endParaRPr kumimoji="1" lang="ja-JP" altLang="en-US" b="1" dirty="0">
              <a:solidFill>
                <a:schemeClr val="accent6">
                  <a:lumMod val="75000"/>
                </a:schemeClr>
              </a:solidFill>
              <a:latin typeface="Meiryo UI" pitchFamily="50" charset="-128"/>
              <a:ea typeface="Meiryo UI" pitchFamily="50" charset="-128"/>
            </a:endParaRPr>
          </a:p>
        </p:txBody>
      </p:sp>
      <p:sp>
        <p:nvSpPr>
          <p:cNvPr id="77" name="TB8"/>
          <p:cNvSpPr txBox="1"/>
          <p:nvPr/>
        </p:nvSpPr>
        <p:spPr>
          <a:xfrm>
            <a:off x="6991708" y="1088499"/>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⑧</a:t>
            </a:r>
            <a:endParaRPr kumimoji="1" lang="ja-JP" altLang="en-US" b="1" dirty="0">
              <a:solidFill>
                <a:schemeClr val="accent6">
                  <a:lumMod val="75000"/>
                </a:schemeClr>
              </a:solidFill>
              <a:latin typeface="Meiryo UI" pitchFamily="50" charset="-128"/>
              <a:ea typeface="Meiryo UI" pitchFamily="50" charset="-128"/>
            </a:endParaRPr>
          </a:p>
        </p:txBody>
      </p:sp>
      <p:sp>
        <p:nvSpPr>
          <p:cNvPr id="78" name="TB7"/>
          <p:cNvSpPr txBox="1"/>
          <p:nvPr/>
        </p:nvSpPr>
        <p:spPr>
          <a:xfrm>
            <a:off x="5021864" y="676254"/>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⑦</a:t>
            </a:r>
            <a:endParaRPr kumimoji="1" lang="ja-JP" altLang="en-US" b="1" dirty="0">
              <a:solidFill>
                <a:schemeClr val="accent6">
                  <a:lumMod val="75000"/>
                </a:schemeClr>
              </a:solidFill>
              <a:latin typeface="Meiryo UI" pitchFamily="50" charset="-128"/>
              <a:ea typeface="Meiryo UI" pitchFamily="50" charset="-128"/>
            </a:endParaRPr>
          </a:p>
        </p:txBody>
      </p:sp>
      <p:sp>
        <p:nvSpPr>
          <p:cNvPr id="79" name="TB6"/>
          <p:cNvSpPr txBox="1"/>
          <p:nvPr/>
        </p:nvSpPr>
        <p:spPr>
          <a:xfrm>
            <a:off x="3675083" y="5123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⑥</a:t>
            </a:r>
            <a:endParaRPr kumimoji="1" lang="ja-JP" altLang="en-US" b="1" dirty="0">
              <a:solidFill>
                <a:schemeClr val="accent6">
                  <a:lumMod val="75000"/>
                </a:schemeClr>
              </a:solidFill>
              <a:latin typeface="Meiryo UI" pitchFamily="50" charset="-128"/>
              <a:ea typeface="Meiryo UI" pitchFamily="50" charset="-128"/>
            </a:endParaRPr>
          </a:p>
        </p:txBody>
      </p:sp>
      <p:sp>
        <p:nvSpPr>
          <p:cNvPr id="80" name="TB5"/>
          <p:cNvSpPr txBox="1"/>
          <p:nvPr/>
        </p:nvSpPr>
        <p:spPr>
          <a:xfrm>
            <a:off x="1360169" y="73807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⑤</a:t>
            </a:r>
          </a:p>
        </p:txBody>
      </p:sp>
      <p:sp>
        <p:nvSpPr>
          <p:cNvPr id="81" name="TB4"/>
          <p:cNvSpPr txBox="1"/>
          <p:nvPr/>
        </p:nvSpPr>
        <p:spPr>
          <a:xfrm>
            <a:off x="3433021" y="198795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④</a:t>
            </a:r>
          </a:p>
        </p:txBody>
      </p:sp>
      <p:sp>
        <p:nvSpPr>
          <p:cNvPr id="82" name="TB3"/>
          <p:cNvSpPr txBox="1"/>
          <p:nvPr/>
        </p:nvSpPr>
        <p:spPr>
          <a:xfrm>
            <a:off x="3615465" y="49146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③</a:t>
            </a:r>
            <a:endParaRPr kumimoji="1" lang="ja-JP" altLang="en-US" b="1" dirty="0">
              <a:solidFill>
                <a:schemeClr val="accent6">
                  <a:lumMod val="75000"/>
                </a:schemeClr>
              </a:solidFill>
              <a:latin typeface="Meiryo UI" pitchFamily="50" charset="-128"/>
              <a:ea typeface="Meiryo UI" pitchFamily="50" charset="-128"/>
            </a:endParaRPr>
          </a:p>
        </p:txBody>
      </p:sp>
      <p:sp>
        <p:nvSpPr>
          <p:cNvPr id="83" name="TB2"/>
          <p:cNvSpPr txBox="1"/>
          <p:nvPr/>
        </p:nvSpPr>
        <p:spPr>
          <a:xfrm>
            <a:off x="1242058" y="4906242"/>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②</a:t>
            </a:r>
            <a:endParaRPr kumimoji="1" lang="ja-JP" altLang="en-US" b="1" dirty="0">
              <a:solidFill>
                <a:schemeClr val="accent6">
                  <a:lumMod val="75000"/>
                </a:schemeClr>
              </a:solidFill>
              <a:latin typeface="Meiryo UI" pitchFamily="50" charset="-128"/>
              <a:ea typeface="Meiryo UI" pitchFamily="50" charset="-128"/>
            </a:endParaRPr>
          </a:p>
        </p:txBody>
      </p:sp>
      <p:sp>
        <p:nvSpPr>
          <p:cNvPr id="84" name="TB1"/>
          <p:cNvSpPr txBox="1"/>
          <p:nvPr/>
        </p:nvSpPr>
        <p:spPr>
          <a:xfrm>
            <a:off x="955271" y="4046069"/>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①</a:t>
            </a:r>
          </a:p>
        </p:txBody>
      </p:sp>
      <p:sp>
        <p:nvSpPr>
          <p:cNvPr id="85" name="テキスト ボックス 60"/>
          <p:cNvSpPr txBox="1"/>
          <p:nvPr/>
        </p:nvSpPr>
        <p:spPr>
          <a:xfrm>
            <a:off x="4365683" y="5378507"/>
            <a:ext cx="1152000" cy="246221"/>
          </a:xfrm>
          <a:prstGeom prst="rect">
            <a:avLst/>
          </a:prstGeom>
          <a:noFill/>
        </p:spPr>
        <p:txBody>
          <a:bodyPr wrap="square" rtlCol="0">
            <a:spAutoFit/>
          </a:bodyPr>
          <a:lstStyle/>
          <a:p>
            <a:pPr algn="ctr"/>
            <a:r>
              <a:rPr kumimoji="1" lang="en-US" altLang="ja-JP" sz="1000" b="1" dirty="0">
                <a:latin typeface="Meiryo UI" pitchFamily="50" charset="-128"/>
                <a:ea typeface="Meiryo UI" pitchFamily="50" charset="-128"/>
                <a:cs typeface="Meiryo UI" panose="020B0604030504040204" pitchFamily="50" charset="-128"/>
              </a:rPr>
              <a:t>GRP</a:t>
            </a:r>
            <a:r>
              <a:rPr kumimoji="1" lang="ja-JP" altLang="en-US" sz="1000" b="1" dirty="0">
                <a:latin typeface="Meiryo UI" pitchFamily="50" charset="-128"/>
                <a:ea typeface="Meiryo UI" pitchFamily="50" charset="-128"/>
                <a:cs typeface="Meiryo UI" panose="020B0604030504040204" pitchFamily="50" charset="-128"/>
              </a:rPr>
              <a:t>の</a:t>
            </a:r>
            <a:r>
              <a:rPr lang="ja-JP" altLang="en-US" sz="1000" b="1" dirty="0">
                <a:latin typeface="Meiryo UI" pitchFamily="50" charset="-128"/>
                <a:ea typeface="Meiryo UI" pitchFamily="50" charset="-128"/>
                <a:cs typeface="Meiryo UI" panose="020B0604030504040204" pitchFamily="50" charset="-128"/>
              </a:rPr>
              <a:t>○○</a:t>
            </a:r>
            <a:r>
              <a:rPr kumimoji="1" lang="en-US" altLang="ja-JP" sz="1000" b="1" dirty="0">
                <a:latin typeface="Meiryo UI" pitchFamily="50" charset="-128"/>
                <a:ea typeface="Meiryo UI" pitchFamily="50" charset="-128"/>
                <a:cs typeface="Meiryo UI" panose="020B0604030504040204" pitchFamily="50" charset="-128"/>
              </a:rPr>
              <a:t>%</a:t>
            </a:r>
            <a:endParaRPr kumimoji="1" lang="ja-JP" altLang="en-US" sz="1000" b="1" dirty="0">
              <a:latin typeface="Meiryo UI" pitchFamily="50" charset="-128"/>
              <a:ea typeface="Meiryo UI" pitchFamily="50" charset="-128"/>
              <a:cs typeface="Meiryo UI" panose="020B0604030504040204" pitchFamily="50" charset="-128"/>
            </a:endParaRPr>
          </a:p>
        </p:txBody>
      </p:sp>
      <p:sp>
        <p:nvSpPr>
          <p:cNvPr id="86" name="テキスト ボックス 61"/>
          <p:cNvSpPr txBox="1"/>
          <p:nvPr/>
        </p:nvSpPr>
        <p:spPr>
          <a:xfrm>
            <a:off x="4380333" y="5151515"/>
            <a:ext cx="982961" cy="246221"/>
          </a:xfrm>
          <a:prstGeom prst="rect">
            <a:avLst/>
          </a:prstGeom>
          <a:solidFill>
            <a:srgbClr val="C9E8FF"/>
          </a:solidFill>
        </p:spPr>
        <p:txBody>
          <a:bodyPr wrap="square" rtlCol="0">
            <a:spAutoFit/>
          </a:bodyPr>
          <a:lstStyle>
            <a:defPPr>
              <a:defRPr lang="ja-JP"/>
            </a:defPPr>
            <a:lvl1pPr algn="just">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dirty="0"/>
              <a:t>エネルギー代金</a:t>
            </a:r>
          </a:p>
        </p:txBody>
      </p:sp>
      <p:sp>
        <p:nvSpPr>
          <p:cNvPr id="87" name="テキスト ボックス 62"/>
          <p:cNvSpPr txBox="1"/>
          <p:nvPr/>
        </p:nvSpPr>
        <p:spPr>
          <a:xfrm>
            <a:off x="4652402" y="560618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88" name="エネルギー矢印"/>
          <p:cNvSpPr/>
          <p:nvPr/>
        </p:nvSpPr>
        <p:spPr bwMode="auto">
          <a:xfrm>
            <a:off x="5402427" y="4943841"/>
            <a:ext cx="576000" cy="792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9" name="テキスト ボックス 72"/>
          <p:cNvSpPr txBox="1"/>
          <p:nvPr/>
        </p:nvSpPr>
        <p:spPr>
          <a:xfrm>
            <a:off x="4259394" y="5569829"/>
            <a:ext cx="441146"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90" name="TB11"/>
          <p:cNvSpPr txBox="1"/>
          <p:nvPr/>
        </p:nvSpPr>
        <p:spPr>
          <a:xfrm>
            <a:off x="4405335" y="4796667"/>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⑫</a:t>
            </a:r>
            <a:endParaRPr kumimoji="1" lang="ja-JP" altLang="en-US" b="1" dirty="0">
              <a:solidFill>
                <a:schemeClr val="accent6">
                  <a:lumMod val="75000"/>
                </a:schemeClr>
              </a:solidFill>
              <a:latin typeface="Meiryo UI" pitchFamily="50" charset="-128"/>
              <a:ea typeface="Meiryo UI" pitchFamily="50" charset="-128"/>
            </a:endParaRPr>
          </a:p>
        </p:txBody>
      </p:sp>
      <p:sp>
        <p:nvSpPr>
          <p:cNvPr id="92" name="正方形/長方形 91"/>
          <p:cNvSpPr/>
          <p:nvPr/>
        </p:nvSpPr>
        <p:spPr bwMode="auto">
          <a:xfrm>
            <a:off x="1749141" y="773581"/>
            <a:ext cx="648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本社等</a:t>
            </a:r>
          </a:p>
        </p:txBody>
      </p:sp>
      <p:sp>
        <p:nvSpPr>
          <p:cNvPr id="93" name="正方形/長方形 92"/>
          <p:cNvSpPr/>
          <p:nvPr/>
        </p:nvSpPr>
        <p:spPr bwMode="auto">
          <a:xfrm>
            <a:off x="7815607" y="2748972"/>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消費</a:t>
            </a:r>
          </a:p>
        </p:txBody>
      </p:sp>
      <p:sp>
        <p:nvSpPr>
          <p:cNvPr id="94" name="正方形/長方形 93"/>
          <p:cNvSpPr/>
          <p:nvPr/>
        </p:nvSpPr>
        <p:spPr bwMode="auto">
          <a:xfrm>
            <a:off x="8069041" y="4027221"/>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投資</a:t>
            </a:r>
          </a:p>
        </p:txBody>
      </p:sp>
      <p:sp>
        <p:nvSpPr>
          <p:cNvPr id="91" name="円/楕円 90"/>
          <p:cNvSpPr/>
          <p:nvPr/>
        </p:nvSpPr>
        <p:spPr bwMode="auto">
          <a:xfrm>
            <a:off x="3399288" y="1017016"/>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5" name="円/楕円 94"/>
          <p:cNvSpPr/>
          <p:nvPr/>
        </p:nvSpPr>
        <p:spPr bwMode="auto">
          <a:xfrm>
            <a:off x="5107106" y="1339100"/>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6" name="円/楕円 95"/>
          <p:cNvSpPr/>
          <p:nvPr/>
        </p:nvSpPr>
        <p:spPr bwMode="auto">
          <a:xfrm>
            <a:off x="5410225" y="5274659"/>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1" name="TB11"/>
          <p:cNvSpPr txBox="1"/>
          <p:nvPr/>
        </p:nvSpPr>
        <p:spPr>
          <a:xfrm>
            <a:off x="3926102" y="591695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⑬</a:t>
            </a:r>
            <a:endParaRPr kumimoji="1" lang="ja-JP" altLang="en-US" b="1" dirty="0">
              <a:solidFill>
                <a:schemeClr val="accent6">
                  <a:lumMod val="75000"/>
                </a:schemeClr>
              </a:solidFill>
              <a:latin typeface="Meiryo UI" pitchFamily="50" charset="-128"/>
              <a:ea typeface="Meiryo UI" pitchFamily="50" charset="-128"/>
            </a:endParaRPr>
          </a:p>
        </p:txBody>
      </p:sp>
      <p:sp>
        <p:nvSpPr>
          <p:cNvPr id="102" name="テキスト ボックス 101"/>
          <p:cNvSpPr txBox="1"/>
          <p:nvPr/>
        </p:nvSpPr>
        <p:spPr>
          <a:xfrm>
            <a:off x="4246518" y="6014729"/>
            <a:ext cx="14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再エネ導入ポテンシャル</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3" name="テキスト ボックス 10"/>
          <p:cNvSpPr txBox="1"/>
          <p:nvPr/>
        </p:nvSpPr>
        <p:spPr>
          <a:xfrm>
            <a:off x="5664022" y="5999340"/>
            <a:ext cx="666721"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a:t>
            </a:r>
            <a:r>
              <a:rPr lang="en-US" altLang="ja-JP" sz="1200" b="1" dirty="0">
                <a:solidFill>
                  <a:srgbClr val="FF0000"/>
                </a:solidFill>
                <a:latin typeface="Meiryo UI" pitchFamily="50" charset="-128"/>
                <a:ea typeface="Meiryo UI" pitchFamily="50" charset="-128"/>
                <a:cs typeface="Meiryo UI" panose="020B0604030504040204" pitchFamily="50" charset="-128"/>
              </a:rPr>
              <a:t>TJ</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104" name="正方形/長方形 103">
            <a:extLst>
              <a:ext uri="{FF2B5EF4-FFF2-40B4-BE49-F238E27FC236}">
                <a16:creationId xmlns:a16="http://schemas.microsoft.com/office/drawing/2014/main" id="{CC1F7C55-F892-E28E-35DA-D879A55FF127}"/>
              </a:ext>
            </a:extLst>
          </p:cNvPr>
          <p:cNvSpPr/>
          <p:nvPr/>
        </p:nvSpPr>
        <p:spPr>
          <a:xfrm>
            <a:off x="94418" y="6282955"/>
            <a:ext cx="6327500" cy="24622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）地域住民所得は、夜間人口</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人当たりの所得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雇用者所得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その他所得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を意味する。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）エネルギー代金の収支は経常収支の内数であり、原材料利用や本社・営業所等の活動</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非エネルギー</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は含まれない。</a:t>
            </a:r>
            <a:r>
              <a:rPr lang="en-US" altLang="ja-JP" sz="800" dirty="0">
                <a:latin typeface="Meiryo UI" pitchFamily="50" charset="-128"/>
                <a:ea typeface="Meiryo UI" pitchFamily="50" charset="-128"/>
              </a:rPr>
              <a:t>※Ver3.0</a:t>
            </a:r>
            <a:r>
              <a:rPr lang="ja-JP" altLang="en-US" sz="800" dirty="0">
                <a:latin typeface="Meiryo UI" pitchFamily="50" charset="-128"/>
                <a:ea typeface="Meiryo UI" pitchFamily="50" charset="-128"/>
              </a:rPr>
              <a:t>までは含まれる</a:t>
            </a:r>
          </a:p>
        </p:txBody>
      </p:sp>
      <p:sp>
        <p:nvSpPr>
          <p:cNvPr id="105" name="正方形/長方形 104"/>
          <p:cNvSpPr/>
          <p:nvPr/>
        </p:nvSpPr>
        <p:spPr>
          <a:xfrm>
            <a:off x="0" y="6094918"/>
            <a:ext cx="392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「国民経済計算」、「県民経済計算」、「産業連関表」、「国勢調査」等より作成</a:t>
            </a:r>
          </a:p>
        </p:txBody>
      </p:sp>
      <p:sp>
        <p:nvSpPr>
          <p:cNvPr id="98" name="正方形/長方形 31">
            <a:extLst>
              <a:ext uri="{FF2B5EF4-FFF2-40B4-BE49-F238E27FC236}">
                <a16:creationId xmlns:a16="http://schemas.microsoft.com/office/drawing/2014/main" id="{312A2A55-918D-428D-8212-E3BF0722D647}"/>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99" name="スライド番号プレースホルダ 2">
            <a:extLst>
              <a:ext uri="{FF2B5EF4-FFF2-40B4-BE49-F238E27FC236}">
                <a16:creationId xmlns:a16="http://schemas.microsoft.com/office/drawing/2014/main" id="{C4909FF6-B672-4E0B-B9B8-875B83837D53}"/>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14</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157697719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テキスト ボックス 16"/>
          <p:cNvSpPr txBox="1"/>
          <p:nvPr/>
        </p:nvSpPr>
        <p:spPr>
          <a:xfrm>
            <a:off x="7281226" y="642008"/>
            <a:ext cx="1836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分析内容</a:t>
            </a:r>
          </a:p>
        </p:txBody>
      </p:sp>
      <p:sp>
        <p:nvSpPr>
          <p:cNvPr id="11" name="テキスト ボックス 10"/>
          <p:cNvSpPr txBox="1"/>
          <p:nvPr/>
        </p:nvSpPr>
        <p:spPr>
          <a:xfrm>
            <a:off x="30001" y="2134877"/>
            <a:ext cx="648000" cy="2196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分</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配</a:t>
            </a:r>
            <a:endParaRPr kumimoji="1" lang="en-US" altLang="ja-JP" sz="1800" b="1" dirty="0">
              <a:solidFill>
                <a:schemeClr val="bg1"/>
              </a:solidFill>
              <a:latin typeface="Meiryo UI" pitchFamily="50" charset="-128"/>
              <a:ea typeface="Meiryo UI" pitchFamily="50" charset="-128"/>
            </a:endParaRPr>
          </a:p>
        </p:txBody>
      </p:sp>
      <p:sp>
        <p:nvSpPr>
          <p:cNvPr id="10" name="テキスト ボックス 9"/>
          <p:cNvSpPr txBox="1"/>
          <p:nvPr/>
        </p:nvSpPr>
        <p:spPr>
          <a:xfrm>
            <a:off x="695531" y="642008"/>
            <a:ext cx="6552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地域の特徴</a:t>
            </a:r>
          </a:p>
        </p:txBody>
      </p:sp>
      <p:sp>
        <p:nvSpPr>
          <p:cNvPr id="19" name="テキスト ボックス 7"/>
          <p:cNvSpPr txBox="1"/>
          <p:nvPr/>
        </p:nvSpPr>
        <p:spPr>
          <a:xfrm>
            <a:off x="30001" y="5612617"/>
            <a:ext cx="648000" cy="792000"/>
          </a:xfrm>
          <a:prstGeom prst="rect">
            <a:avLst/>
          </a:prstGeom>
          <a:solidFill>
            <a:srgbClr val="008080"/>
          </a:solidFill>
        </p:spPr>
        <p:txBody>
          <a:bodyPr vert="eaVert" wrap="square" rtlCol="0" anchor="ctr" anchorCtr="1">
            <a:normAutofit/>
          </a:bodyPr>
          <a:lstStyle/>
          <a:p>
            <a:pPr algn="ctr"/>
            <a:r>
              <a:rPr lang="ja-JP" altLang="en-US" sz="1400" b="1" dirty="0">
                <a:solidFill>
                  <a:schemeClr val="bg1"/>
                </a:solidFill>
                <a:latin typeface="Meiryo UI" pitchFamily="50" charset="-128"/>
                <a:ea typeface="Meiryo UI" pitchFamily="50" charset="-128"/>
              </a:rPr>
              <a:t>エネルギー</a:t>
            </a:r>
            <a:endParaRPr lang="en-US" altLang="ja-JP" sz="1400" b="1" dirty="0">
              <a:solidFill>
                <a:srgbClr val="008080"/>
              </a:solidFill>
              <a:latin typeface="Meiryo UI" pitchFamily="50" charset="-128"/>
              <a:ea typeface="Meiryo UI" pitchFamily="50" charset="-128"/>
            </a:endParaRPr>
          </a:p>
        </p:txBody>
      </p:sp>
      <p:sp>
        <p:nvSpPr>
          <p:cNvPr id="6" name="テキスト ボックス 5"/>
          <p:cNvSpPr txBox="1"/>
          <p:nvPr/>
        </p:nvSpPr>
        <p:spPr>
          <a:xfrm>
            <a:off x="30001" y="4359121"/>
            <a:ext cx="648000" cy="1224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支</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出</a:t>
            </a:r>
            <a:endParaRPr lang="en-US" altLang="ja-JP" sz="1800" b="1" dirty="0">
              <a:solidFill>
                <a:schemeClr val="bg1"/>
              </a:solidFill>
              <a:latin typeface="Meiryo UI" pitchFamily="50" charset="-128"/>
              <a:ea typeface="Meiryo UI" pitchFamily="50" charset="-128"/>
            </a:endParaRPr>
          </a:p>
        </p:txBody>
      </p:sp>
      <p:sp>
        <p:nvSpPr>
          <p:cNvPr id="4" name="テキスト ボックス 3"/>
          <p:cNvSpPr txBox="1"/>
          <p:nvPr/>
        </p:nvSpPr>
        <p:spPr>
          <a:xfrm>
            <a:off x="30001" y="1016213"/>
            <a:ext cx="648000" cy="1080000"/>
          </a:xfrm>
          <a:prstGeom prst="rect">
            <a:avLst/>
          </a:prstGeom>
          <a:solidFill>
            <a:srgbClr val="008080"/>
          </a:solidFill>
        </p:spPr>
        <p:txBody>
          <a:bodyPr wrap="square" rtlCol="0" anchor="ctr" anchorCtr="1">
            <a:normAutofit/>
          </a:bodyPr>
          <a:lstStyle/>
          <a:p>
            <a:pPr algn="ctr"/>
            <a:r>
              <a:rPr kumimoji="1" lang="ja-JP" altLang="en-US" sz="1800" b="1" dirty="0">
                <a:solidFill>
                  <a:schemeClr val="bg1"/>
                </a:solidFill>
                <a:latin typeface="Meiryo UI" pitchFamily="50" charset="-128"/>
                <a:ea typeface="Meiryo UI" pitchFamily="50" charset="-128"/>
              </a:rPr>
              <a:t>生産</a:t>
            </a:r>
            <a:endParaRPr kumimoji="1" lang="en-US" altLang="ja-JP" sz="1800" b="1" dirty="0">
              <a:solidFill>
                <a:schemeClr val="bg1"/>
              </a:solidFill>
              <a:latin typeface="Meiryo UI" pitchFamily="50" charset="-128"/>
              <a:ea typeface="Meiryo UI" pitchFamily="50" charset="-128"/>
            </a:endParaRPr>
          </a:p>
          <a:p>
            <a:pPr algn="ctr"/>
            <a:r>
              <a:rPr kumimoji="1" lang="ja-JP" altLang="en-US" sz="1800" b="1" dirty="0">
                <a:solidFill>
                  <a:schemeClr val="bg1"/>
                </a:solidFill>
                <a:latin typeface="Meiryo UI" pitchFamily="50" charset="-128"/>
                <a:ea typeface="Meiryo UI" pitchFamily="50" charset="-128"/>
              </a:rPr>
              <a:t>販売</a:t>
            </a:r>
          </a:p>
        </p:txBody>
      </p:sp>
      <p:sp>
        <p:nvSpPr>
          <p:cNvPr id="20" name="角丸四角形 15"/>
          <p:cNvSpPr/>
          <p:nvPr/>
        </p:nvSpPr>
        <p:spPr bwMode="auto">
          <a:xfrm>
            <a:off x="7281226" y="5564374"/>
            <a:ext cx="1836000" cy="936000"/>
          </a:xfrm>
          <a:prstGeom prst="roundRect">
            <a:avLst>
              <a:gd name="adj" fmla="val 15435"/>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エネルギー代金の支払いで住民の所得がどれだけ域外に流出しているか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地域内に再生可能エネルギーの導入ポテンシャルがどれぐらい存在するか</a:t>
            </a:r>
            <a:endParaRPr lang="en-US" altLang="ja-JP" sz="1100" b="1" dirty="0">
              <a:latin typeface="Meiryo UI" pitchFamily="50" charset="-128"/>
              <a:ea typeface="Meiryo UI" pitchFamily="50" charset="-128"/>
            </a:endParaRPr>
          </a:p>
        </p:txBody>
      </p:sp>
      <p:sp>
        <p:nvSpPr>
          <p:cNvPr id="15" name="角丸四角形 14"/>
          <p:cNvSpPr/>
          <p:nvPr/>
        </p:nvSpPr>
        <p:spPr bwMode="auto">
          <a:xfrm>
            <a:off x="7281226" y="4381217"/>
            <a:ext cx="1836000" cy="1152000"/>
          </a:xfrm>
          <a:prstGeom prst="roundRect">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地域内で稼いだ所得が地域内の消費や投資に回っているか否か</a:t>
            </a: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消費や投資が域内に流入しているか否か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移出入で所得を稼いでいるか否か</a:t>
            </a:r>
            <a:endParaRPr lang="en-US" altLang="ja-JP" sz="1100" b="1" dirty="0">
              <a:latin typeface="Meiryo UI" pitchFamily="50" charset="-128"/>
              <a:ea typeface="Meiryo UI" pitchFamily="50" charset="-128"/>
            </a:endParaRPr>
          </a:p>
        </p:txBody>
      </p:sp>
      <p:sp>
        <p:nvSpPr>
          <p:cNvPr id="14" name="角丸四角形 13"/>
          <p:cNvSpPr/>
          <p:nvPr/>
        </p:nvSpPr>
        <p:spPr bwMode="auto">
          <a:xfrm>
            <a:off x="7281226" y="2135261"/>
            <a:ext cx="1836000" cy="2196000"/>
          </a:xfrm>
          <a:prstGeom prst="roundRect">
            <a:avLst>
              <a:gd name="adj" fmla="val 8461"/>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spcAft>
                <a:spcPts val="600"/>
              </a:spcAft>
              <a:buFont typeface="Wingdings" panose="05000000000000000000" pitchFamily="2" charset="2"/>
              <a:buChar char="n"/>
            </a:pPr>
            <a:r>
              <a:rPr lang="ja-JP" altLang="en-US" sz="1100" b="1" dirty="0">
                <a:latin typeface="Meiryo UI" pitchFamily="50" charset="-128"/>
                <a:ea typeface="Meiryo UI" pitchFamily="50" charset="-128"/>
              </a:rPr>
              <a:t>生産面で稼いだ付加価値が賃金・人件費として分配され、地域住民の所得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夜間人口</a:t>
            </a:r>
            <a:r>
              <a:rPr lang="en-US" altLang="ja-JP" sz="1100" b="1" dirty="0">
                <a:latin typeface="Meiryo UI" pitchFamily="50" charset="-128"/>
                <a:ea typeface="Meiryo UI" pitchFamily="50" charset="-128"/>
              </a:rPr>
              <a:t>1</a:t>
            </a:r>
            <a:r>
              <a:rPr lang="ja-JP" altLang="en-US" sz="1100" b="1" dirty="0">
                <a:latin typeface="Meiryo UI" pitchFamily="50" charset="-128"/>
                <a:ea typeface="Meiryo UI" pitchFamily="50" charset="-128"/>
              </a:rPr>
              <a:t>人当たり所得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に繋がっているか否か</a:t>
            </a:r>
            <a:endParaRPr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本社等や域外からの通勤者に所得が流出していないか</a:t>
            </a:r>
            <a:endParaRPr kumimoji="1"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財政移転はどの程度か</a:t>
            </a:r>
          </a:p>
        </p:txBody>
      </p:sp>
      <p:sp>
        <p:nvSpPr>
          <p:cNvPr id="13" name="角丸四角形 12"/>
          <p:cNvSpPr/>
          <p:nvPr/>
        </p:nvSpPr>
        <p:spPr bwMode="auto">
          <a:xfrm>
            <a:off x="7281226" y="1023024"/>
            <a:ext cx="1836000" cy="1080000"/>
          </a:xfrm>
          <a:prstGeom prst="roundRect">
            <a:avLst>
              <a:gd name="adj" fmla="val 11808"/>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buFont typeface="Wingdings" panose="05000000000000000000" pitchFamily="2" charset="2"/>
              <a:buChar char="n"/>
            </a:pPr>
            <a:r>
              <a:rPr lang="ja-JP" altLang="en-US" sz="1100" b="1" dirty="0">
                <a:latin typeface="Meiryo UI" pitchFamily="50" charset="-128"/>
                <a:ea typeface="Meiryo UI" pitchFamily="50" charset="-128"/>
              </a:rPr>
              <a:t>域内で労働生産性とエネルギー生産性が両立できているか</a:t>
            </a:r>
            <a:endParaRPr lang="en-US" altLang="ja-JP" sz="1100" b="1" dirty="0">
              <a:latin typeface="Meiryo UI" pitchFamily="50" charset="-128"/>
              <a:ea typeface="Meiryo UI" pitchFamily="50" charset="-128"/>
            </a:endParaRPr>
          </a:p>
          <a:p>
            <a:pPr marL="171450" indent="-171450" algn="just">
              <a:buFont typeface="Wingdings" panose="05000000000000000000" pitchFamily="2" charset="2"/>
              <a:buChar char="n"/>
            </a:pPr>
            <a:r>
              <a:rPr kumimoji="1" lang="ja-JP" altLang="en-US" sz="1100" b="1" dirty="0">
                <a:latin typeface="Meiryo UI" pitchFamily="50" charset="-128"/>
                <a:ea typeface="Meiryo UI" pitchFamily="50" charset="-128"/>
              </a:rPr>
              <a:t>エネルギー生産性は、エネルギー消費１単位あたりの付加価値である</a:t>
            </a:r>
          </a:p>
        </p:txBody>
      </p:sp>
      <p:sp>
        <p:nvSpPr>
          <p:cNvPr id="21" name="TB4エネルギー"/>
          <p:cNvSpPr txBox="1"/>
          <p:nvPr/>
        </p:nvSpPr>
        <p:spPr>
          <a:xfrm>
            <a:off x="695532" y="5612617"/>
            <a:ext cx="6552000" cy="792000"/>
          </a:xfrm>
          <a:prstGeom prst="rect">
            <a:avLst/>
          </a:prstGeom>
          <a:noFill/>
          <a:ln w="12700">
            <a:solidFill>
              <a:schemeClr val="tx1"/>
            </a:solidFill>
          </a:ln>
        </p:spPr>
        <p:txBody>
          <a:bodyPr wrap="square" rtlCol="0" anchor="ctr" anchorCtr="1">
            <a:normAutofit fontScale="92500"/>
          </a:bodyPr>
          <a:lstStyle/>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○○市では、エネルギー代金が域外から○○しており、その規模は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の○○％である。</a:t>
            </a:r>
            <a:endParaRPr lang="en-US" altLang="ja-JP" sz="1400" b="1" dirty="0">
              <a:latin typeface="Meiryo UI" pitchFamily="50" charset="-128"/>
              <a:ea typeface="Meiryo UI" pitchFamily="50" charset="-128"/>
            </a:endParaRPr>
          </a:p>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○○市の再生可能エネルギーの導入ポテンシャルは○○</a:t>
            </a:r>
            <a:r>
              <a:rPr lang="en-US" altLang="ja-JP" sz="1400" b="1" dirty="0">
                <a:latin typeface="Meiryo UI" pitchFamily="50" charset="-128"/>
                <a:ea typeface="Meiryo UI" pitchFamily="50" charset="-128"/>
              </a:rPr>
              <a:t>TJ</a:t>
            </a:r>
            <a:r>
              <a:rPr lang="ja-JP" altLang="en-US" sz="1400" b="1" dirty="0">
                <a:latin typeface="Meiryo UI" pitchFamily="50" charset="-128"/>
                <a:ea typeface="Meiryo UI" pitchFamily="50" charset="-128"/>
              </a:rPr>
              <a:t>であり、地域で使用しているエネルギーの約○○倍である。</a:t>
            </a:r>
            <a:endParaRPr lang="en-US" altLang="ja-JP" sz="1400" b="1" dirty="0">
              <a:latin typeface="Meiryo UI" pitchFamily="50" charset="-128"/>
              <a:ea typeface="Meiryo UI" pitchFamily="50" charset="-128"/>
            </a:endParaRPr>
          </a:p>
        </p:txBody>
      </p:sp>
      <p:sp>
        <p:nvSpPr>
          <p:cNvPr id="7" name="TB3支出"/>
          <p:cNvSpPr txBox="1"/>
          <p:nvPr/>
        </p:nvSpPr>
        <p:spPr>
          <a:xfrm>
            <a:off x="695532" y="4359121"/>
            <a:ext cx="6552000" cy="1224000"/>
          </a:xfrm>
          <a:prstGeom prst="rect">
            <a:avLst/>
          </a:prstGeom>
          <a:noFill/>
          <a:ln w="12700">
            <a:solidFill>
              <a:schemeClr val="tx1"/>
            </a:solidFill>
          </a:ln>
        </p:spPr>
        <p:txBody>
          <a:bodyPr wrap="square" rtlCol="0" anchor="ctr" anchorCtr="0">
            <a:normAutofit/>
          </a:bodyPr>
          <a:lstStyle/>
          <a:p>
            <a:pPr marL="177800" indent="-177800">
              <a:spcAft>
                <a:spcPts val="600"/>
              </a:spcAft>
              <a:buFont typeface="+mj-ea"/>
              <a:buAutoNum type="circleNumDbPlain" startAt="9"/>
            </a:pPr>
            <a:r>
              <a:rPr lang="ja-JP" altLang="en-US" sz="1400" b="1" dirty="0">
                <a:latin typeface="Meiryo UI" pitchFamily="50" charset="-128"/>
                <a:ea typeface="Meiryo UI" pitchFamily="50" charset="-128"/>
              </a:rPr>
              <a:t>○○市では買い物や観光等で消費が○○億円○○しており、その規模は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投資は○○億円○○しており、その規模は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経常収支では○○億円の○○となっており、その規模は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p:txBody>
      </p:sp>
      <p:sp>
        <p:nvSpPr>
          <p:cNvPr id="12" name="TB2分配"/>
          <p:cNvSpPr txBox="1"/>
          <p:nvPr/>
        </p:nvSpPr>
        <p:spPr>
          <a:xfrm>
            <a:off x="695532" y="2134877"/>
            <a:ext cx="6552000" cy="2196000"/>
          </a:xfrm>
          <a:prstGeom prst="rect">
            <a:avLst/>
          </a:prstGeom>
          <a:noFill/>
          <a:ln w="12700">
            <a:solidFill>
              <a:schemeClr val="tx1"/>
            </a:solidFill>
          </a:ln>
        </p:spPr>
        <p:txBody>
          <a:bodyPr wrap="square" rtlCol="0" anchor="ctr">
            <a:normAutofit/>
          </a:bodyPr>
          <a:lstStyle/>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○○市の分配は○○億円であり、①の生産・販売よりも大きい。</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○○市では、本社等への資金として○○億円が○○しており、その規模は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また、通勤に伴う所得として○○億円が○○しており、その規模は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財政移転は○○億円が○○しており、その規模は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79388" indent="-179388">
              <a:spcAft>
                <a:spcPts val="600"/>
              </a:spcAft>
              <a:buFont typeface="+mj-ea"/>
              <a:buAutoNum type="circleNumDbPlain" startAt="4"/>
            </a:pPr>
            <a:r>
              <a:rPr lang="ja-JP" altLang="en-US" sz="1400" b="1" dirty="0">
                <a:latin typeface="Meiryo UI" pitchFamily="50" charset="-128"/>
                <a:ea typeface="Meiryo UI" pitchFamily="50" charset="-128"/>
              </a:rPr>
              <a:t>その結果、○○市の</a:t>
            </a:r>
            <a:r>
              <a:rPr lang="en-US" altLang="ja-JP" sz="1400" b="1" dirty="0">
                <a:latin typeface="Meiryo UI" pitchFamily="50" charset="-128"/>
                <a:ea typeface="Meiryo UI" pitchFamily="50" charset="-128"/>
              </a:rPr>
              <a:t>1</a:t>
            </a:r>
            <a:r>
              <a:rPr lang="ja-JP" altLang="en-US" sz="1400" b="1" dirty="0">
                <a:latin typeface="Meiryo UI" pitchFamily="50" charset="-128"/>
                <a:ea typeface="Meiryo UI" pitchFamily="50" charset="-128"/>
              </a:rPr>
              <a:t>人当たり所得は○○万円と全国平均よりも高く、全国で○○位である。</a:t>
            </a:r>
            <a:endParaRPr lang="en-US" altLang="ja-JP" sz="1400" b="1" dirty="0">
              <a:latin typeface="Meiryo UI" pitchFamily="50" charset="-128"/>
              <a:ea typeface="Meiryo UI" pitchFamily="50" charset="-128"/>
            </a:endParaRPr>
          </a:p>
        </p:txBody>
      </p:sp>
      <p:sp>
        <p:nvSpPr>
          <p:cNvPr id="5" name="TB1生産"/>
          <p:cNvSpPr txBox="1"/>
          <p:nvPr/>
        </p:nvSpPr>
        <p:spPr>
          <a:xfrm>
            <a:off x="695532" y="1016213"/>
            <a:ext cx="6552000" cy="1080000"/>
          </a:xfrm>
          <a:prstGeom prst="rect">
            <a:avLst/>
          </a:prstGeom>
          <a:noFill/>
          <a:ln w="12700">
            <a:solidFill>
              <a:schemeClr val="tx1"/>
            </a:solidFill>
          </a:ln>
        </p:spPr>
        <p:txBody>
          <a:bodyPr wrap="square" rtlCol="0" anchor="ctr" anchorCtr="0">
            <a:normAutofit/>
          </a:bodyPr>
          <a:lstStyle/>
          <a:p>
            <a:pPr marL="176213" indent="-176213">
              <a:spcAft>
                <a:spcPts val="600"/>
              </a:spcAft>
              <a:buFont typeface="+mj-ea"/>
              <a:buAutoNum type="circleNumDbPlain"/>
            </a:pPr>
            <a:r>
              <a:rPr lang="ja-JP" altLang="en-US" sz="1400" b="1" dirty="0">
                <a:latin typeface="Meiryo UI" pitchFamily="50" charset="-128"/>
                <a:ea typeface="Meiryo UI" pitchFamily="50" charset="-128"/>
              </a:rPr>
              <a:t>○○市では○○億円の付加価値を稼いでいる。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労働生産性は○○万円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エネルギー生産性は○○万円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2020</a:t>
            </a:r>
            <a:r>
              <a:rPr kumimoji="1" lang="ja-JP" altLang="en-US" dirty="0"/>
              <a:t>年</a:t>
            </a:r>
          </a:p>
        </p:txBody>
      </p:sp>
      <p:sp>
        <p:nvSpPr>
          <p:cNvPr id="18" name="正方形/長方形 17">
            <a:extLst>
              <a:ext uri="{FF2B5EF4-FFF2-40B4-BE49-F238E27FC236}">
                <a16:creationId xmlns:a16="http://schemas.microsoft.com/office/drawing/2014/main" id="{CC1F7C55-F892-E28E-35DA-D879A55FF127}"/>
              </a:ext>
            </a:extLst>
          </p:cNvPr>
          <p:cNvSpPr/>
          <p:nvPr/>
        </p:nvSpPr>
        <p:spPr>
          <a:xfrm>
            <a:off x="95377" y="6415248"/>
            <a:ext cx="3600000" cy="12311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⑪の経常収支では、</a:t>
            </a:r>
            <a:r>
              <a:rPr lang="en-US" altLang="ja-JP" sz="800" dirty="0">
                <a:latin typeface="Meiryo UI" pitchFamily="50" charset="-128"/>
                <a:ea typeface="Meiryo UI" pitchFamily="50" charset="-128"/>
              </a:rPr>
              <a:t>P.26</a:t>
            </a:r>
            <a:r>
              <a:rPr lang="ja-JP" altLang="en-US" sz="800" dirty="0">
                <a:latin typeface="Meiryo UI" pitchFamily="50" charset="-128"/>
                <a:ea typeface="Meiryo UI" pitchFamily="50" charset="-128"/>
              </a:rPr>
              <a:t>の</a:t>
            </a:r>
            <a:r>
              <a:rPr lang="zh-TW" altLang="en-US" sz="800" dirty="0">
                <a:latin typeface="Meiryo UI" pitchFamily="50" charset="-128"/>
                <a:ea typeface="Meiryo UI" pitchFamily="50" charset="-128"/>
              </a:rPr>
              <a:t>純移輸出額</a:t>
            </a:r>
            <a:r>
              <a:rPr lang="ja-JP" altLang="en-US" sz="800" dirty="0">
                <a:latin typeface="Meiryo UI" pitchFamily="50" charset="-128"/>
                <a:ea typeface="Meiryo UI" pitchFamily="50" charset="-128"/>
              </a:rPr>
              <a:t>から純輸出分を除いている。</a:t>
            </a:r>
          </a:p>
        </p:txBody>
      </p:sp>
      <p:sp>
        <p:nvSpPr>
          <p:cNvPr id="22" name="正方形/長方形 31">
            <a:extLst>
              <a:ext uri="{FF2B5EF4-FFF2-40B4-BE49-F238E27FC236}">
                <a16:creationId xmlns:a16="http://schemas.microsoft.com/office/drawing/2014/main" id="{F9E137A0-7F1F-40CA-82CF-936063493B6B}"/>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23" name="スライド番号プレースホルダ 2">
            <a:extLst>
              <a:ext uri="{FF2B5EF4-FFF2-40B4-BE49-F238E27FC236}">
                <a16:creationId xmlns:a16="http://schemas.microsoft.com/office/drawing/2014/main" id="{16971BF6-8AE7-410D-AA68-7091BAEC1DB4}"/>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15</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428487874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7EAC422-C071-EF95-4036-D624F09FAA64}"/>
            </a:ext>
          </a:extLst>
        </p:cNvPr>
        <p:cNvGrpSpPr/>
        <p:nvPr/>
      </p:nvGrpSpPr>
      <p:grpSpPr>
        <a:xfrm>
          <a:off x="0" y="0"/>
          <a:ext cx="0" cy="0"/>
          <a:chOff x="0" y="0"/>
          <a:chExt cx="0" cy="0"/>
        </a:xfrm>
      </p:grpSpPr>
      <p:sp>
        <p:nvSpPr>
          <p:cNvPr id="9" name="円/楕円 8">
            <a:extLst>
              <a:ext uri="{FF2B5EF4-FFF2-40B4-BE49-F238E27FC236}">
                <a16:creationId xmlns:a16="http://schemas.microsoft.com/office/drawing/2014/main" id="{9AA8932C-CA8D-BDED-579E-60AE4A074D64}"/>
              </a:ext>
            </a:extLst>
          </p:cNvPr>
          <p:cNvSpPr/>
          <p:nvPr/>
        </p:nvSpPr>
        <p:spPr bwMode="auto">
          <a:xfrm>
            <a:off x="5333149"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支出</a:t>
            </a:r>
          </a:p>
        </p:txBody>
      </p:sp>
      <p:sp>
        <p:nvSpPr>
          <p:cNvPr id="97" name="四角形吹き出し 96">
            <a:extLst>
              <a:ext uri="{FF2B5EF4-FFF2-40B4-BE49-F238E27FC236}">
                <a16:creationId xmlns:a16="http://schemas.microsoft.com/office/drawing/2014/main" id="{3CADFF13-A9F2-4C9C-DBF8-F45A546EB4C1}"/>
              </a:ext>
            </a:extLst>
          </p:cNvPr>
          <p:cNvSpPr/>
          <p:nvPr/>
        </p:nvSpPr>
        <p:spPr bwMode="auto">
          <a:xfrm>
            <a:off x="4279803" y="4846592"/>
            <a:ext cx="1726302" cy="1116000"/>
          </a:xfrm>
          <a:prstGeom prst="wedgeRectCallout">
            <a:avLst>
              <a:gd name="adj1" fmla="val 64998"/>
              <a:gd name="adj2" fmla="val -15431"/>
            </a:avLst>
          </a:prstGeom>
          <a:noFill/>
          <a:ln w="19050" cap="flat" cmpd="sng" algn="ctr">
            <a:solidFill>
              <a:srgbClr val="BDDEFF"/>
            </a:solidFill>
            <a:prstDash val="sysDash"/>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a:extLst>
              <a:ext uri="{FF2B5EF4-FFF2-40B4-BE49-F238E27FC236}">
                <a16:creationId xmlns:a16="http://schemas.microsoft.com/office/drawing/2014/main" id="{72332D09-8B23-CE1B-C7F7-87865EF71A47}"/>
              </a:ext>
            </a:extLst>
          </p:cNvPr>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2022</a:t>
            </a:r>
            <a:r>
              <a:rPr kumimoji="1" lang="ja-JP" altLang="en-US" dirty="0"/>
              <a:t>年</a:t>
            </a:r>
          </a:p>
        </p:txBody>
      </p:sp>
      <p:sp>
        <p:nvSpPr>
          <p:cNvPr id="4" name="曲折矢印 3">
            <a:extLst>
              <a:ext uri="{FF2B5EF4-FFF2-40B4-BE49-F238E27FC236}">
                <a16:creationId xmlns:a16="http://schemas.microsoft.com/office/drawing/2014/main" id="{01936E64-4FD2-6F3E-47F5-BFDDD3FE42FD}"/>
              </a:ext>
            </a:extLst>
          </p:cNvPr>
          <p:cNvSpPr/>
          <p:nvPr/>
        </p:nvSpPr>
        <p:spPr bwMode="auto">
          <a:xfrm rot="5400000">
            <a:off x="5344469" y="2107010"/>
            <a:ext cx="1476000" cy="1498640"/>
          </a:xfrm>
          <a:prstGeom prst="bentArrow">
            <a:avLst>
              <a:gd name="adj1" fmla="val 2407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 name="左矢印 4">
            <a:extLst>
              <a:ext uri="{FF2B5EF4-FFF2-40B4-BE49-F238E27FC236}">
                <a16:creationId xmlns:a16="http://schemas.microsoft.com/office/drawing/2014/main" id="{7EC2DF9A-8CE3-E6B4-94FF-0D3FAD830F17}"/>
              </a:ext>
            </a:extLst>
          </p:cNvPr>
          <p:cNvSpPr/>
          <p:nvPr/>
        </p:nvSpPr>
        <p:spPr bwMode="auto">
          <a:xfrm>
            <a:off x="2983830" y="4121273"/>
            <a:ext cx="2286386" cy="683551"/>
          </a:xfrm>
          <a:prstGeom prst="leftArrow">
            <a:avLst>
              <a:gd name="adj1" fmla="val 50000"/>
              <a:gd name="adj2" fmla="val 48734"/>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曲折矢印 5">
            <a:extLst>
              <a:ext uri="{FF2B5EF4-FFF2-40B4-BE49-F238E27FC236}">
                <a16:creationId xmlns:a16="http://schemas.microsoft.com/office/drawing/2014/main" id="{AF005163-F720-7144-4A2C-3A50E50D65DA}"/>
              </a:ext>
            </a:extLst>
          </p:cNvPr>
          <p:cNvSpPr/>
          <p:nvPr/>
        </p:nvSpPr>
        <p:spPr bwMode="auto">
          <a:xfrm>
            <a:off x="1722386" y="1941278"/>
            <a:ext cx="1429604" cy="1620000"/>
          </a:xfrm>
          <a:prstGeom prst="bentArrow">
            <a:avLst>
              <a:gd name="adj1" fmla="val 2615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円/楕円 6">
            <a:extLst>
              <a:ext uri="{FF2B5EF4-FFF2-40B4-BE49-F238E27FC236}">
                <a16:creationId xmlns:a16="http://schemas.microsoft.com/office/drawing/2014/main" id="{65B37B31-F55D-645E-9A5D-FFC497E75BF5}"/>
              </a:ext>
            </a:extLst>
          </p:cNvPr>
          <p:cNvSpPr/>
          <p:nvPr/>
        </p:nvSpPr>
        <p:spPr bwMode="auto">
          <a:xfrm>
            <a:off x="990383"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生産・販売</a:t>
            </a:r>
          </a:p>
        </p:txBody>
      </p:sp>
      <p:sp>
        <p:nvSpPr>
          <p:cNvPr id="8" name="円/楕円 7">
            <a:extLst>
              <a:ext uri="{FF2B5EF4-FFF2-40B4-BE49-F238E27FC236}">
                <a16:creationId xmlns:a16="http://schemas.microsoft.com/office/drawing/2014/main" id="{3387FAA0-7671-7964-5012-5D926FE7E1B4}"/>
              </a:ext>
            </a:extLst>
          </p:cNvPr>
          <p:cNvSpPr/>
          <p:nvPr/>
        </p:nvSpPr>
        <p:spPr bwMode="auto">
          <a:xfrm>
            <a:off x="3205622" y="1593496"/>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32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分配</a:t>
            </a:r>
          </a:p>
        </p:txBody>
      </p:sp>
      <p:sp>
        <p:nvSpPr>
          <p:cNvPr id="10" name="投資矢印">
            <a:extLst>
              <a:ext uri="{FF2B5EF4-FFF2-40B4-BE49-F238E27FC236}">
                <a16:creationId xmlns:a16="http://schemas.microsoft.com/office/drawing/2014/main" id="{F2A09B57-DB2E-0163-52F3-8B67B3E26FE7}"/>
              </a:ext>
            </a:extLst>
          </p:cNvPr>
          <p:cNvSpPr/>
          <p:nvPr/>
        </p:nvSpPr>
        <p:spPr bwMode="auto">
          <a:xfrm rot="16200000">
            <a:off x="7276875" y="4024302"/>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消費矢印">
            <a:extLst>
              <a:ext uri="{FF2B5EF4-FFF2-40B4-BE49-F238E27FC236}">
                <a16:creationId xmlns:a16="http://schemas.microsoft.com/office/drawing/2014/main" id="{00E10CC0-9FB7-4DD5-E0EA-8AFB03BF1BA0}"/>
              </a:ext>
            </a:extLst>
          </p:cNvPr>
          <p:cNvSpPr/>
          <p:nvPr/>
        </p:nvSpPr>
        <p:spPr bwMode="auto">
          <a:xfrm rot="13472663">
            <a:off x="7013825" y="3071151"/>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経常収支矢印">
            <a:extLst>
              <a:ext uri="{FF2B5EF4-FFF2-40B4-BE49-F238E27FC236}">
                <a16:creationId xmlns:a16="http://schemas.microsoft.com/office/drawing/2014/main" id="{56A915B8-E53E-F3E6-5991-7501C1B562D3}"/>
              </a:ext>
            </a:extLst>
          </p:cNvPr>
          <p:cNvSpPr/>
          <p:nvPr/>
        </p:nvSpPr>
        <p:spPr bwMode="auto">
          <a:xfrm rot="10800000">
            <a:off x="6270135" y="4919227"/>
            <a:ext cx="576000" cy="828000"/>
          </a:xfrm>
          <a:prstGeom prst="up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本社等矢印">
            <a:extLst>
              <a:ext uri="{FF2B5EF4-FFF2-40B4-BE49-F238E27FC236}">
                <a16:creationId xmlns:a16="http://schemas.microsoft.com/office/drawing/2014/main" id="{A2C35545-E1E2-53BF-D908-14B7CDC3547C}"/>
              </a:ext>
            </a:extLst>
          </p:cNvPr>
          <p:cNvSpPr/>
          <p:nvPr/>
        </p:nvSpPr>
        <p:spPr bwMode="auto">
          <a:xfrm rot="7491485">
            <a:off x="2685030" y="1148437"/>
            <a:ext cx="576000" cy="864000"/>
          </a:xfrm>
          <a:prstGeom prst="down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円/楕円 13">
            <a:extLst>
              <a:ext uri="{FF2B5EF4-FFF2-40B4-BE49-F238E27FC236}">
                <a16:creationId xmlns:a16="http://schemas.microsoft.com/office/drawing/2014/main" id="{AE4C777B-150E-7B81-11F2-AA3BF0BD6C2C}"/>
              </a:ext>
            </a:extLst>
          </p:cNvPr>
          <p:cNvSpPr/>
          <p:nvPr/>
        </p:nvSpPr>
        <p:spPr bwMode="auto">
          <a:xfrm>
            <a:off x="2850960" y="1411371"/>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5" name="テキスト ボックス 14">
            <a:extLst>
              <a:ext uri="{FF2B5EF4-FFF2-40B4-BE49-F238E27FC236}">
                <a16:creationId xmlns:a16="http://schemas.microsoft.com/office/drawing/2014/main" id="{F777DA6E-753A-6427-231F-37B8DE5AF57F}"/>
              </a:ext>
            </a:extLst>
          </p:cNvPr>
          <p:cNvSpPr txBox="1"/>
          <p:nvPr/>
        </p:nvSpPr>
        <p:spPr>
          <a:xfrm>
            <a:off x="5372354" y="594380"/>
            <a:ext cx="1720343" cy="246221"/>
          </a:xfrm>
          <a:prstGeom prst="rect">
            <a:avLst/>
          </a:prstGeom>
          <a:solidFill>
            <a:srgbClr val="C9E8FF"/>
          </a:solidFill>
        </p:spPr>
        <p:txBody>
          <a:bodyPr wrap="none" rtlCol="0">
            <a:spAutoFit/>
          </a:bodyPr>
          <a:lstStyle/>
          <a:p>
            <a:pPr algn="just"/>
            <a:r>
              <a:rPr kumimoji="1" lang="ja-JP" altLang="en-US" sz="1000" b="1" dirty="0">
                <a:latin typeface="Meiryo UI" pitchFamily="50" charset="-128"/>
                <a:ea typeface="Meiryo UI" pitchFamily="50" charset="-128"/>
                <a:cs typeface="Meiryo UI" panose="020B0604030504040204" pitchFamily="50" charset="-128"/>
              </a:rPr>
              <a:t>財政移転</a:t>
            </a:r>
            <a:r>
              <a:rPr kumimoji="1" lang="en-US" altLang="ja-JP" sz="1000" b="1" dirty="0">
                <a:latin typeface="Meiryo UI" pitchFamily="50" charset="-128"/>
                <a:ea typeface="Meiryo UI" pitchFamily="50" charset="-128"/>
                <a:cs typeface="Meiryo UI" panose="020B0604030504040204" pitchFamily="50" charset="-128"/>
              </a:rPr>
              <a:t>(</a:t>
            </a:r>
            <a:r>
              <a:rPr kumimoji="1" lang="ja-JP" altLang="en-US" sz="1000" b="1" dirty="0">
                <a:latin typeface="Meiryo UI" pitchFamily="50" charset="-128"/>
                <a:ea typeface="Meiryo UI" pitchFamily="50" charset="-128"/>
                <a:cs typeface="Meiryo UI" panose="020B0604030504040204" pitchFamily="50" charset="-128"/>
              </a:rPr>
              <a:t>政府支出－税金</a:t>
            </a:r>
            <a:r>
              <a:rPr kumimoji="1" lang="en-US" altLang="ja-JP" sz="1000" b="1" dirty="0">
                <a:latin typeface="Meiryo UI" pitchFamily="50" charset="-128"/>
                <a:ea typeface="Meiryo UI" pitchFamily="50" charset="-128"/>
                <a:cs typeface="Meiryo UI" panose="020B0604030504040204" pitchFamily="50" charset="-128"/>
              </a:rPr>
              <a:t>)</a:t>
            </a:r>
          </a:p>
        </p:txBody>
      </p:sp>
      <p:sp>
        <p:nvSpPr>
          <p:cNvPr id="16" name="テキスト ボックス 15">
            <a:extLst>
              <a:ext uri="{FF2B5EF4-FFF2-40B4-BE49-F238E27FC236}">
                <a16:creationId xmlns:a16="http://schemas.microsoft.com/office/drawing/2014/main" id="{A6890530-766E-2817-4391-AE6D4ADFC5E5}"/>
              </a:ext>
            </a:extLst>
          </p:cNvPr>
          <p:cNvSpPr txBox="1"/>
          <p:nvPr/>
        </p:nvSpPr>
        <p:spPr>
          <a:xfrm>
            <a:off x="7101031" y="549239"/>
            <a:ext cx="1707023" cy="369332"/>
          </a:xfrm>
          <a:prstGeom prst="rect">
            <a:avLst/>
          </a:prstGeom>
          <a:noFill/>
        </p:spPr>
        <p:txBody>
          <a:bodyPr wrap="square" rtlCol="0">
            <a:spAutoFit/>
          </a:bodyPr>
          <a:lstStyle/>
          <a:p>
            <a:r>
              <a:rPr kumimoji="1" lang="ja-JP" altLang="en-US" sz="900" b="1" dirty="0">
                <a:latin typeface="Meiryo UI" panose="020B0604030504040204" pitchFamily="50" charset="-128"/>
                <a:ea typeface="Meiryo UI" panose="020B0604030504040204" pitchFamily="50" charset="-128"/>
                <a:cs typeface="Meiryo UI" panose="020B0604030504040204" pitchFamily="50" charset="-128"/>
              </a:rPr>
              <a:t>財政移転は補助金、交付税などの国・都道府県からの所得移転</a:t>
            </a:r>
            <a:endParaRPr kumimoji="1"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円/楕円 17">
            <a:extLst>
              <a:ext uri="{FF2B5EF4-FFF2-40B4-BE49-F238E27FC236}">
                <a16:creationId xmlns:a16="http://schemas.microsoft.com/office/drawing/2014/main" id="{84E51182-E7B1-B91D-D037-0C81D65B0BD8}"/>
              </a:ext>
            </a:extLst>
          </p:cNvPr>
          <p:cNvSpPr/>
          <p:nvPr/>
        </p:nvSpPr>
        <p:spPr bwMode="auto">
          <a:xfrm>
            <a:off x="6067235"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円/楕円 18">
            <a:extLst>
              <a:ext uri="{FF2B5EF4-FFF2-40B4-BE49-F238E27FC236}">
                <a16:creationId xmlns:a16="http://schemas.microsoft.com/office/drawing/2014/main" id="{00D08332-2B44-0D08-1CB2-DD8784092A0A}"/>
              </a:ext>
            </a:extLst>
          </p:cNvPr>
          <p:cNvSpPr/>
          <p:nvPr/>
        </p:nvSpPr>
        <p:spPr bwMode="auto">
          <a:xfrm>
            <a:off x="4011967" y="4234908"/>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2" name="財政移転矢印">
            <a:extLst>
              <a:ext uri="{FF2B5EF4-FFF2-40B4-BE49-F238E27FC236}">
                <a16:creationId xmlns:a16="http://schemas.microsoft.com/office/drawing/2014/main" id="{D7A8A85C-4E3D-B9E3-5F32-CCEDA88F37F0}"/>
              </a:ext>
            </a:extLst>
          </p:cNvPr>
          <p:cNvSpPr/>
          <p:nvPr/>
        </p:nvSpPr>
        <p:spPr bwMode="auto">
          <a:xfrm rot="13472663">
            <a:off x="4870374" y="1100459"/>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テキスト ボックス 24">
            <a:extLst>
              <a:ext uri="{FF2B5EF4-FFF2-40B4-BE49-F238E27FC236}">
                <a16:creationId xmlns:a16="http://schemas.microsoft.com/office/drawing/2014/main" id="{D9B575B9-07AF-7076-3F8E-5B85518CB3D5}"/>
              </a:ext>
            </a:extLst>
          </p:cNvPr>
          <p:cNvSpPr txBox="1"/>
          <p:nvPr/>
        </p:nvSpPr>
        <p:spPr>
          <a:xfrm>
            <a:off x="1498082" y="448372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6" name="テキスト ボックス 25">
            <a:extLst>
              <a:ext uri="{FF2B5EF4-FFF2-40B4-BE49-F238E27FC236}">
                <a16:creationId xmlns:a16="http://schemas.microsoft.com/office/drawing/2014/main" id="{C279F3F6-2B1A-792D-76BB-DFD2A8C79F77}"/>
              </a:ext>
            </a:extLst>
          </p:cNvPr>
          <p:cNvSpPr txBox="1"/>
          <p:nvPr/>
        </p:nvSpPr>
        <p:spPr>
          <a:xfrm>
            <a:off x="3716842" y="244944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7" name="テキスト ボックス 26">
            <a:extLst>
              <a:ext uri="{FF2B5EF4-FFF2-40B4-BE49-F238E27FC236}">
                <a16:creationId xmlns:a16="http://schemas.microsoft.com/office/drawing/2014/main" id="{806DD7C1-187A-5109-A817-11679FFD7583}"/>
              </a:ext>
            </a:extLst>
          </p:cNvPr>
          <p:cNvSpPr txBox="1"/>
          <p:nvPr/>
        </p:nvSpPr>
        <p:spPr>
          <a:xfrm>
            <a:off x="1788084" y="1224817"/>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28" name="テキスト ボックス 27">
            <a:extLst>
              <a:ext uri="{FF2B5EF4-FFF2-40B4-BE49-F238E27FC236}">
                <a16:creationId xmlns:a16="http://schemas.microsoft.com/office/drawing/2014/main" id="{81DAD096-EFA8-B7A1-6013-75C44A162ABE}"/>
              </a:ext>
            </a:extLst>
          </p:cNvPr>
          <p:cNvSpPr txBox="1"/>
          <p:nvPr/>
        </p:nvSpPr>
        <p:spPr>
          <a:xfrm>
            <a:off x="7815607" y="3186084"/>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2" name="円/楕円 31">
            <a:extLst>
              <a:ext uri="{FF2B5EF4-FFF2-40B4-BE49-F238E27FC236}">
                <a16:creationId xmlns:a16="http://schemas.microsoft.com/office/drawing/2014/main" id="{F3F2DEA9-A0C9-B6F9-59F4-95CD9BF56B41}"/>
              </a:ext>
            </a:extLst>
          </p:cNvPr>
          <p:cNvSpPr/>
          <p:nvPr/>
        </p:nvSpPr>
        <p:spPr bwMode="auto">
          <a:xfrm>
            <a:off x="7185900" y="3344554"/>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テキスト ボックス 32">
            <a:extLst>
              <a:ext uri="{FF2B5EF4-FFF2-40B4-BE49-F238E27FC236}">
                <a16:creationId xmlns:a16="http://schemas.microsoft.com/office/drawing/2014/main" id="{169957F0-B5E6-5255-47B2-79F7C251DFE5}"/>
              </a:ext>
            </a:extLst>
          </p:cNvPr>
          <p:cNvSpPr txBox="1"/>
          <p:nvPr/>
        </p:nvSpPr>
        <p:spPr>
          <a:xfrm>
            <a:off x="5422185" y="876934"/>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a:t>
            </a:r>
            <a:r>
              <a:rPr kumimoji="1" lang="ja-JP" altLang="en-US" sz="1000" b="1" dirty="0">
                <a:solidFill>
                  <a:srgbClr val="FF0000"/>
                </a:solidFill>
                <a:latin typeface="Meiryo UI" pitchFamily="50" charset="-128"/>
                <a:ea typeface="Meiryo UI" pitchFamily="50" charset="-128"/>
                <a:cs typeface="Meiryo UI" panose="020B0604030504040204" pitchFamily="50" charset="-128"/>
              </a:rPr>
              <a:t>億円</a:t>
            </a:r>
          </a:p>
        </p:txBody>
      </p:sp>
      <p:sp>
        <p:nvSpPr>
          <p:cNvPr id="34" name="テキスト ボックス 33">
            <a:extLst>
              <a:ext uri="{FF2B5EF4-FFF2-40B4-BE49-F238E27FC236}">
                <a16:creationId xmlns:a16="http://schemas.microsoft.com/office/drawing/2014/main" id="{95C50E00-629F-B984-EFD1-BC2E54C29C6F}"/>
              </a:ext>
            </a:extLst>
          </p:cNvPr>
          <p:cNvSpPr txBox="1"/>
          <p:nvPr/>
        </p:nvSpPr>
        <p:spPr>
          <a:xfrm>
            <a:off x="8069041" y="447669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5" name="テキスト ボックス 34">
            <a:extLst>
              <a:ext uri="{FF2B5EF4-FFF2-40B4-BE49-F238E27FC236}">
                <a16:creationId xmlns:a16="http://schemas.microsoft.com/office/drawing/2014/main" id="{D830AADE-BE89-9205-E92A-5CAB9C137F42}"/>
              </a:ext>
            </a:extLst>
          </p:cNvPr>
          <p:cNvSpPr txBox="1"/>
          <p:nvPr/>
        </p:nvSpPr>
        <p:spPr>
          <a:xfrm>
            <a:off x="4036542" y="1249538"/>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36" name="テキスト ボックス 35">
            <a:extLst>
              <a:ext uri="{FF2B5EF4-FFF2-40B4-BE49-F238E27FC236}">
                <a16:creationId xmlns:a16="http://schemas.microsoft.com/office/drawing/2014/main" id="{BD3286BA-D157-1FFB-F534-94DE6B017C6D}"/>
              </a:ext>
            </a:extLst>
          </p:cNvPr>
          <p:cNvSpPr txBox="1"/>
          <p:nvPr/>
        </p:nvSpPr>
        <p:spPr>
          <a:xfrm>
            <a:off x="6680655" y="1091945"/>
            <a:ext cx="442750" cy="400110"/>
          </a:xfrm>
          <a:prstGeom prst="rect">
            <a:avLst/>
          </a:prstGeom>
          <a:noFill/>
        </p:spPr>
        <p:txBody>
          <a:bodyPr wrap="none" rtlCol="0">
            <a:spAutoFit/>
          </a:bodyPr>
          <a:lstStyle/>
          <a:p>
            <a:r>
              <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rPr>
              <a:t>○</a:t>
            </a:r>
          </a:p>
        </p:txBody>
      </p:sp>
      <p:sp>
        <p:nvSpPr>
          <p:cNvPr id="37" name="テキスト ボックス 36">
            <a:extLst>
              <a:ext uri="{FF2B5EF4-FFF2-40B4-BE49-F238E27FC236}">
                <a16:creationId xmlns:a16="http://schemas.microsoft.com/office/drawing/2014/main" id="{0CA9E050-F194-BEB4-C6D0-9F4B07E70F5D}"/>
              </a:ext>
            </a:extLst>
          </p:cNvPr>
          <p:cNvSpPr txBox="1"/>
          <p:nvPr/>
        </p:nvSpPr>
        <p:spPr>
          <a:xfrm>
            <a:off x="3257587" y="4898304"/>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38" name="テキスト ボックス 37">
            <a:extLst>
              <a:ext uri="{FF2B5EF4-FFF2-40B4-BE49-F238E27FC236}">
                <a16:creationId xmlns:a16="http://schemas.microsoft.com/office/drawing/2014/main" id="{238C1A81-6A7B-1A0D-F302-D3D73FFD9CB4}"/>
              </a:ext>
            </a:extLst>
          </p:cNvPr>
          <p:cNvSpPr txBox="1"/>
          <p:nvPr/>
        </p:nvSpPr>
        <p:spPr>
          <a:xfrm>
            <a:off x="72224" y="5302840"/>
            <a:ext cx="1980000" cy="430887"/>
          </a:xfrm>
          <a:prstGeom prst="rect">
            <a:avLst/>
          </a:prstGeom>
          <a:noFill/>
          <a:ln w="19050">
            <a:solidFill>
              <a:srgbClr val="0070C0"/>
            </a:solidFill>
            <a:prstDash val="sysDash"/>
          </a:ln>
        </p:spPr>
        <p:txBody>
          <a:bodyPr wrap="square" rtlCol="0">
            <a:normAutofit/>
          </a:bodyPr>
          <a:lstStyle/>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正方形/長方形 38">
            <a:extLst>
              <a:ext uri="{FF2B5EF4-FFF2-40B4-BE49-F238E27FC236}">
                <a16:creationId xmlns:a16="http://schemas.microsoft.com/office/drawing/2014/main" id="{DEA909D4-ED60-F232-F28D-226FDA513CAA}"/>
              </a:ext>
            </a:extLst>
          </p:cNvPr>
          <p:cNvSpPr/>
          <p:nvPr/>
        </p:nvSpPr>
        <p:spPr>
          <a:xfrm>
            <a:off x="-1935" y="5720094"/>
            <a:ext cx="1874231"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0" name="正方形/長方形 39">
            <a:extLst>
              <a:ext uri="{FF2B5EF4-FFF2-40B4-BE49-F238E27FC236}">
                <a16:creationId xmlns:a16="http://schemas.microsoft.com/office/drawing/2014/main" id="{831A1097-DAAA-89C2-312B-E908A44DEB89}"/>
              </a:ext>
            </a:extLst>
          </p:cNvPr>
          <p:cNvSpPr/>
          <p:nvPr/>
        </p:nvSpPr>
        <p:spPr>
          <a:xfrm>
            <a:off x="5604682" y="1892001"/>
            <a:ext cx="1827744"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1" name="テキスト ボックス 40">
            <a:extLst>
              <a:ext uri="{FF2B5EF4-FFF2-40B4-BE49-F238E27FC236}">
                <a16:creationId xmlns:a16="http://schemas.microsoft.com/office/drawing/2014/main" id="{AF68C2AA-657D-BA23-ADFB-AF010802F11F}"/>
              </a:ext>
            </a:extLst>
          </p:cNvPr>
          <p:cNvSpPr txBox="1"/>
          <p:nvPr/>
        </p:nvSpPr>
        <p:spPr>
          <a:xfrm>
            <a:off x="6940155" y="5305836"/>
            <a:ext cx="756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経常収支</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3" name="円/楕円 42">
            <a:extLst>
              <a:ext uri="{FF2B5EF4-FFF2-40B4-BE49-F238E27FC236}">
                <a16:creationId xmlns:a16="http://schemas.microsoft.com/office/drawing/2014/main" id="{AAF8FCAA-D786-BB92-4D85-6BEE0E368E0C}"/>
              </a:ext>
            </a:extLst>
          </p:cNvPr>
          <p:cNvSpPr/>
          <p:nvPr/>
        </p:nvSpPr>
        <p:spPr bwMode="auto">
          <a:xfrm>
            <a:off x="1838951"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4" name="正方形/長方形 43">
            <a:extLst>
              <a:ext uri="{FF2B5EF4-FFF2-40B4-BE49-F238E27FC236}">
                <a16:creationId xmlns:a16="http://schemas.microsoft.com/office/drawing/2014/main" id="{8AE4ADB6-3234-DDBD-B667-60A552478323}"/>
              </a:ext>
            </a:extLst>
          </p:cNvPr>
          <p:cNvSpPr/>
          <p:nvPr/>
        </p:nvSpPr>
        <p:spPr bwMode="auto">
          <a:xfrm>
            <a:off x="4036962" y="775747"/>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通勤</a:t>
            </a:r>
          </a:p>
        </p:txBody>
      </p:sp>
      <p:sp>
        <p:nvSpPr>
          <p:cNvPr id="45" name="テキスト ボックス 44">
            <a:extLst>
              <a:ext uri="{FF2B5EF4-FFF2-40B4-BE49-F238E27FC236}">
                <a16:creationId xmlns:a16="http://schemas.microsoft.com/office/drawing/2014/main" id="{EA835854-E99F-6E78-93F6-5C2C5DCBDA4F}"/>
              </a:ext>
            </a:extLst>
          </p:cNvPr>
          <p:cNvSpPr txBox="1"/>
          <p:nvPr/>
        </p:nvSpPr>
        <p:spPr>
          <a:xfrm>
            <a:off x="3952249" y="1003317"/>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en-US" altLang="ja-JP" dirty="0"/>
              <a:t>GRP</a:t>
            </a:r>
            <a:r>
              <a:rPr lang="ja-JP" altLang="en-US" dirty="0"/>
              <a:t>の○○</a:t>
            </a:r>
            <a:r>
              <a:rPr lang="en-US" altLang="ja-JP" dirty="0"/>
              <a:t>%</a:t>
            </a:r>
          </a:p>
        </p:txBody>
      </p:sp>
      <p:sp>
        <p:nvSpPr>
          <p:cNvPr id="46" name="テキスト ボックス 45">
            <a:extLst>
              <a:ext uri="{FF2B5EF4-FFF2-40B4-BE49-F238E27FC236}">
                <a16:creationId xmlns:a16="http://schemas.microsoft.com/office/drawing/2014/main" id="{5638A5EF-266E-836E-3A49-A8C177580A3E}"/>
              </a:ext>
            </a:extLst>
          </p:cNvPr>
          <p:cNvSpPr txBox="1"/>
          <p:nvPr/>
        </p:nvSpPr>
        <p:spPr>
          <a:xfrm>
            <a:off x="1749141" y="1000886"/>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7" name="テキスト ボックス 46">
            <a:extLst>
              <a:ext uri="{FF2B5EF4-FFF2-40B4-BE49-F238E27FC236}">
                <a16:creationId xmlns:a16="http://schemas.microsoft.com/office/drawing/2014/main" id="{A80E521E-F00C-15C2-6382-AE97D5BB6661}"/>
              </a:ext>
            </a:extLst>
          </p:cNvPr>
          <p:cNvSpPr txBox="1"/>
          <p:nvPr/>
        </p:nvSpPr>
        <p:spPr>
          <a:xfrm>
            <a:off x="2366634" y="650150"/>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48" name="テキスト ボックス 47">
            <a:extLst>
              <a:ext uri="{FF2B5EF4-FFF2-40B4-BE49-F238E27FC236}">
                <a16:creationId xmlns:a16="http://schemas.microsoft.com/office/drawing/2014/main" id="{6E4E65EB-8399-C6AE-06AE-21328EE2B91D}"/>
              </a:ext>
            </a:extLst>
          </p:cNvPr>
          <p:cNvSpPr txBox="1"/>
          <p:nvPr/>
        </p:nvSpPr>
        <p:spPr>
          <a:xfrm>
            <a:off x="5684184" y="1490769"/>
            <a:ext cx="2016000" cy="430887"/>
          </a:xfrm>
          <a:prstGeom prst="rect">
            <a:avLst/>
          </a:prstGeom>
          <a:noFill/>
          <a:ln w="19050">
            <a:solidFill>
              <a:srgbClr val="0070C0"/>
            </a:solidFill>
            <a:prstDash val="sysDash"/>
          </a:ln>
        </p:spPr>
        <p:txBody>
          <a:bodyPr wrap="square" rtlCol="0">
            <a:normAutofit/>
          </a:bodyPr>
          <a:lstStyle/>
          <a:p>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1</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人当たり所得○○万円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p:txBody>
      </p:sp>
      <p:sp>
        <p:nvSpPr>
          <p:cNvPr id="49" name="テキスト ボックス 48">
            <a:extLst>
              <a:ext uri="{FF2B5EF4-FFF2-40B4-BE49-F238E27FC236}">
                <a16:creationId xmlns:a16="http://schemas.microsoft.com/office/drawing/2014/main" id="{A5494FCA-117C-0733-31F4-D38043FACBD3}"/>
              </a:ext>
            </a:extLst>
          </p:cNvPr>
          <p:cNvSpPr txBox="1"/>
          <p:nvPr/>
        </p:nvSpPr>
        <p:spPr>
          <a:xfrm>
            <a:off x="6059767" y="880759"/>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pPr algn="r"/>
            <a:r>
              <a:rPr lang="en-US" altLang="ja-JP" dirty="0"/>
              <a:t>GRP</a:t>
            </a:r>
            <a:r>
              <a:rPr lang="ja-JP" altLang="en-US" dirty="0"/>
              <a:t>の○○</a:t>
            </a:r>
            <a:r>
              <a:rPr lang="en-US" altLang="ja-JP" dirty="0"/>
              <a:t>%</a:t>
            </a:r>
          </a:p>
        </p:txBody>
      </p:sp>
      <p:sp>
        <p:nvSpPr>
          <p:cNvPr id="50" name="円/楕円 49">
            <a:extLst>
              <a:ext uri="{FF2B5EF4-FFF2-40B4-BE49-F238E27FC236}">
                <a16:creationId xmlns:a16="http://schemas.microsoft.com/office/drawing/2014/main" id="{16F30A33-08A1-5E0F-1892-0E83FDDE9369}"/>
              </a:ext>
            </a:extLst>
          </p:cNvPr>
          <p:cNvSpPr/>
          <p:nvPr/>
        </p:nvSpPr>
        <p:spPr bwMode="auto">
          <a:xfrm>
            <a:off x="6333068" y="505257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テキスト ボックス 50">
            <a:extLst>
              <a:ext uri="{FF2B5EF4-FFF2-40B4-BE49-F238E27FC236}">
                <a16:creationId xmlns:a16="http://schemas.microsoft.com/office/drawing/2014/main" id="{2F4C8313-7D4B-FB0E-E7BA-17079540B229}"/>
              </a:ext>
            </a:extLst>
          </p:cNvPr>
          <p:cNvSpPr txBox="1"/>
          <p:nvPr/>
        </p:nvSpPr>
        <p:spPr>
          <a:xfrm>
            <a:off x="6940155" y="5756762"/>
            <a:ext cx="800219" cy="276999"/>
          </a:xfrm>
          <a:prstGeom prst="rect">
            <a:avLst/>
          </a:prstGeom>
          <a:solidFill>
            <a:srgbClr val="FFFF00"/>
          </a:solidFill>
        </p:spPr>
        <p:txBody>
          <a:bodyPr wrap="none" rtlCol="0">
            <a:spAutoFit/>
          </a:bodyPr>
          <a:lstStyle>
            <a:defPPr>
              <a:defRPr lang="ja-JP"/>
            </a:defPPr>
            <a:lvl1pPr>
              <a:defRPr sz="1200" b="1">
                <a:solidFill>
                  <a:srgbClr val="FF0000"/>
                </a:solidFill>
                <a:latin typeface="Meiryo UI" pitchFamily="50" charset="-128"/>
                <a:ea typeface="Meiryo UI" pitchFamily="50" charset="-128"/>
                <a:cs typeface="Meiryo UI" panose="020B0604030504040204" pitchFamily="50" charset="-128"/>
              </a:defRPr>
            </a:lvl1pPr>
          </a:lstStyle>
          <a:p>
            <a:r>
              <a:rPr lang="ja-JP" altLang="en-US" dirty="0"/>
              <a:t>○○億円</a:t>
            </a:r>
          </a:p>
        </p:txBody>
      </p:sp>
      <p:sp>
        <p:nvSpPr>
          <p:cNvPr id="52" name="円/楕円 51">
            <a:extLst>
              <a:ext uri="{FF2B5EF4-FFF2-40B4-BE49-F238E27FC236}">
                <a16:creationId xmlns:a16="http://schemas.microsoft.com/office/drawing/2014/main" id="{A124A7FC-C235-760B-04BF-8F3625BF31C0}"/>
              </a:ext>
            </a:extLst>
          </p:cNvPr>
          <p:cNvSpPr/>
          <p:nvPr/>
        </p:nvSpPr>
        <p:spPr bwMode="auto">
          <a:xfrm>
            <a:off x="7341690" y="4376563"/>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3" name="テキスト ボックス 52">
            <a:extLst>
              <a:ext uri="{FF2B5EF4-FFF2-40B4-BE49-F238E27FC236}">
                <a16:creationId xmlns:a16="http://schemas.microsoft.com/office/drawing/2014/main" id="{FF163F08-3507-4EB6-EC67-2575E013F789}"/>
              </a:ext>
            </a:extLst>
          </p:cNvPr>
          <p:cNvSpPr txBox="1"/>
          <p:nvPr/>
        </p:nvSpPr>
        <p:spPr>
          <a:xfrm>
            <a:off x="5892218" y="4473449"/>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54" name="テキスト ボックス 53">
            <a:extLst>
              <a:ext uri="{FF2B5EF4-FFF2-40B4-BE49-F238E27FC236}">
                <a16:creationId xmlns:a16="http://schemas.microsoft.com/office/drawing/2014/main" id="{B9C9483D-3424-D2E2-2A1B-E9E5847F78CD}"/>
              </a:ext>
            </a:extLst>
          </p:cNvPr>
          <p:cNvSpPr txBox="1"/>
          <p:nvPr/>
        </p:nvSpPr>
        <p:spPr>
          <a:xfrm>
            <a:off x="6539490" y="5647096"/>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dirty="0"/>
              <a:t>▲</a:t>
            </a:r>
          </a:p>
        </p:txBody>
      </p:sp>
      <p:sp>
        <p:nvSpPr>
          <p:cNvPr id="55" name="テキスト ボックス 54">
            <a:extLst>
              <a:ext uri="{FF2B5EF4-FFF2-40B4-BE49-F238E27FC236}">
                <a16:creationId xmlns:a16="http://schemas.microsoft.com/office/drawing/2014/main" id="{E412E580-F8C5-0BF1-05B2-4E5553A8706A}"/>
              </a:ext>
            </a:extLst>
          </p:cNvPr>
          <p:cNvSpPr txBox="1"/>
          <p:nvPr/>
        </p:nvSpPr>
        <p:spPr>
          <a:xfrm>
            <a:off x="4492993" y="655021"/>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56" name="テキスト ボックス 55">
            <a:extLst>
              <a:ext uri="{FF2B5EF4-FFF2-40B4-BE49-F238E27FC236}">
                <a16:creationId xmlns:a16="http://schemas.microsoft.com/office/drawing/2014/main" id="{505D1ACC-24ED-4183-52E1-1DD3620B6C98}"/>
              </a:ext>
            </a:extLst>
          </p:cNvPr>
          <p:cNvSpPr txBox="1"/>
          <p:nvPr/>
        </p:nvSpPr>
        <p:spPr>
          <a:xfrm>
            <a:off x="5699574" y="1195457"/>
            <a:ext cx="1031051"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地域住民所得</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7" name="テキスト ボックス 56">
            <a:extLst>
              <a:ext uri="{FF2B5EF4-FFF2-40B4-BE49-F238E27FC236}">
                <a16:creationId xmlns:a16="http://schemas.microsoft.com/office/drawing/2014/main" id="{885920F1-B7FB-E86B-673C-48B623BC35F4}"/>
              </a:ext>
            </a:extLst>
          </p:cNvPr>
          <p:cNvSpPr txBox="1"/>
          <p:nvPr/>
        </p:nvSpPr>
        <p:spPr>
          <a:xfrm>
            <a:off x="72225" y="4988583"/>
            <a:ext cx="889987"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労働生産性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8" name="テキスト ボックス 57">
            <a:extLst>
              <a:ext uri="{FF2B5EF4-FFF2-40B4-BE49-F238E27FC236}">
                <a16:creationId xmlns:a16="http://schemas.microsoft.com/office/drawing/2014/main" id="{8EF91634-FB44-3DBC-C804-A1A038E8285A}"/>
              </a:ext>
            </a:extLst>
          </p:cNvPr>
          <p:cNvSpPr txBox="1"/>
          <p:nvPr/>
        </p:nvSpPr>
        <p:spPr>
          <a:xfrm>
            <a:off x="2097724" y="5305506"/>
            <a:ext cx="2052000" cy="430887"/>
          </a:xfrm>
          <a:prstGeom prst="rect">
            <a:avLst/>
          </a:prstGeom>
          <a:noFill/>
          <a:ln w="19050">
            <a:solidFill>
              <a:srgbClr val="0070C0"/>
            </a:solidFill>
            <a:prstDash val="sysDash"/>
          </a:ln>
        </p:spPr>
        <p:txBody>
          <a:bodyPr wrap="square" rtlCol="0">
            <a:normAutofit/>
          </a:bodyPr>
          <a:lstStyle/>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a:extLst>
              <a:ext uri="{FF2B5EF4-FFF2-40B4-BE49-F238E27FC236}">
                <a16:creationId xmlns:a16="http://schemas.microsoft.com/office/drawing/2014/main" id="{728C43CF-CF7D-6FEF-40A6-7E5C52671CBD}"/>
              </a:ext>
            </a:extLst>
          </p:cNvPr>
          <p:cNvSpPr/>
          <p:nvPr/>
        </p:nvSpPr>
        <p:spPr>
          <a:xfrm>
            <a:off x="2037994" y="5720094"/>
            <a:ext cx="1874231" cy="261610"/>
          </a:xfrm>
          <a:prstGeom prst="rect">
            <a:avLst/>
          </a:prstGeom>
          <a:noFill/>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p>
        </p:txBody>
      </p:sp>
      <p:sp>
        <p:nvSpPr>
          <p:cNvPr id="60" name="テキスト ボックス 59">
            <a:extLst>
              <a:ext uri="{FF2B5EF4-FFF2-40B4-BE49-F238E27FC236}">
                <a16:creationId xmlns:a16="http://schemas.microsoft.com/office/drawing/2014/main" id="{DEDB2B89-7D6E-D901-A119-9D9F6ED281FA}"/>
              </a:ext>
            </a:extLst>
          </p:cNvPr>
          <p:cNvSpPr txBox="1"/>
          <p:nvPr/>
        </p:nvSpPr>
        <p:spPr>
          <a:xfrm>
            <a:off x="2097725" y="4983893"/>
            <a:ext cx="1207382"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エネルギー生産性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65" name="通勤矢印">
            <a:extLst>
              <a:ext uri="{FF2B5EF4-FFF2-40B4-BE49-F238E27FC236}">
                <a16:creationId xmlns:a16="http://schemas.microsoft.com/office/drawing/2014/main" id="{DEF36965-BB22-D799-2CD0-6C809C65B299}"/>
              </a:ext>
            </a:extLst>
          </p:cNvPr>
          <p:cNvSpPr/>
          <p:nvPr/>
        </p:nvSpPr>
        <p:spPr bwMode="auto">
          <a:xfrm rot="10800000">
            <a:off x="3480590" y="879433"/>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テキスト ボックス 65">
            <a:extLst>
              <a:ext uri="{FF2B5EF4-FFF2-40B4-BE49-F238E27FC236}">
                <a16:creationId xmlns:a16="http://schemas.microsoft.com/office/drawing/2014/main" id="{A7D4B777-1D74-B539-0D45-3843623E243E}"/>
              </a:ext>
            </a:extLst>
          </p:cNvPr>
          <p:cNvSpPr txBox="1"/>
          <p:nvPr/>
        </p:nvSpPr>
        <p:spPr>
          <a:xfrm>
            <a:off x="8533708" y="3906898"/>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7" name="テキスト ボックス 66">
            <a:extLst>
              <a:ext uri="{FF2B5EF4-FFF2-40B4-BE49-F238E27FC236}">
                <a16:creationId xmlns:a16="http://schemas.microsoft.com/office/drawing/2014/main" id="{F9DD2A40-2656-0B51-2089-E4B82DE4FD9B}"/>
              </a:ext>
            </a:extLst>
          </p:cNvPr>
          <p:cNvSpPr txBox="1"/>
          <p:nvPr/>
        </p:nvSpPr>
        <p:spPr>
          <a:xfrm>
            <a:off x="8294831" y="2634197"/>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8" name="テキスト ボックス 67">
            <a:extLst>
              <a:ext uri="{FF2B5EF4-FFF2-40B4-BE49-F238E27FC236}">
                <a16:creationId xmlns:a16="http://schemas.microsoft.com/office/drawing/2014/main" id="{2CCA06C2-3242-0DD2-E9CD-07ED10271B4C}"/>
              </a:ext>
            </a:extLst>
          </p:cNvPr>
          <p:cNvSpPr txBox="1"/>
          <p:nvPr/>
        </p:nvSpPr>
        <p:spPr>
          <a:xfrm>
            <a:off x="902926" y="4899895"/>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69" name="テキスト ボックス 68">
            <a:extLst>
              <a:ext uri="{FF2B5EF4-FFF2-40B4-BE49-F238E27FC236}">
                <a16:creationId xmlns:a16="http://schemas.microsoft.com/office/drawing/2014/main" id="{C77087C0-0CD0-AFC7-533E-56A06BE04200}"/>
              </a:ext>
            </a:extLst>
          </p:cNvPr>
          <p:cNvSpPr txBox="1"/>
          <p:nvPr/>
        </p:nvSpPr>
        <p:spPr>
          <a:xfrm>
            <a:off x="7771378" y="2966674"/>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0" name="テキスト ボックス 69">
            <a:extLst>
              <a:ext uri="{FF2B5EF4-FFF2-40B4-BE49-F238E27FC236}">
                <a16:creationId xmlns:a16="http://schemas.microsoft.com/office/drawing/2014/main" id="{7DFE6DEF-EE91-A5DD-7040-2FDBA6F1A873}"/>
              </a:ext>
            </a:extLst>
          </p:cNvPr>
          <p:cNvSpPr txBox="1"/>
          <p:nvPr/>
        </p:nvSpPr>
        <p:spPr>
          <a:xfrm>
            <a:off x="8001949" y="4252813"/>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1" name="テキスト ボックス 70">
            <a:extLst>
              <a:ext uri="{FF2B5EF4-FFF2-40B4-BE49-F238E27FC236}">
                <a16:creationId xmlns:a16="http://schemas.microsoft.com/office/drawing/2014/main" id="{E2D89D96-ABEC-5187-9C68-E0BFAA5E185B}"/>
              </a:ext>
            </a:extLst>
          </p:cNvPr>
          <p:cNvSpPr txBox="1"/>
          <p:nvPr/>
        </p:nvSpPr>
        <p:spPr>
          <a:xfrm>
            <a:off x="6930448" y="5527939"/>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4" name="TB11">
            <a:extLst>
              <a:ext uri="{FF2B5EF4-FFF2-40B4-BE49-F238E27FC236}">
                <a16:creationId xmlns:a16="http://schemas.microsoft.com/office/drawing/2014/main" id="{C39AF951-18C3-7349-627F-06E5DCAD912F}"/>
              </a:ext>
            </a:extLst>
          </p:cNvPr>
          <p:cNvSpPr txBox="1"/>
          <p:nvPr/>
        </p:nvSpPr>
        <p:spPr>
          <a:xfrm>
            <a:off x="7709899" y="5211661"/>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⑪</a:t>
            </a:r>
          </a:p>
        </p:txBody>
      </p:sp>
      <p:sp>
        <p:nvSpPr>
          <p:cNvPr id="75" name="TB10">
            <a:extLst>
              <a:ext uri="{FF2B5EF4-FFF2-40B4-BE49-F238E27FC236}">
                <a16:creationId xmlns:a16="http://schemas.microsoft.com/office/drawing/2014/main" id="{70ABC387-428A-78CC-0844-31FAED8F4A7C}"/>
              </a:ext>
            </a:extLst>
          </p:cNvPr>
          <p:cNvSpPr txBox="1"/>
          <p:nvPr/>
        </p:nvSpPr>
        <p:spPr>
          <a:xfrm>
            <a:off x="7693854" y="3869241"/>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⑩</a:t>
            </a:r>
            <a:endParaRPr kumimoji="1" lang="ja-JP" altLang="en-US" b="1" dirty="0">
              <a:solidFill>
                <a:schemeClr val="accent6">
                  <a:lumMod val="75000"/>
                </a:schemeClr>
              </a:solidFill>
              <a:latin typeface="Meiryo UI" pitchFamily="50" charset="-128"/>
              <a:ea typeface="Meiryo UI" pitchFamily="50" charset="-128"/>
            </a:endParaRPr>
          </a:p>
        </p:txBody>
      </p:sp>
      <p:sp>
        <p:nvSpPr>
          <p:cNvPr id="76" name="TB9">
            <a:extLst>
              <a:ext uri="{FF2B5EF4-FFF2-40B4-BE49-F238E27FC236}">
                <a16:creationId xmlns:a16="http://schemas.microsoft.com/office/drawing/2014/main" id="{9B2420C8-48F3-200F-4A5A-65C265F4B230}"/>
              </a:ext>
            </a:extLst>
          </p:cNvPr>
          <p:cNvSpPr txBox="1"/>
          <p:nvPr/>
        </p:nvSpPr>
        <p:spPr>
          <a:xfrm>
            <a:off x="7448678" y="263766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⑨</a:t>
            </a:r>
            <a:endParaRPr kumimoji="1" lang="ja-JP" altLang="en-US" b="1" dirty="0">
              <a:solidFill>
                <a:schemeClr val="accent6">
                  <a:lumMod val="75000"/>
                </a:schemeClr>
              </a:solidFill>
              <a:latin typeface="Meiryo UI" pitchFamily="50" charset="-128"/>
              <a:ea typeface="Meiryo UI" pitchFamily="50" charset="-128"/>
            </a:endParaRPr>
          </a:p>
        </p:txBody>
      </p:sp>
      <p:sp>
        <p:nvSpPr>
          <p:cNvPr id="77" name="TB8">
            <a:extLst>
              <a:ext uri="{FF2B5EF4-FFF2-40B4-BE49-F238E27FC236}">
                <a16:creationId xmlns:a16="http://schemas.microsoft.com/office/drawing/2014/main" id="{945C1A0E-081A-B612-A979-93C15841CD2C}"/>
              </a:ext>
            </a:extLst>
          </p:cNvPr>
          <p:cNvSpPr txBox="1"/>
          <p:nvPr/>
        </p:nvSpPr>
        <p:spPr>
          <a:xfrm>
            <a:off x="6991708" y="1088499"/>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⑧</a:t>
            </a:r>
            <a:endParaRPr kumimoji="1" lang="ja-JP" altLang="en-US" b="1" dirty="0">
              <a:solidFill>
                <a:schemeClr val="accent6">
                  <a:lumMod val="75000"/>
                </a:schemeClr>
              </a:solidFill>
              <a:latin typeface="Meiryo UI" pitchFamily="50" charset="-128"/>
              <a:ea typeface="Meiryo UI" pitchFamily="50" charset="-128"/>
            </a:endParaRPr>
          </a:p>
        </p:txBody>
      </p:sp>
      <p:sp>
        <p:nvSpPr>
          <p:cNvPr id="78" name="TB7">
            <a:extLst>
              <a:ext uri="{FF2B5EF4-FFF2-40B4-BE49-F238E27FC236}">
                <a16:creationId xmlns:a16="http://schemas.microsoft.com/office/drawing/2014/main" id="{C1FEE34A-F5E5-122C-7E4A-664C9AD89D30}"/>
              </a:ext>
            </a:extLst>
          </p:cNvPr>
          <p:cNvSpPr txBox="1"/>
          <p:nvPr/>
        </p:nvSpPr>
        <p:spPr>
          <a:xfrm>
            <a:off x="5021864" y="676254"/>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⑦</a:t>
            </a:r>
            <a:endParaRPr kumimoji="1" lang="ja-JP" altLang="en-US" b="1" dirty="0">
              <a:solidFill>
                <a:schemeClr val="accent6">
                  <a:lumMod val="75000"/>
                </a:schemeClr>
              </a:solidFill>
              <a:latin typeface="Meiryo UI" pitchFamily="50" charset="-128"/>
              <a:ea typeface="Meiryo UI" pitchFamily="50" charset="-128"/>
            </a:endParaRPr>
          </a:p>
        </p:txBody>
      </p:sp>
      <p:sp>
        <p:nvSpPr>
          <p:cNvPr id="79" name="TB6">
            <a:extLst>
              <a:ext uri="{FF2B5EF4-FFF2-40B4-BE49-F238E27FC236}">
                <a16:creationId xmlns:a16="http://schemas.microsoft.com/office/drawing/2014/main" id="{94B74059-314A-2B91-0213-7E3AE207AD54}"/>
              </a:ext>
            </a:extLst>
          </p:cNvPr>
          <p:cNvSpPr txBox="1"/>
          <p:nvPr/>
        </p:nvSpPr>
        <p:spPr>
          <a:xfrm>
            <a:off x="3675083" y="5123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⑥</a:t>
            </a:r>
            <a:endParaRPr kumimoji="1" lang="ja-JP" altLang="en-US" b="1" dirty="0">
              <a:solidFill>
                <a:schemeClr val="accent6">
                  <a:lumMod val="75000"/>
                </a:schemeClr>
              </a:solidFill>
              <a:latin typeface="Meiryo UI" pitchFamily="50" charset="-128"/>
              <a:ea typeface="Meiryo UI" pitchFamily="50" charset="-128"/>
            </a:endParaRPr>
          </a:p>
        </p:txBody>
      </p:sp>
      <p:sp>
        <p:nvSpPr>
          <p:cNvPr id="80" name="TB5">
            <a:extLst>
              <a:ext uri="{FF2B5EF4-FFF2-40B4-BE49-F238E27FC236}">
                <a16:creationId xmlns:a16="http://schemas.microsoft.com/office/drawing/2014/main" id="{328CE6EF-11B8-A1FF-E017-03D23817A1D0}"/>
              </a:ext>
            </a:extLst>
          </p:cNvPr>
          <p:cNvSpPr txBox="1"/>
          <p:nvPr/>
        </p:nvSpPr>
        <p:spPr>
          <a:xfrm>
            <a:off x="1360169" y="73807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⑤</a:t>
            </a:r>
          </a:p>
        </p:txBody>
      </p:sp>
      <p:sp>
        <p:nvSpPr>
          <p:cNvPr id="81" name="TB4">
            <a:extLst>
              <a:ext uri="{FF2B5EF4-FFF2-40B4-BE49-F238E27FC236}">
                <a16:creationId xmlns:a16="http://schemas.microsoft.com/office/drawing/2014/main" id="{15177DFA-7A6C-F442-248D-ABFF13149A29}"/>
              </a:ext>
            </a:extLst>
          </p:cNvPr>
          <p:cNvSpPr txBox="1"/>
          <p:nvPr/>
        </p:nvSpPr>
        <p:spPr>
          <a:xfrm>
            <a:off x="3433021" y="198795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④</a:t>
            </a:r>
          </a:p>
        </p:txBody>
      </p:sp>
      <p:sp>
        <p:nvSpPr>
          <p:cNvPr id="82" name="TB3">
            <a:extLst>
              <a:ext uri="{FF2B5EF4-FFF2-40B4-BE49-F238E27FC236}">
                <a16:creationId xmlns:a16="http://schemas.microsoft.com/office/drawing/2014/main" id="{877533AD-D52E-B33C-AF37-BDAA76375E90}"/>
              </a:ext>
            </a:extLst>
          </p:cNvPr>
          <p:cNvSpPr txBox="1"/>
          <p:nvPr/>
        </p:nvSpPr>
        <p:spPr>
          <a:xfrm>
            <a:off x="3615465" y="49146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③</a:t>
            </a:r>
            <a:endParaRPr kumimoji="1" lang="ja-JP" altLang="en-US" b="1" dirty="0">
              <a:solidFill>
                <a:schemeClr val="accent6">
                  <a:lumMod val="75000"/>
                </a:schemeClr>
              </a:solidFill>
              <a:latin typeface="Meiryo UI" pitchFamily="50" charset="-128"/>
              <a:ea typeface="Meiryo UI" pitchFamily="50" charset="-128"/>
            </a:endParaRPr>
          </a:p>
        </p:txBody>
      </p:sp>
      <p:sp>
        <p:nvSpPr>
          <p:cNvPr id="83" name="TB2">
            <a:extLst>
              <a:ext uri="{FF2B5EF4-FFF2-40B4-BE49-F238E27FC236}">
                <a16:creationId xmlns:a16="http://schemas.microsoft.com/office/drawing/2014/main" id="{6A7F9920-D6F9-5DAE-86EB-263B7FC11924}"/>
              </a:ext>
            </a:extLst>
          </p:cNvPr>
          <p:cNvSpPr txBox="1"/>
          <p:nvPr/>
        </p:nvSpPr>
        <p:spPr>
          <a:xfrm>
            <a:off x="1242058" y="4906242"/>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②</a:t>
            </a:r>
            <a:endParaRPr kumimoji="1" lang="ja-JP" altLang="en-US" b="1" dirty="0">
              <a:solidFill>
                <a:schemeClr val="accent6">
                  <a:lumMod val="75000"/>
                </a:schemeClr>
              </a:solidFill>
              <a:latin typeface="Meiryo UI" pitchFamily="50" charset="-128"/>
              <a:ea typeface="Meiryo UI" pitchFamily="50" charset="-128"/>
            </a:endParaRPr>
          </a:p>
        </p:txBody>
      </p:sp>
      <p:sp>
        <p:nvSpPr>
          <p:cNvPr id="84" name="TB1">
            <a:extLst>
              <a:ext uri="{FF2B5EF4-FFF2-40B4-BE49-F238E27FC236}">
                <a16:creationId xmlns:a16="http://schemas.microsoft.com/office/drawing/2014/main" id="{B0C6D0BE-5F71-FD41-5019-B672B14AE886}"/>
              </a:ext>
            </a:extLst>
          </p:cNvPr>
          <p:cNvSpPr txBox="1"/>
          <p:nvPr/>
        </p:nvSpPr>
        <p:spPr>
          <a:xfrm>
            <a:off x="955271" y="4046069"/>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①</a:t>
            </a:r>
          </a:p>
        </p:txBody>
      </p:sp>
      <p:sp>
        <p:nvSpPr>
          <p:cNvPr id="85" name="テキスト ボックス 60">
            <a:extLst>
              <a:ext uri="{FF2B5EF4-FFF2-40B4-BE49-F238E27FC236}">
                <a16:creationId xmlns:a16="http://schemas.microsoft.com/office/drawing/2014/main" id="{53E41533-9A05-CEB6-192B-D3A216EED144}"/>
              </a:ext>
            </a:extLst>
          </p:cNvPr>
          <p:cNvSpPr txBox="1"/>
          <p:nvPr/>
        </p:nvSpPr>
        <p:spPr>
          <a:xfrm>
            <a:off x="4365683" y="5378507"/>
            <a:ext cx="1152000" cy="246221"/>
          </a:xfrm>
          <a:prstGeom prst="rect">
            <a:avLst/>
          </a:prstGeom>
          <a:noFill/>
        </p:spPr>
        <p:txBody>
          <a:bodyPr wrap="square" rtlCol="0">
            <a:spAutoFit/>
          </a:bodyPr>
          <a:lstStyle/>
          <a:p>
            <a:pPr algn="ctr"/>
            <a:r>
              <a:rPr kumimoji="1" lang="en-US" altLang="ja-JP" sz="1000" b="1" dirty="0">
                <a:latin typeface="Meiryo UI" pitchFamily="50" charset="-128"/>
                <a:ea typeface="Meiryo UI" pitchFamily="50" charset="-128"/>
                <a:cs typeface="Meiryo UI" panose="020B0604030504040204" pitchFamily="50" charset="-128"/>
              </a:rPr>
              <a:t>GRP</a:t>
            </a:r>
            <a:r>
              <a:rPr kumimoji="1" lang="ja-JP" altLang="en-US" sz="1000" b="1" dirty="0">
                <a:latin typeface="Meiryo UI" pitchFamily="50" charset="-128"/>
                <a:ea typeface="Meiryo UI" pitchFamily="50" charset="-128"/>
                <a:cs typeface="Meiryo UI" panose="020B0604030504040204" pitchFamily="50" charset="-128"/>
              </a:rPr>
              <a:t>の</a:t>
            </a:r>
            <a:r>
              <a:rPr lang="ja-JP" altLang="en-US" sz="1000" b="1" dirty="0">
                <a:latin typeface="Meiryo UI" pitchFamily="50" charset="-128"/>
                <a:ea typeface="Meiryo UI" pitchFamily="50" charset="-128"/>
                <a:cs typeface="Meiryo UI" panose="020B0604030504040204" pitchFamily="50" charset="-128"/>
              </a:rPr>
              <a:t>○○</a:t>
            </a:r>
            <a:r>
              <a:rPr kumimoji="1" lang="en-US" altLang="ja-JP" sz="1000" b="1" dirty="0">
                <a:latin typeface="Meiryo UI" pitchFamily="50" charset="-128"/>
                <a:ea typeface="Meiryo UI" pitchFamily="50" charset="-128"/>
                <a:cs typeface="Meiryo UI" panose="020B0604030504040204" pitchFamily="50" charset="-128"/>
              </a:rPr>
              <a:t>%</a:t>
            </a:r>
            <a:endParaRPr kumimoji="1" lang="ja-JP" altLang="en-US" sz="1000" b="1" dirty="0">
              <a:latin typeface="Meiryo UI" pitchFamily="50" charset="-128"/>
              <a:ea typeface="Meiryo UI" pitchFamily="50" charset="-128"/>
              <a:cs typeface="Meiryo UI" panose="020B0604030504040204" pitchFamily="50" charset="-128"/>
            </a:endParaRPr>
          </a:p>
        </p:txBody>
      </p:sp>
      <p:sp>
        <p:nvSpPr>
          <p:cNvPr id="86" name="テキスト ボックス 61">
            <a:extLst>
              <a:ext uri="{FF2B5EF4-FFF2-40B4-BE49-F238E27FC236}">
                <a16:creationId xmlns:a16="http://schemas.microsoft.com/office/drawing/2014/main" id="{41F3035C-46A5-A032-1DC5-9FE461ACD329}"/>
              </a:ext>
            </a:extLst>
          </p:cNvPr>
          <p:cNvSpPr txBox="1"/>
          <p:nvPr/>
        </p:nvSpPr>
        <p:spPr>
          <a:xfrm>
            <a:off x="4380333" y="5151515"/>
            <a:ext cx="982961" cy="246221"/>
          </a:xfrm>
          <a:prstGeom prst="rect">
            <a:avLst/>
          </a:prstGeom>
          <a:solidFill>
            <a:srgbClr val="C9E8FF"/>
          </a:solidFill>
        </p:spPr>
        <p:txBody>
          <a:bodyPr wrap="square" rtlCol="0">
            <a:spAutoFit/>
          </a:bodyPr>
          <a:lstStyle>
            <a:defPPr>
              <a:defRPr lang="ja-JP"/>
            </a:defPPr>
            <a:lvl1pPr algn="just">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dirty="0"/>
              <a:t>エネルギー代金</a:t>
            </a:r>
          </a:p>
        </p:txBody>
      </p:sp>
      <p:sp>
        <p:nvSpPr>
          <p:cNvPr id="87" name="テキスト ボックス 62">
            <a:extLst>
              <a:ext uri="{FF2B5EF4-FFF2-40B4-BE49-F238E27FC236}">
                <a16:creationId xmlns:a16="http://schemas.microsoft.com/office/drawing/2014/main" id="{DB52F1AB-B857-5E7B-E8C8-2BE40B5946E1}"/>
              </a:ext>
            </a:extLst>
          </p:cNvPr>
          <p:cNvSpPr txBox="1"/>
          <p:nvPr/>
        </p:nvSpPr>
        <p:spPr>
          <a:xfrm>
            <a:off x="4652402" y="560618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88" name="エネルギー矢印">
            <a:extLst>
              <a:ext uri="{FF2B5EF4-FFF2-40B4-BE49-F238E27FC236}">
                <a16:creationId xmlns:a16="http://schemas.microsoft.com/office/drawing/2014/main" id="{66183D1B-6763-852B-C62A-D86D6A345A80}"/>
              </a:ext>
            </a:extLst>
          </p:cNvPr>
          <p:cNvSpPr/>
          <p:nvPr/>
        </p:nvSpPr>
        <p:spPr bwMode="auto">
          <a:xfrm>
            <a:off x="5402427" y="4943841"/>
            <a:ext cx="576000" cy="792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9" name="テキスト ボックス 72">
            <a:extLst>
              <a:ext uri="{FF2B5EF4-FFF2-40B4-BE49-F238E27FC236}">
                <a16:creationId xmlns:a16="http://schemas.microsoft.com/office/drawing/2014/main" id="{669A2817-941B-8C2C-8C95-F4184D4CE2F7}"/>
              </a:ext>
            </a:extLst>
          </p:cNvPr>
          <p:cNvSpPr txBox="1"/>
          <p:nvPr/>
        </p:nvSpPr>
        <p:spPr>
          <a:xfrm>
            <a:off x="4259394" y="5569829"/>
            <a:ext cx="441146"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90" name="TB11">
            <a:extLst>
              <a:ext uri="{FF2B5EF4-FFF2-40B4-BE49-F238E27FC236}">
                <a16:creationId xmlns:a16="http://schemas.microsoft.com/office/drawing/2014/main" id="{33F3916E-F22F-210D-2065-949C32559756}"/>
              </a:ext>
            </a:extLst>
          </p:cNvPr>
          <p:cNvSpPr txBox="1"/>
          <p:nvPr/>
        </p:nvSpPr>
        <p:spPr>
          <a:xfrm>
            <a:off x="4405335" y="4796667"/>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⑫</a:t>
            </a:r>
            <a:endParaRPr kumimoji="1" lang="ja-JP" altLang="en-US" b="1" dirty="0">
              <a:solidFill>
                <a:schemeClr val="accent6">
                  <a:lumMod val="75000"/>
                </a:schemeClr>
              </a:solidFill>
              <a:latin typeface="Meiryo UI" pitchFamily="50" charset="-128"/>
              <a:ea typeface="Meiryo UI" pitchFamily="50" charset="-128"/>
            </a:endParaRPr>
          </a:p>
        </p:txBody>
      </p:sp>
      <p:sp>
        <p:nvSpPr>
          <p:cNvPr id="92" name="正方形/長方形 91">
            <a:extLst>
              <a:ext uri="{FF2B5EF4-FFF2-40B4-BE49-F238E27FC236}">
                <a16:creationId xmlns:a16="http://schemas.microsoft.com/office/drawing/2014/main" id="{7C411F0B-3937-C144-B5F3-A6AE38B39DC7}"/>
              </a:ext>
            </a:extLst>
          </p:cNvPr>
          <p:cNvSpPr/>
          <p:nvPr/>
        </p:nvSpPr>
        <p:spPr bwMode="auto">
          <a:xfrm>
            <a:off x="1749141" y="773581"/>
            <a:ext cx="648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本社等</a:t>
            </a:r>
          </a:p>
        </p:txBody>
      </p:sp>
      <p:sp>
        <p:nvSpPr>
          <p:cNvPr id="93" name="正方形/長方形 92">
            <a:extLst>
              <a:ext uri="{FF2B5EF4-FFF2-40B4-BE49-F238E27FC236}">
                <a16:creationId xmlns:a16="http://schemas.microsoft.com/office/drawing/2014/main" id="{A489FF7D-5434-2DCC-6988-50904B4ECFDA}"/>
              </a:ext>
            </a:extLst>
          </p:cNvPr>
          <p:cNvSpPr/>
          <p:nvPr/>
        </p:nvSpPr>
        <p:spPr bwMode="auto">
          <a:xfrm>
            <a:off x="7815607" y="2748972"/>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消費</a:t>
            </a:r>
          </a:p>
        </p:txBody>
      </p:sp>
      <p:sp>
        <p:nvSpPr>
          <p:cNvPr id="94" name="正方形/長方形 93">
            <a:extLst>
              <a:ext uri="{FF2B5EF4-FFF2-40B4-BE49-F238E27FC236}">
                <a16:creationId xmlns:a16="http://schemas.microsoft.com/office/drawing/2014/main" id="{C1C08012-6AAB-B100-DEA8-DB4690DB5669}"/>
              </a:ext>
            </a:extLst>
          </p:cNvPr>
          <p:cNvSpPr/>
          <p:nvPr/>
        </p:nvSpPr>
        <p:spPr bwMode="auto">
          <a:xfrm>
            <a:off x="8069041" y="4027221"/>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投資</a:t>
            </a:r>
          </a:p>
        </p:txBody>
      </p:sp>
      <p:sp>
        <p:nvSpPr>
          <p:cNvPr id="91" name="円/楕円 90">
            <a:extLst>
              <a:ext uri="{FF2B5EF4-FFF2-40B4-BE49-F238E27FC236}">
                <a16:creationId xmlns:a16="http://schemas.microsoft.com/office/drawing/2014/main" id="{84A4FA60-2CD4-3145-0DDD-0B5F1A9D4C4B}"/>
              </a:ext>
            </a:extLst>
          </p:cNvPr>
          <p:cNvSpPr/>
          <p:nvPr/>
        </p:nvSpPr>
        <p:spPr bwMode="auto">
          <a:xfrm>
            <a:off x="3399288" y="1017016"/>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5" name="円/楕円 94">
            <a:extLst>
              <a:ext uri="{FF2B5EF4-FFF2-40B4-BE49-F238E27FC236}">
                <a16:creationId xmlns:a16="http://schemas.microsoft.com/office/drawing/2014/main" id="{779A6DF5-1DC5-F387-8A0F-A8ABB050B4FC}"/>
              </a:ext>
            </a:extLst>
          </p:cNvPr>
          <p:cNvSpPr/>
          <p:nvPr/>
        </p:nvSpPr>
        <p:spPr bwMode="auto">
          <a:xfrm>
            <a:off x="5107106" y="1339100"/>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6" name="円/楕円 95">
            <a:extLst>
              <a:ext uri="{FF2B5EF4-FFF2-40B4-BE49-F238E27FC236}">
                <a16:creationId xmlns:a16="http://schemas.microsoft.com/office/drawing/2014/main" id="{22A7A059-AD44-3FAA-EF74-6E5D6C1AD779}"/>
              </a:ext>
            </a:extLst>
          </p:cNvPr>
          <p:cNvSpPr/>
          <p:nvPr/>
        </p:nvSpPr>
        <p:spPr bwMode="auto">
          <a:xfrm>
            <a:off x="5410225" y="5274659"/>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1" name="TB11">
            <a:extLst>
              <a:ext uri="{FF2B5EF4-FFF2-40B4-BE49-F238E27FC236}">
                <a16:creationId xmlns:a16="http://schemas.microsoft.com/office/drawing/2014/main" id="{64155E1A-38E9-70AC-E963-5C8AD08408B0}"/>
              </a:ext>
            </a:extLst>
          </p:cNvPr>
          <p:cNvSpPr txBox="1"/>
          <p:nvPr/>
        </p:nvSpPr>
        <p:spPr>
          <a:xfrm>
            <a:off x="3926102" y="591695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⑬</a:t>
            </a:r>
            <a:endParaRPr kumimoji="1" lang="ja-JP" altLang="en-US" b="1" dirty="0">
              <a:solidFill>
                <a:schemeClr val="accent6">
                  <a:lumMod val="75000"/>
                </a:schemeClr>
              </a:solidFill>
              <a:latin typeface="Meiryo UI" pitchFamily="50" charset="-128"/>
              <a:ea typeface="Meiryo UI" pitchFamily="50" charset="-128"/>
            </a:endParaRPr>
          </a:p>
        </p:txBody>
      </p:sp>
      <p:sp>
        <p:nvSpPr>
          <p:cNvPr id="102" name="テキスト ボックス 101">
            <a:extLst>
              <a:ext uri="{FF2B5EF4-FFF2-40B4-BE49-F238E27FC236}">
                <a16:creationId xmlns:a16="http://schemas.microsoft.com/office/drawing/2014/main" id="{8D71708C-BF36-10B8-B854-A370D4EA63B9}"/>
              </a:ext>
            </a:extLst>
          </p:cNvPr>
          <p:cNvSpPr txBox="1"/>
          <p:nvPr/>
        </p:nvSpPr>
        <p:spPr>
          <a:xfrm>
            <a:off x="4246518" y="6014729"/>
            <a:ext cx="14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再エネ導入ポテンシャル</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3" name="テキスト ボックス 10">
            <a:extLst>
              <a:ext uri="{FF2B5EF4-FFF2-40B4-BE49-F238E27FC236}">
                <a16:creationId xmlns:a16="http://schemas.microsoft.com/office/drawing/2014/main" id="{262E3A7D-B93B-3510-7D3A-14E0786724BC}"/>
              </a:ext>
            </a:extLst>
          </p:cNvPr>
          <p:cNvSpPr txBox="1"/>
          <p:nvPr/>
        </p:nvSpPr>
        <p:spPr>
          <a:xfrm>
            <a:off x="5664022" y="5999340"/>
            <a:ext cx="666721"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a:t>
            </a:r>
            <a:r>
              <a:rPr lang="en-US" altLang="ja-JP" sz="1200" b="1" dirty="0">
                <a:solidFill>
                  <a:srgbClr val="FF0000"/>
                </a:solidFill>
                <a:latin typeface="Meiryo UI" pitchFamily="50" charset="-128"/>
                <a:ea typeface="Meiryo UI" pitchFamily="50" charset="-128"/>
                <a:cs typeface="Meiryo UI" panose="020B0604030504040204" pitchFamily="50" charset="-128"/>
              </a:rPr>
              <a:t>TJ</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104" name="正方形/長方形 103">
            <a:extLst>
              <a:ext uri="{FF2B5EF4-FFF2-40B4-BE49-F238E27FC236}">
                <a16:creationId xmlns:a16="http://schemas.microsoft.com/office/drawing/2014/main" id="{ED668DE1-C203-1206-F7C2-BDFFB696ECC5}"/>
              </a:ext>
            </a:extLst>
          </p:cNvPr>
          <p:cNvSpPr/>
          <p:nvPr/>
        </p:nvSpPr>
        <p:spPr>
          <a:xfrm>
            <a:off x="94418" y="6282955"/>
            <a:ext cx="6327500" cy="24622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）地域住民所得は、夜間人口</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人当たりの所得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雇用者所得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その他所得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を意味する。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）エネルギー代金の収支は経常収支の内数であり、原材料利用や本社・営業所等の活動</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非エネルギー</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は含まれない。</a:t>
            </a:r>
            <a:r>
              <a:rPr lang="en-US" altLang="ja-JP" sz="800" dirty="0">
                <a:latin typeface="Meiryo UI" pitchFamily="50" charset="-128"/>
                <a:ea typeface="Meiryo UI" pitchFamily="50" charset="-128"/>
              </a:rPr>
              <a:t>※Ver3.0</a:t>
            </a:r>
            <a:r>
              <a:rPr lang="ja-JP" altLang="en-US" sz="800" dirty="0">
                <a:latin typeface="Meiryo UI" pitchFamily="50" charset="-128"/>
                <a:ea typeface="Meiryo UI" pitchFamily="50" charset="-128"/>
              </a:rPr>
              <a:t>までは含まれる</a:t>
            </a:r>
          </a:p>
        </p:txBody>
      </p:sp>
      <p:sp>
        <p:nvSpPr>
          <p:cNvPr id="105" name="正方形/長方形 104">
            <a:extLst>
              <a:ext uri="{FF2B5EF4-FFF2-40B4-BE49-F238E27FC236}">
                <a16:creationId xmlns:a16="http://schemas.microsoft.com/office/drawing/2014/main" id="{F8FBB05F-E46C-8AF0-64C7-39EEEA8A7197}"/>
              </a:ext>
            </a:extLst>
          </p:cNvPr>
          <p:cNvSpPr/>
          <p:nvPr/>
        </p:nvSpPr>
        <p:spPr>
          <a:xfrm>
            <a:off x="0" y="6094918"/>
            <a:ext cx="392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「国民経済計算」、「県民経済計算」、「産業連関表」、「国勢調査」等より作成</a:t>
            </a:r>
          </a:p>
        </p:txBody>
      </p:sp>
      <p:sp>
        <p:nvSpPr>
          <p:cNvPr id="98" name="正方形/長方形 31">
            <a:extLst>
              <a:ext uri="{FF2B5EF4-FFF2-40B4-BE49-F238E27FC236}">
                <a16:creationId xmlns:a16="http://schemas.microsoft.com/office/drawing/2014/main" id="{3FFA1C38-2DF2-58C8-D515-C5DCEA08760B}"/>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99" name="スライド番号プレースホルダ 2">
            <a:extLst>
              <a:ext uri="{FF2B5EF4-FFF2-40B4-BE49-F238E27FC236}">
                <a16:creationId xmlns:a16="http://schemas.microsoft.com/office/drawing/2014/main" id="{AC405B67-94C3-10B1-6FB7-132EDDF27771}"/>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16</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145848278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0F5B395-4279-ACA5-87FF-BF9D9A852EC6}"/>
            </a:ext>
          </a:extLst>
        </p:cNvPr>
        <p:cNvGrpSpPr/>
        <p:nvPr/>
      </p:nvGrpSpPr>
      <p:grpSpPr>
        <a:xfrm>
          <a:off x="0" y="0"/>
          <a:ext cx="0" cy="0"/>
          <a:chOff x="0" y="0"/>
          <a:chExt cx="0" cy="0"/>
        </a:xfrm>
      </p:grpSpPr>
      <p:sp>
        <p:nvSpPr>
          <p:cNvPr id="17" name="テキスト ボックス 16">
            <a:extLst>
              <a:ext uri="{FF2B5EF4-FFF2-40B4-BE49-F238E27FC236}">
                <a16:creationId xmlns:a16="http://schemas.microsoft.com/office/drawing/2014/main" id="{500AA42F-BAA0-4773-0BEB-537747449EFD}"/>
              </a:ext>
            </a:extLst>
          </p:cNvPr>
          <p:cNvSpPr txBox="1"/>
          <p:nvPr/>
        </p:nvSpPr>
        <p:spPr>
          <a:xfrm>
            <a:off x="7281226" y="642008"/>
            <a:ext cx="1836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分析内容</a:t>
            </a:r>
          </a:p>
        </p:txBody>
      </p:sp>
      <p:sp>
        <p:nvSpPr>
          <p:cNvPr id="11" name="テキスト ボックス 10">
            <a:extLst>
              <a:ext uri="{FF2B5EF4-FFF2-40B4-BE49-F238E27FC236}">
                <a16:creationId xmlns:a16="http://schemas.microsoft.com/office/drawing/2014/main" id="{9CA0EFDE-009E-8C45-FCA1-A4CCCFE46C8A}"/>
              </a:ext>
            </a:extLst>
          </p:cNvPr>
          <p:cNvSpPr txBox="1"/>
          <p:nvPr/>
        </p:nvSpPr>
        <p:spPr>
          <a:xfrm>
            <a:off x="30001" y="2134877"/>
            <a:ext cx="648000" cy="2196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分</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配</a:t>
            </a:r>
            <a:endParaRPr kumimoji="1" lang="en-US" altLang="ja-JP" sz="1800" b="1" dirty="0">
              <a:solidFill>
                <a:schemeClr val="bg1"/>
              </a:solidFill>
              <a:latin typeface="Meiryo UI" pitchFamily="50" charset="-128"/>
              <a:ea typeface="Meiryo UI" pitchFamily="50" charset="-128"/>
            </a:endParaRPr>
          </a:p>
        </p:txBody>
      </p:sp>
      <p:sp>
        <p:nvSpPr>
          <p:cNvPr id="10" name="テキスト ボックス 9">
            <a:extLst>
              <a:ext uri="{FF2B5EF4-FFF2-40B4-BE49-F238E27FC236}">
                <a16:creationId xmlns:a16="http://schemas.microsoft.com/office/drawing/2014/main" id="{5B80C055-1D7C-1A81-F2A6-B92CC2E54122}"/>
              </a:ext>
            </a:extLst>
          </p:cNvPr>
          <p:cNvSpPr txBox="1"/>
          <p:nvPr/>
        </p:nvSpPr>
        <p:spPr>
          <a:xfrm>
            <a:off x="695531" y="642008"/>
            <a:ext cx="6552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地域の特徴</a:t>
            </a:r>
          </a:p>
        </p:txBody>
      </p:sp>
      <p:sp>
        <p:nvSpPr>
          <p:cNvPr id="19" name="テキスト ボックス 7">
            <a:extLst>
              <a:ext uri="{FF2B5EF4-FFF2-40B4-BE49-F238E27FC236}">
                <a16:creationId xmlns:a16="http://schemas.microsoft.com/office/drawing/2014/main" id="{B33DB7B3-7C1E-0BA8-D606-3AB0FE51F59A}"/>
              </a:ext>
            </a:extLst>
          </p:cNvPr>
          <p:cNvSpPr txBox="1"/>
          <p:nvPr/>
        </p:nvSpPr>
        <p:spPr>
          <a:xfrm>
            <a:off x="30001" y="5612617"/>
            <a:ext cx="648000" cy="792000"/>
          </a:xfrm>
          <a:prstGeom prst="rect">
            <a:avLst/>
          </a:prstGeom>
          <a:solidFill>
            <a:srgbClr val="008080"/>
          </a:solidFill>
        </p:spPr>
        <p:txBody>
          <a:bodyPr vert="eaVert" wrap="square" rtlCol="0" anchor="ctr" anchorCtr="1">
            <a:normAutofit/>
          </a:bodyPr>
          <a:lstStyle/>
          <a:p>
            <a:pPr algn="ctr"/>
            <a:r>
              <a:rPr lang="ja-JP" altLang="en-US" sz="1400" b="1" dirty="0">
                <a:solidFill>
                  <a:schemeClr val="bg1"/>
                </a:solidFill>
                <a:latin typeface="Meiryo UI" pitchFamily="50" charset="-128"/>
                <a:ea typeface="Meiryo UI" pitchFamily="50" charset="-128"/>
              </a:rPr>
              <a:t>エネルギー</a:t>
            </a:r>
            <a:endParaRPr lang="en-US" altLang="ja-JP" sz="1400" b="1" dirty="0">
              <a:solidFill>
                <a:srgbClr val="008080"/>
              </a:solidFill>
              <a:latin typeface="Meiryo UI" pitchFamily="50" charset="-128"/>
              <a:ea typeface="Meiryo UI" pitchFamily="50" charset="-128"/>
            </a:endParaRPr>
          </a:p>
        </p:txBody>
      </p:sp>
      <p:sp>
        <p:nvSpPr>
          <p:cNvPr id="6" name="テキスト ボックス 5">
            <a:extLst>
              <a:ext uri="{FF2B5EF4-FFF2-40B4-BE49-F238E27FC236}">
                <a16:creationId xmlns:a16="http://schemas.microsoft.com/office/drawing/2014/main" id="{C1F9120A-AC26-9DF8-59DF-2107FCE44CC0}"/>
              </a:ext>
            </a:extLst>
          </p:cNvPr>
          <p:cNvSpPr txBox="1"/>
          <p:nvPr/>
        </p:nvSpPr>
        <p:spPr>
          <a:xfrm>
            <a:off x="30001" y="4359121"/>
            <a:ext cx="648000" cy="1224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支</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出</a:t>
            </a:r>
            <a:endParaRPr lang="en-US" altLang="ja-JP" sz="1800" b="1" dirty="0">
              <a:solidFill>
                <a:schemeClr val="bg1"/>
              </a:solidFill>
              <a:latin typeface="Meiryo UI" pitchFamily="50" charset="-128"/>
              <a:ea typeface="Meiryo UI" pitchFamily="50" charset="-128"/>
            </a:endParaRPr>
          </a:p>
        </p:txBody>
      </p:sp>
      <p:sp>
        <p:nvSpPr>
          <p:cNvPr id="4" name="テキスト ボックス 3">
            <a:extLst>
              <a:ext uri="{FF2B5EF4-FFF2-40B4-BE49-F238E27FC236}">
                <a16:creationId xmlns:a16="http://schemas.microsoft.com/office/drawing/2014/main" id="{AB982F1F-5D75-4A51-59F1-382E7A7D4CCC}"/>
              </a:ext>
            </a:extLst>
          </p:cNvPr>
          <p:cNvSpPr txBox="1"/>
          <p:nvPr/>
        </p:nvSpPr>
        <p:spPr>
          <a:xfrm>
            <a:off x="30001" y="1016213"/>
            <a:ext cx="648000" cy="1080000"/>
          </a:xfrm>
          <a:prstGeom prst="rect">
            <a:avLst/>
          </a:prstGeom>
          <a:solidFill>
            <a:srgbClr val="008080"/>
          </a:solidFill>
        </p:spPr>
        <p:txBody>
          <a:bodyPr wrap="square" rtlCol="0" anchor="ctr" anchorCtr="1">
            <a:normAutofit/>
          </a:bodyPr>
          <a:lstStyle/>
          <a:p>
            <a:pPr algn="ctr"/>
            <a:r>
              <a:rPr kumimoji="1" lang="ja-JP" altLang="en-US" sz="1800" b="1" dirty="0">
                <a:solidFill>
                  <a:schemeClr val="bg1"/>
                </a:solidFill>
                <a:latin typeface="Meiryo UI" pitchFamily="50" charset="-128"/>
                <a:ea typeface="Meiryo UI" pitchFamily="50" charset="-128"/>
              </a:rPr>
              <a:t>生産</a:t>
            </a:r>
            <a:endParaRPr kumimoji="1" lang="en-US" altLang="ja-JP" sz="1800" b="1" dirty="0">
              <a:solidFill>
                <a:schemeClr val="bg1"/>
              </a:solidFill>
              <a:latin typeface="Meiryo UI" pitchFamily="50" charset="-128"/>
              <a:ea typeface="Meiryo UI" pitchFamily="50" charset="-128"/>
            </a:endParaRPr>
          </a:p>
          <a:p>
            <a:pPr algn="ctr"/>
            <a:r>
              <a:rPr kumimoji="1" lang="ja-JP" altLang="en-US" sz="1800" b="1" dirty="0">
                <a:solidFill>
                  <a:schemeClr val="bg1"/>
                </a:solidFill>
                <a:latin typeface="Meiryo UI" pitchFamily="50" charset="-128"/>
                <a:ea typeface="Meiryo UI" pitchFamily="50" charset="-128"/>
              </a:rPr>
              <a:t>販売</a:t>
            </a:r>
          </a:p>
        </p:txBody>
      </p:sp>
      <p:sp>
        <p:nvSpPr>
          <p:cNvPr id="20" name="角丸四角形 15">
            <a:extLst>
              <a:ext uri="{FF2B5EF4-FFF2-40B4-BE49-F238E27FC236}">
                <a16:creationId xmlns:a16="http://schemas.microsoft.com/office/drawing/2014/main" id="{7EAB9BE9-5E74-E881-4A70-7D92248978E9}"/>
              </a:ext>
            </a:extLst>
          </p:cNvPr>
          <p:cNvSpPr/>
          <p:nvPr/>
        </p:nvSpPr>
        <p:spPr bwMode="auto">
          <a:xfrm>
            <a:off x="7281226" y="5564374"/>
            <a:ext cx="1836000" cy="936000"/>
          </a:xfrm>
          <a:prstGeom prst="roundRect">
            <a:avLst>
              <a:gd name="adj" fmla="val 15435"/>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エネルギー代金の支払いで住民の所得がどれだけ域外に流出しているか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地域内に再生可能エネルギーの導入ポテンシャルがどれぐらい存在するか</a:t>
            </a:r>
            <a:endParaRPr lang="en-US" altLang="ja-JP" sz="1100" b="1" dirty="0">
              <a:latin typeface="Meiryo UI" pitchFamily="50" charset="-128"/>
              <a:ea typeface="Meiryo UI" pitchFamily="50" charset="-128"/>
            </a:endParaRPr>
          </a:p>
        </p:txBody>
      </p:sp>
      <p:sp>
        <p:nvSpPr>
          <p:cNvPr id="15" name="角丸四角形 14">
            <a:extLst>
              <a:ext uri="{FF2B5EF4-FFF2-40B4-BE49-F238E27FC236}">
                <a16:creationId xmlns:a16="http://schemas.microsoft.com/office/drawing/2014/main" id="{436FF245-8386-C51E-E5EB-C3CAE604EC68}"/>
              </a:ext>
            </a:extLst>
          </p:cNvPr>
          <p:cNvSpPr/>
          <p:nvPr/>
        </p:nvSpPr>
        <p:spPr bwMode="auto">
          <a:xfrm>
            <a:off x="7281226" y="4381217"/>
            <a:ext cx="1836000" cy="1152000"/>
          </a:xfrm>
          <a:prstGeom prst="roundRect">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地域内で稼いだ所得が地域内の消費や投資に回っているか否か</a:t>
            </a: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消費や投資が域内に流入しているか否か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移出入で所得を稼いでいるか否か</a:t>
            </a:r>
            <a:endParaRPr lang="en-US" altLang="ja-JP" sz="1100" b="1" dirty="0">
              <a:latin typeface="Meiryo UI" pitchFamily="50" charset="-128"/>
              <a:ea typeface="Meiryo UI" pitchFamily="50" charset="-128"/>
            </a:endParaRPr>
          </a:p>
        </p:txBody>
      </p:sp>
      <p:sp>
        <p:nvSpPr>
          <p:cNvPr id="14" name="角丸四角形 13">
            <a:extLst>
              <a:ext uri="{FF2B5EF4-FFF2-40B4-BE49-F238E27FC236}">
                <a16:creationId xmlns:a16="http://schemas.microsoft.com/office/drawing/2014/main" id="{B6D4E079-BE91-198A-D72A-CCFA1B3B49C0}"/>
              </a:ext>
            </a:extLst>
          </p:cNvPr>
          <p:cNvSpPr/>
          <p:nvPr/>
        </p:nvSpPr>
        <p:spPr bwMode="auto">
          <a:xfrm>
            <a:off x="7281226" y="2135261"/>
            <a:ext cx="1836000" cy="2196000"/>
          </a:xfrm>
          <a:prstGeom prst="roundRect">
            <a:avLst>
              <a:gd name="adj" fmla="val 8461"/>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spcAft>
                <a:spcPts val="600"/>
              </a:spcAft>
              <a:buFont typeface="Wingdings" panose="05000000000000000000" pitchFamily="2" charset="2"/>
              <a:buChar char="n"/>
            </a:pPr>
            <a:r>
              <a:rPr lang="ja-JP" altLang="en-US" sz="1100" b="1" dirty="0">
                <a:latin typeface="Meiryo UI" pitchFamily="50" charset="-128"/>
                <a:ea typeface="Meiryo UI" pitchFamily="50" charset="-128"/>
              </a:rPr>
              <a:t>生産面で稼いだ付加価値が賃金・人件費として分配され、地域住民の所得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夜間人口</a:t>
            </a:r>
            <a:r>
              <a:rPr lang="en-US" altLang="ja-JP" sz="1100" b="1" dirty="0">
                <a:latin typeface="Meiryo UI" pitchFamily="50" charset="-128"/>
                <a:ea typeface="Meiryo UI" pitchFamily="50" charset="-128"/>
              </a:rPr>
              <a:t>1</a:t>
            </a:r>
            <a:r>
              <a:rPr lang="ja-JP" altLang="en-US" sz="1100" b="1" dirty="0">
                <a:latin typeface="Meiryo UI" pitchFamily="50" charset="-128"/>
                <a:ea typeface="Meiryo UI" pitchFamily="50" charset="-128"/>
              </a:rPr>
              <a:t>人当たり所得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に繋がっているか否か</a:t>
            </a:r>
            <a:endParaRPr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本社等や域外からの通勤者に所得が流出していないか</a:t>
            </a:r>
            <a:endParaRPr kumimoji="1"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財政移転はどの程度か</a:t>
            </a:r>
          </a:p>
        </p:txBody>
      </p:sp>
      <p:sp>
        <p:nvSpPr>
          <p:cNvPr id="13" name="角丸四角形 12">
            <a:extLst>
              <a:ext uri="{FF2B5EF4-FFF2-40B4-BE49-F238E27FC236}">
                <a16:creationId xmlns:a16="http://schemas.microsoft.com/office/drawing/2014/main" id="{D02260A2-CEE7-AD03-8D3C-479C1311B8DF}"/>
              </a:ext>
            </a:extLst>
          </p:cNvPr>
          <p:cNvSpPr/>
          <p:nvPr/>
        </p:nvSpPr>
        <p:spPr bwMode="auto">
          <a:xfrm>
            <a:off x="7281226" y="1023024"/>
            <a:ext cx="1836000" cy="1080000"/>
          </a:xfrm>
          <a:prstGeom prst="roundRect">
            <a:avLst>
              <a:gd name="adj" fmla="val 11808"/>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buFont typeface="Wingdings" panose="05000000000000000000" pitchFamily="2" charset="2"/>
              <a:buChar char="n"/>
            </a:pPr>
            <a:r>
              <a:rPr lang="ja-JP" altLang="en-US" sz="1100" b="1" dirty="0">
                <a:latin typeface="Meiryo UI" pitchFamily="50" charset="-128"/>
                <a:ea typeface="Meiryo UI" pitchFamily="50" charset="-128"/>
              </a:rPr>
              <a:t>域内で労働生産性とエネルギー生産性が両立できているか</a:t>
            </a:r>
            <a:endParaRPr lang="en-US" altLang="ja-JP" sz="1100" b="1" dirty="0">
              <a:latin typeface="Meiryo UI" pitchFamily="50" charset="-128"/>
              <a:ea typeface="Meiryo UI" pitchFamily="50" charset="-128"/>
            </a:endParaRPr>
          </a:p>
          <a:p>
            <a:pPr marL="171450" indent="-171450" algn="just">
              <a:buFont typeface="Wingdings" panose="05000000000000000000" pitchFamily="2" charset="2"/>
              <a:buChar char="n"/>
            </a:pPr>
            <a:r>
              <a:rPr kumimoji="1" lang="ja-JP" altLang="en-US" sz="1100" b="1" dirty="0">
                <a:latin typeface="Meiryo UI" pitchFamily="50" charset="-128"/>
                <a:ea typeface="Meiryo UI" pitchFamily="50" charset="-128"/>
              </a:rPr>
              <a:t>エネルギー生産性は、エネルギー消費１単位あたりの付加価値である</a:t>
            </a:r>
          </a:p>
        </p:txBody>
      </p:sp>
      <p:sp>
        <p:nvSpPr>
          <p:cNvPr id="21" name="TB4エネルギー">
            <a:extLst>
              <a:ext uri="{FF2B5EF4-FFF2-40B4-BE49-F238E27FC236}">
                <a16:creationId xmlns:a16="http://schemas.microsoft.com/office/drawing/2014/main" id="{F81BC013-3CF2-EAD0-3672-09F3F08A9F79}"/>
              </a:ext>
            </a:extLst>
          </p:cNvPr>
          <p:cNvSpPr txBox="1"/>
          <p:nvPr/>
        </p:nvSpPr>
        <p:spPr>
          <a:xfrm>
            <a:off x="695532" y="5612617"/>
            <a:ext cx="6552000" cy="792000"/>
          </a:xfrm>
          <a:prstGeom prst="rect">
            <a:avLst/>
          </a:prstGeom>
          <a:noFill/>
          <a:ln w="12700">
            <a:solidFill>
              <a:schemeClr val="tx1"/>
            </a:solidFill>
          </a:ln>
        </p:spPr>
        <p:txBody>
          <a:bodyPr wrap="square" rtlCol="0" anchor="ctr" anchorCtr="1">
            <a:normAutofit fontScale="92500"/>
          </a:bodyPr>
          <a:lstStyle/>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○○市では、エネルギー代金が域外から○○しており、その規模は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の○○％である。</a:t>
            </a:r>
            <a:endParaRPr lang="en-US" altLang="ja-JP" sz="1400" b="1" dirty="0">
              <a:latin typeface="Meiryo UI" pitchFamily="50" charset="-128"/>
              <a:ea typeface="Meiryo UI" pitchFamily="50" charset="-128"/>
            </a:endParaRPr>
          </a:p>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○○市の再生可能エネルギーの導入ポテンシャルは○○</a:t>
            </a:r>
            <a:r>
              <a:rPr lang="en-US" altLang="ja-JP" sz="1400" b="1" dirty="0">
                <a:latin typeface="Meiryo UI" pitchFamily="50" charset="-128"/>
                <a:ea typeface="Meiryo UI" pitchFamily="50" charset="-128"/>
              </a:rPr>
              <a:t>TJ</a:t>
            </a:r>
            <a:r>
              <a:rPr lang="ja-JP" altLang="en-US" sz="1400" b="1" dirty="0">
                <a:latin typeface="Meiryo UI" pitchFamily="50" charset="-128"/>
                <a:ea typeface="Meiryo UI" pitchFamily="50" charset="-128"/>
              </a:rPr>
              <a:t>であり、地域で使用しているエネルギーの約○○倍である。</a:t>
            </a:r>
            <a:endParaRPr lang="en-US" altLang="ja-JP" sz="1400" b="1" dirty="0">
              <a:latin typeface="Meiryo UI" pitchFamily="50" charset="-128"/>
              <a:ea typeface="Meiryo UI" pitchFamily="50" charset="-128"/>
            </a:endParaRPr>
          </a:p>
        </p:txBody>
      </p:sp>
      <p:sp>
        <p:nvSpPr>
          <p:cNvPr id="7" name="TB3支出">
            <a:extLst>
              <a:ext uri="{FF2B5EF4-FFF2-40B4-BE49-F238E27FC236}">
                <a16:creationId xmlns:a16="http://schemas.microsoft.com/office/drawing/2014/main" id="{0BD5DEB7-A784-924C-5E99-CDA4146C2476}"/>
              </a:ext>
            </a:extLst>
          </p:cNvPr>
          <p:cNvSpPr txBox="1"/>
          <p:nvPr/>
        </p:nvSpPr>
        <p:spPr>
          <a:xfrm>
            <a:off x="695532" y="4359121"/>
            <a:ext cx="6552000" cy="1224000"/>
          </a:xfrm>
          <a:prstGeom prst="rect">
            <a:avLst/>
          </a:prstGeom>
          <a:noFill/>
          <a:ln w="12700">
            <a:solidFill>
              <a:schemeClr val="tx1"/>
            </a:solidFill>
          </a:ln>
        </p:spPr>
        <p:txBody>
          <a:bodyPr wrap="square" rtlCol="0" anchor="ctr" anchorCtr="0">
            <a:normAutofit/>
          </a:bodyPr>
          <a:lstStyle/>
          <a:p>
            <a:pPr marL="177800" indent="-177800">
              <a:spcAft>
                <a:spcPts val="600"/>
              </a:spcAft>
              <a:buFont typeface="+mj-ea"/>
              <a:buAutoNum type="circleNumDbPlain" startAt="9"/>
            </a:pPr>
            <a:r>
              <a:rPr lang="ja-JP" altLang="en-US" sz="1400" b="1" dirty="0">
                <a:latin typeface="Meiryo UI" pitchFamily="50" charset="-128"/>
                <a:ea typeface="Meiryo UI" pitchFamily="50" charset="-128"/>
              </a:rPr>
              <a:t>○○市では買い物や観光等で消費が○○億円○○しており、その規模は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投資は○○億円○○しており、その規模は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経常収支では○○億円の○○となっており、その規模は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p:txBody>
      </p:sp>
      <p:sp>
        <p:nvSpPr>
          <p:cNvPr id="12" name="TB2分配">
            <a:extLst>
              <a:ext uri="{FF2B5EF4-FFF2-40B4-BE49-F238E27FC236}">
                <a16:creationId xmlns:a16="http://schemas.microsoft.com/office/drawing/2014/main" id="{D0B03F0B-5CE8-9C56-412A-99B0FB3374DA}"/>
              </a:ext>
            </a:extLst>
          </p:cNvPr>
          <p:cNvSpPr txBox="1"/>
          <p:nvPr/>
        </p:nvSpPr>
        <p:spPr>
          <a:xfrm>
            <a:off x="695532" y="2134877"/>
            <a:ext cx="6552000" cy="2196000"/>
          </a:xfrm>
          <a:prstGeom prst="rect">
            <a:avLst/>
          </a:prstGeom>
          <a:noFill/>
          <a:ln w="12700">
            <a:solidFill>
              <a:schemeClr val="tx1"/>
            </a:solidFill>
          </a:ln>
        </p:spPr>
        <p:txBody>
          <a:bodyPr wrap="square" rtlCol="0" anchor="ctr">
            <a:normAutofit/>
          </a:bodyPr>
          <a:lstStyle/>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○○市の分配は○○億円であり、①の生産・販売よりも大きい。</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○○市では、本社等への資金として○○億円が○○しており、その規模は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また、通勤に伴う所得として○○億円が○○しており、その規模は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財政移転は○○億円が○○しており、その規模は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79388" indent="-179388">
              <a:spcAft>
                <a:spcPts val="600"/>
              </a:spcAft>
              <a:buFont typeface="+mj-ea"/>
              <a:buAutoNum type="circleNumDbPlain" startAt="4"/>
            </a:pPr>
            <a:r>
              <a:rPr lang="ja-JP" altLang="en-US" sz="1400" b="1" dirty="0">
                <a:latin typeface="Meiryo UI" pitchFamily="50" charset="-128"/>
                <a:ea typeface="Meiryo UI" pitchFamily="50" charset="-128"/>
              </a:rPr>
              <a:t>その結果、○○市の</a:t>
            </a:r>
            <a:r>
              <a:rPr lang="en-US" altLang="ja-JP" sz="1400" b="1" dirty="0">
                <a:latin typeface="Meiryo UI" pitchFamily="50" charset="-128"/>
                <a:ea typeface="Meiryo UI" pitchFamily="50" charset="-128"/>
              </a:rPr>
              <a:t>1</a:t>
            </a:r>
            <a:r>
              <a:rPr lang="ja-JP" altLang="en-US" sz="1400" b="1" dirty="0">
                <a:latin typeface="Meiryo UI" pitchFamily="50" charset="-128"/>
                <a:ea typeface="Meiryo UI" pitchFamily="50" charset="-128"/>
              </a:rPr>
              <a:t>人当たり所得は○○万円と全国平均よりも高く、全国で○○位である。</a:t>
            </a:r>
            <a:endParaRPr lang="en-US" altLang="ja-JP" sz="1400" b="1" dirty="0">
              <a:latin typeface="Meiryo UI" pitchFamily="50" charset="-128"/>
              <a:ea typeface="Meiryo UI" pitchFamily="50" charset="-128"/>
            </a:endParaRPr>
          </a:p>
        </p:txBody>
      </p:sp>
      <p:sp>
        <p:nvSpPr>
          <p:cNvPr id="5" name="TB1生産">
            <a:extLst>
              <a:ext uri="{FF2B5EF4-FFF2-40B4-BE49-F238E27FC236}">
                <a16:creationId xmlns:a16="http://schemas.microsoft.com/office/drawing/2014/main" id="{F5FBB1EE-928F-1DD7-28C7-C739FA61FD7A}"/>
              </a:ext>
            </a:extLst>
          </p:cNvPr>
          <p:cNvSpPr txBox="1"/>
          <p:nvPr/>
        </p:nvSpPr>
        <p:spPr>
          <a:xfrm>
            <a:off x="695532" y="1016213"/>
            <a:ext cx="6552000" cy="1080000"/>
          </a:xfrm>
          <a:prstGeom prst="rect">
            <a:avLst/>
          </a:prstGeom>
          <a:noFill/>
          <a:ln w="12700">
            <a:solidFill>
              <a:schemeClr val="tx1"/>
            </a:solidFill>
          </a:ln>
        </p:spPr>
        <p:txBody>
          <a:bodyPr wrap="square" rtlCol="0" anchor="ctr" anchorCtr="0">
            <a:normAutofit/>
          </a:bodyPr>
          <a:lstStyle/>
          <a:p>
            <a:pPr marL="176213" indent="-176213">
              <a:spcAft>
                <a:spcPts val="600"/>
              </a:spcAft>
              <a:buFont typeface="+mj-ea"/>
              <a:buAutoNum type="circleNumDbPlain"/>
            </a:pPr>
            <a:r>
              <a:rPr lang="ja-JP" altLang="en-US" sz="1400" b="1" dirty="0">
                <a:latin typeface="Meiryo UI" pitchFamily="50" charset="-128"/>
                <a:ea typeface="Meiryo UI" pitchFamily="50" charset="-128"/>
              </a:rPr>
              <a:t>○○市では○○億円の付加価値を稼いでいる。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労働生産性は○○万円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エネルギー生産性は○○万円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p:txBody>
      </p:sp>
      <p:sp>
        <p:nvSpPr>
          <p:cNvPr id="2" name="タイトル 1">
            <a:extLst>
              <a:ext uri="{FF2B5EF4-FFF2-40B4-BE49-F238E27FC236}">
                <a16:creationId xmlns:a16="http://schemas.microsoft.com/office/drawing/2014/main" id="{9634527B-0456-FB3A-9127-947ABC8297AF}"/>
              </a:ext>
            </a:extLst>
          </p:cNvPr>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2022</a:t>
            </a:r>
            <a:r>
              <a:rPr kumimoji="1" lang="ja-JP" altLang="en-US" dirty="0"/>
              <a:t>年</a:t>
            </a:r>
          </a:p>
        </p:txBody>
      </p:sp>
      <p:sp>
        <p:nvSpPr>
          <p:cNvPr id="18" name="正方形/長方形 17">
            <a:extLst>
              <a:ext uri="{FF2B5EF4-FFF2-40B4-BE49-F238E27FC236}">
                <a16:creationId xmlns:a16="http://schemas.microsoft.com/office/drawing/2014/main" id="{E8E7750D-5F90-B547-F99F-67C2B94E32ED}"/>
              </a:ext>
            </a:extLst>
          </p:cNvPr>
          <p:cNvSpPr/>
          <p:nvPr/>
        </p:nvSpPr>
        <p:spPr>
          <a:xfrm>
            <a:off x="95377" y="6415248"/>
            <a:ext cx="3600000" cy="12311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⑪の経常収支では、</a:t>
            </a:r>
            <a:r>
              <a:rPr lang="en-US" altLang="ja-JP" sz="800" dirty="0">
                <a:latin typeface="Meiryo UI" pitchFamily="50" charset="-128"/>
                <a:ea typeface="Meiryo UI" pitchFamily="50" charset="-128"/>
              </a:rPr>
              <a:t>P.26</a:t>
            </a:r>
            <a:r>
              <a:rPr lang="ja-JP" altLang="en-US" sz="800" dirty="0">
                <a:latin typeface="Meiryo UI" pitchFamily="50" charset="-128"/>
                <a:ea typeface="Meiryo UI" pitchFamily="50" charset="-128"/>
              </a:rPr>
              <a:t>の</a:t>
            </a:r>
            <a:r>
              <a:rPr lang="zh-TW" altLang="en-US" sz="800" dirty="0">
                <a:latin typeface="Meiryo UI" pitchFamily="50" charset="-128"/>
                <a:ea typeface="Meiryo UI" pitchFamily="50" charset="-128"/>
              </a:rPr>
              <a:t>純移輸出額</a:t>
            </a:r>
            <a:r>
              <a:rPr lang="ja-JP" altLang="en-US" sz="800" dirty="0">
                <a:latin typeface="Meiryo UI" pitchFamily="50" charset="-128"/>
                <a:ea typeface="Meiryo UI" pitchFamily="50" charset="-128"/>
              </a:rPr>
              <a:t>から純輸出分を除いている。</a:t>
            </a:r>
          </a:p>
        </p:txBody>
      </p:sp>
      <p:sp>
        <p:nvSpPr>
          <p:cNvPr id="22" name="正方形/長方形 31">
            <a:extLst>
              <a:ext uri="{FF2B5EF4-FFF2-40B4-BE49-F238E27FC236}">
                <a16:creationId xmlns:a16="http://schemas.microsoft.com/office/drawing/2014/main" id="{766613A0-2F76-F7C1-DCCD-97228E8D77C1}"/>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23" name="スライド番号プレースホルダ 2">
            <a:extLst>
              <a:ext uri="{FF2B5EF4-FFF2-40B4-BE49-F238E27FC236}">
                <a16:creationId xmlns:a16="http://schemas.microsoft.com/office/drawing/2014/main" id="{1966D90A-7118-1261-D0C8-510EAA0521D9}"/>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17</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190953783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p:cNvSpPr txBox="1">
            <a:spLocks noGrp="1"/>
          </p:cNvSpPr>
          <p:nvPr>
            <p:ph type="ctrTitle"/>
          </p:nvPr>
        </p:nvSpPr>
        <p:spPr>
          <a:xfrm>
            <a:off x="0" y="2160000"/>
            <a:ext cx="9144000" cy="707886"/>
          </a:xfrm>
          <a:prstGeom prst="rect">
            <a:avLst/>
          </a:prstGeom>
          <a:solidFill>
            <a:srgbClr val="008080"/>
          </a:solidFill>
        </p:spPr>
        <p:txBody>
          <a:bodyPr wrap="square" rtlCol="0">
            <a:spAutoFit/>
          </a:bodyPr>
          <a:lstStyle/>
          <a:p>
            <a:pPr algn="ctr"/>
            <a:r>
              <a:rPr lang="ja-JP" altLang="en-US" sz="4000" dirty="0">
                <a:solidFill>
                  <a:schemeClr val="bg1"/>
                </a:solidFill>
              </a:rPr>
              <a:t>２</a:t>
            </a:r>
            <a:r>
              <a:rPr lang="ja-JP" altLang="en-US" sz="4000" dirty="0">
                <a:solidFill>
                  <a:schemeClr val="bg1"/>
                </a:solidFill>
                <a:latin typeface="Meiryo UI" pitchFamily="50" charset="-128"/>
                <a:ea typeface="Meiryo UI" pitchFamily="50" charset="-128"/>
              </a:rPr>
              <a:t>．地域の経済</a:t>
            </a:r>
            <a:endParaRPr lang="en-US" altLang="ja-JP" sz="4000" dirty="0">
              <a:solidFill>
                <a:schemeClr val="bg1"/>
              </a:solidFill>
              <a:latin typeface="Meiryo UI" pitchFamily="50" charset="-128"/>
              <a:ea typeface="Meiryo UI" pitchFamily="50" charset="-128"/>
            </a:endParaRPr>
          </a:p>
        </p:txBody>
      </p:sp>
      <p:sp>
        <p:nvSpPr>
          <p:cNvPr id="8" name="テキスト プレースホルダ 7"/>
          <p:cNvSpPr>
            <a:spLocks noGrp="1"/>
          </p:cNvSpPr>
          <p:nvPr>
            <p:ph type="body" idx="4294967295"/>
          </p:nvPr>
        </p:nvSpPr>
        <p:spPr>
          <a:xfrm>
            <a:off x="2610333" y="3261670"/>
            <a:ext cx="4680000" cy="1508105"/>
          </a:xfrm>
          <a:prstGeom prst="rect">
            <a:avLst/>
          </a:prstGeom>
          <a:noFill/>
        </p:spPr>
        <p:txBody>
          <a:bodyPr wrap="square" rtlCol="0" anchor="ctr">
            <a:spAutoFit/>
          </a:bodyPr>
          <a:lstStyle/>
          <a:p>
            <a:pPr>
              <a:spcBef>
                <a:spcPct val="0"/>
              </a:spcBef>
              <a:spcAft>
                <a:spcPts val="1200"/>
              </a:spcAft>
              <a:buNone/>
            </a:pPr>
            <a:r>
              <a:rPr lang="ja-JP" altLang="en-US" sz="2400" b="1" kern="1200" dirty="0">
                <a:solidFill>
                  <a:schemeClr val="tx1">
                    <a:lumMod val="75000"/>
                    <a:lumOff val="25000"/>
                  </a:schemeClr>
                </a:solidFill>
                <a:latin typeface="Meiryo UI" pitchFamily="50" charset="-128"/>
                <a:ea typeface="Meiryo UI" pitchFamily="50" charset="-128"/>
              </a:rPr>
              <a:t>２－１．生産・販売面の分析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None/>
            </a:pPr>
            <a:r>
              <a:rPr lang="ja-JP" altLang="en-US" sz="2400" b="1" kern="1200" dirty="0">
                <a:solidFill>
                  <a:schemeClr val="tx1">
                    <a:lumMod val="75000"/>
                    <a:lumOff val="25000"/>
                  </a:schemeClr>
                </a:solidFill>
                <a:latin typeface="Meiryo UI" pitchFamily="50" charset="-128"/>
                <a:ea typeface="Meiryo UI" pitchFamily="50" charset="-128"/>
              </a:rPr>
              <a:t>２－２．分配面の分析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None/>
            </a:pPr>
            <a:r>
              <a:rPr lang="ja-JP" altLang="en-US" sz="2400" b="1" kern="1200" dirty="0">
                <a:solidFill>
                  <a:schemeClr val="tx1">
                    <a:lumMod val="75000"/>
                    <a:lumOff val="25000"/>
                  </a:schemeClr>
                </a:solidFill>
                <a:latin typeface="Meiryo UI" pitchFamily="50" charset="-128"/>
                <a:ea typeface="Meiryo UI" pitchFamily="50" charset="-128"/>
              </a:rPr>
              <a:t>２－３．支出面の分析</a:t>
            </a:r>
            <a:endParaRPr lang="en-US" altLang="ja-JP" sz="2400" b="1" kern="1200" dirty="0">
              <a:solidFill>
                <a:schemeClr val="tx1">
                  <a:lumMod val="75000"/>
                  <a:lumOff val="25000"/>
                </a:schemeClr>
              </a:solidFill>
              <a:latin typeface="Meiryo UI" pitchFamily="50" charset="-128"/>
              <a:ea typeface="Meiryo UI" pitchFamily="50" charset="-128"/>
            </a:endParaRPr>
          </a:p>
        </p:txBody>
      </p:sp>
      <p:sp>
        <p:nvSpPr>
          <p:cNvPr id="9"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18</a:t>
            </a:fld>
            <a:endParaRPr lang="en-US" altLang="ja-JP" b="1" dirty="0">
              <a:latin typeface="Meiryo UI" pitchFamily="50" charset="-128"/>
              <a:ea typeface="Meiryo UI" pitchFamily="50" charset="-128"/>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kumimoji="1" lang="ja-JP" altLang="en-US" dirty="0">
                <a:latin typeface="Meiryo UI" pitchFamily="50" charset="-128"/>
                <a:ea typeface="Meiryo UI" pitchFamily="50" charset="-128"/>
              </a:rPr>
              <a:t>本</a:t>
            </a:r>
            <a:r>
              <a:rPr kumimoji="1" lang="en-US" altLang="ja-JP" dirty="0">
                <a:latin typeface="Meiryo UI" pitchFamily="50" charset="-128"/>
                <a:ea typeface="Meiryo UI" pitchFamily="50" charset="-128"/>
              </a:rPr>
              <a:t>DB</a:t>
            </a:r>
            <a:r>
              <a:rPr kumimoji="1" lang="ja-JP" altLang="en-US" dirty="0">
                <a:latin typeface="Meiryo UI" pitchFamily="50" charset="-128"/>
                <a:ea typeface="Meiryo UI" pitchFamily="50" charset="-128"/>
              </a:rPr>
              <a:t>の</a:t>
            </a:r>
            <a:r>
              <a:rPr lang="en-US" altLang="ja-JP" dirty="0"/>
              <a:t>38</a:t>
            </a:r>
            <a:r>
              <a:rPr kumimoji="1" lang="ja-JP" altLang="en-US" dirty="0">
                <a:latin typeface="Meiryo UI" pitchFamily="50" charset="-128"/>
                <a:ea typeface="Meiryo UI" pitchFamily="50" charset="-128"/>
              </a:rPr>
              <a:t>産業について</a:t>
            </a:r>
          </a:p>
        </p:txBody>
      </p:sp>
      <p:sp>
        <p:nvSpPr>
          <p:cNvPr id="6" name="テキスト ボックス 5"/>
          <p:cNvSpPr txBox="1"/>
          <p:nvPr/>
        </p:nvSpPr>
        <p:spPr>
          <a:xfrm>
            <a:off x="162000" y="583915"/>
            <a:ext cx="8820000" cy="276999"/>
          </a:xfrm>
          <a:prstGeom prst="rect">
            <a:avLst/>
          </a:prstGeom>
          <a:noFill/>
          <a:ln w="28575">
            <a:noFill/>
            <a:prstDash val="sysDash"/>
          </a:ln>
        </p:spPr>
        <p:txBody>
          <a:bodyPr wrap="square" rtlCol="0">
            <a:spAutoFit/>
          </a:bodyPr>
          <a:lstStyle/>
          <a:p>
            <a:pPr marL="180975" indent="-180975" algn="just">
              <a:spcBef>
                <a:spcPts val="300"/>
              </a:spcBef>
              <a:spcAft>
                <a:spcPts val="400"/>
              </a:spcAft>
              <a:buClr>
                <a:srgbClr val="002060"/>
              </a:buClr>
            </a:pPr>
            <a:r>
              <a:rPr lang="ja-JP" altLang="en-US" sz="1200" b="1" dirty="0">
                <a:latin typeface="Meiryo UI" pitchFamily="50" charset="-128"/>
                <a:ea typeface="Meiryo UI" pitchFamily="50" charset="-128"/>
              </a:rPr>
              <a:t>地域経済循環分析用データの産業分類は、以下の</a:t>
            </a:r>
            <a:r>
              <a:rPr lang="en-US" altLang="ja-JP" sz="1200" b="1" dirty="0">
                <a:latin typeface="Meiryo UI" pitchFamily="50" charset="-128"/>
                <a:ea typeface="Meiryo UI" pitchFamily="50" charset="-128"/>
              </a:rPr>
              <a:t>38</a:t>
            </a:r>
            <a:r>
              <a:rPr lang="ja-JP" altLang="en-US" sz="1200" b="1" dirty="0">
                <a:latin typeface="Meiryo UI" pitchFamily="50" charset="-128"/>
                <a:ea typeface="Meiryo UI" pitchFamily="50" charset="-128"/>
              </a:rPr>
              <a:t>産業である。</a:t>
            </a:r>
            <a:endParaRPr lang="en-US" altLang="ja-JP" sz="1200" b="1" dirty="0">
              <a:latin typeface="Meiryo UI" pitchFamily="50" charset="-128"/>
              <a:ea typeface="Meiryo UI" pitchFamily="50" charset="-128"/>
            </a:endParaRP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19</a:t>
            </a:fld>
            <a:endParaRPr lang="en-US" altLang="ja-JP" b="1" dirty="0">
              <a:latin typeface="Meiryo UI" pitchFamily="50" charset="-128"/>
              <a:ea typeface="Meiryo UI" pitchFamily="50" charset="-128"/>
            </a:endParaRPr>
          </a:p>
        </p:txBody>
      </p:sp>
      <p:graphicFrame>
        <p:nvGraphicFramePr>
          <p:cNvPr id="8" name="表 7"/>
          <p:cNvGraphicFramePr>
            <a:graphicFrameLocks noGrp="1"/>
          </p:cNvGraphicFramePr>
          <p:nvPr>
            <p:extLst>
              <p:ext uri="{D42A27DB-BD31-4B8C-83A1-F6EECF244321}">
                <p14:modId xmlns:p14="http://schemas.microsoft.com/office/powerpoint/2010/main" val="3738466256"/>
              </p:ext>
            </p:extLst>
          </p:nvPr>
        </p:nvGraphicFramePr>
        <p:xfrm>
          <a:off x="67275" y="838020"/>
          <a:ext cx="9009450" cy="5580007"/>
        </p:xfrm>
        <a:graphic>
          <a:graphicData uri="http://schemas.openxmlformats.org/drawingml/2006/table">
            <a:tbl>
              <a:tblPr firstRow="1" firstCol="1" bandRow="1">
                <a:tableStyleId>{5C22544A-7EE6-4342-B048-85BDC9FD1C3A}</a:tableStyleId>
              </a:tblPr>
              <a:tblGrid>
                <a:gridCol w="324000">
                  <a:extLst>
                    <a:ext uri="{9D8B030D-6E8A-4147-A177-3AD203B41FA5}">
                      <a16:colId xmlns:a16="http://schemas.microsoft.com/office/drawing/2014/main" val="20000"/>
                    </a:ext>
                  </a:extLst>
                </a:gridCol>
                <a:gridCol w="762611">
                  <a:extLst>
                    <a:ext uri="{9D8B030D-6E8A-4147-A177-3AD203B41FA5}">
                      <a16:colId xmlns:a16="http://schemas.microsoft.com/office/drawing/2014/main" val="20001"/>
                    </a:ext>
                  </a:extLst>
                </a:gridCol>
                <a:gridCol w="1328057">
                  <a:extLst>
                    <a:ext uri="{9D8B030D-6E8A-4147-A177-3AD203B41FA5}">
                      <a16:colId xmlns:a16="http://schemas.microsoft.com/office/drawing/2014/main" val="20002"/>
                    </a:ext>
                  </a:extLst>
                </a:gridCol>
                <a:gridCol w="6594782">
                  <a:extLst>
                    <a:ext uri="{9D8B030D-6E8A-4147-A177-3AD203B41FA5}">
                      <a16:colId xmlns:a16="http://schemas.microsoft.com/office/drawing/2014/main" val="20003"/>
                    </a:ext>
                  </a:extLst>
                </a:gridCol>
              </a:tblGrid>
              <a:tr h="164294">
                <a:tc>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gridSpan="2">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本</a:t>
                      </a:r>
                      <a:r>
                        <a:rPr lang="en-US" sz="900" kern="100" dirty="0">
                          <a:solidFill>
                            <a:schemeClr val="tx1"/>
                          </a:solidFill>
                          <a:effectLst/>
                          <a:latin typeface="Meiryo UI" panose="020B0604030504040204" pitchFamily="50" charset="-128"/>
                          <a:ea typeface="Meiryo UI" panose="020B0604030504040204" pitchFamily="50" charset="-128"/>
                        </a:rPr>
                        <a:t>DB</a:t>
                      </a:r>
                      <a:r>
                        <a:rPr lang="ja-JP" sz="900" kern="100" dirty="0">
                          <a:solidFill>
                            <a:schemeClr val="tx1"/>
                          </a:solidFill>
                          <a:effectLst/>
                          <a:latin typeface="Meiryo UI" panose="020B0604030504040204" pitchFamily="50" charset="-128"/>
                          <a:ea typeface="Meiryo UI" panose="020B0604030504040204" pitchFamily="50" charset="-128"/>
                        </a:rPr>
                        <a:t>の産業分類（</a:t>
                      </a:r>
                      <a:r>
                        <a:rPr lang="en-US" sz="900" kern="100" dirty="0">
                          <a:solidFill>
                            <a:schemeClr val="tx1"/>
                          </a:solidFill>
                          <a:effectLst/>
                          <a:latin typeface="Meiryo UI" panose="020B0604030504040204" pitchFamily="50" charset="-128"/>
                          <a:ea typeface="Meiryo UI" panose="020B0604030504040204" pitchFamily="50" charset="-128"/>
                        </a:rPr>
                        <a:t>38</a:t>
                      </a:r>
                      <a:r>
                        <a:rPr lang="ja-JP" sz="900" kern="100" dirty="0">
                          <a:solidFill>
                            <a:schemeClr val="tx1"/>
                          </a:solidFill>
                          <a:effectLst/>
                          <a:latin typeface="Meiryo UI" panose="020B0604030504040204" pitchFamily="50" charset="-128"/>
                          <a:ea typeface="Meiryo UI" panose="020B0604030504040204" pitchFamily="50" charset="-128"/>
                        </a:rPr>
                        <a:t>分類）</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hMerge="1">
                  <a:txBody>
                    <a:bodyPr/>
                    <a:lstStyle/>
                    <a:p>
                      <a:endParaRPr kumimoji="1" lang="ja-JP" altLang="en-US"/>
                    </a:p>
                  </a:txBody>
                  <a:tcPr/>
                </a:tc>
                <a:tc>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内　容</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extLst>
                  <a:ext uri="{0D108BD9-81ED-4DB2-BD59-A6C34878D82A}">
                    <a16:rowId xmlns:a16="http://schemas.microsoft.com/office/drawing/2014/main" val="10000"/>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rowSpan="3">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農林水産業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農業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米麦生産業、その他の耕種農業、畜産業、農業サービス業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extLst>
                  <a:ext uri="{0D108BD9-81ED-4DB2-BD59-A6C34878D82A}">
                    <a16:rowId xmlns:a16="http://schemas.microsoft.com/office/drawing/2014/main" val="10001"/>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林業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林業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extLst>
                  <a:ext uri="{0D108BD9-81ED-4DB2-BD59-A6C34878D82A}">
                    <a16:rowId xmlns:a16="http://schemas.microsoft.com/office/drawing/2014/main" val="10002"/>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水産業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漁業・水産養殖業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extLst>
                  <a:ext uri="{0D108BD9-81ED-4DB2-BD59-A6C34878D82A}">
                    <a16:rowId xmlns:a16="http://schemas.microsoft.com/office/drawing/2014/main" val="10003"/>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鉱業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石炭・原油・天然ガス鉱業、金属鉱業、採石･砂利採取業、その他の鉱業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4"/>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16">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食料品</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畜産食料品製造業、水産食料品製造業、精穀･製粉業、その他の食料品製造業、飲料製造業、たばこ製造業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5"/>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繊維製品</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化学繊維製造業、紡績業、織物･その他の繊維製品製造業、身回品製造業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6"/>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7</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パルプ・紙・紙加工品</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パルプ･紙･紙加工品製造業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7"/>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8</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化学</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基礎化学製品製造業、その他の化学工業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8"/>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9</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石油・石炭製品</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石油製品製造業、石炭製品製造業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9"/>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窯業・土石製品</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窯業･土石製品製造業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0"/>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鉄鋼</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製鉄業、その他の鉄鋼業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1"/>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12</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非鉄金属</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非鉄金属製造業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2"/>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金属製品</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金属製品製造業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3"/>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14</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はん用・生産用・業務用機械</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はん用機械器具製造業、生産用機械器具製造業、業務用機械器具製造業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4"/>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15</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電子部品・デバイス</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電子部品・デバイス製造業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5"/>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16</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電気機械</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産業用電気機械器具製造業、民生用電気機械器具製造業、その他の電気機械器具製造業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6"/>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17</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情報・通信機器</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通信機械・同関連機器製造業、電子計算機・同附属装置製造業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7"/>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18</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輸送用機械</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自動車製造業、船舶製造業、その他の輸送用機械・同修理業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8"/>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19</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印刷業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印刷・製版・製本業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9"/>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その他の製造業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木材・木製品製造業、家具製造業、皮革・皮革製品・毛皮製品製造業、ゴム製品製造業、プラスチック製品製造業、その他の製造業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0"/>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4">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電気・ガス・水道・廃棄物処理業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電気業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電気業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1"/>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22</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ガス・熱供給業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ガス･熱供給業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2"/>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水道業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上水道業、工業用水道業、（政府）下水道</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3"/>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廃棄物処理業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廃棄物処理業、（政府）廃棄物</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4"/>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建設業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建設業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5"/>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卸売・小売業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卸売業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卸売業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6"/>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27</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小売業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小売業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7"/>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28</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運輸・郵便業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鉄道業、道路運送業、水運業、航空運輸業、その他の運輸業、郵便業、（政府）水運施設管理、航空施設管理（国公営）</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8"/>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29</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宿泊・飲食サービス業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飲食サービス業、旅館・その他の宿泊所</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9"/>
                  </a:ext>
                </a:extLst>
              </a:tr>
              <a:tr h="133513">
                <a:tc rowSpan="2">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情報通信業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通信・放送業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just"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電信・電話業、放送業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0"/>
                  </a:ext>
                </a:extLst>
              </a:tr>
              <a:tr h="2428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情報サービス・映像音声</a:t>
                      </a:r>
                      <a:endParaRPr lang="en-US" altLang="ja-JP" sz="800" kern="100" dirty="0">
                        <a:solidFill>
                          <a:schemeClr val="tx1"/>
                        </a:solidFill>
                        <a:effectLst/>
                        <a:latin typeface="Meiryo UI" panose="020B0604030504040204" pitchFamily="50" charset="-128"/>
                        <a:ea typeface="Meiryo UI" panose="020B0604030504040204" pitchFamily="50" charset="-128"/>
                      </a:endParaRPr>
                    </a:p>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文字情報制作業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情報サービス業、映像・音声・文字情報制作業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1"/>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31</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金融・保険業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金融業、保険業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2"/>
                  </a:ext>
                </a:extLst>
              </a:tr>
              <a:tr h="13351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32</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不動産業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住宅賃貸業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住宅賃貸業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3"/>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その他の不動産業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不動産仲介業、不動産賃貸業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4"/>
                  </a:ext>
                </a:extLst>
              </a:tr>
              <a:tr h="23327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専門・科学技術、業務支援サービス業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研究開発サービス、広告業、物品賃貸サービス業、その他の対事業所サービス業、獣医業、（政府）学術研究、（非営利）自然・人文科学研究機関</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5"/>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公務</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（政府）公務</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6"/>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教育</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教育、（政府）教育、（非営利）教育</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7"/>
                  </a:ext>
                </a:extLst>
              </a:tr>
              <a:tr h="13351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37</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保健衛生・社会事業</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医療・保健、介護、（政府）保健衛生、社会福祉（非営利）社会福祉</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8"/>
                  </a:ext>
                </a:extLst>
              </a:tr>
              <a:tr h="133114">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38</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その他のサービス</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自動車整備・機械修理業、会員制企業団体、娯楽業、洗濯･理容･美容・浴場業、その他の対個人サービス業、</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政府</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社会教育、</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非営利</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社会教育、その他</a:t>
                      </a: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9"/>
                  </a:ext>
                </a:extLst>
              </a:tr>
            </a:tbl>
          </a:graphicData>
        </a:graphic>
      </p:graphicFrame>
      <p:sp>
        <p:nvSpPr>
          <p:cNvPr id="9" name="正方形/長方形 8">
            <a:extLst>
              <a:ext uri="{FF2B5EF4-FFF2-40B4-BE49-F238E27FC236}">
                <a16:creationId xmlns:a16="http://schemas.microsoft.com/office/drawing/2014/main" id="{9EDD757A-4C8C-B30B-464D-A40BCD1C1402}"/>
              </a:ext>
            </a:extLst>
          </p:cNvPr>
          <p:cNvSpPr/>
          <p:nvPr/>
        </p:nvSpPr>
        <p:spPr>
          <a:xfrm>
            <a:off x="180000" y="6411078"/>
            <a:ext cx="5512057" cy="175295"/>
          </a:xfrm>
          <a:prstGeom prst="rect">
            <a:avLst/>
          </a:prstGeom>
        </p:spPr>
        <p:txBody>
          <a:bodyPr wrap="square" lIns="36000" tIns="36000" rIns="36000" bIns="36000">
            <a:spAutoFit/>
          </a:bodyPr>
          <a:lstStyle/>
          <a:p>
            <a:pPr marL="180975" indent="-180975" algn="just">
              <a:lnSpc>
                <a:spcPts val="800"/>
              </a:lnSpc>
              <a:spcBef>
                <a:spcPts val="0"/>
              </a:spcBef>
              <a:spcAft>
                <a:spcPts val="0"/>
              </a:spcAft>
              <a:buClr>
                <a:srgbClr val="002060"/>
              </a:buClr>
              <a:defRPr/>
            </a:pPr>
            <a:r>
              <a:rPr lang="ja-JP" altLang="en-US" sz="800" dirty="0">
                <a:latin typeface="Meiryo UI" pitchFamily="50" charset="-128"/>
                <a:ea typeface="Meiryo UI" pitchFamily="50" charset="-128"/>
              </a:rPr>
              <a:t>注）表中の色分けは、緑が第</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次産業、赤が第</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次産業、青が第</a:t>
            </a:r>
            <a:r>
              <a:rPr lang="en-US" altLang="ja-JP" sz="800" dirty="0">
                <a:latin typeface="Meiryo UI" pitchFamily="50" charset="-128"/>
                <a:ea typeface="Meiryo UI" pitchFamily="50" charset="-128"/>
              </a:rPr>
              <a:t>3</a:t>
            </a:r>
            <a:r>
              <a:rPr lang="ja-JP" altLang="en-US" sz="800" dirty="0">
                <a:latin typeface="Meiryo UI" pitchFamily="50" charset="-128"/>
                <a:ea typeface="Meiryo UI" pitchFamily="50" charset="-128"/>
              </a:rPr>
              <a:t>次産業を表す。</a:t>
            </a:r>
          </a:p>
        </p:txBody>
      </p:sp>
    </p:spTree>
    <p:extLst>
      <p:ext uri="{BB962C8B-B14F-4D97-AF65-F5344CB8AC3E}">
        <p14:creationId xmlns:p14="http://schemas.microsoft.com/office/powerpoint/2010/main" val="298767879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Box 14">
            <a:extLst>
              <a:ext uri="{FF2B5EF4-FFF2-40B4-BE49-F238E27FC236}">
                <a16:creationId xmlns:a16="http://schemas.microsoft.com/office/drawing/2014/main" id="{0A318628-8FAE-4094-A6C3-74B2B34EC02E}"/>
              </a:ext>
            </a:extLst>
          </p:cNvPr>
          <p:cNvSpPr txBox="1">
            <a:spLocks noChangeArrowheads="1"/>
          </p:cNvSpPr>
          <p:nvPr/>
        </p:nvSpPr>
        <p:spPr bwMode="auto">
          <a:xfrm>
            <a:off x="153865" y="682870"/>
            <a:ext cx="8836269" cy="4100670"/>
          </a:xfrm>
          <a:prstGeom prst="rect">
            <a:avLst/>
          </a:prstGeom>
          <a:noFill/>
          <a:ln w="9525">
            <a:solidFill>
              <a:srgbClr val="008080"/>
            </a:solidFill>
            <a:miter lim="800000"/>
            <a:headEnd/>
            <a:tailEnd/>
          </a:ln>
          <a:extLst>
            <a:ext uri="{909E8E84-426E-40DD-AFC4-6F175D3DCCD1}">
              <a14:hiddenFill xmlns:a14="http://schemas.microsoft.com/office/drawing/2010/main">
                <a:solidFill>
                  <a:srgbClr val="FFFFFF"/>
                </a:solidFill>
              </a14:hiddenFill>
            </a:ext>
          </a:extLst>
        </p:spPr>
        <p:txBody>
          <a:bodyPr wrap="square" lIns="95785" tIns="47893" rIns="95785" bIns="47893" anchor="t">
            <a:noAutofit/>
          </a:bodyPr>
          <a:lstStyle>
            <a:lvl1pPr defTabSz="957263" eaLnBrk="0" hangingPunct="0">
              <a:spcBef>
                <a:spcPct val="20000"/>
              </a:spcBef>
              <a:buClr>
                <a:schemeClr val="accent2"/>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1pPr>
            <a:lvl2pPr marL="742950" indent="-285750" defTabSz="957263" eaLnBrk="0" hangingPunct="0">
              <a:spcBef>
                <a:spcPct val="20000"/>
              </a:spcBef>
              <a:buChar char="–"/>
              <a:defRPr kumimoji="1" sz="1400">
                <a:solidFill>
                  <a:schemeClr val="tx1"/>
                </a:solidFill>
                <a:latin typeface="ＭＳ Ｐゴシック" panose="020B0600070205080204" pitchFamily="50" charset="-128"/>
                <a:ea typeface="ＭＳ Ｐゴシック" panose="020B0600070205080204" pitchFamily="50" charset="-128"/>
              </a:defRPr>
            </a:lvl2pPr>
            <a:lvl3pPr marL="11430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3pPr>
            <a:lvl4pPr marL="16002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4pPr>
            <a:lvl5pPr marL="20574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5pPr>
            <a:lvl6pPr marL="25146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6pPr>
            <a:lvl7pPr marL="29718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7pPr>
            <a:lvl8pPr marL="34290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8pPr>
            <a:lvl9pPr marL="38862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9pPr>
          </a:lstStyle>
          <a:p>
            <a:pPr eaLnBrk="1" hangingPunct="1">
              <a:spcBef>
                <a:spcPct val="0"/>
              </a:spcBef>
              <a:buClrTx/>
              <a:buFontTx/>
              <a:buNone/>
            </a:pP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r>
              <a:rPr lang="ja-JP" altLang="en-US" sz="1600" b="1" noProof="1">
                <a:latin typeface="Meiryo UI" panose="020B0604030504040204" pitchFamily="50" charset="-128"/>
                <a:ea typeface="Meiryo UI" panose="020B0604030504040204" pitchFamily="50" charset="-128"/>
                <a:cs typeface="Arial" panose="020B0604020202020204" pitchFamily="34" charset="0"/>
              </a:rPr>
              <a:t>著作権</a:t>
            </a: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r>
              <a:rPr lang="en-US" altLang="ja-JP" sz="1600" b="1" noProof="1">
                <a:latin typeface="Meiryo UI" panose="020B0604030504040204" pitchFamily="50" charset="-128"/>
                <a:ea typeface="Meiryo UI" panose="020B0604030504040204" pitchFamily="50" charset="-128"/>
                <a:cs typeface="Arial" panose="020B0604020202020204" pitchFamily="34" charset="0"/>
              </a:rPr>
              <a:t>(C) Ministry of the Environment. 2025</a:t>
            </a:r>
          </a:p>
          <a:p>
            <a:pPr eaLnBrk="1" hangingPunct="1">
              <a:spcBef>
                <a:spcPct val="0"/>
              </a:spcBef>
              <a:buClrTx/>
              <a:buFontTx/>
              <a:buNone/>
            </a:pPr>
            <a:r>
              <a:rPr lang="en-US" altLang="ja-JP" sz="1600" b="1" noProof="1">
                <a:latin typeface="Meiryo UI" panose="020B0604030504040204" pitchFamily="50" charset="-128"/>
                <a:ea typeface="Meiryo UI" panose="020B0604030504040204" pitchFamily="50" charset="-128"/>
                <a:cs typeface="Arial" panose="020B0604020202020204" pitchFamily="34" charset="0"/>
              </a:rPr>
              <a:t>(C)</a:t>
            </a:r>
            <a:r>
              <a:rPr lang="ja-JP" altLang="en-US" sz="1600" b="1" noProof="1">
                <a:latin typeface="Meiryo UI" panose="020B0604030504040204" pitchFamily="50" charset="-128"/>
                <a:ea typeface="Meiryo UI" panose="020B0604030504040204" pitchFamily="50" charset="-128"/>
                <a:cs typeface="Arial" panose="020B0604020202020204" pitchFamily="34" charset="0"/>
              </a:rPr>
              <a:t> </a:t>
            </a:r>
            <a:r>
              <a:rPr lang="en-US" altLang="ja-JP" sz="1600" b="1" noProof="1">
                <a:latin typeface="Meiryo UI" panose="020B0604030504040204" pitchFamily="50" charset="-128"/>
                <a:ea typeface="Meiryo UI" panose="020B0604030504040204" pitchFamily="50" charset="-128"/>
                <a:cs typeface="Arial" panose="020B0604020202020204" pitchFamily="34" charset="0"/>
              </a:rPr>
              <a:t>Value Management Institute, Inc. 2025</a:t>
            </a:r>
            <a:br>
              <a:rPr lang="en-US" altLang="ja-JP" sz="1600" b="1" noProof="1">
                <a:latin typeface="Meiryo UI" panose="020B0604030504040204" pitchFamily="50" charset="-128"/>
                <a:ea typeface="Meiryo UI" panose="020B0604030504040204" pitchFamily="50" charset="-128"/>
                <a:cs typeface="Arial" panose="020B0604020202020204" pitchFamily="34" charset="0"/>
              </a:rPr>
            </a:br>
            <a:r>
              <a:rPr lang="ja-JP" altLang="en-US" sz="1600" b="1" noProof="1">
                <a:latin typeface="Meiryo UI" panose="020B0604030504040204" pitchFamily="50" charset="-128"/>
                <a:ea typeface="Meiryo UI" panose="020B0604030504040204" pitchFamily="50" charset="-128"/>
                <a:cs typeface="Arial" panose="020B0604020202020204" pitchFamily="34" charset="0"/>
              </a:rPr>
              <a:t>当資料は、環境省及び</a:t>
            </a:r>
            <a:r>
              <a:rPr lang="ja-JP" altLang="en-US" sz="1600" b="1" dirty="0">
                <a:latin typeface="Meiryo UI" panose="020B0604030504040204" pitchFamily="50" charset="-128"/>
                <a:ea typeface="Meiryo UI" panose="020B0604030504040204" pitchFamily="50" charset="-128"/>
                <a:cs typeface="Arial" panose="020B0604020202020204" pitchFamily="34" charset="0"/>
              </a:rPr>
              <a:t>株式会社価値総合研究所</a:t>
            </a:r>
            <a:r>
              <a:rPr lang="ja-JP" altLang="en-US" sz="1600" b="1" noProof="1">
                <a:latin typeface="Meiryo UI" panose="020B0604030504040204" pitchFamily="50" charset="-128"/>
                <a:ea typeface="Meiryo UI" panose="020B0604030504040204" pitchFamily="50" charset="-128"/>
                <a:cs typeface="Arial" panose="020B0604020202020204" pitchFamily="34" charset="0"/>
              </a:rPr>
              <a:t>により作成されたものです。</a:t>
            </a: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endParaRPr lang="ja-JP" altLang="en-US" sz="1600" noProof="1">
              <a:latin typeface="Meiryo UI" panose="020B0604030504040204" pitchFamily="50" charset="-128"/>
              <a:ea typeface="Meiryo UI" panose="020B0604030504040204" pitchFamily="50" charset="-128"/>
              <a:cs typeface="Meiryo UI" panose="020B0604030504040204" pitchFamily="50" charset="-128"/>
            </a:endParaRPr>
          </a:p>
          <a:p>
            <a:pPr algn="just"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本資料は著作物であり、著作権法に基づき保護されています。本資料の全文または一部を転載・複製する際は、著作権者の許諾が必要ですので、株式会社価値総合研究所までご連絡ください。著作権法の定めに従い引用・転載・複製する際には、必ず</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出典：「地域経済循環分析」（環境省、株式会社価値総合研究所）</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と明記してください。</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（お問合せ先）</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　株式会社価値総合研究所（担当：地域経済循環分析用データ担当）</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　</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E-mail</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reca@vmi.co.jp</a:t>
            </a:r>
          </a:p>
        </p:txBody>
      </p:sp>
      <p:sp>
        <p:nvSpPr>
          <p:cNvPr id="4" name="タイトル 1">
            <a:extLst>
              <a:ext uri="{FF2B5EF4-FFF2-40B4-BE49-F238E27FC236}">
                <a16:creationId xmlns:a16="http://schemas.microsoft.com/office/drawing/2014/main" id="{BF6BC2ED-8F4C-4A85-8977-37A3AD86E286}"/>
              </a:ext>
            </a:extLst>
          </p:cNvPr>
          <p:cNvSpPr txBox="1">
            <a:spLocks/>
          </p:cNvSpPr>
          <p:nvPr/>
        </p:nvSpPr>
        <p:spPr>
          <a:xfrm>
            <a:off x="157977" y="0"/>
            <a:ext cx="8836269" cy="589029"/>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eaLnBrk="0" hangingPunct="0">
              <a:defRPr lang="ja-JP" altLang="en-US" sz="3200" b="1" dirty="0">
                <a:solidFill>
                  <a:schemeClr val="tx2"/>
                </a:solidFill>
                <a:latin typeface="Meiryo UI" pitchFamily="50" charset="-128"/>
                <a:ea typeface="Meiryo UI" pitchFamily="50" charset="-128"/>
                <a:cs typeface="+mj-cs"/>
              </a:defRPr>
            </a:lvl1pPr>
            <a:lvl2pPr eaLnBrk="0" hangingPunct="0">
              <a:defRPr sz="2400" b="1">
                <a:solidFill>
                  <a:schemeClr val="tx2"/>
                </a:solidFill>
                <a:latin typeface="HGP創英角ｺﾞｼｯｸUB" pitchFamily="50" charset="-128"/>
                <a:ea typeface="HGP創英角ｺﾞｼｯｸUB" pitchFamily="50" charset="-128"/>
              </a:defRPr>
            </a:lvl2pPr>
            <a:lvl3pPr eaLnBrk="0" hangingPunct="0">
              <a:defRPr sz="2400" b="1">
                <a:solidFill>
                  <a:schemeClr val="tx2"/>
                </a:solidFill>
                <a:latin typeface="HGP創英角ｺﾞｼｯｸUB" pitchFamily="50" charset="-128"/>
                <a:ea typeface="HGP創英角ｺﾞｼｯｸUB" pitchFamily="50" charset="-128"/>
              </a:defRPr>
            </a:lvl3pPr>
            <a:lvl4pPr eaLnBrk="0" hangingPunct="0">
              <a:defRPr sz="2400" b="1">
                <a:solidFill>
                  <a:schemeClr val="tx2"/>
                </a:solidFill>
                <a:latin typeface="HGP創英角ｺﾞｼｯｸUB" pitchFamily="50" charset="-128"/>
                <a:ea typeface="HGP創英角ｺﾞｼｯｸUB" pitchFamily="50" charset="-128"/>
              </a:defRPr>
            </a:lvl4pPr>
            <a:lvl5pPr eaLnBrk="0" hangingPunct="0">
              <a:defRPr sz="2400" b="1">
                <a:solidFill>
                  <a:schemeClr val="tx2"/>
                </a:solidFill>
                <a:latin typeface="HGP創英角ｺﾞｼｯｸUB" pitchFamily="50" charset="-128"/>
                <a:ea typeface="HGP創英角ｺﾞｼｯｸUB" pitchFamily="50" charset="-128"/>
              </a:defRPr>
            </a:lvl5pPr>
            <a:lvl6pPr marL="457200" fontAlgn="base">
              <a:spcBef>
                <a:spcPct val="0"/>
              </a:spcBef>
              <a:spcAft>
                <a:spcPct val="0"/>
              </a:spcAft>
              <a:defRPr sz="2800" b="1">
                <a:solidFill>
                  <a:schemeClr val="tx2"/>
                </a:solidFill>
                <a:latin typeface="Tahoma" pitchFamily="34" charset="0"/>
                <a:ea typeface="ＭＳ Ｐゴシック" pitchFamily="50" charset="-128"/>
              </a:defRPr>
            </a:lvl6pPr>
            <a:lvl7pPr marL="914400" fontAlgn="base">
              <a:spcBef>
                <a:spcPct val="0"/>
              </a:spcBef>
              <a:spcAft>
                <a:spcPct val="0"/>
              </a:spcAft>
              <a:defRPr sz="2800" b="1">
                <a:solidFill>
                  <a:schemeClr val="tx2"/>
                </a:solidFill>
                <a:latin typeface="Tahoma" pitchFamily="34" charset="0"/>
                <a:ea typeface="ＭＳ Ｐゴシック" pitchFamily="50" charset="-128"/>
              </a:defRPr>
            </a:lvl7pPr>
            <a:lvl8pPr marL="1371600" fontAlgn="base">
              <a:spcBef>
                <a:spcPct val="0"/>
              </a:spcBef>
              <a:spcAft>
                <a:spcPct val="0"/>
              </a:spcAft>
              <a:defRPr sz="2800" b="1">
                <a:solidFill>
                  <a:schemeClr val="tx2"/>
                </a:solidFill>
                <a:latin typeface="Tahoma" pitchFamily="34" charset="0"/>
                <a:ea typeface="ＭＳ Ｐゴシック" pitchFamily="50" charset="-128"/>
              </a:defRPr>
            </a:lvl8pPr>
            <a:lvl9pPr marL="1828800" fontAlgn="base">
              <a:spcBef>
                <a:spcPct val="0"/>
              </a:spcBef>
              <a:spcAft>
                <a:spcPct val="0"/>
              </a:spcAft>
              <a:defRPr sz="2800" b="1">
                <a:solidFill>
                  <a:schemeClr val="tx2"/>
                </a:solidFill>
                <a:latin typeface="Tahoma" pitchFamily="34" charset="0"/>
                <a:ea typeface="ＭＳ Ｐゴシック" pitchFamily="50" charset="-128"/>
              </a:defRPr>
            </a:lvl9pPr>
          </a:lstStyle>
          <a:p>
            <a:r>
              <a:rPr lang="ja-JP" altLang="en-US" sz="2800" dirty="0"/>
              <a:t>本ツールに関するご案内（留意事項）</a:t>
            </a:r>
          </a:p>
        </p:txBody>
      </p:sp>
      <p:sp>
        <p:nvSpPr>
          <p:cNvPr id="5" name="スライド番号プレースホルダ 2">
            <a:extLst>
              <a:ext uri="{FF2B5EF4-FFF2-40B4-BE49-F238E27FC236}">
                <a16:creationId xmlns:a16="http://schemas.microsoft.com/office/drawing/2014/main" id="{EBB6BF64-9CC9-43A7-A08F-9CD9D1AE4BAC}"/>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85122783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3"/>
          <p:cNvSpPr txBox="1">
            <a:spLocks/>
          </p:cNvSpPr>
          <p:nvPr/>
        </p:nvSpPr>
        <p:spPr bwMode="auto">
          <a:xfrm>
            <a:off x="0" y="2160000"/>
            <a:ext cx="9144000" cy="707886"/>
          </a:xfrm>
          <a:prstGeom prst="rect">
            <a:avLst/>
          </a:prstGeom>
          <a:solidFill>
            <a:srgbClr val="D3F9EB"/>
          </a:solidFill>
          <a:ln w="9525">
            <a:noFill/>
            <a:miter lim="800000"/>
            <a:headEnd/>
            <a:tailEnd/>
          </a:ln>
        </p:spPr>
        <p:txBody>
          <a:bodyPr vert="horz" wrap="square" lIns="91440" tIns="45720" rIns="91440" bIns="45720" numCol="1" rtlCol="0" anchor="b" anchorCtr="0" compatLnSpc="1">
            <a:prstTxWarp prst="textNoShape">
              <a:avLst/>
            </a:prstTxWarp>
            <a:spAutoFit/>
          </a:bodyPr>
          <a:lstStyle>
            <a:lvl1pPr algn="l" rtl="0" eaLnBrk="0" fontAlgn="base" hangingPunct="0">
              <a:spcBef>
                <a:spcPct val="0"/>
              </a:spcBef>
              <a:spcAft>
                <a:spcPct val="0"/>
              </a:spcAft>
              <a:defRPr kumimoji="1" sz="2400" b="1">
                <a:solidFill>
                  <a:srgbClr val="44546A"/>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dirty="0">
                <a:solidFill>
                  <a:schemeClr val="tx1">
                    <a:lumMod val="75000"/>
                    <a:lumOff val="25000"/>
                  </a:schemeClr>
                </a:solidFill>
              </a:rPr>
              <a:t>２－１．生産・販売面の分析</a:t>
            </a:r>
            <a:endParaRPr lang="en-US" altLang="ja-JP" sz="4000" kern="0" dirty="0">
              <a:solidFill>
                <a:schemeClr val="tx1">
                  <a:lumMod val="75000"/>
                  <a:lumOff val="25000"/>
                </a:schemeClr>
              </a:solidFill>
            </a:endParaRPr>
          </a:p>
        </p:txBody>
      </p:sp>
      <p:sp>
        <p:nvSpPr>
          <p:cNvPr id="4" name="スライド番号プレースホルダ 2">
            <a:extLst>
              <a:ext uri="{FF2B5EF4-FFF2-40B4-BE49-F238E27FC236}">
                <a16:creationId xmlns:a16="http://schemas.microsoft.com/office/drawing/2014/main" id="{BE9C2FB2-D55E-4C07-8582-F4F769C459F5}"/>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20</a:t>
            </a:fld>
            <a:endParaRPr lang="en-US" altLang="ja-JP" b="1" dirty="0">
              <a:latin typeface="Meiryo UI" pitchFamily="50" charset="-128"/>
              <a:ea typeface="Meiryo UI" pitchFamily="50" charset="-128"/>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dirty="0"/>
              <a:t>（１）地域の中で規模の大きい産業は何か①：売上</a:t>
            </a:r>
            <a:r>
              <a:rPr lang="en-US" altLang="ja-JP" dirty="0"/>
              <a:t>(</a:t>
            </a:r>
            <a:r>
              <a:rPr lang="ja-JP" altLang="en-US" dirty="0"/>
              <a:t>生産額</a:t>
            </a:r>
            <a:r>
              <a:rPr lang="en-US" altLang="ja-JP" dirty="0"/>
              <a:t>)</a:t>
            </a:r>
            <a:endParaRPr kumimoji="1" lang="ja-JP" altLang="en-US" dirty="0"/>
          </a:p>
        </p:txBody>
      </p:sp>
      <p:sp>
        <p:nvSpPr>
          <p:cNvPr id="4" name="テキスト ボックス 9"/>
          <p:cNvSpPr txBox="1">
            <a:spLocks noChangeArrowheads="1"/>
          </p:cNvSpPr>
          <p:nvPr/>
        </p:nvSpPr>
        <p:spPr bwMode="auto">
          <a:xfrm>
            <a:off x="168028" y="2714853"/>
            <a:ext cx="41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生産額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産業合計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5" name="正方形/長方形 31"/>
          <p:cNvSpPr/>
          <p:nvPr/>
        </p:nvSpPr>
        <p:spPr bwMode="auto">
          <a:xfrm>
            <a:off x="252000" y="2090092"/>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年と</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年の生産額を比較すると増加しており、第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次産業ともに生産額が増加している。</a:t>
            </a:r>
            <a:endParaRPr lang="en-US" altLang="ja-JP" sz="1200" b="1" dirty="0">
              <a:latin typeface="Meiryo UI" pitchFamily="50" charset="-128"/>
              <a:ea typeface="Meiryo UI" pitchFamily="50" charset="-128"/>
            </a:endParaRPr>
          </a:p>
        </p:txBody>
      </p:sp>
      <p:sp>
        <p:nvSpPr>
          <p:cNvPr id="6" name="テキスト ボックス 8"/>
          <p:cNvSpPr txBox="1"/>
          <p:nvPr/>
        </p:nvSpPr>
        <p:spPr>
          <a:xfrm>
            <a:off x="803564" y="659824"/>
            <a:ext cx="8280000" cy="1336453"/>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生産額は地域内の企業にとっての売上であり、地域の経済活動の規模を把握するうえで重要な指標である。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ここではまず、産業合計の生産額より、地域全体の生産額の規模の推移を把握する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下図左</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次に、第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次産業の生産額の推移より、生産額の規模が大きい産業が何であり、時系列でどのように変化しているかを把握する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7" name="テキスト ボックス 7"/>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6" name="テキスト ボックス 9"/>
          <p:cNvSpPr txBox="1">
            <a:spLocks noChangeArrowheads="1"/>
          </p:cNvSpPr>
          <p:nvPr/>
        </p:nvSpPr>
        <p:spPr bwMode="auto">
          <a:xfrm>
            <a:off x="4472201" y="2714853"/>
            <a:ext cx="450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生産額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第</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次、</a:t>
            </a:r>
            <a:r>
              <a:rPr lang="en-US" altLang="ja-JP" sz="1400" b="1" dirty="0">
                <a:solidFill>
                  <a:schemeClr val="bg1"/>
                </a:solidFill>
                <a:latin typeface="Meiryo UI" pitchFamily="50" charset="-128"/>
                <a:ea typeface="Meiryo UI" pitchFamily="50" charset="-128"/>
              </a:rPr>
              <a:t>2</a:t>
            </a:r>
            <a:r>
              <a:rPr lang="ja-JP" altLang="en-US" sz="1400" b="1" dirty="0">
                <a:solidFill>
                  <a:schemeClr val="bg1"/>
                </a:solidFill>
                <a:latin typeface="Meiryo UI" pitchFamily="50" charset="-128"/>
                <a:ea typeface="Meiryo UI" pitchFamily="50" charset="-128"/>
              </a:rPr>
              <a:t>次、</a:t>
            </a:r>
            <a:r>
              <a:rPr lang="en-US" altLang="ja-JP" sz="1400" b="1" dirty="0">
                <a:solidFill>
                  <a:schemeClr val="bg1"/>
                </a:solidFill>
                <a:latin typeface="Meiryo UI" pitchFamily="50" charset="-128"/>
                <a:ea typeface="Meiryo UI" pitchFamily="50" charset="-128"/>
              </a:rPr>
              <a:t>3</a:t>
            </a:r>
            <a:r>
              <a:rPr lang="ja-JP" altLang="en-US" sz="1400" b="1" dirty="0">
                <a:solidFill>
                  <a:schemeClr val="bg1"/>
                </a:solidFill>
                <a:latin typeface="Meiryo UI" pitchFamily="50" charset="-128"/>
                <a:ea typeface="Meiryo UI" pitchFamily="50" charset="-128"/>
              </a:rPr>
              <a:t>次産業別</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9" name="正方形/長方形 8"/>
          <p:cNvSpPr/>
          <p:nvPr/>
        </p:nvSpPr>
        <p:spPr>
          <a:xfrm>
            <a:off x="178931" y="6366607"/>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1" name="正方形/長方形 31">
            <a:extLst>
              <a:ext uri="{FF2B5EF4-FFF2-40B4-BE49-F238E27FC236}">
                <a16:creationId xmlns:a16="http://schemas.microsoft.com/office/drawing/2014/main" id="{36A6BA13-0C79-4490-A5CD-8CFC0289E1FA}"/>
              </a:ext>
            </a:extLst>
          </p:cNvPr>
          <p:cNvSpPr/>
          <p:nvPr/>
        </p:nvSpPr>
        <p:spPr bwMode="auto">
          <a:xfrm>
            <a:off x="1120365" y="172390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2" name="スライド番号プレースホルダ 2">
            <a:extLst>
              <a:ext uri="{FF2B5EF4-FFF2-40B4-BE49-F238E27FC236}">
                <a16:creationId xmlns:a16="http://schemas.microsoft.com/office/drawing/2014/main" id="{DED0BADF-6073-4F71-86EB-3B108E81D2F4}"/>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21</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55166522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dirty="0"/>
              <a:t>（１）地域の中で規模の大きい産業は何か①：産業別生産額</a:t>
            </a:r>
            <a:endParaRPr kumimoji="1" lang="ja-JP" altLang="en-US" dirty="0"/>
          </a:p>
        </p:txBody>
      </p:sp>
      <p:sp>
        <p:nvSpPr>
          <p:cNvPr id="4" name="テキスト ボックス 9"/>
          <p:cNvSpPr txBox="1">
            <a:spLocks noChangeArrowheads="1"/>
          </p:cNvSpPr>
          <p:nvPr/>
        </p:nvSpPr>
        <p:spPr bwMode="auto">
          <a:xfrm>
            <a:off x="252000" y="2540359"/>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産業別生産額</a:t>
            </a:r>
          </a:p>
        </p:txBody>
      </p:sp>
      <p:sp>
        <p:nvSpPr>
          <p:cNvPr id="5" name="正方形/長方形 31"/>
          <p:cNvSpPr/>
          <p:nvPr/>
        </p:nvSpPr>
        <p:spPr bwMode="auto">
          <a:xfrm>
            <a:off x="252000" y="1887737"/>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年で生産額が最も大きい産業は化学で</a:t>
            </a:r>
            <a:r>
              <a:rPr lang="en-US" altLang="ja-JP" sz="1200" b="1" dirty="0">
                <a:latin typeface="Meiryo UI" pitchFamily="50" charset="-128"/>
                <a:ea typeface="Meiryo UI" pitchFamily="50" charset="-128"/>
              </a:rPr>
              <a:t>226</a:t>
            </a:r>
            <a:r>
              <a:rPr lang="ja-JP" altLang="en-US" sz="1200" b="1" dirty="0">
                <a:latin typeface="Meiryo UI" pitchFamily="50" charset="-128"/>
                <a:ea typeface="Meiryo UI" pitchFamily="50" charset="-128"/>
              </a:rPr>
              <a:t>億円であり、次いで保健衛生・社会事業、建設業、電気機械の生産額が大きい。</a:t>
            </a:r>
            <a:endParaRPr lang="en-US" altLang="ja-JP" sz="1200" b="1" dirty="0">
              <a:latin typeface="Meiryo UI" pitchFamily="50" charset="-128"/>
              <a:ea typeface="Meiryo UI" pitchFamily="50" charset="-128"/>
            </a:endParaRPr>
          </a:p>
        </p:txBody>
      </p:sp>
      <p:sp>
        <p:nvSpPr>
          <p:cNvPr id="6" name="テキスト ボックス 8"/>
          <p:cNvSpPr txBox="1"/>
          <p:nvPr/>
        </p:nvSpPr>
        <p:spPr>
          <a:xfrm>
            <a:off x="803564" y="642305"/>
            <a:ext cx="8280000" cy="1188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200"/>
              </a:spcBef>
              <a:spcAft>
                <a:spcPts val="300"/>
              </a:spcAft>
              <a:buClr>
                <a:srgbClr val="008080"/>
              </a:buClr>
              <a:buFont typeface="Wingdings" pitchFamily="2" charset="2"/>
              <a:buChar char="n"/>
            </a:pPr>
            <a:r>
              <a:rPr lang="ja-JP" altLang="en-US" sz="1200" b="1" dirty="0">
                <a:latin typeface="Meiryo UI" pitchFamily="50" charset="-128"/>
                <a:ea typeface="Meiryo UI" pitchFamily="50" charset="-128"/>
              </a:rPr>
              <a:t>生産額が大きい産業は、域内にとどまらず域外へも販売している可能性が高く、域外から所得を獲得できる地域にとって強みのある産業である。</a:t>
            </a:r>
            <a:endParaRPr lang="en-US" altLang="ja-JP" sz="1200" b="1" dirty="0">
              <a:latin typeface="Meiryo UI" pitchFamily="50" charset="-128"/>
              <a:ea typeface="Meiryo UI" pitchFamily="50" charset="-128"/>
            </a:endParaRPr>
          </a:p>
          <a:p>
            <a:pPr marL="180975" indent="-180975" algn="just">
              <a:spcBef>
                <a:spcPts val="200"/>
              </a:spcBef>
              <a:spcAft>
                <a:spcPts val="300"/>
              </a:spcAft>
              <a:buClr>
                <a:srgbClr val="008080"/>
              </a:buClr>
              <a:buFont typeface="Wingdings" pitchFamily="2" charset="2"/>
              <a:buChar char="n"/>
            </a:pPr>
            <a:r>
              <a:rPr lang="ja-JP" altLang="en-US" sz="1200" b="1" dirty="0">
                <a:latin typeface="Meiryo UI" pitchFamily="50" charset="-128"/>
                <a:ea typeface="Meiryo UI" pitchFamily="50" charset="-128"/>
              </a:rPr>
              <a:t>ここでは、産業別生産額の推移より、地域の中で生産額の規模の大きい産業が何であり、時系列でどのように変化しているかを把握する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7" name="テキスト ボックス 7"/>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8" name="正方形/長方形 7"/>
          <p:cNvSpPr/>
          <p:nvPr/>
        </p:nvSpPr>
        <p:spPr>
          <a:xfrm>
            <a:off x="180000" y="638089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9" name="正方形/長方形 31">
            <a:extLst>
              <a:ext uri="{FF2B5EF4-FFF2-40B4-BE49-F238E27FC236}">
                <a16:creationId xmlns:a16="http://schemas.microsoft.com/office/drawing/2014/main" id="{5FDDCFA9-DE02-47AF-B7DE-268CF2B82F45}"/>
              </a:ext>
            </a:extLst>
          </p:cNvPr>
          <p:cNvSpPr/>
          <p:nvPr/>
        </p:nvSpPr>
        <p:spPr bwMode="auto">
          <a:xfrm>
            <a:off x="1120365" y="157214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0" name="スライド番号プレースホルダ 2">
            <a:extLst>
              <a:ext uri="{FF2B5EF4-FFF2-40B4-BE49-F238E27FC236}">
                <a16:creationId xmlns:a16="http://schemas.microsoft.com/office/drawing/2014/main" id="{53F7A202-6388-4E2E-A416-82DC6D6FAF79}"/>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22</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95339091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dirty="0">
                <a:latin typeface="Meiryo UI" pitchFamily="50" charset="-128"/>
                <a:ea typeface="Meiryo UI" pitchFamily="50" charset="-128"/>
              </a:rPr>
              <a:t>（１）地域の中で規模の大きい産業は何か②：</a:t>
            </a:r>
            <a:r>
              <a:rPr lang="ja-JP" altLang="en-US" dirty="0"/>
              <a:t>産業別生産額構成比</a:t>
            </a:r>
            <a:endParaRPr lang="ja-JP" altLang="en-US" dirty="0">
              <a:latin typeface="Meiryo UI" pitchFamily="50" charset="-128"/>
              <a:ea typeface="Meiryo UI" pitchFamily="50" charset="-128"/>
            </a:endParaRPr>
          </a:p>
        </p:txBody>
      </p:sp>
      <p:sp>
        <p:nvSpPr>
          <p:cNvPr id="25" name="テキスト ボックス 24"/>
          <p:cNvSpPr txBox="1">
            <a:spLocks noChangeArrowheads="1"/>
          </p:cNvSpPr>
          <p:nvPr/>
        </p:nvSpPr>
        <p:spPr bwMode="auto">
          <a:xfrm>
            <a:off x="252000" y="2486094"/>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産業別生産額構成比</a:t>
            </a:r>
          </a:p>
        </p:txBody>
      </p:sp>
      <p:sp>
        <p:nvSpPr>
          <p:cNvPr id="32" name="正方形/長方形 31"/>
          <p:cNvSpPr/>
          <p:nvPr/>
        </p:nvSpPr>
        <p:spPr bwMode="auto">
          <a:xfrm>
            <a:off x="252000" y="1802709"/>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年で生産額が最も大きい産業は化学であり、次いで保健衛生・社会事業、建設業、電気機械が「稼ぐ力」の大きなウェイトを占めている。</a:t>
            </a:r>
            <a:endParaRPr lang="en-US" altLang="ja-JP" sz="1200" b="1" dirty="0">
              <a:latin typeface="Meiryo UI" pitchFamily="50" charset="-128"/>
              <a:ea typeface="Meiryo UI" pitchFamily="50" charset="-128"/>
            </a:endParaRPr>
          </a:p>
        </p:txBody>
      </p:sp>
      <p:sp>
        <p:nvSpPr>
          <p:cNvPr id="27" name="テキスト ボックス 26"/>
          <p:cNvSpPr txBox="1"/>
          <p:nvPr/>
        </p:nvSpPr>
        <p:spPr>
          <a:xfrm>
            <a:off x="1163639" y="2835806"/>
            <a:ext cx="1620000" cy="381515"/>
          </a:xfrm>
          <a:prstGeom prst="rect">
            <a:avLst/>
          </a:prstGeom>
          <a:solidFill>
            <a:srgbClr val="F79646"/>
          </a:solidFill>
        </p:spPr>
        <p:txBody>
          <a:bodyPr wrap="square" rtlCol="0">
            <a:spAutoFit/>
          </a:bodyPr>
          <a:lstStyle/>
          <a:p>
            <a:pPr algn="ctr">
              <a:lnSpc>
                <a:spcPts val="1100"/>
              </a:lnSpc>
            </a:pPr>
            <a:r>
              <a:rPr lang="ja-JP" altLang="en-US" sz="1100" b="1" dirty="0">
                <a:latin typeface="Meiryo UI" pitchFamily="50" charset="-128"/>
                <a:ea typeface="Meiryo UI" pitchFamily="50" charset="-128"/>
              </a:rPr>
              <a:t>地域の中で規模が</a:t>
            </a:r>
            <a:endParaRPr lang="en-US" altLang="ja-JP" sz="1100" b="1" dirty="0">
              <a:latin typeface="Meiryo UI" pitchFamily="50" charset="-128"/>
              <a:ea typeface="Meiryo UI" pitchFamily="50" charset="-128"/>
            </a:endParaRPr>
          </a:p>
          <a:p>
            <a:pPr algn="ctr">
              <a:lnSpc>
                <a:spcPts val="1100"/>
              </a:lnSpc>
            </a:pPr>
            <a:r>
              <a:rPr lang="ja-JP" altLang="en-US" sz="1100" b="1" dirty="0">
                <a:latin typeface="Meiryo UI" pitchFamily="50" charset="-128"/>
                <a:ea typeface="Meiryo UI" pitchFamily="50" charset="-128"/>
              </a:rPr>
              <a:t>大きい</a:t>
            </a:r>
            <a:r>
              <a:rPr kumimoji="1" lang="ja-JP" altLang="en-US" sz="1100" b="1" dirty="0">
                <a:latin typeface="Meiryo UI" pitchFamily="50" charset="-128"/>
                <a:ea typeface="Meiryo UI" pitchFamily="50" charset="-128"/>
              </a:rPr>
              <a:t>産業</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23</a:t>
            </a:fld>
            <a:endParaRPr lang="en-US" altLang="ja-JP" b="1" dirty="0">
              <a:latin typeface="Meiryo UI" pitchFamily="50" charset="-128"/>
              <a:ea typeface="Meiryo UI" pitchFamily="50" charset="-128"/>
            </a:endParaRPr>
          </a:p>
        </p:txBody>
      </p:sp>
      <p:sp>
        <p:nvSpPr>
          <p:cNvPr id="12" name="テキスト ボックス 11"/>
          <p:cNvSpPr txBox="1"/>
          <p:nvPr/>
        </p:nvSpPr>
        <p:spPr>
          <a:xfrm>
            <a:off x="803564" y="680320"/>
            <a:ext cx="8280000" cy="1044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生産額が大きい産業は、域内にとどまらず域外へも販売している可能性が高く、域外から所得を獲得できる地域にとって強みのある産業である。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ここでは、産業別生産額の構成比を各年で比較して、規模の大きい産業が時系列でどのように変化しているかを把握する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7" name="テキスト ボックス 1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0" name="正方形/長方形 9"/>
          <p:cNvSpPr/>
          <p:nvPr/>
        </p:nvSpPr>
        <p:spPr>
          <a:xfrm>
            <a:off x="180000" y="638089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1" name="正方形/長方形 31">
            <a:extLst>
              <a:ext uri="{FF2B5EF4-FFF2-40B4-BE49-F238E27FC236}">
                <a16:creationId xmlns:a16="http://schemas.microsoft.com/office/drawing/2014/main" id="{B64EF8F5-4020-4DCB-972B-6003BF149C3E}"/>
              </a:ext>
            </a:extLst>
          </p:cNvPr>
          <p:cNvSpPr/>
          <p:nvPr/>
        </p:nvSpPr>
        <p:spPr bwMode="auto">
          <a:xfrm>
            <a:off x="5970651" y="1460988"/>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98135038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092796" cy="493058"/>
          </a:xfrm>
        </p:spPr>
        <p:txBody>
          <a:bodyPr/>
          <a:lstStyle/>
          <a:p>
            <a:r>
              <a:rPr lang="ja-JP" altLang="en-US" dirty="0">
                <a:latin typeface="Meiryo UI" pitchFamily="50" charset="-128"/>
                <a:ea typeface="Meiryo UI" pitchFamily="50" charset="-128"/>
              </a:rPr>
              <a:t>（２）地域の中で得意な産業は何か：産業別</a:t>
            </a:r>
            <a:r>
              <a:rPr lang="ja-JP" altLang="en-US" dirty="0"/>
              <a:t>修正特化係数</a:t>
            </a:r>
            <a:endParaRPr kumimoji="1" lang="ja-JP" altLang="en-US" dirty="0">
              <a:latin typeface="Meiryo UI" pitchFamily="50" charset="-128"/>
              <a:ea typeface="Meiryo UI" pitchFamily="50" charset="-128"/>
            </a:endParaRPr>
          </a:p>
        </p:txBody>
      </p:sp>
      <p:sp>
        <p:nvSpPr>
          <p:cNvPr id="5" name="テキスト ボックス 4"/>
          <p:cNvSpPr txBox="1">
            <a:spLocks noChangeArrowheads="1"/>
          </p:cNvSpPr>
          <p:nvPr/>
        </p:nvSpPr>
        <p:spPr bwMode="auto">
          <a:xfrm>
            <a:off x="252000" y="2450026"/>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産業別修正特化係数</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生産額ベース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7" name="正方形/長方形 6"/>
          <p:cNvSpPr/>
          <p:nvPr/>
        </p:nvSpPr>
        <p:spPr bwMode="auto">
          <a:xfrm>
            <a:off x="252000" y="1885141"/>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年で全国と比較して得意としている産業は林業、化学、電気機械、電子部品・デバイス、保健衛生・社会事業、その他の製造業等である。</a:t>
            </a:r>
            <a:endParaRPr lang="en-US" altLang="ja-JP" sz="1200" b="1" dirty="0">
              <a:latin typeface="Meiryo UI" pitchFamily="50" charset="-128"/>
              <a:ea typeface="Meiryo UI" pitchFamily="50" charset="-128"/>
            </a:endParaRPr>
          </a:p>
        </p:txBody>
      </p:sp>
      <p:sp>
        <p:nvSpPr>
          <p:cNvPr id="12"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24</a:t>
            </a:fld>
            <a:endParaRPr lang="en-US" altLang="ja-JP" b="1" dirty="0">
              <a:latin typeface="Meiryo UI" pitchFamily="50" charset="-128"/>
              <a:ea typeface="Meiryo UI" pitchFamily="50" charset="-128"/>
            </a:endParaRPr>
          </a:p>
        </p:txBody>
      </p:sp>
      <p:sp>
        <p:nvSpPr>
          <p:cNvPr id="13" name="テキスト ボックス 12"/>
          <p:cNvSpPr txBox="1"/>
          <p:nvPr/>
        </p:nvSpPr>
        <p:spPr>
          <a:xfrm>
            <a:off x="812796" y="637092"/>
            <a:ext cx="8280000" cy="1152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200"/>
              </a:spcBef>
              <a:spcAft>
                <a:spcPts val="300"/>
              </a:spcAft>
              <a:buClr>
                <a:srgbClr val="008080"/>
              </a:buClr>
              <a:buFont typeface="Wingdings" pitchFamily="2" charset="2"/>
              <a:buChar char="n"/>
            </a:pPr>
            <a:r>
              <a:rPr lang="ja-JP" altLang="en-US" sz="1200" b="1" dirty="0">
                <a:latin typeface="Meiryo UI" pitchFamily="50" charset="-128"/>
                <a:ea typeface="Meiryo UI" pitchFamily="50" charset="-128"/>
              </a:rPr>
              <a:t>全産業の生産額に占める当該産業の生産額の割合が全国平均と比較して高い産業は、当該地域にとって比較優位な産業であり、得意な産業である。</a:t>
            </a:r>
            <a:endParaRPr lang="en-US" altLang="ja-JP" sz="1200" b="1" dirty="0">
              <a:latin typeface="Meiryo UI" pitchFamily="50" charset="-128"/>
              <a:ea typeface="Meiryo UI" pitchFamily="50" charset="-128"/>
            </a:endParaRPr>
          </a:p>
          <a:p>
            <a:pPr marL="180975" indent="-180975" algn="just">
              <a:spcBef>
                <a:spcPts val="200"/>
              </a:spcBef>
              <a:spcAft>
                <a:spcPts val="300"/>
              </a:spcAft>
              <a:buClr>
                <a:srgbClr val="008080"/>
              </a:buClr>
              <a:buFont typeface="Wingdings" pitchFamily="2" charset="2"/>
              <a:buChar char="n"/>
            </a:pPr>
            <a:r>
              <a:rPr lang="ja-JP" altLang="en-US" sz="1200" b="1" dirty="0">
                <a:latin typeface="Meiryo UI" pitchFamily="50" charset="-128"/>
                <a:ea typeface="Meiryo UI" pitchFamily="50" charset="-128"/>
              </a:rPr>
              <a:t>ここでは、修正特化係数を用いて、全国平均と比較して地域で得意な産業が何であり、それらが時系列でどのように変化しているかを把握する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4" name="テキスト ボックス 13"/>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cxnSp>
        <p:nvCxnSpPr>
          <p:cNvPr id="18" name="直線コネクタ 17">
            <a:extLst>
              <a:ext uri="{FF2B5EF4-FFF2-40B4-BE49-F238E27FC236}">
                <a16:creationId xmlns:a16="http://schemas.microsoft.com/office/drawing/2014/main" id="{55DA3C53-0D57-492B-A422-0AB6179E6E34}"/>
              </a:ext>
            </a:extLst>
          </p:cNvPr>
          <p:cNvCxnSpPr/>
          <p:nvPr/>
        </p:nvCxnSpPr>
        <p:spPr>
          <a:xfrm>
            <a:off x="3457603" y="2962172"/>
            <a:ext cx="0" cy="2434238"/>
          </a:xfrm>
          <a:prstGeom prst="line">
            <a:avLst/>
          </a:prstGeom>
          <a:noFill/>
          <a:ln w="12700" cap="flat" cmpd="sng" algn="ctr">
            <a:solidFill>
              <a:schemeClr val="bg1">
                <a:lumMod val="65000"/>
              </a:schemeClr>
            </a:solidFill>
            <a:prstDash val="solid"/>
          </a:ln>
          <a:effectLst/>
        </p:spPr>
        <p:style>
          <a:lnRef idx="1">
            <a:schemeClr val="accent1"/>
          </a:lnRef>
          <a:fillRef idx="0">
            <a:schemeClr val="accent1"/>
          </a:fillRef>
          <a:effectRef idx="0">
            <a:schemeClr val="accent1"/>
          </a:effectRef>
          <a:fontRef idx="minor">
            <a:schemeClr val="tx1"/>
          </a:fontRef>
        </p:style>
      </p:cxnSp>
      <p:sp>
        <p:nvSpPr>
          <p:cNvPr id="19" name="テキスト ボックス 8">
            <a:extLst>
              <a:ext uri="{FF2B5EF4-FFF2-40B4-BE49-F238E27FC236}">
                <a16:creationId xmlns:a16="http://schemas.microsoft.com/office/drawing/2014/main" id="{AC428027-E8CE-4CDC-B76D-A3C27A1A1AB1}"/>
              </a:ext>
            </a:extLst>
          </p:cNvPr>
          <p:cNvSpPr txBox="1"/>
          <p:nvPr/>
        </p:nvSpPr>
        <p:spPr>
          <a:xfrm>
            <a:off x="3472248" y="3230102"/>
            <a:ext cx="976550" cy="430887"/>
          </a:xfrm>
          <a:prstGeom prst="rect">
            <a:avLst/>
          </a:prstGeom>
          <a:solidFill>
            <a:srgbClr val="75DD75"/>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kumimoji="1" lang="ja-JP" altLang="en-US" sz="1100" b="1" dirty="0">
                <a:solidFill>
                  <a:schemeClr val="tx1"/>
                </a:solidFill>
                <a:latin typeface="Meiryo UI" panose="020B0604030504040204" pitchFamily="50" charset="-128"/>
                <a:ea typeface="Meiryo UI" panose="020B0604030504040204" pitchFamily="50" charset="-128"/>
              </a:rPr>
              <a:t>全国平均より</a:t>
            </a:r>
            <a:endParaRPr kumimoji="1" lang="en-US" altLang="ja-JP" sz="1100" b="1" dirty="0">
              <a:solidFill>
                <a:schemeClr val="tx1"/>
              </a:solidFill>
              <a:latin typeface="Meiryo UI" panose="020B0604030504040204" pitchFamily="50" charset="-128"/>
              <a:ea typeface="Meiryo UI" panose="020B0604030504040204" pitchFamily="50" charset="-128"/>
            </a:endParaRPr>
          </a:p>
          <a:p>
            <a:pPr algn="ctr"/>
            <a:r>
              <a:rPr kumimoji="1" lang="ja-JP" altLang="en-US" sz="1100" b="1" dirty="0">
                <a:solidFill>
                  <a:schemeClr val="tx1"/>
                </a:solidFill>
                <a:latin typeface="Meiryo UI" panose="020B0604030504040204" pitchFamily="50" charset="-128"/>
                <a:ea typeface="Meiryo UI" panose="020B0604030504040204" pitchFamily="50" charset="-128"/>
              </a:rPr>
              <a:t>低い産業</a:t>
            </a:r>
          </a:p>
        </p:txBody>
      </p:sp>
      <p:sp>
        <p:nvSpPr>
          <p:cNvPr id="20" name="テキスト ボックス 3">
            <a:extLst>
              <a:ext uri="{FF2B5EF4-FFF2-40B4-BE49-F238E27FC236}">
                <a16:creationId xmlns:a16="http://schemas.microsoft.com/office/drawing/2014/main" id="{815AB7DA-DAC6-49C4-B257-05959AFA062F}"/>
              </a:ext>
            </a:extLst>
          </p:cNvPr>
          <p:cNvSpPr txBox="1"/>
          <p:nvPr/>
        </p:nvSpPr>
        <p:spPr>
          <a:xfrm>
            <a:off x="2466408" y="3230102"/>
            <a:ext cx="976550" cy="430887"/>
          </a:xfrm>
          <a:prstGeom prst="rect">
            <a:avLst/>
          </a:prstGeom>
          <a:solidFill>
            <a:srgbClr val="F79646"/>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kumimoji="1" lang="ja-JP" altLang="en-US" sz="1100" b="1" dirty="0">
                <a:solidFill>
                  <a:schemeClr val="tx1"/>
                </a:solidFill>
                <a:latin typeface="Meiryo UI" panose="020B0604030504040204" pitchFamily="50" charset="-128"/>
                <a:ea typeface="Meiryo UI" panose="020B0604030504040204" pitchFamily="50" charset="-128"/>
              </a:rPr>
              <a:t>全国平均より</a:t>
            </a:r>
            <a:endParaRPr kumimoji="1" lang="en-US" altLang="ja-JP" sz="1100" b="1" dirty="0">
              <a:solidFill>
                <a:schemeClr val="tx1"/>
              </a:solidFill>
              <a:latin typeface="Meiryo UI" panose="020B0604030504040204" pitchFamily="50" charset="-128"/>
              <a:ea typeface="Meiryo UI" panose="020B0604030504040204" pitchFamily="50" charset="-128"/>
            </a:endParaRPr>
          </a:p>
          <a:p>
            <a:pPr algn="ctr"/>
            <a:r>
              <a:rPr kumimoji="1" lang="ja-JP" altLang="en-US" sz="1100" b="1" dirty="0">
                <a:solidFill>
                  <a:schemeClr val="tx1"/>
                </a:solidFill>
                <a:latin typeface="Meiryo UI" panose="020B0604030504040204" pitchFamily="50" charset="-128"/>
                <a:ea typeface="Meiryo UI" panose="020B0604030504040204" pitchFamily="50" charset="-128"/>
              </a:rPr>
              <a:t>高い産業</a:t>
            </a:r>
          </a:p>
        </p:txBody>
      </p:sp>
      <p:sp>
        <p:nvSpPr>
          <p:cNvPr id="21" name="右矢印 9">
            <a:extLst>
              <a:ext uri="{FF2B5EF4-FFF2-40B4-BE49-F238E27FC236}">
                <a16:creationId xmlns:a16="http://schemas.microsoft.com/office/drawing/2014/main" id="{683C219C-7D2C-4D51-A025-24F2B32B37B8}"/>
              </a:ext>
            </a:extLst>
          </p:cNvPr>
          <p:cNvSpPr/>
          <p:nvPr/>
        </p:nvSpPr>
        <p:spPr>
          <a:xfrm>
            <a:off x="3549043" y="2791190"/>
            <a:ext cx="950976" cy="347472"/>
          </a:xfrm>
          <a:prstGeom prst="rightArrow">
            <a:avLst>
              <a:gd name="adj1" fmla="val 50000"/>
              <a:gd name="adj2" fmla="val 86635"/>
            </a:avLst>
          </a:prstGeom>
          <a:solidFill>
            <a:srgbClr val="75DD75"/>
          </a:solidFill>
          <a:ln w="25400" cap="flat" cmpd="sng" algn="ctr">
            <a:noFill/>
            <a:prstDash val="solid"/>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kumimoji="1" lang="ja-JP" altLang="en-US" sz="1100"/>
          </a:p>
        </p:txBody>
      </p:sp>
      <p:sp>
        <p:nvSpPr>
          <p:cNvPr id="22" name="右矢印 10">
            <a:extLst>
              <a:ext uri="{FF2B5EF4-FFF2-40B4-BE49-F238E27FC236}">
                <a16:creationId xmlns:a16="http://schemas.microsoft.com/office/drawing/2014/main" id="{76E3962E-733E-4441-9AD7-1B554B0ED84C}"/>
              </a:ext>
            </a:extLst>
          </p:cNvPr>
          <p:cNvSpPr/>
          <p:nvPr/>
        </p:nvSpPr>
        <p:spPr>
          <a:xfrm rot="10800000">
            <a:off x="2415187" y="2791190"/>
            <a:ext cx="950976" cy="347472"/>
          </a:xfrm>
          <a:prstGeom prst="rightArrow">
            <a:avLst>
              <a:gd name="adj1" fmla="val 50000"/>
              <a:gd name="adj2" fmla="val 86635"/>
            </a:avLst>
          </a:prstGeom>
          <a:solidFill>
            <a:srgbClr val="F79646"/>
          </a:solidFill>
          <a:ln w="25400" cap="flat" cmpd="sng" algn="ctr">
            <a:noFill/>
            <a:prstDash val="solid"/>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kumimoji="1" lang="ja-JP" altLang="en-US" sz="1100"/>
          </a:p>
        </p:txBody>
      </p:sp>
      <p:sp>
        <p:nvSpPr>
          <p:cNvPr id="23" name="テキスト ボックス 10">
            <a:extLst>
              <a:ext uri="{FF2B5EF4-FFF2-40B4-BE49-F238E27FC236}">
                <a16:creationId xmlns:a16="http://schemas.microsoft.com/office/drawing/2014/main" id="{02BEF01E-7D3C-47EE-B8E7-59A4E9FDE8AC}"/>
              </a:ext>
            </a:extLst>
          </p:cNvPr>
          <p:cNvSpPr txBox="1"/>
          <p:nvPr/>
        </p:nvSpPr>
        <p:spPr>
          <a:xfrm>
            <a:off x="5476959" y="4744483"/>
            <a:ext cx="3348000" cy="246221"/>
          </a:xfrm>
          <a:prstGeom prst="rect">
            <a:avLst/>
          </a:prstGeom>
          <a:no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r"/>
            <a:r>
              <a:rPr kumimoji="1" lang="ja-JP" altLang="en-US" sz="1000" b="1" dirty="0">
                <a:solidFill>
                  <a:srgbClr val="F79646"/>
                </a:solidFill>
              </a:rPr>
              <a:t>１以上は全国平均より高い（集積している）産業を意味する</a:t>
            </a:r>
          </a:p>
        </p:txBody>
      </p:sp>
      <p:cxnSp>
        <p:nvCxnSpPr>
          <p:cNvPr id="24" name="直線コネクタ 23">
            <a:extLst>
              <a:ext uri="{FF2B5EF4-FFF2-40B4-BE49-F238E27FC236}">
                <a16:creationId xmlns:a16="http://schemas.microsoft.com/office/drawing/2014/main" id="{B4C86DAF-776D-4D99-8B61-15497EABEEFE}"/>
              </a:ext>
            </a:extLst>
          </p:cNvPr>
          <p:cNvCxnSpPr>
            <a:cxnSpLocks/>
          </p:cNvCxnSpPr>
          <p:nvPr/>
        </p:nvCxnSpPr>
        <p:spPr>
          <a:xfrm flipV="1">
            <a:off x="645369" y="4990704"/>
            <a:ext cx="8225310" cy="0"/>
          </a:xfrm>
          <a:prstGeom prst="line">
            <a:avLst/>
          </a:prstGeom>
          <a:noFill/>
          <a:ln w="6350" cap="flat" cmpd="sng" algn="ctr">
            <a:solidFill>
              <a:srgbClr val="FFC000"/>
            </a:solidFill>
            <a:prstDash val="solid"/>
          </a:ln>
          <a:effectLst/>
        </p:spPr>
        <p:style>
          <a:lnRef idx="1">
            <a:schemeClr val="accent1"/>
          </a:lnRef>
          <a:fillRef idx="0">
            <a:schemeClr val="accent1"/>
          </a:fillRef>
          <a:effectRef idx="0">
            <a:schemeClr val="accent1"/>
          </a:effectRef>
          <a:fontRef idx="minor">
            <a:schemeClr val="tx1"/>
          </a:fontRef>
        </p:style>
      </p:cxnSp>
      <p:sp>
        <p:nvSpPr>
          <p:cNvPr id="15" name="正方形/長方形 14"/>
          <p:cNvSpPr/>
          <p:nvPr/>
        </p:nvSpPr>
        <p:spPr>
          <a:xfrm>
            <a:off x="180000" y="638089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6" name="正方形/長方形 31">
            <a:extLst>
              <a:ext uri="{FF2B5EF4-FFF2-40B4-BE49-F238E27FC236}">
                <a16:creationId xmlns:a16="http://schemas.microsoft.com/office/drawing/2014/main" id="{E2AC60DA-CB6F-4782-AC43-BAB14C9E4DF1}"/>
              </a:ext>
            </a:extLst>
          </p:cNvPr>
          <p:cNvSpPr/>
          <p:nvPr/>
        </p:nvSpPr>
        <p:spPr bwMode="auto">
          <a:xfrm>
            <a:off x="1120365" y="154425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008790" cy="493058"/>
          </a:xfrm>
        </p:spPr>
        <p:txBody>
          <a:bodyPr/>
          <a:lstStyle/>
          <a:p>
            <a:r>
              <a:rPr lang="ja-JP" altLang="en-US" dirty="0">
                <a:latin typeface="Meiryo UI" pitchFamily="50" charset="-128"/>
                <a:ea typeface="Meiryo UI" pitchFamily="50" charset="-128"/>
              </a:rPr>
              <a:t>（３）域外から所得を獲得している産業は何か：</a:t>
            </a:r>
            <a:r>
              <a:rPr lang="ja-JP" altLang="en-US" dirty="0"/>
              <a:t>純移輸出額</a:t>
            </a:r>
            <a:endParaRPr kumimoji="1" lang="ja-JP" altLang="en-US" dirty="0">
              <a:latin typeface="Meiryo UI" pitchFamily="50" charset="-128"/>
              <a:ea typeface="Meiryo UI" pitchFamily="50" charset="-128"/>
            </a:endParaRPr>
          </a:p>
        </p:txBody>
      </p:sp>
      <p:sp>
        <p:nvSpPr>
          <p:cNvPr id="1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25</a:t>
            </a:fld>
            <a:endParaRPr lang="en-US" altLang="ja-JP" b="1" dirty="0">
              <a:latin typeface="Meiryo UI" pitchFamily="50" charset="-128"/>
              <a:ea typeface="Meiryo UI" pitchFamily="50" charset="-128"/>
            </a:endParaRPr>
          </a:p>
        </p:txBody>
      </p:sp>
      <p:sp>
        <p:nvSpPr>
          <p:cNvPr id="15" name="テキスト ボックス 14"/>
          <p:cNvSpPr txBox="1"/>
          <p:nvPr/>
        </p:nvSpPr>
        <p:spPr>
          <a:xfrm>
            <a:off x="774504" y="664902"/>
            <a:ext cx="8280000" cy="1476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域内の経済循環の流れを太くするためには、地域が個性や強みを生かして生産・販売を行い、域外からの所得を獲得することが重要である。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ここではまず、産業合計の純移輸出額より、産業全体として域外から所得を獲得できているか否かを把握する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下図左</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次に、第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次産業の純移輸出額の推移より、どの産業の純移輸出額が大きく、時系列でどのように変化しているかを把握する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9" name="正方形/長方形 18"/>
          <p:cNvSpPr/>
          <p:nvPr/>
        </p:nvSpPr>
        <p:spPr bwMode="auto">
          <a:xfrm>
            <a:off x="252000" y="2237362"/>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年と</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年の純移輸出額を比較すると減少しており、第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次産業で純移輸出額が減少している。</a:t>
            </a:r>
          </a:p>
        </p:txBody>
      </p:sp>
      <p:sp>
        <p:nvSpPr>
          <p:cNvPr id="22" name="テキスト ボックス 21"/>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4" name="テキスト ボックス 9"/>
          <p:cNvSpPr txBox="1">
            <a:spLocks noChangeArrowheads="1"/>
          </p:cNvSpPr>
          <p:nvPr/>
        </p:nvSpPr>
        <p:spPr bwMode="auto">
          <a:xfrm>
            <a:off x="139464" y="2832543"/>
            <a:ext cx="41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純移輸出額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産業合計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25" name="テキスト ボックス 9"/>
          <p:cNvSpPr txBox="1">
            <a:spLocks noChangeArrowheads="1"/>
          </p:cNvSpPr>
          <p:nvPr/>
        </p:nvSpPr>
        <p:spPr bwMode="auto">
          <a:xfrm>
            <a:off x="4508790" y="2832543"/>
            <a:ext cx="450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純移輸出額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第</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次、</a:t>
            </a:r>
            <a:r>
              <a:rPr lang="en-US" altLang="ja-JP" sz="1400" b="1" dirty="0">
                <a:solidFill>
                  <a:schemeClr val="bg1"/>
                </a:solidFill>
                <a:latin typeface="Meiryo UI" pitchFamily="50" charset="-128"/>
                <a:ea typeface="Meiryo UI" pitchFamily="50" charset="-128"/>
              </a:rPr>
              <a:t>2</a:t>
            </a:r>
            <a:r>
              <a:rPr lang="ja-JP" altLang="en-US" sz="1400" b="1" dirty="0">
                <a:solidFill>
                  <a:schemeClr val="bg1"/>
                </a:solidFill>
                <a:latin typeface="Meiryo UI" pitchFamily="50" charset="-128"/>
                <a:ea typeface="Meiryo UI" pitchFamily="50" charset="-128"/>
              </a:rPr>
              <a:t>次、</a:t>
            </a:r>
            <a:r>
              <a:rPr lang="en-US" altLang="ja-JP" sz="1400" b="1" dirty="0">
                <a:solidFill>
                  <a:schemeClr val="bg1"/>
                </a:solidFill>
                <a:latin typeface="Meiryo UI" pitchFamily="50" charset="-128"/>
                <a:ea typeface="Meiryo UI" pitchFamily="50" charset="-128"/>
              </a:rPr>
              <a:t>3</a:t>
            </a:r>
            <a:r>
              <a:rPr lang="ja-JP" altLang="en-US" sz="1400" b="1" dirty="0">
                <a:solidFill>
                  <a:schemeClr val="bg1"/>
                </a:solidFill>
                <a:latin typeface="Meiryo UI" pitchFamily="50" charset="-128"/>
                <a:ea typeface="Meiryo UI" pitchFamily="50" charset="-128"/>
              </a:rPr>
              <a:t>次産業別</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9" name="正方形/長方形 8"/>
          <p:cNvSpPr/>
          <p:nvPr/>
        </p:nvSpPr>
        <p:spPr>
          <a:xfrm>
            <a:off x="180000" y="6380896"/>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0" name="正方形/長方形 31">
            <a:extLst>
              <a:ext uri="{FF2B5EF4-FFF2-40B4-BE49-F238E27FC236}">
                <a16:creationId xmlns:a16="http://schemas.microsoft.com/office/drawing/2014/main" id="{FF56E226-7702-46A6-89D4-6930AF02CC55}"/>
              </a:ext>
            </a:extLst>
          </p:cNvPr>
          <p:cNvSpPr/>
          <p:nvPr/>
        </p:nvSpPr>
        <p:spPr bwMode="auto">
          <a:xfrm>
            <a:off x="1120365" y="188975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227992401"/>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054504" cy="493058"/>
          </a:xfrm>
        </p:spPr>
        <p:txBody>
          <a:bodyPr/>
          <a:lstStyle/>
          <a:p>
            <a:r>
              <a:rPr lang="ja-JP" altLang="en-US" dirty="0">
                <a:latin typeface="Meiryo UI" pitchFamily="50" charset="-128"/>
                <a:ea typeface="Meiryo UI" pitchFamily="50" charset="-128"/>
              </a:rPr>
              <a:t>（３）域外から所得を獲得している産業は何か：産業別純移輸出額</a:t>
            </a:r>
            <a:endParaRPr kumimoji="1" lang="ja-JP" altLang="en-US" dirty="0">
              <a:latin typeface="Meiryo UI" pitchFamily="50" charset="-128"/>
              <a:ea typeface="Meiryo UI" pitchFamily="50" charset="-128"/>
            </a:endParaRPr>
          </a:p>
        </p:txBody>
      </p:sp>
      <p:cxnSp>
        <p:nvCxnSpPr>
          <p:cNvPr id="35" name="直線コネクタ 34"/>
          <p:cNvCxnSpPr/>
          <p:nvPr/>
        </p:nvCxnSpPr>
        <p:spPr bwMode="auto">
          <a:xfrm>
            <a:off x="2072086" y="3291495"/>
            <a:ext cx="0" cy="1701297"/>
          </a:xfrm>
          <a:prstGeom prst="line">
            <a:avLst/>
          </a:prstGeom>
          <a:noFill/>
          <a:ln w="12700" cap="flat" cmpd="sng" algn="ctr">
            <a:solidFill>
              <a:schemeClr val="bg1">
                <a:lumMod val="65000"/>
              </a:schemeClr>
            </a:solidFill>
            <a:prstDash val="solid"/>
            <a:round/>
            <a:headEnd type="none" w="med" len="med"/>
            <a:tailEnd type="none" w="med" len="med"/>
          </a:ln>
          <a:effectLst/>
        </p:spPr>
      </p:cxnSp>
      <p:sp>
        <p:nvSpPr>
          <p:cNvPr id="1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26</a:t>
            </a:fld>
            <a:endParaRPr lang="en-US" altLang="ja-JP" b="1" dirty="0">
              <a:latin typeface="Meiryo UI" pitchFamily="50" charset="-128"/>
              <a:ea typeface="Meiryo UI" pitchFamily="50" charset="-128"/>
            </a:endParaRPr>
          </a:p>
        </p:txBody>
      </p:sp>
      <p:sp>
        <p:nvSpPr>
          <p:cNvPr id="15" name="テキスト ボックス 14"/>
          <p:cNvSpPr txBox="1"/>
          <p:nvPr/>
        </p:nvSpPr>
        <p:spPr>
          <a:xfrm>
            <a:off x="774504" y="655850"/>
            <a:ext cx="8280000" cy="1152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200"/>
              </a:spcBef>
              <a:spcAft>
                <a:spcPts val="300"/>
              </a:spcAft>
              <a:buClr>
                <a:srgbClr val="008080"/>
              </a:buClr>
              <a:buFont typeface="Wingdings" pitchFamily="2" charset="2"/>
              <a:buChar char="n"/>
            </a:pPr>
            <a:r>
              <a:rPr lang="ja-JP" altLang="en-US" sz="1200" b="1" dirty="0">
                <a:latin typeface="Meiryo UI" pitchFamily="50" charset="-128"/>
                <a:ea typeface="Meiryo UI" pitchFamily="50" charset="-128"/>
              </a:rPr>
              <a:t>純移輸出額がプラスとなっている産業は、モノやサービスの購入に関して、域外への支払い額よりも域外からの受取り額の方が多く、域外から所得を獲得できる強みのある産業である。</a:t>
            </a:r>
            <a:endParaRPr lang="en-US" altLang="ja-JP" sz="1200" b="1" dirty="0">
              <a:latin typeface="Meiryo UI" pitchFamily="50" charset="-128"/>
              <a:ea typeface="Meiryo UI" pitchFamily="50" charset="-128"/>
            </a:endParaRPr>
          </a:p>
          <a:p>
            <a:pPr marL="180975" indent="-180975" algn="just">
              <a:spcBef>
                <a:spcPts val="200"/>
              </a:spcBef>
              <a:spcAft>
                <a:spcPts val="300"/>
              </a:spcAft>
              <a:buClr>
                <a:srgbClr val="008080"/>
              </a:buClr>
              <a:buFont typeface="Wingdings" pitchFamily="2" charset="2"/>
              <a:buChar char="n"/>
            </a:pPr>
            <a:r>
              <a:rPr lang="ja-JP" altLang="en-US" sz="1200" b="1" dirty="0">
                <a:latin typeface="Meiryo UI" pitchFamily="50" charset="-128"/>
                <a:ea typeface="Meiryo UI" pitchFamily="50" charset="-128"/>
              </a:rPr>
              <a:t>ここでは、産業別純移輸出額を用いて、域外から所得を獲得している産業が何であり、それらが時系列でどのように変化しているかを把握する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8" name="テキスト ボックス 17"/>
          <p:cNvSpPr txBox="1">
            <a:spLocks noChangeArrowheads="1"/>
          </p:cNvSpPr>
          <p:nvPr/>
        </p:nvSpPr>
        <p:spPr bwMode="auto">
          <a:xfrm>
            <a:off x="252000" y="2498607"/>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産業別純移輸出額</a:t>
            </a:r>
          </a:p>
        </p:txBody>
      </p:sp>
      <p:sp>
        <p:nvSpPr>
          <p:cNvPr id="19" name="正方形/長方形 18"/>
          <p:cNvSpPr/>
          <p:nvPr/>
        </p:nvSpPr>
        <p:spPr bwMode="auto">
          <a:xfrm>
            <a:off x="252000" y="1872000"/>
            <a:ext cx="8640000" cy="592222"/>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で域外から所得を獲得している産業は電気機械、保健衛生・社会事業、化学、その他の製造業、電子部品・デバイス、宿泊・飲食サービス業等である。これらは、域内での生産額が大きい産業であり、地域で強みのある産業といえる。</a:t>
            </a:r>
          </a:p>
        </p:txBody>
      </p:sp>
      <p:sp>
        <p:nvSpPr>
          <p:cNvPr id="22" name="テキスト ボックス 21"/>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6" name="右矢印 35"/>
          <p:cNvSpPr/>
          <p:nvPr/>
        </p:nvSpPr>
        <p:spPr bwMode="auto">
          <a:xfrm>
            <a:off x="2163526" y="3226300"/>
            <a:ext cx="648000" cy="288000"/>
          </a:xfrm>
          <a:prstGeom prst="rightArrow">
            <a:avLst>
              <a:gd name="adj1" fmla="val 50000"/>
              <a:gd name="adj2" fmla="val 81750"/>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itchFamily="50" charset="-128"/>
              <a:ea typeface="Meiryo UI" pitchFamily="50" charset="-128"/>
            </a:endParaRPr>
          </a:p>
        </p:txBody>
      </p:sp>
      <p:sp>
        <p:nvSpPr>
          <p:cNvPr id="37" name="テキスト ボックス 36"/>
          <p:cNvSpPr txBox="1"/>
          <p:nvPr/>
        </p:nvSpPr>
        <p:spPr>
          <a:xfrm>
            <a:off x="2163526" y="2906046"/>
            <a:ext cx="1116000" cy="323165"/>
          </a:xfrm>
          <a:prstGeom prst="rect">
            <a:avLst/>
          </a:prstGeom>
          <a:solidFill>
            <a:srgbClr val="75DD75"/>
          </a:solidFill>
        </p:spPr>
        <p:txBody>
          <a:bodyPr wrap="square" rtlCol="0">
            <a:spAutoFit/>
          </a:bodyPr>
          <a:lstStyle/>
          <a:p>
            <a:pPr algn="ctr">
              <a:lnSpc>
                <a:spcPts val="900"/>
              </a:lnSpc>
            </a:pPr>
            <a:r>
              <a:rPr kumimoji="1" lang="ja-JP" altLang="en-US" sz="900" b="1" dirty="0">
                <a:latin typeface="Meiryo UI" pitchFamily="50" charset="-128"/>
                <a:ea typeface="Meiryo UI" pitchFamily="50" charset="-128"/>
              </a:rPr>
              <a:t>域外に所得が</a:t>
            </a:r>
            <a:endParaRPr kumimoji="1" lang="en-US" altLang="ja-JP" sz="900" b="1" dirty="0">
              <a:latin typeface="Meiryo UI" pitchFamily="50" charset="-128"/>
              <a:ea typeface="Meiryo UI" pitchFamily="50" charset="-128"/>
            </a:endParaRPr>
          </a:p>
          <a:p>
            <a:pPr algn="ctr">
              <a:lnSpc>
                <a:spcPts val="900"/>
              </a:lnSpc>
            </a:pPr>
            <a:r>
              <a:rPr kumimoji="1" lang="ja-JP" altLang="en-US" sz="900" b="1" dirty="0">
                <a:latin typeface="Meiryo UI" pitchFamily="50" charset="-128"/>
                <a:ea typeface="Meiryo UI" pitchFamily="50" charset="-128"/>
              </a:rPr>
              <a:t>流出している産業</a:t>
            </a:r>
          </a:p>
        </p:txBody>
      </p:sp>
      <p:sp>
        <p:nvSpPr>
          <p:cNvPr id="38" name="右矢印 37"/>
          <p:cNvSpPr/>
          <p:nvPr/>
        </p:nvSpPr>
        <p:spPr bwMode="auto">
          <a:xfrm flipH="1">
            <a:off x="1332646" y="3226300"/>
            <a:ext cx="648000" cy="288000"/>
          </a:xfrm>
          <a:prstGeom prst="rightArrow">
            <a:avLst>
              <a:gd name="adj1" fmla="val 50000"/>
              <a:gd name="adj2" fmla="val 81750"/>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itchFamily="50" charset="-128"/>
              <a:ea typeface="Meiryo UI" pitchFamily="50" charset="-128"/>
            </a:endParaRPr>
          </a:p>
        </p:txBody>
      </p:sp>
      <p:sp>
        <p:nvSpPr>
          <p:cNvPr id="39" name="テキスト ボックス 38"/>
          <p:cNvSpPr txBox="1"/>
          <p:nvPr/>
        </p:nvSpPr>
        <p:spPr>
          <a:xfrm>
            <a:off x="864646" y="2898672"/>
            <a:ext cx="1116000" cy="323165"/>
          </a:xfrm>
          <a:prstGeom prst="rect">
            <a:avLst/>
          </a:prstGeom>
          <a:solidFill>
            <a:srgbClr val="F79646"/>
          </a:solidFill>
        </p:spPr>
        <p:txBody>
          <a:bodyPr wrap="square" rtlCol="0">
            <a:spAutoFit/>
          </a:bodyPr>
          <a:lstStyle/>
          <a:p>
            <a:pPr algn="ctr">
              <a:lnSpc>
                <a:spcPts val="900"/>
              </a:lnSpc>
            </a:pPr>
            <a:r>
              <a:rPr kumimoji="1" lang="ja-JP" altLang="en-US" sz="900" b="1" dirty="0">
                <a:latin typeface="Meiryo UI" pitchFamily="50" charset="-128"/>
                <a:ea typeface="Meiryo UI" pitchFamily="50" charset="-128"/>
              </a:rPr>
              <a:t>域外から所得</a:t>
            </a:r>
            <a:r>
              <a:rPr lang="ja-JP" altLang="en-US" sz="900" b="1" dirty="0">
                <a:latin typeface="Meiryo UI" pitchFamily="50" charset="-128"/>
                <a:ea typeface="Meiryo UI" pitchFamily="50" charset="-128"/>
              </a:rPr>
              <a:t>を</a:t>
            </a:r>
            <a:endParaRPr kumimoji="1" lang="en-US" altLang="ja-JP" sz="900" b="1" dirty="0">
              <a:latin typeface="Meiryo UI" pitchFamily="50" charset="-128"/>
              <a:ea typeface="Meiryo UI" pitchFamily="50" charset="-128"/>
            </a:endParaRPr>
          </a:p>
          <a:p>
            <a:pPr algn="ctr">
              <a:lnSpc>
                <a:spcPts val="900"/>
              </a:lnSpc>
            </a:pPr>
            <a:r>
              <a:rPr lang="ja-JP" altLang="en-US" sz="900" b="1" dirty="0">
                <a:latin typeface="Meiryo UI" pitchFamily="50" charset="-128"/>
                <a:ea typeface="Meiryo UI" pitchFamily="50" charset="-128"/>
              </a:rPr>
              <a:t>獲得</a:t>
            </a:r>
            <a:r>
              <a:rPr kumimoji="1" lang="ja-JP" altLang="en-US" sz="900" b="1" dirty="0">
                <a:latin typeface="Meiryo UI" pitchFamily="50" charset="-128"/>
                <a:ea typeface="Meiryo UI" pitchFamily="50" charset="-128"/>
              </a:rPr>
              <a:t>している産業</a:t>
            </a:r>
          </a:p>
        </p:txBody>
      </p:sp>
      <p:sp>
        <p:nvSpPr>
          <p:cNvPr id="13" name="正方形/長方形 12"/>
          <p:cNvSpPr/>
          <p:nvPr/>
        </p:nvSpPr>
        <p:spPr>
          <a:xfrm>
            <a:off x="180000" y="6380898"/>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4" name="正方形/長方形 31">
            <a:extLst>
              <a:ext uri="{FF2B5EF4-FFF2-40B4-BE49-F238E27FC236}">
                <a16:creationId xmlns:a16="http://schemas.microsoft.com/office/drawing/2014/main" id="{364D4686-716E-49E6-B7F7-76FBC89CFF9B}"/>
              </a:ext>
            </a:extLst>
          </p:cNvPr>
          <p:cNvSpPr/>
          <p:nvPr/>
        </p:nvSpPr>
        <p:spPr bwMode="auto">
          <a:xfrm>
            <a:off x="1120365" y="157601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100" dirty="0"/>
              <a:t>（４）地域で所得</a:t>
            </a:r>
            <a:r>
              <a:rPr lang="en-US" altLang="ja-JP" sz="2100" dirty="0"/>
              <a:t>(</a:t>
            </a:r>
            <a:r>
              <a:rPr lang="ja-JP" altLang="en-US" sz="2100" dirty="0"/>
              <a:t>付加価値</a:t>
            </a:r>
            <a:r>
              <a:rPr lang="en-US" altLang="ja-JP" sz="2100" dirty="0"/>
              <a:t>)</a:t>
            </a:r>
            <a:r>
              <a:rPr lang="ja-JP" altLang="en-US" sz="2100" dirty="0"/>
              <a:t>を稼いでいる産業は何か①：付加価値額</a:t>
            </a:r>
            <a:endParaRPr kumimoji="1" lang="ja-JP" altLang="en-US" sz="2100" dirty="0"/>
          </a:p>
        </p:txBody>
      </p:sp>
      <p:sp>
        <p:nvSpPr>
          <p:cNvPr id="5" name="テキスト ボックス 4"/>
          <p:cNvSpPr txBox="1"/>
          <p:nvPr/>
        </p:nvSpPr>
        <p:spPr>
          <a:xfrm>
            <a:off x="805241" y="663922"/>
            <a:ext cx="8280000" cy="1296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生産額が大きくても付加価値額が小さい場合、売上が従業員の所得や自治体の税収に繋がっていない可能性がある。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ここではまず、産業合計の生産額より、産業全体の生産額の規模の推移を把握する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下図左</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また、第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次産業の付加価値額の推移より、どの産業の付加価値額が大きく、時系列でどのように変化しているかを把握する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6" name="正方形/長方形 15"/>
          <p:cNvSpPr/>
          <p:nvPr/>
        </p:nvSpPr>
        <p:spPr bwMode="auto">
          <a:xfrm>
            <a:off x="252000" y="2076760"/>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年と</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年の付加価値額を比較すると増加しており、第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次産業の付加価値額が増加している。</a:t>
            </a: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5" name="テキスト ボックス 9"/>
          <p:cNvSpPr txBox="1">
            <a:spLocks noChangeArrowheads="1"/>
          </p:cNvSpPr>
          <p:nvPr/>
        </p:nvSpPr>
        <p:spPr bwMode="auto">
          <a:xfrm>
            <a:off x="148683" y="2726582"/>
            <a:ext cx="41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付加価値額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産業合計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6" name="テキスト ボックス 9"/>
          <p:cNvSpPr txBox="1">
            <a:spLocks noChangeArrowheads="1"/>
          </p:cNvSpPr>
          <p:nvPr/>
        </p:nvSpPr>
        <p:spPr bwMode="auto">
          <a:xfrm>
            <a:off x="4516224" y="2726582"/>
            <a:ext cx="450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付加価値額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第</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次、</a:t>
            </a:r>
            <a:r>
              <a:rPr lang="en-US" altLang="ja-JP" sz="1400" b="1" dirty="0">
                <a:solidFill>
                  <a:schemeClr val="bg1"/>
                </a:solidFill>
                <a:latin typeface="Meiryo UI" pitchFamily="50" charset="-128"/>
                <a:ea typeface="Meiryo UI" pitchFamily="50" charset="-128"/>
              </a:rPr>
              <a:t>2</a:t>
            </a:r>
            <a:r>
              <a:rPr lang="ja-JP" altLang="en-US" sz="1400" b="1" dirty="0">
                <a:solidFill>
                  <a:schemeClr val="bg1"/>
                </a:solidFill>
                <a:latin typeface="Meiryo UI" pitchFamily="50" charset="-128"/>
                <a:ea typeface="Meiryo UI" pitchFamily="50" charset="-128"/>
              </a:rPr>
              <a:t>次、</a:t>
            </a:r>
            <a:r>
              <a:rPr lang="en-US" altLang="ja-JP" sz="1400" b="1" dirty="0">
                <a:solidFill>
                  <a:schemeClr val="bg1"/>
                </a:solidFill>
                <a:latin typeface="Meiryo UI" pitchFamily="50" charset="-128"/>
                <a:ea typeface="Meiryo UI" pitchFamily="50" charset="-128"/>
              </a:rPr>
              <a:t>3</a:t>
            </a:r>
            <a:r>
              <a:rPr lang="ja-JP" altLang="en-US" sz="1400" b="1" dirty="0">
                <a:solidFill>
                  <a:schemeClr val="bg1"/>
                </a:solidFill>
                <a:latin typeface="Meiryo UI" pitchFamily="50" charset="-128"/>
                <a:ea typeface="Meiryo UI" pitchFamily="50" charset="-128"/>
              </a:rPr>
              <a:t>次産業別</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9" name="正方形/長方形 8"/>
          <p:cNvSpPr/>
          <p:nvPr/>
        </p:nvSpPr>
        <p:spPr>
          <a:xfrm>
            <a:off x="180000" y="638089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a:t>
            </a:r>
            <a:r>
              <a:rPr lang="zh-TW" altLang="en-US" sz="800" dirty="0">
                <a:latin typeface="Meiryo UI" pitchFamily="50" charset="-128"/>
                <a:ea typeface="Meiryo UI" pitchFamily="50" charset="-128"/>
              </a:rPr>
              <a:t>製造業事業所調査</a:t>
            </a:r>
            <a:r>
              <a:rPr lang="en-US" altLang="zh-TW" sz="800" dirty="0">
                <a:latin typeface="Meiryo UI" pitchFamily="50" charset="-128"/>
                <a:ea typeface="Meiryo UI" pitchFamily="50" charset="-128"/>
              </a:rPr>
              <a:t>(</a:t>
            </a:r>
            <a:r>
              <a:rPr lang="ja-JP" altLang="en-US" sz="800" dirty="0">
                <a:latin typeface="Meiryo UI" pitchFamily="50" charset="-128"/>
                <a:ea typeface="Meiryo UI" pitchFamily="50" charset="-128"/>
              </a:rPr>
              <a:t>工業統計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」等より作成</a:t>
            </a:r>
          </a:p>
        </p:txBody>
      </p:sp>
      <p:sp>
        <p:nvSpPr>
          <p:cNvPr id="10" name="正方形/長方形 31">
            <a:extLst>
              <a:ext uri="{FF2B5EF4-FFF2-40B4-BE49-F238E27FC236}">
                <a16:creationId xmlns:a16="http://schemas.microsoft.com/office/drawing/2014/main" id="{3D1CEFBD-A3FE-4A1E-9B9B-C6228BD61BE9}"/>
              </a:ext>
            </a:extLst>
          </p:cNvPr>
          <p:cNvSpPr/>
          <p:nvPr/>
        </p:nvSpPr>
        <p:spPr bwMode="auto">
          <a:xfrm>
            <a:off x="1120365" y="171120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1" name="スライド番号プレースホルダ 2">
            <a:extLst>
              <a:ext uri="{FF2B5EF4-FFF2-40B4-BE49-F238E27FC236}">
                <a16:creationId xmlns:a16="http://schemas.microsoft.com/office/drawing/2014/main" id="{0B49ACB0-B108-4C11-828A-3DA862A44DD8}"/>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27</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77867998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100" dirty="0"/>
              <a:t>（４）地域で所得</a:t>
            </a:r>
            <a:r>
              <a:rPr lang="en-US" altLang="ja-JP" sz="2100" dirty="0"/>
              <a:t>(</a:t>
            </a:r>
            <a:r>
              <a:rPr lang="ja-JP" altLang="en-US" sz="2100" dirty="0"/>
              <a:t>付加価値</a:t>
            </a:r>
            <a:r>
              <a:rPr lang="en-US" altLang="ja-JP" sz="2100" dirty="0"/>
              <a:t>)</a:t>
            </a:r>
            <a:r>
              <a:rPr lang="ja-JP" altLang="en-US" sz="2100" dirty="0"/>
              <a:t>を稼いでいる産業は何か①：産業別付加価値額</a:t>
            </a:r>
            <a:endParaRPr kumimoji="1" lang="ja-JP" altLang="en-US" sz="2100" dirty="0"/>
          </a:p>
        </p:txBody>
      </p:sp>
      <p:sp>
        <p:nvSpPr>
          <p:cNvPr id="4" name="テキスト ボックス 3"/>
          <p:cNvSpPr txBox="1">
            <a:spLocks noChangeArrowheads="1"/>
          </p:cNvSpPr>
          <p:nvPr/>
        </p:nvSpPr>
        <p:spPr bwMode="auto">
          <a:xfrm>
            <a:off x="252000" y="2389758"/>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産業別付加価値額</a:t>
            </a:r>
          </a:p>
        </p:txBody>
      </p:sp>
      <p:sp>
        <p:nvSpPr>
          <p:cNvPr id="5" name="テキスト ボックス 4"/>
          <p:cNvSpPr txBox="1"/>
          <p:nvPr/>
        </p:nvSpPr>
        <p:spPr>
          <a:xfrm>
            <a:off x="820109" y="653908"/>
            <a:ext cx="8280000" cy="104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付加価値が地域住民の所得や地方税収の源泉となることから、付加価値の大きい産業は地域において中心的な産業と言える。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ここでは、産業別付加価値額より、地域の中で所得を稼いでいる産業が何であり、それらが時系列でどのように変化しているかを把握する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6" name="正方形/長方形 15"/>
          <p:cNvSpPr/>
          <p:nvPr/>
        </p:nvSpPr>
        <p:spPr bwMode="auto">
          <a:xfrm>
            <a:off x="252000" y="1802902"/>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年で付加価値額が最も大きい産業は保健衛生・社会事業で</a:t>
            </a:r>
            <a:r>
              <a:rPr lang="en-US" altLang="ja-JP" sz="1200" b="1" dirty="0">
                <a:latin typeface="Meiryo UI" pitchFamily="50" charset="-128"/>
                <a:ea typeface="Meiryo UI" pitchFamily="50" charset="-128"/>
              </a:rPr>
              <a:t>136</a:t>
            </a:r>
            <a:r>
              <a:rPr lang="ja-JP" altLang="en-US" sz="1200" b="1" dirty="0">
                <a:latin typeface="Meiryo UI" pitchFamily="50" charset="-128"/>
                <a:ea typeface="Meiryo UI" pitchFamily="50" charset="-128"/>
              </a:rPr>
              <a:t>億円であり、次いで化学、住宅賃貸業、建設業の付加価値額が大きい。</a:t>
            </a: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8" name="正方形/長方形 7"/>
          <p:cNvSpPr/>
          <p:nvPr/>
        </p:nvSpPr>
        <p:spPr>
          <a:xfrm>
            <a:off x="180000" y="638089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a:t>
            </a:r>
            <a:r>
              <a:rPr lang="zh-TW" altLang="en-US" sz="800" kern="100" dirty="0">
                <a:latin typeface="Meiryo UI" panose="020B0604030504040204" pitchFamily="50" charset="-128"/>
                <a:ea typeface="Meiryo UI" panose="020B0604030504040204" pitchFamily="50" charset="-128"/>
              </a:rPr>
              <a:t>製造業事業所調査</a:t>
            </a:r>
            <a:r>
              <a:rPr lang="en-US" altLang="zh-TW" sz="800" kern="1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工業統計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」等より作成</a:t>
            </a:r>
          </a:p>
        </p:txBody>
      </p:sp>
      <p:sp>
        <p:nvSpPr>
          <p:cNvPr id="9" name="正方形/長方形 31">
            <a:extLst>
              <a:ext uri="{FF2B5EF4-FFF2-40B4-BE49-F238E27FC236}">
                <a16:creationId xmlns:a16="http://schemas.microsoft.com/office/drawing/2014/main" id="{FEAD54D2-71E2-4FB3-993A-2F0433089569}"/>
              </a:ext>
            </a:extLst>
          </p:cNvPr>
          <p:cNvSpPr/>
          <p:nvPr/>
        </p:nvSpPr>
        <p:spPr bwMode="auto">
          <a:xfrm>
            <a:off x="1120365" y="1435268"/>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0" name="スライド番号プレースホルダ 2">
            <a:extLst>
              <a:ext uri="{FF2B5EF4-FFF2-40B4-BE49-F238E27FC236}">
                <a16:creationId xmlns:a16="http://schemas.microsoft.com/office/drawing/2014/main" id="{7E3224CA-1ACA-41CD-B410-E8128F078383}"/>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28</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2645810076"/>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p:cNvSpPr>
            <a:spLocks noGrp="1"/>
          </p:cNvSpPr>
          <p:nvPr>
            <p:ph type="ctrTitle"/>
          </p:nvPr>
        </p:nvSpPr>
        <p:spPr>
          <a:xfrm>
            <a:off x="0" y="1"/>
            <a:ext cx="9144000" cy="493058"/>
          </a:xfrm>
        </p:spPr>
        <p:txBody>
          <a:bodyPr/>
          <a:lstStyle/>
          <a:p>
            <a:r>
              <a:rPr lang="ja-JP" altLang="en-US" sz="2000" dirty="0">
                <a:latin typeface="Meiryo UI" pitchFamily="50" charset="-128"/>
                <a:ea typeface="Meiryo UI" pitchFamily="50" charset="-128"/>
              </a:rPr>
              <a:t>（４）地域で所得</a:t>
            </a:r>
            <a:r>
              <a:rPr lang="en-US" altLang="ja-JP" sz="2000" dirty="0">
                <a:latin typeface="Meiryo UI" pitchFamily="50" charset="-128"/>
                <a:ea typeface="Meiryo UI" pitchFamily="50" charset="-128"/>
              </a:rPr>
              <a:t>(</a:t>
            </a:r>
            <a:r>
              <a:rPr lang="ja-JP" altLang="en-US" sz="2000" dirty="0">
                <a:latin typeface="Meiryo UI" pitchFamily="50" charset="-128"/>
                <a:ea typeface="Meiryo UI" pitchFamily="50" charset="-128"/>
              </a:rPr>
              <a:t>付加価値</a:t>
            </a:r>
            <a:r>
              <a:rPr lang="en-US" altLang="ja-JP" sz="2000" dirty="0">
                <a:latin typeface="Meiryo UI" pitchFamily="50" charset="-128"/>
                <a:ea typeface="Meiryo UI" pitchFamily="50" charset="-128"/>
              </a:rPr>
              <a:t>)</a:t>
            </a:r>
            <a:r>
              <a:rPr lang="ja-JP" altLang="en-US" sz="2000" dirty="0">
                <a:latin typeface="Meiryo UI" pitchFamily="50" charset="-128"/>
                <a:ea typeface="Meiryo UI" pitchFamily="50" charset="-128"/>
              </a:rPr>
              <a:t>を稼いでいる産業は何か②：産業別付加価値構成比</a:t>
            </a:r>
          </a:p>
        </p:txBody>
      </p:sp>
      <p:sp>
        <p:nvSpPr>
          <p:cNvPr id="26" name="テキスト ボックス 25"/>
          <p:cNvSpPr txBox="1">
            <a:spLocks noChangeArrowheads="1"/>
          </p:cNvSpPr>
          <p:nvPr/>
        </p:nvSpPr>
        <p:spPr bwMode="auto">
          <a:xfrm>
            <a:off x="252000" y="2404434"/>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産業別付加</a:t>
            </a:r>
            <a:r>
              <a:rPr lang="ja-JP" altLang="en-US" sz="1400" b="1">
                <a:solidFill>
                  <a:schemeClr val="bg1"/>
                </a:solidFill>
                <a:latin typeface="Meiryo UI" pitchFamily="50" charset="-128"/>
                <a:ea typeface="Meiryo UI" pitchFamily="50" charset="-128"/>
              </a:rPr>
              <a:t>価値額構成比</a:t>
            </a:r>
            <a:endParaRPr lang="ja-JP" altLang="en-US" sz="1400" b="1" dirty="0">
              <a:solidFill>
                <a:schemeClr val="bg1"/>
              </a:solidFill>
              <a:latin typeface="Meiryo UI" pitchFamily="50" charset="-128"/>
              <a:ea typeface="Meiryo UI" pitchFamily="50" charset="-128"/>
            </a:endParaRPr>
          </a:p>
        </p:txBody>
      </p:sp>
      <p:sp>
        <p:nvSpPr>
          <p:cNvPr id="20" name="テキスト ボックス 19"/>
          <p:cNvSpPr txBox="1"/>
          <p:nvPr/>
        </p:nvSpPr>
        <p:spPr>
          <a:xfrm>
            <a:off x="1410021" y="2779127"/>
            <a:ext cx="1728000" cy="460382"/>
          </a:xfrm>
          <a:prstGeom prst="rect">
            <a:avLst/>
          </a:prstGeom>
          <a:solidFill>
            <a:srgbClr val="F79646"/>
          </a:solidFill>
        </p:spPr>
        <p:txBody>
          <a:bodyPr wrap="square" rtlCol="0">
            <a:spAutoFit/>
          </a:bodyPr>
          <a:lstStyle/>
          <a:p>
            <a:pPr algn="ctr">
              <a:lnSpc>
                <a:spcPts val="1400"/>
              </a:lnSpc>
            </a:pPr>
            <a:r>
              <a:rPr lang="ja-JP" altLang="en-US" sz="1200" b="1" dirty="0">
                <a:latin typeface="Meiryo UI" pitchFamily="50" charset="-128"/>
                <a:ea typeface="Meiryo UI" pitchFamily="50" charset="-128"/>
              </a:rPr>
              <a:t>地域の中で所得を</a:t>
            </a:r>
            <a:endParaRPr lang="en-US" altLang="ja-JP" sz="1200" b="1" dirty="0">
              <a:latin typeface="Meiryo UI" pitchFamily="50" charset="-128"/>
              <a:ea typeface="Meiryo UI" pitchFamily="50" charset="-128"/>
            </a:endParaRPr>
          </a:p>
          <a:p>
            <a:pPr algn="ctr">
              <a:lnSpc>
                <a:spcPts val="1400"/>
              </a:lnSpc>
            </a:pPr>
            <a:r>
              <a:rPr lang="ja-JP" altLang="en-US" sz="1200" b="1" dirty="0">
                <a:latin typeface="Meiryo UI" pitchFamily="50" charset="-128"/>
                <a:ea typeface="Meiryo UI" pitchFamily="50" charset="-128"/>
              </a:rPr>
              <a:t>稼いでいる</a:t>
            </a:r>
            <a:r>
              <a:rPr kumimoji="1" lang="ja-JP" altLang="en-US" sz="1200" b="1" dirty="0">
                <a:latin typeface="Meiryo UI" pitchFamily="50" charset="-128"/>
                <a:ea typeface="Meiryo UI" pitchFamily="50" charset="-128"/>
              </a:rPr>
              <a:t>産業</a:t>
            </a:r>
          </a:p>
        </p:txBody>
      </p:sp>
      <p:sp>
        <p:nvSpPr>
          <p:cNvPr id="2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29</a:t>
            </a:fld>
            <a:endParaRPr lang="en-US" altLang="ja-JP" b="1" dirty="0">
              <a:latin typeface="Meiryo UI" pitchFamily="50" charset="-128"/>
              <a:ea typeface="Meiryo UI" pitchFamily="50" charset="-128"/>
            </a:endParaRPr>
          </a:p>
        </p:txBody>
      </p:sp>
      <p:sp>
        <p:nvSpPr>
          <p:cNvPr id="14" name="テキスト ボックス 13"/>
          <p:cNvSpPr txBox="1"/>
          <p:nvPr/>
        </p:nvSpPr>
        <p:spPr>
          <a:xfrm>
            <a:off x="810277" y="664224"/>
            <a:ext cx="8280000" cy="104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付加価値が地域住民の所得や地方税収の源泉となることから、付加価値の大きい産業は地域において中心的な産業と言える。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ここでは、産業別付加価値額の構成比を時系列で比較して、地域の中で所得を稼いでいる産業がどのように変化しているかを把握する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6" name="正方形/長方形 15"/>
          <p:cNvSpPr/>
          <p:nvPr/>
        </p:nvSpPr>
        <p:spPr bwMode="auto">
          <a:xfrm>
            <a:off x="252000" y="1788642"/>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年で付加価値を最も生み出しているのは保健衛生・社会事業であり、次いで化学、住宅賃貸業、建設業である。</a:t>
            </a:r>
          </a:p>
        </p:txBody>
      </p:sp>
      <p:sp>
        <p:nvSpPr>
          <p:cNvPr id="22" name="テキスト ボックス 21"/>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0" name="正方形/長方形 9"/>
          <p:cNvSpPr/>
          <p:nvPr/>
        </p:nvSpPr>
        <p:spPr>
          <a:xfrm>
            <a:off x="180000" y="6380894"/>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「国民経済計算」、「県民経済計算」、「経済センサス」、「工業統計」等より作成</a:t>
            </a:r>
          </a:p>
        </p:txBody>
      </p:sp>
      <p:sp>
        <p:nvSpPr>
          <p:cNvPr id="11" name="正方形/長方形 31">
            <a:extLst>
              <a:ext uri="{FF2B5EF4-FFF2-40B4-BE49-F238E27FC236}">
                <a16:creationId xmlns:a16="http://schemas.microsoft.com/office/drawing/2014/main" id="{921CD227-2D85-49BE-AC73-AEF37D5793D5}"/>
              </a:ext>
            </a:extLst>
          </p:cNvPr>
          <p:cNvSpPr/>
          <p:nvPr/>
        </p:nvSpPr>
        <p:spPr bwMode="auto">
          <a:xfrm>
            <a:off x="1075915" y="145083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91126816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57977" y="0"/>
            <a:ext cx="8836269" cy="619125"/>
          </a:xfrm>
        </p:spPr>
        <p:txBody>
          <a:bodyPr/>
          <a:lstStyle/>
          <a:p>
            <a:r>
              <a:rPr lang="ja-JP" altLang="en-US" sz="3200" dirty="0">
                <a:latin typeface="Meiryo UI" pitchFamily="50" charset="-128"/>
                <a:ea typeface="Meiryo UI" pitchFamily="50" charset="-128"/>
              </a:rPr>
              <a:t>目次</a:t>
            </a:r>
            <a:endParaRPr kumimoji="1" lang="ja-JP" altLang="en-US" sz="3200" dirty="0">
              <a:latin typeface="Meiryo UI" pitchFamily="50" charset="-128"/>
              <a:ea typeface="Meiryo UI" pitchFamily="50" charset="-128"/>
            </a:endParaRP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a:t>
            </a:fld>
            <a:endParaRPr lang="en-US" altLang="ja-JP" b="1" dirty="0">
              <a:latin typeface="Meiryo UI" pitchFamily="50" charset="-128"/>
              <a:ea typeface="Meiryo UI" pitchFamily="50" charset="-128"/>
            </a:endParaRPr>
          </a:p>
        </p:txBody>
      </p:sp>
      <p:sp>
        <p:nvSpPr>
          <p:cNvPr id="6" name="テキスト ボックス 5"/>
          <p:cNvSpPr txBox="1"/>
          <p:nvPr/>
        </p:nvSpPr>
        <p:spPr>
          <a:xfrm>
            <a:off x="151344" y="648970"/>
            <a:ext cx="4835454" cy="5850319"/>
          </a:xfrm>
          <a:prstGeom prst="rect">
            <a:avLst/>
          </a:prstGeom>
          <a:noFill/>
        </p:spPr>
        <p:txBody>
          <a:bodyPr wrap="square" rtlCol="0">
            <a:spAutoFit/>
          </a:bodyPr>
          <a:lstStyle/>
          <a:p>
            <a:pPr>
              <a:spcAft>
                <a:spcPts val="600"/>
              </a:spcAft>
            </a:pPr>
            <a:r>
              <a:rPr lang="ja-JP" altLang="en-US" sz="1800" b="1" dirty="0">
                <a:solidFill>
                  <a:srgbClr val="44546A"/>
                </a:solidFill>
                <a:latin typeface="Meiryo UI" pitchFamily="50" charset="-128"/>
                <a:ea typeface="Meiryo UI" pitchFamily="50" charset="-128"/>
              </a:rPr>
              <a:t>１．地域の所得循環構造</a:t>
            </a:r>
            <a:endParaRPr lang="en-US" altLang="ja-JP" sz="1800" b="1" dirty="0">
              <a:solidFill>
                <a:srgbClr val="44546A"/>
              </a:solidFill>
              <a:latin typeface="Meiryo UI" pitchFamily="50" charset="-128"/>
              <a:ea typeface="Meiryo UI" pitchFamily="50" charset="-128"/>
            </a:endParaRPr>
          </a:p>
          <a:p>
            <a:pPr>
              <a:lnSpc>
                <a:spcPts val="500"/>
              </a:lnSpc>
              <a:spcAft>
                <a:spcPts val="0"/>
              </a:spcAft>
            </a:pPr>
            <a:endParaRPr lang="en-US" altLang="ja-JP" sz="9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２．地域の経済</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400" b="1" dirty="0">
                <a:solidFill>
                  <a:srgbClr val="44546A"/>
                </a:solidFill>
                <a:latin typeface="Meiryo UI" pitchFamily="50" charset="-128"/>
                <a:ea typeface="Meiryo UI" pitchFamily="50" charset="-128"/>
              </a:rPr>
              <a:t>２－１．生産・販売面の分析</a:t>
            </a:r>
            <a:endParaRPr lang="en-US" altLang="ja-JP" sz="14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（１）地域の中で規模の大きい産業は何か</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（２）地域の中で得意な産業は何か</a:t>
            </a:r>
          </a:p>
          <a:p>
            <a:pPr>
              <a:spcAft>
                <a:spcPts val="600"/>
              </a:spcAft>
            </a:pPr>
            <a:r>
              <a:rPr lang="ja-JP" altLang="en-US" sz="1200" b="1" dirty="0">
                <a:solidFill>
                  <a:srgbClr val="44546A"/>
                </a:solidFill>
                <a:latin typeface="Meiryo UI" pitchFamily="50" charset="-128"/>
                <a:ea typeface="Meiryo UI" pitchFamily="50" charset="-128"/>
              </a:rPr>
              <a:t>（３）域外から所得を獲得している産業は何か</a:t>
            </a:r>
          </a:p>
          <a:p>
            <a:pPr>
              <a:spcAft>
                <a:spcPts val="600"/>
              </a:spcAft>
            </a:pPr>
            <a:r>
              <a:rPr lang="ja-JP" altLang="en-US" sz="1200" b="1" dirty="0">
                <a:solidFill>
                  <a:srgbClr val="44546A"/>
                </a:solidFill>
                <a:latin typeface="Meiryo UI" pitchFamily="50" charset="-128"/>
                <a:ea typeface="Meiryo UI" pitchFamily="50" charset="-128"/>
              </a:rPr>
              <a:t>（４）地域で所得</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付加価値</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を稼いでいる産業は何か</a:t>
            </a:r>
          </a:p>
          <a:p>
            <a:pPr>
              <a:spcAft>
                <a:spcPts val="600"/>
              </a:spcAft>
            </a:pPr>
            <a:r>
              <a:rPr lang="ja-JP" altLang="en-US" sz="1200" b="1" dirty="0">
                <a:solidFill>
                  <a:srgbClr val="44546A"/>
                </a:solidFill>
                <a:latin typeface="Meiryo UI" pitchFamily="50" charset="-128"/>
                <a:ea typeface="Meiryo UI" pitchFamily="50" charset="-128"/>
              </a:rPr>
              <a:t>（５）地域の産業の稼ぐ力</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人当たり付加価値額</a:t>
            </a:r>
            <a:r>
              <a:rPr lang="en-US" altLang="ja-JP" sz="1200" b="1" dirty="0">
                <a:solidFill>
                  <a:srgbClr val="44546A"/>
                </a:solidFill>
                <a:latin typeface="Meiryo UI" pitchFamily="50" charset="-128"/>
                <a:ea typeface="Meiryo UI" pitchFamily="50" charset="-128"/>
              </a:rPr>
              <a:t>)</a:t>
            </a:r>
          </a:p>
          <a:p>
            <a:pPr>
              <a:spcAft>
                <a:spcPts val="600"/>
              </a:spcAft>
            </a:pPr>
            <a:r>
              <a:rPr lang="ja-JP" altLang="en-US" sz="1200" b="1" dirty="0">
                <a:solidFill>
                  <a:srgbClr val="44546A"/>
                </a:solidFill>
                <a:latin typeface="Meiryo UI" pitchFamily="50" charset="-128"/>
                <a:ea typeface="Meiryo UI" pitchFamily="50" charset="-128"/>
              </a:rPr>
              <a:t>（６）住民の生活を支えている産業は何か</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（７）地域の産業の従業者</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人当たり雇用者所得</a:t>
            </a:r>
            <a:endParaRPr lang="en-US" altLang="ja-JP" sz="1400" b="1" dirty="0">
              <a:solidFill>
                <a:srgbClr val="44546A"/>
              </a:solidFill>
              <a:latin typeface="Meiryo UI" pitchFamily="50" charset="-128"/>
              <a:ea typeface="Meiryo UI" pitchFamily="50" charset="-128"/>
            </a:endParaRPr>
          </a:p>
          <a:p>
            <a:pPr>
              <a:spcAft>
                <a:spcPts val="600"/>
              </a:spcAft>
            </a:pPr>
            <a:r>
              <a:rPr lang="ja-JP" altLang="en-US" sz="1400" b="1" dirty="0">
                <a:solidFill>
                  <a:srgbClr val="44546A"/>
                </a:solidFill>
                <a:latin typeface="Meiryo UI" pitchFamily="50" charset="-128"/>
                <a:ea typeface="Meiryo UI" pitchFamily="50" charset="-128"/>
              </a:rPr>
              <a:t>２－２．分配面の分析</a:t>
            </a:r>
          </a:p>
          <a:p>
            <a:pPr>
              <a:spcAft>
                <a:spcPts val="600"/>
              </a:spcAft>
            </a:pPr>
            <a:r>
              <a:rPr lang="ja-JP" altLang="en-US" sz="1200" b="1" dirty="0">
                <a:solidFill>
                  <a:srgbClr val="44546A"/>
                </a:solidFill>
                <a:latin typeface="Meiryo UI" pitchFamily="50" charset="-128"/>
                <a:ea typeface="Meiryo UI" pitchFamily="50" charset="-128"/>
              </a:rPr>
              <a:t>（１）地域住民に所得が分配されているか</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（２）地域の所得の流出額はどの程度か</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（３）地域の所得の流出率はどの程度か</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（４）地域住民の所得はどの程度か</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400" b="1" dirty="0">
                <a:solidFill>
                  <a:srgbClr val="44546A"/>
                </a:solidFill>
                <a:latin typeface="Meiryo UI" pitchFamily="50" charset="-128"/>
                <a:ea typeface="Meiryo UI" pitchFamily="50" charset="-128"/>
              </a:rPr>
              <a:t>２－３．支出面の分析</a:t>
            </a:r>
          </a:p>
          <a:p>
            <a:pPr>
              <a:spcAft>
                <a:spcPts val="600"/>
              </a:spcAft>
            </a:pPr>
            <a:r>
              <a:rPr lang="ja-JP" altLang="en-US" sz="1200" b="1" dirty="0">
                <a:solidFill>
                  <a:srgbClr val="44546A"/>
                </a:solidFill>
                <a:latin typeface="Meiryo UI" pitchFamily="50" charset="-128"/>
                <a:ea typeface="Meiryo UI" pitchFamily="50" charset="-128"/>
              </a:rPr>
              <a:t>（１）住民の所得が域内で消費されているか</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（２）</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人当たりの消費水準の分析</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（３）地域内に投資需要があるか</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（４）</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人当たりの投資水準の分析</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（５）エネルギー収支の分析</a:t>
            </a:r>
            <a:endParaRPr lang="en-US" altLang="ja-JP" sz="1200" b="1" dirty="0">
              <a:solidFill>
                <a:srgbClr val="44546A"/>
              </a:solidFill>
              <a:latin typeface="Meiryo UI" pitchFamily="50" charset="-128"/>
              <a:ea typeface="Meiryo UI" pitchFamily="50" charset="-128"/>
            </a:endParaRPr>
          </a:p>
        </p:txBody>
      </p:sp>
      <p:sp>
        <p:nvSpPr>
          <p:cNvPr id="8" name="テキスト ボックス 7"/>
          <p:cNvSpPr txBox="1"/>
          <p:nvPr/>
        </p:nvSpPr>
        <p:spPr>
          <a:xfrm>
            <a:off x="5112000" y="648970"/>
            <a:ext cx="4032000" cy="5096267"/>
          </a:xfrm>
          <a:prstGeom prst="rect">
            <a:avLst/>
          </a:prstGeom>
          <a:noFill/>
        </p:spPr>
        <p:txBody>
          <a:bodyPr wrap="square" rtlCol="0">
            <a:spAutoFit/>
          </a:bodyPr>
          <a:lstStyle/>
          <a:p>
            <a:pPr>
              <a:spcAft>
                <a:spcPts val="600"/>
              </a:spcAft>
            </a:pPr>
            <a:r>
              <a:rPr lang="ja-JP" altLang="en-US" sz="1800" b="1" dirty="0">
                <a:solidFill>
                  <a:srgbClr val="44546A"/>
                </a:solidFill>
                <a:latin typeface="Meiryo UI" pitchFamily="50" charset="-128"/>
                <a:ea typeface="Meiryo UI" pitchFamily="50" charset="-128"/>
              </a:rPr>
              <a:t>３．地域のエネルギー消費</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400" b="1" dirty="0">
                <a:solidFill>
                  <a:srgbClr val="44546A"/>
                </a:solidFill>
                <a:latin typeface="Meiryo UI" pitchFamily="50" charset="-128"/>
                <a:ea typeface="Meiryo UI" pitchFamily="50" charset="-128"/>
              </a:rPr>
              <a:t>３－１．エネルギー消費量の分析</a:t>
            </a:r>
            <a:endParaRPr lang="en-US" altLang="ja-JP" sz="14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（１）産業別エネルギー消費量</a:t>
            </a:r>
          </a:p>
          <a:p>
            <a:pPr>
              <a:spcAft>
                <a:spcPts val="600"/>
              </a:spcAft>
            </a:pPr>
            <a:r>
              <a:rPr lang="ja-JP" altLang="en-US" sz="1200" b="1" dirty="0">
                <a:solidFill>
                  <a:srgbClr val="44546A"/>
                </a:solidFill>
                <a:latin typeface="Meiryo UI" pitchFamily="50" charset="-128"/>
                <a:ea typeface="Meiryo UI" pitchFamily="50" charset="-128"/>
              </a:rPr>
              <a:t>（２）産業別エネルギー消費量構成比</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400" b="1" dirty="0">
                <a:solidFill>
                  <a:srgbClr val="44546A"/>
                </a:solidFill>
                <a:latin typeface="Meiryo UI" pitchFamily="50" charset="-128"/>
                <a:ea typeface="Meiryo UI" pitchFamily="50" charset="-128"/>
              </a:rPr>
              <a:t>３－２．エネルギー生産性の分析</a:t>
            </a:r>
          </a:p>
          <a:p>
            <a:pPr>
              <a:spcAft>
                <a:spcPts val="600"/>
              </a:spcAft>
            </a:pPr>
            <a:r>
              <a:rPr lang="ja-JP" altLang="en-US" sz="1200" b="1" dirty="0">
                <a:solidFill>
                  <a:srgbClr val="44546A"/>
                </a:solidFill>
                <a:latin typeface="Meiryo UI" pitchFamily="50" charset="-128"/>
                <a:ea typeface="Meiryo UI" pitchFamily="50" charset="-128"/>
              </a:rPr>
              <a:t>（１）エネルギー生産性①：第</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2</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3</a:t>
            </a:r>
            <a:r>
              <a:rPr lang="ja-JP" altLang="en-US" sz="1200" b="1" dirty="0">
                <a:solidFill>
                  <a:srgbClr val="44546A"/>
                </a:solidFill>
                <a:latin typeface="Meiryo UI" pitchFamily="50" charset="-128"/>
                <a:ea typeface="Meiryo UI" pitchFamily="50" charset="-128"/>
              </a:rPr>
              <a:t>次別</a:t>
            </a:r>
          </a:p>
          <a:p>
            <a:pPr>
              <a:spcAft>
                <a:spcPts val="600"/>
              </a:spcAft>
            </a:pPr>
            <a:r>
              <a:rPr lang="ja-JP" altLang="en-US" sz="1200" b="1" dirty="0">
                <a:solidFill>
                  <a:srgbClr val="44546A"/>
                </a:solidFill>
                <a:latin typeface="Meiryo UI" pitchFamily="50" charset="-128"/>
                <a:ea typeface="Meiryo UI" pitchFamily="50" charset="-128"/>
              </a:rPr>
              <a:t>（２）エネルギー生産性②：第</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2</a:t>
            </a:r>
            <a:r>
              <a:rPr lang="ja-JP" altLang="en-US" sz="1200" b="1" dirty="0">
                <a:solidFill>
                  <a:srgbClr val="44546A"/>
                </a:solidFill>
                <a:latin typeface="Meiryo UI" pitchFamily="50" charset="-128"/>
                <a:ea typeface="Meiryo UI" pitchFamily="50" charset="-128"/>
              </a:rPr>
              <a:t>次産業</a:t>
            </a:r>
          </a:p>
          <a:p>
            <a:pPr>
              <a:spcAft>
                <a:spcPts val="600"/>
              </a:spcAft>
            </a:pPr>
            <a:r>
              <a:rPr lang="ja-JP" altLang="en-US" sz="1200" b="1" dirty="0">
                <a:solidFill>
                  <a:srgbClr val="44546A"/>
                </a:solidFill>
                <a:latin typeface="Meiryo UI" pitchFamily="50" charset="-128"/>
                <a:ea typeface="Meiryo UI" pitchFamily="50" charset="-128"/>
              </a:rPr>
              <a:t>（３）エネルギー生産性③：第</a:t>
            </a:r>
            <a:r>
              <a:rPr lang="en-US" altLang="ja-JP" sz="1200" b="1" dirty="0">
                <a:solidFill>
                  <a:srgbClr val="44546A"/>
                </a:solidFill>
                <a:latin typeface="Meiryo UI" pitchFamily="50" charset="-128"/>
                <a:ea typeface="Meiryo UI" pitchFamily="50" charset="-128"/>
              </a:rPr>
              <a:t>3</a:t>
            </a:r>
            <a:r>
              <a:rPr lang="ja-JP" altLang="en-US" sz="1200" b="1" dirty="0">
                <a:solidFill>
                  <a:srgbClr val="44546A"/>
                </a:solidFill>
                <a:latin typeface="Meiryo UI" pitchFamily="50" charset="-128"/>
                <a:ea typeface="Meiryo UI" pitchFamily="50" charset="-128"/>
              </a:rPr>
              <a:t>次産業</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400" b="1" dirty="0">
                <a:solidFill>
                  <a:srgbClr val="44546A"/>
                </a:solidFill>
                <a:latin typeface="Meiryo UI" pitchFamily="50" charset="-128"/>
                <a:ea typeface="Meiryo UI" pitchFamily="50" charset="-128"/>
              </a:rPr>
              <a:t>３－３．</a:t>
            </a:r>
            <a:r>
              <a:rPr lang="en-US" altLang="ja-JP" sz="1400" b="1" dirty="0">
                <a:solidFill>
                  <a:srgbClr val="44546A"/>
                </a:solidFill>
                <a:latin typeface="Meiryo UI" pitchFamily="50" charset="-128"/>
                <a:ea typeface="Meiryo UI" pitchFamily="50" charset="-128"/>
              </a:rPr>
              <a:t>CO2</a:t>
            </a:r>
            <a:r>
              <a:rPr lang="ja-JP" altLang="en-US" sz="1400" b="1" dirty="0">
                <a:solidFill>
                  <a:srgbClr val="44546A"/>
                </a:solidFill>
                <a:latin typeface="Meiryo UI" pitchFamily="50" charset="-128"/>
                <a:ea typeface="Meiryo UI" pitchFamily="50" charset="-128"/>
              </a:rPr>
              <a:t>排出量の分析</a:t>
            </a:r>
          </a:p>
          <a:p>
            <a:pPr>
              <a:spcAft>
                <a:spcPts val="600"/>
              </a:spcAft>
            </a:pPr>
            <a:r>
              <a:rPr lang="ja-JP" altLang="en-US" sz="1200" b="1" dirty="0">
                <a:solidFill>
                  <a:srgbClr val="44546A"/>
                </a:solidFill>
                <a:latin typeface="Meiryo UI" pitchFamily="50" charset="-128"/>
                <a:ea typeface="Meiryo UI" pitchFamily="50" charset="-128"/>
              </a:rPr>
              <a:t>（１）</a:t>
            </a:r>
            <a:r>
              <a:rPr lang="en-US" altLang="ja-JP" sz="1200" b="1" dirty="0">
                <a:solidFill>
                  <a:srgbClr val="44546A"/>
                </a:solidFill>
                <a:latin typeface="Meiryo UI" pitchFamily="50" charset="-128"/>
                <a:ea typeface="Meiryo UI" pitchFamily="50" charset="-128"/>
              </a:rPr>
              <a:t>CO2</a:t>
            </a:r>
            <a:r>
              <a:rPr lang="ja-JP" altLang="en-US" sz="1200" b="1" dirty="0">
                <a:solidFill>
                  <a:srgbClr val="44546A"/>
                </a:solidFill>
                <a:latin typeface="Meiryo UI" pitchFamily="50" charset="-128"/>
                <a:ea typeface="Meiryo UI" pitchFamily="50" charset="-128"/>
              </a:rPr>
              <a:t>排出量：部門別</a:t>
            </a:r>
          </a:p>
          <a:p>
            <a:pPr>
              <a:spcAft>
                <a:spcPts val="600"/>
              </a:spcAft>
            </a:pPr>
            <a:r>
              <a:rPr lang="ja-JP" altLang="en-US" sz="1200" b="1" dirty="0">
                <a:solidFill>
                  <a:srgbClr val="44546A"/>
                </a:solidFill>
                <a:latin typeface="Meiryo UI" pitchFamily="50" charset="-128"/>
                <a:ea typeface="Meiryo UI" pitchFamily="50" charset="-128"/>
              </a:rPr>
              <a:t>（２）</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a:t>
            </a:r>
            <a:r>
              <a:rPr lang="en-US" altLang="ja-JP" sz="1200" b="1" dirty="0">
                <a:solidFill>
                  <a:srgbClr val="44546A"/>
                </a:solidFill>
                <a:latin typeface="Meiryo UI" pitchFamily="50" charset="-128"/>
                <a:ea typeface="Meiryo UI" pitchFamily="50" charset="-128"/>
              </a:rPr>
              <a:t>CO2</a:t>
            </a:r>
            <a:r>
              <a:rPr lang="ja-JP" altLang="en-US" sz="1200" b="1" dirty="0">
                <a:solidFill>
                  <a:srgbClr val="44546A"/>
                </a:solidFill>
                <a:latin typeface="Meiryo UI" pitchFamily="50" charset="-128"/>
                <a:ea typeface="Meiryo UI" pitchFamily="50" charset="-128"/>
              </a:rPr>
              <a:t>排出量：部門別</a:t>
            </a:r>
            <a:endParaRPr lang="en-US" altLang="ja-JP" sz="1200" b="1" dirty="0">
              <a:solidFill>
                <a:srgbClr val="44546A"/>
              </a:solidFill>
              <a:latin typeface="Meiryo UI" pitchFamily="50" charset="-128"/>
              <a:ea typeface="Meiryo UI" pitchFamily="50" charset="-128"/>
            </a:endParaRPr>
          </a:p>
          <a:p>
            <a:pPr>
              <a:spcAft>
                <a:spcPts val="600"/>
              </a:spcAft>
            </a:pPr>
            <a:r>
              <a:rPr lang="ja-JP" altLang="en-US" sz="1400" b="1" dirty="0">
                <a:solidFill>
                  <a:srgbClr val="44546A"/>
                </a:solidFill>
                <a:latin typeface="Meiryo UI" pitchFamily="50" charset="-128"/>
                <a:ea typeface="Meiryo UI" pitchFamily="50" charset="-128"/>
              </a:rPr>
              <a:t>３－４．再生可能エネルギー導入ポテンシャル</a:t>
            </a:r>
          </a:p>
          <a:p>
            <a:pPr>
              <a:lnSpc>
                <a:spcPts val="500"/>
              </a:lnSpc>
              <a:spcAft>
                <a:spcPts val="0"/>
              </a:spcAft>
            </a:pPr>
            <a:endParaRPr lang="en-US" altLang="ja-JP" sz="9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４．地域の概況</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200" b="1" dirty="0">
                <a:solidFill>
                  <a:srgbClr val="44546A"/>
                </a:solidFill>
                <a:latin typeface="Meiryo UI" pitchFamily="50" charset="-128"/>
                <a:ea typeface="Meiryo UI" pitchFamily="50" charset="-128"/>
              </a:rPr>
              <a:t>（１）基礎的な指標の推移</a:t>
            </a:r>
          </a:p>
          <a:p>
            <a:pPr>
              <a:spcAft>
                <a:spcPts val="600"/>
              </a:spcAft>
            </a:pPr>
            <a:r>
              <a:rPr lang="ja-JP" altLang="en-US" sz="1200" b="1" dirty="0">
                <a:solidFill>
                  <a:srgbClr val="44546A"/>
                </a:solidFill>
                <a:latin typeface="Meiryo UI" pitchFamily="50" charset="-128"/>
                <a:ea typeface="Meiryo UI" pitchFamily="50" charset="-128"/>
              </a:rPr>
              <a:t>（２）人口①：現在の人口規模と将来動向</a:t>
            </a:r>
          </a:p>
          <a:p>
            <a:pPr>
              <a:spcAft>
                <a:spcPts val="600"/>
              </a:spcAft>
            </a:pPr>
            <a:r>
              <a:rPr lang="ja-JP" altLang="en-US" sz="1200" b="1" dirty="0">
                <a:solidFill>
                  <a:srgbClr val="44546A"/>
                </a:solidFill>
                <a:latin typeface="Meiryo UI" pitchFamily="50" charset="-128"/>
                <a:ea typeface="Meiryo UI" pitchFamily="50" charset="-128"/>
              </a:rPr>
              <a:t>（３）人口②：現在と将来の年齢別の人口構成</a:t>
            </a:r>
          </a:p>
          <a:p>
            <a:pPr>
              <a:spcAft>
                <a:spcPts val="600"/>
              </a:spcAft>
            </a:pPr>
            <a:r>
              <a:rPr lang="ja-JP" altLang="en-US" sz="1200" b="1" dirty="0">
                <a:solidFill>
                  <a:srgbClr val="44546A"/>
                </a:solidFill>
                <a:latin typeface="Meiryo UI" pitchFamily="50" charset="-128"/>
                <a:ea typeface="Meiryo UI" pitchFamily="50" charset="-128"/>
              </a:rPr>
              <a:t>（４）就業者の規模</a:t>
            </a:r>
          </a:p>
          <a:p>
            <a:pPr>
              <a:spcAft>
                <a:spcPts val="600"/>
              </a:spcAft>
            </a:pPr>
            <a:r>
              <a:rPr lang="ja-JP" altLang="en-US" sz="1200" b="1" dirty="0">
                <a:solidFill>
                  <a:srgbClr val="44546A"/>
                </a:solidFill>
                <a:latin typeface="Meiryo UI" pitchFamily="50" charset="-128"/>
                <a:ea typeface="Meiryo UI" pitchFamily="50" charset="-128"/>
              </a:rPr>
              <a:t>（５）夜間人口</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人当たり就業者数</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職住比</a:t>
            </a:r>
            <a:r>
              <a:rPr lang="en-US" altLang="ja-JP" sz="1200" b="1" dirty="0">
                <a:solidFill>
                  <a:srgbClr val="44546A"/>
                </a:solidFill>
                <a:latin typeface="Meiryo UI" pitchFamily="50" charset="-128"/>
                <a:ea typeface="Meiryo UI" pitchFamily="50" charset="-128"/>
              </a:rPr>
              <a:t>)</a:t>
            </a: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タイトル 24"/>
          <p:cNvSpPr>
            <a:spLocks noGrp="1"/>
          </p:cNvSpPr>
          <p:nvPr>
            <p:ph type="ctrTitle"/>
          </p:nvPr>
        </p:nvSpPr>
        <p:spPr>
          <a:xfrm>
            <a:off x="0" y="1"/>
            <a:ext cx="9144000" cy="493058"/>
          </a:xfrm>
          <a:noFill/>
          <a:ln w="9525">
            <a:noFill/>
            <a:miter lim="800000"/>
            <a:headEnd/>
            <a:tailEnd/>
          </a:ln>
        </p:spPr>
        <p:txBody>
          <a:bodyPr vert="horz" wrap="square" lIns="0" tIns="45720" rIns="0" bIns="45720" numCol="1" anchor="b" anchorCtr="0" compatLnSpc="1">
            <a:prstTxWarp prst="textNoShape">
              <a:avLst/>
            </a:prstTxWarp>
          </a:bodyPr>
          <a:lstStyle/>
          <a:p>
            <a:r>
              <a:rPr lang="ja-JP" altLang="en-US" sz="2300" dirty="0">
                <a:latin typeface="Meiryo UI" pitchFamily="50" charset="-128"/>
                <a:ea typeface="Meiryo UI" pitchFamily="50" charset="-128"/>
              </a:rPr>
              <a:t>（５）地域の産業の稼ぐ力</a:t>
            </a:r>
            <a:r>
              <a:rPr lang="en-US" altLang="ja-JP" sz="2300" dirty="0">
                <a:latin typeface="Meiryo UI" pitchFamily="50" charset="-128"/>
                <a:ea typeface="Meiryo UI" pitchFamily="50" charset="-128"/>
              </a:rPr>
              <a:t>(1</a:t>
            </a:r>
            <a:r>
              <a:rPr lang="ja-JP" altLang="en-US" sz="2300" dirty="0">
                <a:latin typeface="Meiryo UI" pitchFamily="50" charset="-128"/>
                <a:ea typeface="Meiryo UI" pitchFamily="50" charset="-128"/>
              </a:rPr>
              <a:t>人当たり付加価値額</a:t>
            </a:r>
            <a:r>
              <a:rPr lang="en-US" altLang="ja-JP" sz="2300" dirty="0">
                <a:latin typeface="Meiryo UI" pitchFamily="50" charset="-128"/>
                <a:ea typeface="Meiryo UI" pitchFamily="50" charset="-128"/>
              </a:rPr>
              <a:t>)</a:t>
            </a:r>
            <a:r>
              <a:rPr lang="ja-JP" altLang="en-US" sz="2300" dirty="0">
                <a:latin typeface="Meiryo UI" pitchFamily="50" charset="-128"/>
                <a:ea typeface="Meiryo UI" pitchFamily="50" charset="-128"/>
              </a:rPr>
              <a:t>：第</a:t>
            </a:r>
            <a:r>
              <a:rPr lang="en-US" altLang="ja-JP" sz="2300" dirty="0">
                <a:latin typeface="Meiryo UI" pitchFamily="50" charset="-128"/>
                <a:ea typeface="Meiryo UI" pitchFamily="50" charset="-128"/>
              </a:rPr>
              <a:t>1</a:t>
            </a:r>
            <a:r>
              <a:rPr lang="ja-JP" altLang="en-US" sz="2300" dirty="0">
                <a:latin typeface="Meiryo UI" pitchFamily="50" charset="-128"/>
                <a:ea typeface="Meiryo UI" pitchFamily="50" charset="-128"/>
              </a:rPr>
              <a:t>次・</a:t>
            </a:r>
            <a:r>
              <a:rPr lang="en-US" altLang="ja-JP" sz="2300" dirty="0">
                <a:latin typeface="Meiryo UI" pitchFamily="50" charset="-128"/>
                <a:ea typeface="Meiryo UI" pitchFamily="50" charset="-128"/>
              </a:rPr>
              <a:t>2</a:t>
            </a:r>
            <a:r>
              <a:rPr lang="ja-JP" altLang="en-US" sz="2300" dirty="0">
                <a:latin typeface="Meiryo UI" pitchFamily="50" charset="-128"/>
                <a:ea typeface="Meiryo UI" pitchFamily="50" charset="-128"/>
              </a:rPr>
              <a:t>次・</a:t>
            </a:r>
            <a:r>
              <a:rPr lang="en-US" altLang="ja-JP" sz="2300" dirty="0">
                <a:latin typeface="Meiryo UI" pitchFamily="50" charset="-128"/>
                <a:ea typeface="Meiryo UI" pitchFamily="50" charset="-128"/>
              </a:rPr>
              <a:t>3</a:t>
            </a:r>
            <a:r>
              <a:rPr lang="ja-JP" altLang="en-US" sz="2300" dirty="0">
                <a:latin typeface="Meiryo UI" pitchFamily="50" charset="-128"/>
                <a:ea typeface="Meiryo UI" pitchFamily="50" charset="-128"/>
              </a:rPr>
              <a:t>次</a:t>
            </a:r>
          </a:p>
        </p:txBody>
      </p:sp>
      <p:sp>
        <p:nvSpPr>
          <p:cNvPr id="10" name="テキスト ボックス 9"/>
          <p:cNvSpPr txBox="1">
            <a:spLocks noChangeArrowheads="1"/>
          </p:cNvSpPr>
          <p:nvPr/>
        </p:nvSpPr>
        <p:spPr bwMode="auto">
          <a:xfrm>
            <a:off x="252000" y="2619019"/>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従業者１人当たり付加価値額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労働生産性</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20" name="正方形/長方形 19"/>
          <p:cNvSpPr/>
          <p:nvPr/>
        </p:nvSpPr>
        <p:spPr bwMode="auto">
          <a:xfrm>
            <a:off x="252000" y="1956897"/>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年と</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年の従業者</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人当たりの付加価値額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を比較すると、全産業では増加しており、第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次産業の労働生産性が増加している。</a:t>
            </a:r>
          </a:p>
        </p:txBody>
      </p:sp>
      <p:sp>
        <p:nvSpPr>
          <p:cNvPr id="21"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30</a:t>
            </a:fld>
            <a:endParaRPr lang="en-US" altLang="ja-JP" b="1" dirty="0">
              <a:latin typeface="Meiryo UI" pitchFamily="50" charset="-128"/>
              <a:ea typeface="Meiryo UI" pitchFamily="50" charset="-128"/>
            </a:endParaRPr>
          </a:p>
        </p:txBody>
      </p:sp>
      <p:sp>
        <p:nvSpPr>
          <p:cNvPr id="15" name="Rectangle 3"/>
          <p:cNvSpPr>
            <a:spLocks noChangeArrowheads="1"/>
          </p:cNvSpPr>
          <p:nvPr/>
        </p:nvSpPr>
        <p:spPr bwMode="auto">
          <a:xfrm>
            <a:off x="791725" y="661314"/>
            <a:ext cx="8280000" cy="122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我が国の今後の労働力不足克服のためには、稼ぐ力</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の向上が重要である。我が国の雇用の</a:t>
            </a:r>
            <a:r>
              <a:rPr lang="en-US" altLang="ja-JP" sz="1200" b="1" dirty="0">
                <a:latin typeface="Meiryo UI" pitchFamily="50" charset="-128"/>
                <a:ea typeface="Meiryo UI" pitchFamily="50" charset="-128"/>
              </a:rPr>
              <a:t>7</a:t>
            </a:r>
            <a:r>
              <a:rPr lang="ja-JP" altLang="en-US" sz="1200" b="1" dirty="0">
                <a:latin typeface="Meiryo UI" pitchFamily="50" charset="-128"/>
                <a:ea typeface="Meiryo UI" pitchFamily="50" charset="-128"/>
              </a:rPr>
              <a:t>割を担うサービス業の</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人当たり付加価値額の向上は、長年指摘されており課題となっている。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ここでは、産業別</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次産業別</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の従業者</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人当たりの付加価値額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の推移より、労働生産性がどのように変化しているかを把握する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8" name="テキスト ボックス 17"/>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1" name="正方形/長方形 10"/>
          <p:cNvSpPr/>
          <p:nvPr/>
        </p:nvSpPr>
        <p:spPr>
          <a:xfrm>
            <a:off x="180000" y="6292189"/>
            <a:ext cx="5760000" cy="307777"/>
          </a:xfrm>
          <a:prstGeom prst="rect">
            <a:avLst/>
          </a:prstGeom>
        </p:spPr>
        <p:txBody>
          <a:bodyPr wrap="square">
            <a:spAutoFit/>
          </a:bodyPr>
          <a:lstStyle/>
          <a:p>
            <a:pPr marL="180975" indent="-180975" algn="just">
              <a:spcBef>
                <a:spcPts val="300"/>
              </a:spcBef>
              <a:spcAft>
                <a:spcPts val="400"/>
              </a:spcAft>
              <a:buClr>
                <a:srgbClr val="002060"/>
              </a:buClr>
              <a:defRPr/>
            </a:pPr>
            <a:r>
              <a:rPr lang="ja-JP" altLang="en-US" sz="700" dirty="0">
                <a:latin typeface="Meiryo UI" pitchFamily="50" charset="-128"/>
                <a:ea typeface="Meiryo UI" pitchFamily="50" charset="-128"/>
              </a:rPr>
              <a:t>注）</a:t>
            </a:r>
            <a:r>
              <a:rPr lang="en-US" altLang="ja-JP" sz="700" dirty="0">
                <a:latin typeface="Meiryo UI" pitchFamily="50" charset="-128"/>
                <a:ea typeface="Meiryo UI" pitchFamily="50" charset="-128"/>
              </a:rPr>
              <a:t>	</a:t>
            </a:r>
            <a:r>
              <a:rPr lang="ja-JP" altLang="en-US" sz="700" dirty="0">
                <a:latin typeface="Meiryo UI" pitchFamily="50" charset="-128"/>
                <a:ea typeface="Meiryo UI" pitchFamily="50" charset="-128"/>
              </a:rPr>
              <a:t>国民経済計算の不動産業には帰属家賃が含まれており、地域経済循環分析用データの産業分類でも第</a:t>
            </a:r>
            <a:r>
              <a:rPr lang="en-US" altLang="ja-JP" sz="700" dirty="0">
                <a:latin typeface="Meiryo UI" pitchFamily="50" charset="-128"/>
                <a:ea typeface="Meiryo UI" pitchFamily="50" charset="-128"/>
              </a:rPr>
              <a:t>3</a:t>
            </a:r>
            <a:r>
              <a:rPr lang="ja-JP" altLang="en-US" sz="700" dirty="0">
                <a:latin typeface="Meiryo UI" pitchFamily="50" charset="-128"/>
                <a:ea typeface="Meiryo UI" pitchFamily="50" charset="-128"/>
              </a:rPr>
              <a:t>次産業の住宅賃貸業に帰属家賃が含まれている。帰属家賃は、実際には家賃の受払いを伴わないものであるため、これを含む場合と含まない場合の</a:t>
            </a:r>
            <a:r>
              <a:rPr lang="en-US" altLang="ja-JP" sz="700" dirty="0">
                <a:latin typeface="Meiryo UI" pitchFamily="50" charset="-128"/>
                <a:ea typeface="Meiryo UI" pitchFamily="50" charset="-128"/>
              </a:rPr>
              <a:t>2</a:t>
            </a:r>
            <a:r>
              <a:rPr lang="ja-JP" altLang="en-US" sz="700" dirty="0">
                <a:latin typeface="Meiryo UI" pitchFamily="50" charset="-128"/>
                <a:ea typeface="Meiryo UI" pitchFamily="50" charset="-128"/>
              </a:rPr>
              <a:t>パターンで労働生産性を作成している。</a:t>
            </a:r>
          </a:p>
        </p:txBody>
      </p:sp>
      <p:sp>
        <p:nvSpPr>
          <p:cNvPr id="12" name="正方形/長方形 11"/>
          <p:cNvSpPr/>
          <p:nvPr/>
        </p:nvSpPr>
        <p:spPr>
          <a:xfrm>
            <a:off x="180000" y="6156779"/>
            <a:ext cx="5328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a:t>
            </a:r>
            <a:r>
              <a:rPr lang="zh-TW" altLang="en-US" sz="800" kern="100" dirty="0">
                <a:latin typeface="Meiryo UI" panose="020B0604030504040204" pitchFamily="50" charset="-128"/>
                <a:ea typeface="Meiryo UI" panose="020B0604030504040204" pitchFamily="50" charset="-128"/>
              </a:rPr>
              <a:t>製造業事業所調査</a:t>
            </a:r>
            <a:r>
              <a:rPr lang="en-US" altLang="zh-TW" sz="800" kern="1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工業統計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」、「国勢調査」等より作成</a:t>
            </a:r>
          </a:p>
        </p:txBody>
      </p:sp>
      <p:sp>
        <p:nvSpPr>
          <p:cNvPr id="13" name="正方形/長方形 31">
            <a:extLst>
              <a:ext uri="{FF2B5EF4-FFF2-40B4-BE49-F238E27FC236}">
                <a16:creationId xmlns:a16="http://schemas.microsoft.com/office/drawing/2014/main" id="{BA058C35-8336-4F3A-9E3A-7AEC01AF1647}"/>
              </a:ext>
            </a:extLst>
          </p:cNvPr>
          <p:cNvSpPr/>
          <p:nvPr/>
        </p:nvSpPr>
        <p:spPr bwMode="auto">
          <a:xfrm>
            <a:off x="1120365" y="162726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300" dirty="0"/>
              <a:t>（５）地域の産業の稼ぐ力</a:t>
            </a:r>
            <a:r>
              <a:rPr lang="en-US" altLang="ja-JP" sz="2300" dirty="0"/>
              <a:t>(1</a:t>
            </a:r>
            <a:r>
              <a:rPr lang="ja-JP" altLang="en-US" sz="2300" dirty="0"/>
              <a:t>人当たり付加価値額</a:t>
            </a:r>
            <a:r>
              <a:rPr lang="en-US" altLang="ja-JP" sz="2300" dirty="0"/>
              <a:t>)</a:t>
            </a:r>
            <a:r>
              <a:rPr lang="ja-JP" altLang="en-US" sz="2300" dirty="0"/>
              <a:t>：第</a:t>
            </a:r>
            <a:r>
              <a:rPr lang="en-US" altLang="ja-JP" sz="2300" dirty="0"/>
              <a:t>1</a:t>
            </a:r>
            <a:r>
              <a:rPr lang="ja-JP" altLang="en-US" sz="2300" dirty="0"/>
              <a:t>次・</a:t>
            </a:r>
            <a:r>
              <a:rPr lang="en-US" altLang="ja-JP" sz="2300" dirty="0"/>
              <a:t>2</a:t>
            </a:r>
            <a:r>
              <a:rPr lang="ja-JP" altLang="en-US" sz="2300" dirty="0"/>
              <a:t>次産業</a:t>
            </a:r>
            <a:endParaRPr kumimoji="1" lang="ja-JP" altLang="en-US" sz="2300" dirty="0"/>
          </a:p>
        </p:txBody>
      </p:sp>
      <p:sp>
        <p:nvSpPr>
          <p:cNvPr id="9" name="正方形/長方形 8"/>
          <p:cNvSpPr/>
          <p:nvPr/>
        </p:nvSpPr>
        <p:spPr bwMode="auto">
          <a:xfrm>
            <a:off x="218604" y="1765478"/>
            <a:ext cx="8640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年の○○市では、第２次産業のうち化学の付加価値構成比が最も高いが、労働生産性は全国よりも低い。次いで建設業の付加価値構成比が高く、労働生産性も全国より高い。</a:t>
            </a:r>
          </a:p>
        </p:txBody>
      </p:sp>
      <p:sp>
        <p:nvSpPr>
          <p:cNvPr id="11" name="正方形/長方形 10"/>
          <p:cNvSpPr/>
          <p:nvPr/>
        </p:nvSpPr>
        <p:spPr>
          <a:xfrm>
            <a:off x="218604" y="2272616"/>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1</a:t>
            </a:r>
            <a:r>
              <a:rPr lang="ja-JP" altLang="en-US" sz="1200" b="1" dirty="0">
                <a:solidFill>
                  <a:schemeClr val="bg1"/>
                </a:solidFill>
                <a:latin typeface="Meiryo UI" pitchFamily="50" charset="-128"/>
                <a:ea typeface="Meiryo UI" pitchFamily="50" charset="-128"/>
              </a:rPr>
              <a:t>次・</a:t>
            </a:r>
            <a:r>
              <a:rPr lang="en-US" altLang="ja-JP" sz="1200" b="1" dirty="0">
                <a:solidFill>
                  <a:schemeClr val="bg1"/>
                </a:solidFill>
                <a:latin typeface="Meiryo UI" pitchFamily="50" charset="-128"/>
                <a:ea typeface="Meiryo UI" pitchFamily="50" charset="-128"/>
              </a:rPr>
              <a:t>2</a:t>
            </a:r>
            <a:r>
              <a:rPr lang="ja-JP" altLang="en-US" sz="1200" b="1" dirty="0">
                <a:solidFill>
                  <a:schemeClr val="bg1"/>
                </a:solidFill>
                <a:latin typeface="Meiryo UI" pitchFamily="50" charset="-128"/>
                <a:ea typeface="Meiryo UI" pitchFamily="50" charset="-128"/>
              </a:rPr>
              <a:t>次産業の産業別労働生産性及び付加価値の構成比</a:t>
            </a:r>
          </a:p>
        </p:txBody>
      </p:sp>
      <p:sp>
        <p:nvSpPr>
          <p:cNvPr id="14" name="テキスト ボックス 13"/>
          <p:cNvSpPr txBox="1"/>
          <p:nvPr/>
        </p:nvSpPr>
        <p:spPr>
          <a:xfrm>
            <a:off x="460855" y="2559778"/>
            <a:ext cx="1152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労働生産性</a:t>
            </a:r>
          </a:p>
        </p:txBody>
      </p:sp>
      <p:sp>
        <p:nvSpPr>
          <p:cNvPr id="15" name="テキスト ボックス 14"/>
          <p:cNvSpPr txBox="1"/>
          <p:nvPr/>
        </p:nvSpPr>
        <p:spPr>
          <a:xfrm>
            <a:off x="460855" y="4435838"/>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8"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31</a:t>
            </a:fld>
            <a:endParaRPr lang="en-US" altLang="ja-JP" b="1" dirty="0">
              <a:latin typeface="Meiryo UI" pitchFamily="50" charset="-128"/>
              <a:ea typeface="Meiryo UI" pitchFamily="50" charset="-128"/>
            </a:endParaRPr>
          </a:p>
        </p:txBody>
      </p:sp>
      <p:sp>
        <p:nvSpPr>
          <p:cNvPr id="19" name="Rectangle 3"/>
          <p:cNvSpPr>
            <a:spLocks noChangeArrowheads="1"/>
          </p:cNvSpPr>
          <p:nvPr/>
        </p:nvSpPr>
        <p:spPr bwMode="auto">
          <a:xfrm>
            <a:off x="820109" y="668174"/>
            <a:ext cx="8280000" cy="1044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我が国の今後の労働力不足克服のためには、</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の向上が重要である。我が国の雇用の</a:t>
            </a:r>
            <a:r>
              <a:rPr lang="en-US" altLang="ja-JP" sz="1200" b="1" dirty="0">
                <a:latin typeface="Meiryo UI" pitchFamily="50" charset="-128"/>
                <a:ea typeface="Meiryo UI" pitchFamily="50" charset="-128"/>
              </a:rPr>
              <a:t>7</a:t>
            </a:r>
            <a:r>
              <a:rPr lang="ja-JP" altLang="en-US" sz="1200" b="1" dirty="0">
                <a:latin typeface="Meiryo UI" pitchFamily="50" charset="-128"/>
                <a:ea typeface="Meiryo UI" pitchFamily="50" charset="-128"/>
              </a:rPr>
              <a:t>割を担うサービス業の</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人当たり付加価値額の向上は、長年指摘されており課題となっている。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次産業の従業者</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人当たりの付加価値額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の推移より、</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が時系列でどのように変化しているかを産業別に把握する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下図上段</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20" name="テキスト ボックス 19"/>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0" name="正方形/長方形 9"/>
          <p:cNvSpPr/>
          <p:nvPr/>
        </p:nvSpPr>
        <p:spPr>
          <a:xfrm>
            <a:off x="179999" y="6384596"/>
            <a:ext cx="54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a:t>
            </a:r>
            <a:r>
              <a:rPr lang="zh-TW" altLang="en-US" sz="800" kern="100" dirty="0">
                <a:latin typeface="Meiryo UI" panose="020B0604030504040204" pitchFamily="50" charset="-128"/>
                <a:ea typeface="Meiryo UI" panose="020B0604030504040204" pitchFamily="50" charset="-128"/>
              </a:rPr>
              <a:t>製造業事業所調査</a:t>
            </a:r>
            <a:r>
              <a:rPr lang="en-US" altLang="zh-TW" sz="800" kern="1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工業統計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」、「国勢調査」等より作成</a:t>
            </a:r>
          </a:p>
        </p:txBody>
      </p:sp>
      <p:sp>
        <p:nvSpPr>
          <p:cNvPr id="12" name="正方形/長方形 31">
            <a:extLst>
              <a:ext uri="{FF2B5EF4-FFF2-40B4-BE49-F238E27FC236}">
                <a16:creationId xmlns:a16="http://schemas.microsoft.com/office/drawing/2014/main" id="{E4625A8A-6D61-4FD5-AC85-3442A6A5664C}"/>
              </a:ext>
            </a:extLst>
          </p:cNvPr>
          <p:cNvSpPr/>
          <p:nvPr/>
        </p:nvSpPr>
        <p:spPr bwMode="auto">
          <a:xfrm>
            <a:off x="6067015" y="145406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0"/>
            <a:ext cx="9144000" cy="493058"/>
          </a:xfrm>
        </p:spPr>
        <p:txBody>
          <a:bodyPr/>
          <a:lstStyle/>
          <a:p>
            <a:r>
              <a:rPr lang="ja-JP" altLang="en-US" dirty="0">
                <a:latin typeface="Meiryo UI" pitchFamily="50" charset="-128"/>
                <a:ea typeface="Meiryo UI" pitchFamily="50" charset="-128"/>
              </a:rPr>
              <a:t>（５）地域の産業の稼ぐ力</a:t>
            </a:r>
            <a:r>
              <a:rPr lang="en-US" altLang="ja-JP" dirty="0">
                <a:latin typeface="Meiryo UI" pitchFamily="50" charset="-128"/>
                <a:ea typeface="Meiryo UI" pitchFamily="50" charset="-128"/>
              </a:rPr>
              <a:t>(1</a:t>
            </a:r>
            <a:r>
              <a:rPr lang="ja-JP" altLang="en-US" dirty="0">
                <a:latin typeface="Meiryo UI" pitchFamily="50" charset="-128"/>
                <a:ea typeface="Meiryo UI" pitchFamily="50" charset="-128"/>
              </a:rPr>
              <a:t>人当たり付加価値額</a:t>
            </a:r>
            <a:r>
              <a:rPr lang="en-US" altLang="ja-JP" dirty="0"/>
              <a:t>)</a:t>
            </a:r>
            <a:r>
              <a:rPr lang="ja-JP" altLang="en-US" dirty="0">
                <a:latin typeface="Meiryo UI" pitchFamily="50" charset="-128"/>
                <a:ea typeface="Meiryo UI" pitchFamily="50" charset="-128"/>
              </a:rPr>
              <a:t>：第</a:t>
            </a:r>
            <a:r>
              <a:rPr lang="en-US" altLang="ja-JP" dirty="0">
                <a:latin typeface="Meiryo UI" pitchFamily="50" charset="-128"/>
                <a:ea typeface="Meiryo UI" pitchFamily="50" charset="-128"/>
              </a:rPr>
              <a:t>3</a:t>
            </a:r>
            <a:r>
              <a:rPr lang="ja-JP" altLang="en-US" dirty="0">
                <a:latin typeface="Meiryo UI" pitchFamily="50" charset="-128"/>
                <a:ea typeface="Meiryo UI" pitchFamily="50" charset="-128"/>
              </a:rPr>
              <a:t>次産業</a:t>
            </a:r>
            <a:endParaRPr kumimoji="1" lang="ja-JP" altLang="en-US" dirty="0">
              <a:latin typeface="Meiryo UI" pitchFamily="50" charset="-128"/>
              <a:ea typeface="Meiryo UI" pitchFamily="50" charset="-128"/>
            </a:endParaRPr>
          </a:p>
        </p:txBody>
      </p:sp>
      <p:sp>
        <p:nvSpPr>
          <p:cNvPr id="9" name="正方形/長方形 8"/>
          <p:cNvSpPr/>
          <p:nvPr/>
        </p:nvSpPr>
        <p:spPr bwMode="auto">
          <a:xfrm>
            <a:off x="252000" y="1734108"/>
            <a:ext cx="8640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年の○○市では、第３次産業のうち保健衛生・社会事業の付加価値構成比が最も高いが、労働生産性は全国よりも低い。次いで住宅賃貸業の付加価値構成比が高いが、労働生産性は全国よりも低い。</a:t>
            </a:r>
          </a:p>
        </p:txBody>
      </p:sp>
      <p:sp>
        <p:nvSpPr>
          <p:cNvPr id="11" name="正方形/長方形 10"/>
          <p:cNvSpPr/>
          <p:nvPr/>
        </p:nvSpPr>
        <p:spPr>
          <a:xfrm>
            <a:off x="252000" y="2243393"/>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3</a:t>
            </a:r>
            <a:r>
              <a:rPr lang="ja-JP" altLang="en-US" sz="1200" b="1" dirty="0">
                <a:solidFill>
                  <a:schemeClr val="bg1"/>
                </a:solidFill>
                <a:latin typeface="Meiryo UI" pitchFamily="50" charset="-128"/>
                <a:ea typeface="Meiryo UI" pitchFamily="50" charset="-128"/>
              </a:rPr>
              <a:t>次産業の産業別労働生産性及び付加価値の構成比</a:t>
            </a:r>
          </a:p>
        </p:txBody>
      </p:sp>
      <p:sp>
        <p:nvSpPr>
          <p:cNvPr id="14" name="テキスト ボックス 13"/>
          <p:cNvSpPr txBox="1"/>
          <p:nvPr/>
        </p:nvSpPr>
        <p:spPr>
          <a:xfrm>
            <a:off x="445831" y="2521075"/>
            <a:ext cx="1152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労働生産性</a:t>
            </a:r>
          </a:p>
        </p:txBody>
      </p:sp>
      <p:sp>
        <p:nvSpPr>
          <p:cNvPr id="15" name="テキスト ボックス 14"/>
          <p:cNvSpPr txBox="1"/>
          <p:nvPr/>
        </p:nvSpPr>
        <p:spPr>
          <a:xfrm>
            <a:off x="445831" y="4486091"/>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9"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32</a:t>
            </a:fld>
            <a:endParaRPr lang="en-US" altLang="ja-JP" b="1" dirty="0">
              <a:latin typeface="Meiryo UI" pitchFamily="50" charset="-128"/>
              <a:ea typeface="Meiryo UI" pitchFamily="50" charset="-128"/>
            </a:endParaRPr>
          </a:p>
        </p:txBody>
      </p:sp>
      <p:sp>
        <p:nvSpPr>
          <p:cNvPr id="17" name="Rectangle 3"/>
          <p:cNvSpPr>
            <a:spLocks noChangeArrowheads="1"/>
          </p:cNvSpPr>
          <p:nvPr/>
        </p:nvSpPr>
        <p:spPr bwMode="auto">
          <a:xfrm>
            <a:off x="820109" y="642014"/>
            <a:ext cx="8280000" cy="1044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我が国の今後の労働力不足克服のためには、</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の向上が重要である。我が国の雇用の</a:t>
            </a:r>
            <a:r>
              <a:rPr lang="en-US" altLang="ja-JP" sz="1200" b="1" dirty="0">
                <a:latin typeface="Meiryo UI" pitchFamily="50" charset="-128"/>
                <a:ea typeface="Meiryo UI" pitchFamily="50" charset="-128"/>
              </a:rPr>
              <a:t>7</a:t>
            </a:r>
            <a:r>
              <a:rPr lang="ja-JP" altLang="en-US" sz="1200" b="1" dirty="0">
                <a:latin typeface="Meiryo UI" pitchFamily="50" charset="-128"/>
                <a:ea typeface="Meiryo UI" pitchFamily="50" charset="-128"/>
              </a:rPr>
              <a:t>割を担うサービス業の</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人当たり付加価値額の向上は、長年指摘されており課題となっている。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次産業の従業者</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人当たりの付加価値額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の推移より、</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が時系列でどのように変化しているかを産業別に把握する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下図上段</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20" name="テキスト ボックス 19"/>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0" name="正方形/長方形 9"/>
          <p:cNvSpPr/>
          <p:nvPr/>
        </p:nvSpPr>
        <p:spPr>
          <a:xfrm>
            <a:off x="179999" y="6384591"/>
            <a:ext cx="54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a:t>
            </a:r>
            <a:r>
              <a:rPr lang="zh-TW" altLang="en-US" sz="800" kern="100" dirty="0">
                <a:latin typeface="Meiryo UI" panose="020B0604030504040204" pitchFamily="50" charset="-128"/>
                <a:ea typeface="Meiryo UI" panose="020B0604030504040204" pitchFamily="50" charset="-128"/>
              </a:rPr>
              <a:t>製造業事業所調査</a:t>
            </a:r>
            <a:r>
              <a:rPr lang="en-US" altLang="zh-TW" sz="800" kern="1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工業統計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」、「国勢調査」等より作成</a:t>
            </a:r>
          </a:p>
        </p:txBody>
      </p:sp>
      <p:sp>
        <p:nvSpPr>
          <p:cNvPr id="12" name="正方形/長方形 31">
            <a:extLst>
              <a:ext uri="{FF2B5EF4-FFF2-40B4-BE49-F238E27FC236}">
                <a16:creationId xmlns:a16="http://schemas.microsoft.com/office/drawing/2014/main" id="{AAA7518C-EFF7-429D-9638-D2D20BA3E8F1}"/>
              </a:ext>
            </a:extLst>
          </p:cNvPr>
          <p:cNvSpPr/>
          <p:nvPr/>
        </p:nvSpPr>
        <p:spPr bwMode="auto">
          <a:xfrm>
            <a:off x="6067015" y="141832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t>（６）住民の生活を支えている産業は何か：雇用者所得</a:t>
            </a:r>
            <a:endParaRPr kumimoji="1" lang="ja-JP" altLang="en-US" dirty="0"/>
          </a:p>
        </p:txBody>
      </p:sp>
      <p:sp>
        <p:nvSpPr>
          <p:cNvPr id="4" name="正方形/長方形 25"/>
          <p:cNvSpPr/>
          <p:nvPr/>
        </p:nvSpPr>
        <p:spPr bwMode="auto">
          <a:xfrm>
            <a:off x="252000" y="2212810"/>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年と</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年の雇用者所得を比較すると、全産業では増加しており、第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次産業の雇用者所得が増加している。</a:t>
            </a:r>
          </a:p>
        </p:txBody>
      </p:sp>
      <p:sp>
        <p:nvSpPr>
          <p:cNvPr id="6" name="Rectangle 3"/>
          <p:cNvSpPr>
            <a:spLocks noChangeArrowheads="1"/>
          </p:cNvSpPr>
          <p:nvPr/>
        </p:nvSpPr>
        <p:spPr bwMode="auto">
          <a:xfrm>
            <a:off x="820109" y="642340"/>
            <a:ext cx="8280000" cy="1476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地域で生み出された付加価値は雇用者所得とその他所得（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営業余剰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営業利益、利子、賃料等</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固定資本減耗＋間接税）に分配され、雇用者所得が地域住民の生活を直接支えている。</a:t>
            </a: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ここではまず、産業合計の雇用者所得より、地域全体の雇用者所得の規模の推移を把握する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下図左</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また、第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次産業の雇用者所得の推移より、どの産業の雇用者所得が大きく、時系列でどのように変化しているかを把握する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5" name="テキスト ボックス 9"/>
          <p:cNvSpPr txBox="1">
            <a:spLocks noChangeArrowheads="1"/>
          </p:cNvSpPr>
          <p:nvPr/>
        </p:nvSpPr>
        <p:spPr bwMode="auto">
          <a:xfrm>
            <a:off x="163551" y="2826699"/>
            <a:ext cx="41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雇用者所得</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産業合計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6" name="テキスト ボックス 9"/>
          <p:cNvSpPr txBox="1">
            <a:spLocks noChangeArrowheads="1"/>
          </p:cNvSpPr>
          <p:nvPr/>
        </p:nvSpPr>
        <p:spPr bwMode="auto">
          <a:xfrm>
            <a:off x="4486487" y="2826699"/>
            <a:ext cx="450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雇用者所得</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第</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次、</a:t>
            </a:r>
            <a:r>
              <a:rPr lang="en-US" altLang="ja-JP" sz="1400" b="1" dirty="0">
                <a:solidFill>
                  <a:schemeClr val="bg1"/>
                </a:solidFill>
                <a:latin typeface="Meiryo UI" pitchFamily="50" charset="-128"/>
                <a:ea typeface="Meiryo UI" pitchFamily="50" charset="-128"/>
              </a:rPr>
              <a:t>2</a:t>
            </a:r>
            <a:r>
              <a:rPr lang="ja-JP" altLang="en-US" sz="1400" b="1" dirty="0">
                <a:solidFill>
                  <a:schemeClr val="bg1"/>
                </a:solidFill>
                <a:latin typeface="Meiryo UI" pitchFamily="50" charset="-128"/>
                <a:ea typeface="Meiryo UI" pitchFamily="50" charset="-128"/>
              </a:rPr>
              <a:t>次、</a:t>
            </a:r>
            <a:r>
              <a:rPr lang="en-US" altLang="ja-JP" sz="1400" b="1" dirty="0">
                <a:solidFill>
                  <a:schemeClr val="bg1"/>
                </a:solidFill>
                <a:latin typeface="Meiryo UI" pitchFamily="50" charset="-128"/>
                <a:ea typeface="Meiryo UI" pitchFamily="50" charset="-128"/>
              </a:rPr>
              <a:t>3</a:t>
            </a:r>
            <a:r>
              <a:rPr lang="ja-JP" altLang="en-US" sz="1400" b="1" dirty="0">
                <a:solidFill>
                  <a:schemeClr val="bg1"/>
                </a:solidFill>
                <a:latin typeface="Meiryo UI" pitchFamily="50" charset="-128"/>
                <a:ea typeface="Meiryo UI" pitchFamily="50" charset="-128"/>
              </a:rPr>
              <a:t>次産業別</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9" name="正方形/長方形 8"/>
          <p:cNvSpPr/>
          <p:nvPr/>
        </p:nvSpPr>
        <p:spPr>
          <a:xfrm>
            <a:off x="180000" y="6380896"/>
            <a:ext cx="54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a:t>
            </a:r>
            <a:r>
              <a:rPr lang="zh-TW" altLang="en-US" sz="800" kern="100" dirty="0">
                <a:latin typeface="Meiryo UI" panose="020B0604030504040204" pitchFamily="50" charset="-128"/>
                <a:ea typeface="Meiryo UI" panose="020B0604030504040204" pitchFamily="50" charset="-128"/>
              </a:rPr>
              <a:t>製造業事業所調査</a:t>
            </a:r>
            <a:r>
              <a:rPr lang="en-US" altLang="zh-TW" sz="800" kern="1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工業統計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」等より作成</a:t>
            </a:r>
          </a:p>
        </p:txBody>
      </p:sp>
      <p:sp>
        <p:nvSpPr>
          <p:cNvPr id="10" name="正方形/長方形 31">
            <a:extLst>
              <a:ext uri="{FF2B5EF4-FFF2-40B4-BE49-F238E27FC236}">
                <a16:creationId xmlns:a16="http://schemas.microsoft.com/office/drawing/2014/main" id="{F939299E-5249-4C91-8A4A-3D5431A3788A}"/>
              </a:ext>
            </a:extLst>
          </p:cNvPr>
          <p:cNvSpPr/>
          <p:nvPr/>
        </p:nvSpPr>
        <p:spPr bwMode="auto">
          <a:xfrm>
            <a:off x="1120365" y="1870730"/>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1" name="スライド番号プレースホルダ 2">
            <a:extLst>
              <a:ext uri="{FF2B5EF4-FFF2-40B4-BE49-F238E27FC236}">
                <a16:creationId xmlns:a16="http://schemas.microsoft.com/office/drawing/2014/main" id="{3CEEEFD4-59E3-421B-8B4A-64789DC3DB69}"/>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33</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224399453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dirty="0"/>
              <a:t>（６）住民の生活を支えている産業は何か：産業別雇用者所得</a:t>
            </a:r>
            <a:endParaRPr kumimoji="1" lang="ja-JP" altLang="en-US" dirty="0"/>
          </a:p>
        </p:txBody>
      </p:sp>
      <p:sp>
        <p:nvSpPr>
          <p:cNvPr id="4" name="正方形/長方形 25"/>
          <p:cNvSpPr/>
          <p:nvPr/>
        </p:nvSpPr>
        <p:spPr bwMode="auto">
          <a:xfrm>
            <a:off x="252000" y="1880146"/>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年で雇用者所得が最も大きい産業は、保健衛生・社会事業で</a:t>
            </a:r>
            <a:r>
              <a:rPr lang="en-US" altLang="ja-JP" sz="1200" b="1" dirty="0">
                <a:latin typeface="Meiryo UI" pitchFamily="50" charset="-128"/>
                <a:ea typeface="Meiryo UI" pitchFamily="50" charset="-128"/>
              </a:rPr>
              <a:t>113</a:t>
            </a:r>
            <a:r>
              <a:rPr lang="ja-JP" altLang="en-US" sz="1200" b="1" dirty="0">
                <a:latin typeface="Meiryo UI" pitchFamily="50" charset="-128"/>
                <a:ea typeface="Meiryo UI" pitchFamily="50" charset="-128"/>
              </a:rPr>
              <a:t>億円であり、次いで建設業、化学、教育、小売業の雇用者所得が大きい。</a:t>
            </a:r>
          </a:p>
        </p:txBody>
      </p:sp>
      <p:sp>
        <p:nvSpPr>
          <p:cNvPr id="5" name="テキスト ボックス 4"/>
          <p:cNvSpPr txBox="1">
            <a:spLocks noChangeArrowheads="1"/>
          </p:cNvSpPr>
          <p:nvPr/>
        </p:nvSpPr>
        <p:spPr bwMode="auto">
          <a:xfrm>
            <a:off x="252000" y="2510323"/>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産業別雇用者所得</a:t>
            </a:r>
          </a:p>
        </p:txBody>
      </p:sp>
      <p:sp>
        <p:nvSpPr>
          <p:cNvPr id="6" name="Rectangle 3"/>
          <p:cNvSpPr>
            <a:spLocks noChangeArrowheads="1"/>
          </p:cNvSpPr>
          <p:nvPr/>
        </p:nvSpPr>
        <p:spPr bwMode="auto">
          <a:xfrm>
            <a:off x="820109" y="645579"/>
            <a:ext cx="8280000" cy="1152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地域で生み出された付加価値は雇用者所得とその他所得（＝営業余剰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営業利益、利子、賃料等</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＋固定資本減耗＋間接税）に分配され、雇用者所得が地域住民の生活を直接支えている。</a:t>
            </a: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ここでは、産業別雇用者所得より、地域の中で所得を稼いでいる産業が何であり、それらが時系列でどのように変化しているかを把握する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8" name="正方形/長方形 7"/>
          <p:cNvSpPr/>
          <p:nvPr/>
        </p:nvSpPr>
        <p:spPr>
          <a:xfrm>
            <a:off x="179999" y="6380895"/>
            <a:ext cx="5472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a:t>
            </a:r>
            <a:r>
              <a:rPr lang="zh-TW" altLang="en-US" sz="800" kern="100" dirty="0">
                <a:latin typeface="Meiryo UI" panose="020B0604030504040204" pitchFamily="50" charset="-128"/>
                <a:ea typeface="Meiryo UI" panose="020B0604030504040204" pitchFamily="50" charset="-128"/>
              </a:rPr>
              <a:t>製造業事業所調査</a:t>
            </a:r>
            <a:r>
              <a:rPr lang="en-US" altLang="zh-TW" sz="800" kern="1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工業統計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」等より作成</a:t>
            </a:r>
          </a:p>
        </p:txBody>
      </p:sp>
      <p:sp>
        <p:nvSpPr>
          <p:cNvPr id="9" name="正方形/長方形 31">
            <a:extLst>
              <a:ext uri="{FF2B5EF4-FFF2-40B4-BE49-F238E27FC236}">
                <a16:creationId xmlns:a16="http://schemas.microsoft.com/office/drawing/2014/main" id="{CAC6112B-556A-4097-8B11-0BBB61A9C05F}"/>
              </a:ext>
            </a:extLst>
          </p:cNvPr>
          <p:cNvSpPr/>
          <p:nvPr/>
        </p:nvSpPr>
        <p:spPr bwMode="auto">
          <a:xfrm>
            <a:off x="1120365" y="156049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0" name="スライド番号プレースホルダ 2">
            <a:extLst>
              <a:ext uri="{FF2B5EF4-FFF2-40B4-BE49-F238E27FC236}">
                <a16:creationId xmlns:a16="http://schemas.microsoft.com/office/drawing/2014/main" id="{D7C3471B-9E87-4899-BA8D-BF9FFDFD43F9}"/>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34</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4099335076"/>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dirty="0"/>
              <a:t>（６）住民の生活を支えている産業は何か</a:t>
            </a:r>
            <a:r>
              <a:rPr lang="en-US" altLang="ja-JP" dirty="0"/>
              <a:t>:</a:t>
            </a:r>
            <a:r>
              <a:rPr lang="ja-JP" altLang="en-US" dirty="0"/>
              <a:t>産業別雇用者所得構成比</a:t>
            </a:r>
            <a:endParaRPr kumimoji="1" lang="ja-JP" altLang="en-US" dirty="0"/>
          </a:p>
        </p:txBody>
      </p:sp>
      <p:sp>
        <p:nvSpPr>
          <p:cNvPr id="26" name="正方形/長方形 25"/>
          <p:cNvSpPr/>
          <p:nvPr/>
        </p:nvSpPr>
        <p:spPr bwMode="auto">
          <a:xfrm>
            <a:off x="252000" y="1913610"/>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年の住民の生活を支える雇用者所得への寄与が大きい産業は、保健衛生・社会事業、建設業、化学、教育、小売業である。</a:t>
            </a:r>
          </a:p>
        </p:txBody>
      </p:sp>
      <p:sp>
        <p:nvSpPr>
          <p:cNvPr id="17" name="テキスト ボックス 16"/>
          <p:cNvSpPr txBox="1">
            <a:spLocks noChangeArrowheads="1"/>
          </p:cNvSpPr>
          <p:nvPr/>
        </p:nvSpPr>
        <p:spPr bwMode="auto">
          <a:xfrm>
            <a:off x="252000" y="2543921"/>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産業別雇用者所得構成比</a:t>
            </a:r>
          </a:p>
        </p:txBody>
      </p:sp>
      <p:sp>
        <p:nvSpPr>
          <p:cNvPr id="21" name="テキスト ボックス 20"/>
          <p:cNvSpPr txBox="1"/>
          <p:nvPr/>
        </p:nvSpPr>
        <p:spPr>
          <a:xfrm>
            <a:off x="1380761" y="2913261"/>
            <a:ext cx="1728000" cy="451406"/>
          </a:xfrm>
          <a:prstGeom prst="rect">
            <a:avLst/>
          </a:prstGeom>
          <a:solidFill>
            <a:srgbClr val="F79646"/>
          </a:solidFill>
        </p:spPr>
        <p:txBody>
          <a:bodyPr wrap="square" rtlCol="0">
            <a:spAutoFit/>
          </a:bodyPr>
          <a:lstStyle/>
          <a:p>
            <a:pPr algn="ctr">
              <a:lnSpc>
                <a:spcPts val="1400"/>
              </a:lnSpc>
            </a:pPr>
            <a:r>
              <a:rPr lang="ja-JP" altLang="en-US" sz="1200" b="1" dirty="0">
                <a:latin typeface="Meiryo UI" pitchFamily="50" charset="-128"/>
                <a:ea typeface="Meiryo UI" pitchFamily="50" charset="-128"/>
              </a:rPr>
              <a:t>住民の生活を</a:t>
            </a:r>
            <a:endParaRPr lang="en-US" altLang="ja-JP" sz="1200" b="1" dirty="0">
              <a:latin typeface="Meiryo UI" pitchFamily="50" charset="-128"/>
              <a:ea typeface="Meiryo UI" pitchFamily="50" charset="-128"/>
            </a:endParaRPr>
          </a:p>
          <a:p>
            <a:pPr algn="ctr">
              <a:lnSpc>
                <a:spcPts val="1400"/>
              </a:lnSpc>
            </a:pPr>
            <a:r>
              <a:rPr lang="ja-JP" altLang="en-US" sz="1200" b="1" dirty="0">
                <a:latin typeface="Meiryo UI" pitchFamily="50" charset="-128"/>
                <a:ea typeface="Meiryo UI" pitchFamily="50" charset="-128"/>
              </a:rPr>
              <a:t>支えている</a:t>
            </a:r>
            <a:r>
              <a:rPr kumimoji="1" lang="ja-JP" altLang="en-US" sz="1200" b="1" dirty="0">
                <a:latin typeface="Meiryo UI" pitchFamily="50" charset="-128"/>
                <a:ea typeface="Meiryo UI" pitchFamily="50" charset="-128"/>
              </a:rPr>
              <a:t>産業</a:t>
            </a:r>
          </a:p>
        </p:txBody>
      </p:sp>
      <p:sp>
        <p:nvSpPr>
          <p:cNvPr id="23"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35</a:t>
            </a:fld>
            <a:endParaRPr lang="en-US" altLang="ja-JP" b="1" dirty="0">
              <a:latin typeface="Meiryo UI" pitchFamily="50" charset="-128"/>
              <a:ea typeface="Meiryo UI" pitchFamily="50" charset="-128"/>
            </a:endParaRPr>
          </a:p>
        </p:txBody>
      </p:sp>
      <p:sp>
        <p:nvSpPr>
          <p:cNvPr id="14" name="Rectangle 3"/>
          <p:cNvSpPr>
            <a:spLocks noChangeArrowheads="1"/>
          </p:cNvSpPr>
          <p:nvPr/>
        </p:nvSpPr>
        <p:spPr bwMode="auto">
          <a:xfrm>
            <a:off x="820109" y="653491"/>
            <a:ext cx="8280000" cy="1188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地域で生み出された付加価値は雇用者所得とその他所得（＝営業余剰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営業利益、利子、賃料等</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＋固定資本減耗＋間接税）に分配され、雇用者所得が地域住民の生活を直接支えている。</a:t>
            </a: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ここでは、地域の雇用者所得の産業別構成比を時系列で比較し、住民の生活を支えている産業がどのように変化しているかを把握する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5" name="テキスト ボックス 14"/>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9" name="正方形/長方形 8"/>
          <p:cNvSpPr/>
          <p:nvPr/>
        </p:nvSpPr>
        <p:spPr>
          <a:xfrm>
            <a:off x="179999" y="6380894"/>
            <a:ext cx="54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a:t>
            </a:r>
            <a:r>
              <a:rPr lang="zh-TW" altLang="en-US" sz="800" kern="100" dirty="0">
                <a:latin typeface="Meiryo UI" panose="020B0604030504040204" pitchFamily="50" charset="-128"/>
                <a:ea typeface="Meiryo UI" panose="020B0604030504040204" pitchFamily="50" charset="-128"/>
              </a:rPr>
              <a:t>製造業事業所調査</a:t>
            </a:r>
            <a:r>
              <a:rPr lang="en-US" altLang="zh-TW" sz="800" kern="1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工業統計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」等より作成</a:t>
            </a:r>
          </a:p>
        </p:txBody>
      </p:sp>
      <p:sp>
        <p:nvSpPr>
          <p:cNvPr id="10" name="正方形/長方形 31">
            <a:extLst>
              <a:ext uri="{FF2B5EF4-FFF2-40B4-BE49-F238E27FC236}">
                <a16:creationId xmlns:a16="http://schemas.microsoft.com/office/drawing/2014/main" id="{E26794D1-D7B8-42D0-9D7E-4773E63D0A7D}"/>
              </a:ext>
            </a:extLst>
          </p:cNvPr>
          <p:cNvSpPr/>
          <p:nvPr/>
        </p:nvSpPr>
        <p:spPr bwMode="auto">
          <a:xfrm>
            <a:off x="1120365" y="157853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140471028"/>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（７）地域の</a:t>
            </a:r>
            <a:r>
              <a:rPr lang="ja-JP" altLang="en-US">
                <a:latin typeface="Meiryo UI" pitchFamily="50" charset="-128"/>
                <a:ea typeface="Meiryo UI" pitchFamily="50" charset="-128"/>
              </a:rPr>
              <a:t>産業の従業者</a:t>
            </a:r>
            <a:r>
              <a:rPr lang="en-US" altLang="ja-JP">
                <a:latin typeface="Meiryo UI" pitchFamily="50" charset="-128"/>
                <a:ea typeface="Meiryo UI" pitchFamily="50" charset="-128"/>
              </a:rPr>
              <a:t>1</a:t>
            </a:r>
            <a:r>
              <a:rPr lang="ja-JP" altLang="en-US" dirty="0">
                <a:latin typeface="Meiryo UI" pitchFamily="50" charset="-128"/>
                <a:ea typeface="Meiryo UI" pitchFamily="50" charset="-128"/>
              </a:rPr>
              <a:t>人当たり雇用者所得</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252000" y="1940275"/>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年の○○市の従業者数１人当たりの雇用者所得は、全産業では県と比較すると高いが、全国、人口同規模地域と比較すると低い。産業別には、人口同規模地域と比較するとどの産業でも低い水準である。</a:t>
            </a:r>
          </a:p>
        </p:txBody>
      </p:sp>
      <p:sp>
        <p:nvSpPr>
          <p:cNvPr id="7" name="テキスト ボックス 6"/>
          <p:cNvSpPr txBox="1">
            <a:spLocks noChangeArrowheads="1"/>
          </p:cNvSpPr>
          <p:nvPr/>
        </p:nvSpPr>
        <p:spPr bwMode="auto">
          <a:xfrm>
            <a:off x="252000" y="2613265"/>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産業別従業者１人当たりの雇用者所得</a:t>
            </a:r>
          </a:p>
        </p:txBody>
      </p:sp>
      <p:sp>
        <p:nvSpPr>
          <p:cNvPr id="10" name="正方形/長方形 9"/>
          <p:cNvSpPr/>
          <p:nvPr/>
        </p:nvSpPr>
        <p:spPr>
          <a:xfrm>
            <a:off x="180000" y="6292188"/>
            <a:ext cx="5760000" cy="307777"/>
          </a:xfrm>
          <a:prstGeom prst="rect">
            <a:avLst/>
          </a:prstGeom>
        </p:spPr>
        <p:txBody>
          <a:bodyPr wrap="square">
            <a:spAutoFit/>
          </a:bodyPr>
          <a:lstStyle/>
          <a:p>
            <a:pPr marL="180975" indent="-180975" algn="just">
              <a:spcBef>
                <a:spcPts val="300"/>
              </a:spcBef>
              <a:spcAft>
                <a:spcPts val="400"/>
              </a:spcAft>
              <a:buClr>
                <a:srgbClr val="002060"/>
              </a:buClr>
              <a:defRPr/>
            </a:pPr>
            <a:r>
              <a:rPr lang="ja-JP" altLang="en-US" sz="700" dirty="0">
                <a:latin typeface="Meiryo UI" pitchFamily="50" charset="-128"/>
                <a:ea typeface="Meiryo UI" pitchFamily="50" charset="-128"/>
              </a:rPr>
              <a:t>注）</a:t>
            </a:r>
            <a:r>
              <a:rPr lang="en-US" altLang="ja-JP" sz="700" dirty="0">
                <a:latin typeface="Meiryo UI" pitchFamily="50" charset="-128"/>
                <a:ea typeface="Meiryo UI" pitchFamily="50" charset="-128"/>
              </a:rPr>
              <a:t>	GDP</a:t>
            </a:r>
            <a:r>
              <a:rPr lang="ja-JP" altLang="en-US" sz="700" dirty="0">
                <a:latin typeface="Meiryo UI" pitchFamily="50" charset="-128"/>
                <a:ea typeface="Meiryo UI" pitchFamily="50" charset="-128"/>
              </a:rPr>
              <a:t>統計の不動産業には帰属家賃が含まれており、地域経済循環分析用データの産業分類では第</a:t>
            </a:r>
            <a:r>
              <a:rPr lang="en-US" altLang="ja-JP" sz="700" dirty="0">
                <a:latin typeface="Meiryo UI" pitchFamily="50" charset="-128"/>
                <a:ea typeface="Meiryo UI" pitchFamily="50" charset="-128"/>
              </a:rPr>
              <a:t>3</a:t>
            </a:r>
            <a:r>
              <a:rPr lang="ja-JP" altLang="en-US" sz="700" dirty="0">
                <a:latin typeface="Meiryo UI" pitchFamily="50" charset="-128"/>
                <a:ea typeface="Meiryo UI" pitchFamily="50" charset="-128"/>
              </a:rPr>
              <a:t>次産業の住宅賃貸業に帰属家賃が含まれている。帰属家賃は、実際には家賃の受払いを伴わないものであるため、これを含む場合と含まない場合の</a:t>
            </a:r>
            <a:r>
              <a:rPr lang="en-US" altLang="ja-JP" sz="700" dirty="0">
                <a:latin typeface="Meiryo UI" pitchFamily="50" charset="-128"/>
                <a:ea typeface="Meiryo UI" pitchFamily="50" charset="-128"/>
              </a:rPr>
              <a:t>2</a:t>
            </a:r>
            <a:r>
              <a:rPr lang="ja-JP" altLang="en-US" sz="700" dirty="0">
                <a:latin typeface="Meiryo UI" pitchFamily="50" charset="-128"/>
                <a:ea typeface="Meiryo UI" pitchFamily="50" charset="-128"/>
              </a:rPr>
              <a:t>パターンで労働生産性を作成している。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36</a:t>
            </a:fld>
            <a:endParaRPr lang="en-US" altLang="ja-JP" b="1" dirty="0">
              <a:latin typeface="Meiryo UI" pitchFamily="50" charset="-128"/>
              <a:ea typeface="Meiryo UI" pitchFamily="50" charset="-128"/>
            </a:endParaRPr>
          </a:p>
        </p:txBody>
      </p:sp>
      <p:sp>
        <p:nvSpPr>
          <p:cNvPr id="15" name="Rectangle 3"/>
          <p:cNvSpPr>
            <a:spLocks noChangeArrowheads="1"/>
          </p:cNvSpPr>
          <p:nvPr/>
        </p:nvSpPr>
        <p:spPr bwMode="auto">
          <a:xfrm>
            <a:off x="820109" y="649670"/>
            <a:ext cx="8280000" cy="122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地域で生み出された付加価値は雇用者所得とその他所得（＝営業余剰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営業利益、利子、賃料等</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＋固定資本減耗＋間接税）に分配され、雇用者所得が地域住民の生活を直接支えている。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従業者</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における付加価値額を雇用者所得に変更し、産業別従業者</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人当たりの雇用者所得の推移より、</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人当たり雇用者所得がどのように変化しているかを把握する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6" name="テキスト ボックス 15"/>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9" name="正方形/長方形 8"/>
          <p:cNvSpPr/>
          <p:nvPr/>
        </p:nvSpPr>
        <p:spPr>
          <a:xfrm>
            <a:off x="179999" y="6151848"/>
            <a:ext cx="6012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a:t>
            </a:r>
            <a:r>
              <a:rPr lang="zh-TW" altLang="en-US" sz="800" kern="100" dirty="0">
                <a:latin typeface="Meiryo UI" panose="020B0604030504040204" pitchFamily="50" charset="-128"/>
                <a:ea typeface="Meiryo UI" panose="020B0604030504040204" pitchFamily="50" charset="-128"/>
              </a:rPr>
              <a:t>製造業事業所調査</a:t>
            </a:r>
            <a:r>
              <a:rPr lang="en-US" altLang="zh-TW" sz="800" kern="1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工業統計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」、「国勢調査」等より作成</a:t>
            </a:r>
          </a:p>
        </p:txBody>
      </p:sp>
      <p:sp>
        <p:nvSpPr>
          <p:cNvPr id="11" name="正方形/長方形 31">
            <a:extLst>
              <a:ext uri="{FF2B5EF4-FFF2-40B4-BE49-F238E27FC236}">
                <a16:creationId xmlns:a16="http://schemas.microsoft.com/office/drawing/2014/main" id="{3B9647FA-005E-4D79-BB4C-AB455F22F91B}"/>
              </a:ext>
            </a:extLst>
          </p:cNvPr>
          <p:cNvSpPr/>
          <p:nvPr/>
        </p:nvSpPr>
        <p:spPr bwMode="auto">
          <a:xfrm>
            <a:off x="1162476" y="1613448"/>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txBox="1">
            <a:spLocks/>
          </p:cNvSpPr>
          <p:nvPr/>
        </p:nvSpPr>
        <p:spPr bwMode="auto">
          <a:xfrm>
            <a:off x="0" y="2160000"/>
            <a:ext cx="9144000" cy="707886"/>
          </a:xfrm>
          <a:prstGeom prst="rect">
            <a:avLst/>
          </a:prstGeom>
          <a:solidFill>
            <a:srgbClr val="D3F9EB"/>
          </a:solidFill>
          <a:ln w="9525">
            <a:noFill/>
            <a:miter lim="800000"/>
            <a:headEnd/>
            <a:tailEnd/>
          </a:ln>
        </p:spPr>
        <p:txBody>
          <a:bodyPr vert="horz" wrap="square" lIns="91440" tIns="45720" rIns="91440" bIns="45720" numCol="1" rtlCol="0" anchor="b" anchorCtr="0" compatLnSpc="1">
            <a:prstTxWarp prst="textNoShape">
              <a:avLst/>
            </a:prstTxWarp>
            <a:spAutoFit/>
          </a:bodyPr>
          <a:lstStyle>
            <a:lvl1pPr algn="l" rtl="0" eaLnBrk="0" fontAlgn="base" hangingPunct="0">
              <a:spcBef>
                <a:spcPct val="0"/>
              </a:spcBef>
              <a:spcAft>
                <a:spcPct val="0"/>
              </a:spcAft>
              <a:defRPr kumimoji="1" sz="2400" b="1">
                <a:solidFill>
                  <a:srgbClr val="44546A"/>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dirty="0">
                <a:solidFill>
                  <a:schemeClr val="tx1">
                    <a:lumMod val="75000"/>
                    <a:lumOff val="25000"/>
                  </a:schemeClr>
                </a:solidFill>
              </a:rPr>
              <a:t>２－２．分配面の分析</a:t>
            </a:r>
            <a:endParaRPr lang="en-US" altLang="ja-JP" sz="4000" kern="0" dirty="0">
              <a:solidFill>
                <a:schemeClr val="tx1">
                  <a:lumMod val="75000"/>
                  <a:lumOff val="25000"/>
                </a:schemeClr>
              </a:solidFill>
            </a:endParaRPr>
          </a:p>
        </p:txBody>
      </p:sp>
      <p:sp>
        <p:nvSpPr>
          <p:cNvPr id="5" name="スライド番号プレースホルダ 2">
            <a:extLst>
              <a:ext uri="{FF2B5EF4-FFF2-40B4-BE49-F238E27FC236}">
                <a16:creationId xmlns:a16="http://schemas.microsoft.com/office/drawing/2014/main" id="{B213A682-E0ED-4B25-B84A-20FB908FFD4D}"/>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37</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2963524390"/>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dirty="0"/>
              <a:t>（１）地域住民に所得が分配されているか</a:t>
            </a:r>
            <a:endParaRPr kumimoji="1" lang="ja-JP" altLang="en-US" dirty="0"/>
          </a:p>
        </p:txBody>
      </p:sp>
      <p:sp>
        <p:nvSpPr>
          <p:cNvPr id="5" name="正方形/長方形 4"/>
          <p:cNvSpPr/>
          <p:nvPr/>
        </p:nvSpPr>
        <p:spPr bwMode="auto">
          <a:xfrm>
            <a:off x="230802" y="1721575"/>
            <a:ext cx="8682396"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地域住民雇用者所得は地域内雇用者所得よりも小さく、所得が流出している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労働力の流入</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地域住民その他所得は地域内その他所得よりも大きく、所得が流入している。</a:t>
            </a:r>
          </a:p>
        </p:txBody>
      </p:sp>
      <p:sp>
        <p:nvSpPr>
          <p:cNvPr id="6" name="Rectangle 3"/>
          <p:cNvSpPr>
            <a:spLocks noChangeArrowheads="1"/>
          </p:cNvSpPr>
          <p:nvPr/>
        </p:nvSpPr>
        <p:spPr bwMode="auto">
          <a:xfrm>
            <a:off x="820109" y="640297"/>
            <a:ext cx="8280000" cy="1008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分配面の分析においては、まず、地域の生産・販売で得た付加価値（≒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）が「雇用者所得」と「その他所得」に分けられ、それらの所得が地域住民の所得になっているか否かを把握する。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その際、地域内の所得と地域住民の所得の差分が地域の所得の流出入である。</a:t>
            </a: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5" name="正方形/長方形 14"/>
          <p:cNvSpPr>
            <a:spLocks noChangeArrowheads="1"/>
          </p:cNvSpPr>
          <p:nvPr/>
        </p:nvSpPr>
        <p:spPr bwMode="auto">
          <a:xfrm>
            <a:off x="76054" y="2385792"/>
            <a:ext cx="2952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①雇用者所得</a:t>
            </a:r>
          </a:p>
        </p:txBody>
      </p:sp>
      <p:sp>
        <p:nvSpPr>
          <p:cNvPr id="16" name="正方形/長方形 15"/>
          <p:cNvSpPr>
            <a:spLocks noChangeArrowheads="1"/>
          </p:cNvSpPr>
          <p:nvPr/>
        </p:nvSpPr>
        <p:spPr bwMode="auto">
          <a:xfrm>
            <a:off x="3099138" y="2385792"/>
            <a:ext cx="2952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②その他所得</a:t>
            </a:r>
          </a:p>
        </p:txBody>
      </p:sp>
      <p:sp>
        <p:nvSpPr>
          <p:cNvPr id="9" name="正方形/長方形 8"/>
          <p:cNvSpPr>
            <a:spLocks noChangeArrowheads="1"/>
          </p:cNvSpPr>
          <p:nvPr/>
        </p:nvSpPr>
        <p:spPr bwMode="auto">
          <a:xfrm>
            <a:off x="6128379" y="2385792"/>
            <a:ext cx="2952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③所得</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雇用者所得</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その他所得</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0" name="正方形/長方形 9"/>
          <p:cNvSpPr/>
          <p:nvPr/>
        </p:nvSpPr>
        <p:spPr>
          <a:xfrm>
            <a:off x="3247225" y="6329011"/>
            <a:ext cx="3060000" cy="115416"/>
          </a:xfrm>
          <a:prstGeom prst="rect">
            <a:avLst/>
          </a:prstGeom>
        </p:spPr>
        <p:txBody>
          <a:bodyPr wrap="square" lIns="0" tIns="0" rIns="0" bIns="0">
            <a:spAutoFit/>
          </a:bodyPr>
          <a:lstStyle/>
          <a:p>
            <a:pPr marL="177800" indent="-177800" algn="just"/>
            <a:r>
              <a:rPr lang="ja-JP" altLang="en-US" sz="750" dirty="0">
                <a:latin typeface="Meiryo UI" panose="020B0604030504040204" pitchFamily="50" charset="-128"/>
                <a:ea typeface="Meiryo UI" panose="020B0604030504040204" pitchFamily="50" charset="-128"/>
              </a:rPr>
              <a:t>注）その他所得とは雇用者所得以外の所得であり、財産所得、企業所得、</a:t>
            </a:r>
          </a:p>
        </p:txBody>
      </p:sp>
      <p:sp>
        <p:nvSpPr>
          <p:cNvPr id="11" name="正方形/長方形 10"/>
          <p:cNvSpPr/>
          <p:nvPr/>
        </p:nvSpPr>
        <p:spPr>
          <a:xfrm>
            <a:off x="3426413" y="6444601"/>
            <a:ext cx="2206826" cy="115416"/>
          </a:xfrm>
          <a:prstGeom prst="rect">
            <a:avLst/>
          </a:prstGeom>
        </p:spPr>
        <p:txBody>
          <a:bodyPr wrap="square" lIns="0" tIns="0" rIns="0" bIns="0">
            <a:spAutoFit/>
          </a:bodyPr>
          <a:lstStyle/>
          <a:p>
            <a:pPr marL="177800" indent="-177800" algn="just"/>
            <a:r>
              <a:rPr lang="ja-JP" altLang="en-US" sz="750" dirty="0">
                <a:latin typeface="Meiryo UI" panose="020B0604030504040204" pitchFamily="50" charset="-128"/>
                <a:ea typeface="Meiryo UI" panose="020B0604030504040204" pitchFamily="50" charset="-128"/>
              </a:rPr>
              <a:t>財政移転</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交付税、補助金等</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等が含まれる。</a:t>
            </a:r>
          </a:p>
        </p:txBody>
      </p:sp>
      <p:sp>
        <p:nvSpPr>
          <p:cNvPr id="12" name="正方形/長方形 11"/>
          <p:cNvSpPr/>
          <p:nvPr/>
        </p:nvSpPr>
        <p:spPr>
          <a:xfrm>
            <a:off x="152812" y="580426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注）地域内雇用者所得は、地域内</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域外からの通勤者を含む</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の雇用者所得を意味する。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地域住民雇用者所得は、地域住民</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域外への通勤者を含む</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の雇用者所得を意味する。</a:t>
            </a:r>
          </a:p>
        </p:txBody>
      </p:sp>
      <p:sp>
        <p:nvSpPr>
          <p:cNvPr id="13" name="正方形/長方形 12"/>
          <p:cNvSpPr/>
          <p:nvPr/>
        </p:nvSpPr>
        <p:spPr>
          <a:xfrm>
            <a:off x="3164100" y="580426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注）地域内その他所得は、地域内</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誰が得たかは問わない</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のその他所得を意味する。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地域住民その他所得は、地域住民</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どこから得たかは問わない</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のその他所得を意味する。</a:t>
            </a:r>
          </a:p>
        </p:txBody>
      </p:sp>
      <p:sp>
        <p:nvSpPr>
          <p:cNvPr id="14" name="正方形/長方形 13"/>
          <p:cNvSpPr/>
          <p:nvPr/>
        </p:nvSpPr>
        <p:spPr>
          <a:xfrm>
            <a:off x="6424158" y="6320219"/>
            <a:ext cx="2700000" cy="215444"/>
          </a:xfrm>
          <a:prstGeom prst="rect">
            <a:avLst/>
          </a:prstGeom>
        </p:spPr>
        <p:txBody>
          <a:bodyPr wrap="square" lIns="0" tIns="0" rIns="0" bIns="0">
            <a:spAutoFit/>
          </a:bodyPr>
          <a:lstStyle/>
          <a:p>
            <a:r>
              <a:rPr lang="ja-JP" altLang="en-US" sz="700" dirty="0">
                <a:latin typeface="Meiryo UI" pitchFamily="50" charset="-128"/>
                <a:ea typeface="Meiryo UI" pitchFamily="50" charset="-128"/>
              </a:rPr>
              <a:t>出所： 「国民経済計算」「県民経済計算」「産業連関表」 「経済センサス」</a:t>
            </a:r>
            <a:endParaRPr lang="en-US" altLang="ja-JP" sz="700" dirty="0">
              <a:latin typeface="Meiryo UI" pitchFamily="50" charset="-128"/>
              <a:ea typeface="Meiryo UI" pitchFamily="50" charset="-128"/>
            </a:endParaRPr>
          </a:p>
          <a:p>
            <a:r>
              <a:rPr lang="ja-JP" altLang="en-US" sz="700" dirty="0">
                <a:latin typeface="Meiryo UI" pitchFamily="50" charset="-128"/>
                <a:ea typeface="Meiryo UI" pitchFamily="50" charset="-128"/>
              </a:rPr>
              <a:t>         「</a:t>
            </a:r>
            <a:r>
              <a:rPr lang="zh-TW" altLang="en-US" sz="700" dirty="0">
                <a:latin typeface="Meiryo UI" pitchFamily="50" charset="-128"/>
                <a:ea typeface="Meiryo UI" pitchFamily="50" charset="-128"/>
              </a:rPr>
              <a:t>製造業事業所調査</a:t>
            </a:r>
            <a:r>
              <a:rPr lang="en-US" altLang="zh-TW" sz="700" dirty="0">
                <a:latin typeface="Meiryo UI" pitchFamily="50" charset="-128"/>
                <a:ea typeface="Meiryo UI" pitchFamily="50" charset="-128"/>
              </a:rPr>
              <a:t>(</a:t>
            </a:r>
            <a:r>
              <a:rPr lang="ja-JP" altLang="en-US" sz="700" dirty="0">
                <a:latin typeface="Meiryo UI" pitchFamily="50" charset="-128"/>
                <a:ea typeface="Meiryo UI" pitchFamily="50" charset="-128"/>
              </a:rPr>
              <a:t>工業統計</a:t>
            </a:r>
            <a:r>
              <a:rPr lang="en-US" altLang="ja-JP" sz="700" dirty="0">
                <a:latin typeface="Meiryo UI" pitchFamily="50" charset="-128"/>
                <a:ea typeface="Meiryo UI" pitchFamily="50" charset="-128"/>
              </a:rPr>
              <a:t>)</a:t>
            </a:r>
            <a:r>
              <a:rPr lang="ja-JP" altLang="en-US" sz="700" dirty="0">
                <a:latin typeface="Meiryo UI" pitchFamily="50" charset="-128"/>
                <a:ea typeface="Meiryo UI" pitchFamily="50" charset="-128"/>
              </a:rPr>
              <a:t>」「国勢調査」等より作成</a:t>
            </a:r>
          </a:p>
        </p:txBody>
      </p:sp>
      <p:sp>
        <p:nvSpPr>
          <p:cNvPr id="17" name="正方形/長方形 16"/>
          <p:cNvSpPr/>
          <p:nvPr/>
        </p:nvSpPr>
        <p:spPr>
          <a:xfrm>
            <a:off x="6325739" y="580426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注）地域内所得は、地域内雇用者所得と地域内その他所得の合計である。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地域住民所得は、地域住民雇用者所得と地域住民その他所得の合計である。</a:t>
            </a:r>
          </a:p>
        </p:txBody>
      </p:sp>
      <p:sp>
        <p:nvSpPr>
          <p:cNvPr id="18" name="正方形/長方形 31">
            <a:extLst>
              <a:ext uri="{FF2B5EF4-FFF2-40B4-BE49-F238E27FC236}">
                <a16:creationId xmlns:a16="http://schemas.microsoft.com/office/drawing/2014/main" id="{C22C2BC6-C9A5-4B21-9648-5E8E06DA7A7E}"/>
              </a:ext>
            </a:extLst>
          </p:cNvPr>
          <p:cNvSpPr/>
          <p:nvPr/>
        </p:nvSpPr>
        <p:spPr bwMode="auto">
          <a:xfrm>
            <a:off x="1149469" y="1404538"/>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P39</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9" name="スライド番号プレースホルダ 2">
            <a:extLst>
              <a:ext uri="{FF2B5EF4-FFF2-40B4-BE49-F238E27FC236}">
                <a16:creationId xmlns:a16="http://schemas.microsoft.com/office/drawing/2014/main" id="{30FAFA71-6E86-4BE5-9E09-55356A31A63E}"/>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38</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738901389"/>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50" y="1"/>
            <a:ext cx="8280000" cy="493058"/>
          </a:xfrm>
        </p:spPr>
        <p:txBody>
          <a:bodyPr/>
          <a:lstStyle/>
          <a:p>
            <a:r>
              <a:rPr lang="ja-JP" altLang="en-US" dirty="0"/>
              <a:t>（２）地域の所得の流出額はどの程度か</a:t>
            </a:r>
            <a:endParaRPr kumimoji="1" lang="ja-JP" altLang="en-US" dirty="0"/>
          </a:p>
        </p:txBody>
      </p:sp>
      <p:sp>
        <p:nvSpPr>
          <p:cNvPr id="5" name="正方形/長方形 4"/>
          <p:cNvSpPr/>
          <p:nvPr/>
        </p:nvSpPr>
        <p:spPr bwMode="auto">
          <a:xfrm>
            <a:off x="252000" y="1866077"/>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＝雇用者所得＋その他所得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は直近の</a:t>
            </a:r>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年で流入しており、</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年と</a:t>
            </a:r>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年を比較すると流入額は増加している。内訳を見ると、直近では雇用者所得の流出以上にその他所得の流入が大きい。</a:t>
            </a:r>
          </a:p>
        </p:txBody>
      </p:sp>
      <p:sp>
        <p:nvSpPr>
          <p:cNvPr id="6" name="Rectangle 3"/>
          <p:cNvSpPr>
            <a:spLocks noChangeArrowheads="1"/>
          </p:cNvSpPr>
          <p:nvPr/>
        </p:nvSpPr>
        <p:spPr bwMode="auto">
          <a:xfrm>
            <a:off x="820109" y="647731"/>
            <a:ext cx="8280000" cy="1152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付加価値はその土地の企業や従業者によって生み出された所得であり、域外の通勤者が多い場合や、域外への本社等への流出が多い場合は、必ずしも地域住民の所得に繋がらない。一方、民間企業によって生み出される所得が低くても、国や県などの財政移転が地域住民の所得に繋がっている場合がある。</a:t>
            </a:r>
          </a:p>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ここでは、雇用者所得の通勤による所得の流出入及び、その他所得の本社等や財政移転による流出または流入の金額がどの程度であるかを把握する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1" name="正方形/長方形 10"/>
          <p:cNvSpPr>
            <a:spLocks noChangeArrowheads="1"/>
          </p:cNvSpPr>
          <p:nvPr/>
        </p:nvSpPr>
        <p:spPr bwMode="auto">
          <a:xfrm>
            <a:off x="241401" y="2461179"/>
            <a:ext cx="8661198"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所得の流出額</a:t>
            </a:r>
          </a:p>
        </p:txBody>
      </p:sp>
      <p:sp>
        <p:nvSpPr>
          <p:cNvPr id="13" name="テキスト ボックス 12"/>
          <p:cNvSpPr txBox="1"/>
          <p:nvPr/>
        </p:nvSpPr>
        <p:spPr>
          <a:xfrm>
            <a:off x="281597" y="6282875"/>
            <a:ext cx="5620836" cy="123111"/>
          </a:xfrm>
          <a:prstGeom prst="rect">
            <a:avLst/>
          </a:prstGeom>
          <a:noFill/>
        </p:spPr>
        <p:txBody>
          <a:bodyPr wrap="square" lIns="0" tIns="0" rIns="0" bIns="0" rtlCol="0">
            <a:spAutoFit/>
          </a:bodyPr>
          <a:lstStyle/>
          <a:p>
            <a:r>
              <a:rPr kumimoji="1" lang="ja-JP" altLang="en-US" sz="800" dirty="0">
                <a:latin typeface="HGPｺﾞｼｯｸM" pitchFamily="50" charset="-128"/>
                <a:ea typeface="HGPｺﾞｼｯｸM" pitchFamily="50" charset="-128"/>
              </a:rPr>
              <a:t>注） プラスは流出、マイナスは流入を意味する。</a:t>
            </a:r>
            <a:r>
              <a:rPr lang="zh-CN" altLang="en-US" sz="800" dirty="0">
                <a:latin typeface="HGPｺﾞｼｯｸM" pitchFamily="50" charset="-128"/>
                <a:ea typeface="HGPｺﾞｼｯｸM" pitchFamily="50" charset="-128"/>
              </a:rPr>
              <a:t>流出率</a:t>
            </a:r>
            <a:r>
              <a:rPr lang="en-US" altLang="zh-CN" sz="800" dirty="0">
                <a:latin typeface="HGPｺﾞｼｯｸM" pitchFamily="50" charset="-128"/>
                <a:ea typeface="HGPｺﾞｼｯｸM" pitchFamily="50" charset="-128"/>
              </a:rPr>
              <a:t>(</a:t>
            </a:r>
            <a:r>
              <a:rPr lang="zh-CN" altLang="en-US" sz="800" dirty="0">
                <a:latin typeface="HGPｺﾞｼｯｸM" pitchFamily="50" charset="-128"/>
                <a:ea typeface="HGPｺﾞｼｯｸM" pitchFamily="50" charset="-128"/>
              </a:rPr>
              <a:t>％</a:t>
            </a:r>
            <a:r>
              <a:rPr lang="en-US" altLang="zh-CN" sz="800" dirty="0">
                <a:latin typeface="HGPｺﾞｼｯｸM" pitchFamily="50" charset="-128"/>
                <a:ea typeface="HGPｺﾞｼｯｸM" pitchFamily="50" charset="-128"/>
              </a:rPr>
              <a:t>) = (</a:t>
            </a:r>
            <a:r>
              <a:rPr lang="zh-CN" altLang="en-US" sz="800" dirty="0">
                <a:latin typeface="HGPｺﾞｼｯｸM" pitchFamily="50" charset="-128"/>
                <a:ea typeface="HGPｺﾞｼｯｸM" pitchFamily="50" charset="-128"/>
              </a:rPr>
              <a:t>地域内所得</a:t>
            </a:r>
            <a:r>
              <a:rPr lang="en-US" altLang="zh-CN" sz="800" dirty="0">
                <a:latin typeface="HGPｺﾞｼｯｸM" pitchFamily="50" charset="-128"/>
                <a:ea typeface="HGPｺﾞｼｯｸM" pitchFamily="50" charset="-128"/>
              </a:rPr>
              <a:t>-</a:t>
            </a:r>
            <a:r>
              <a:rPr lang="zh-CN" altLang="en-US" sz="800" dirty="0">
                <a:latin typeface="HGPｺﾞｼｯｸM" pitchFamily="50" charset="-128"/>
                <a:ea typeface="HGPｺﾞｼｯｸM" pitchFamily="50" charset="-128"/>
              </a:rPr>
              <a:t>地域住民所得</a:t>
            </a:r>
            <a:r>
              <a:rPr lang="en-US" altLang="zh-CN" sz="800" dirty="0">
                <a:latin typeface="HGPｺﾞｼｯｸM" pitchFamily="50" charset="-128"/>
                <a:ea typeface="HGPｺﾞｼｯｸM" pitchFamily="50" charset="-128"/>
              </a:rPr>
              <a:t>)÷</a:t>
            </a:r>
            <a:r>
              <a:rPr lang="zh-CN" altLang="en-US" sz="800" dirty="0">
                <a:latin typeface="HGPｺﾞｼｯｸM" pitchFamily="50" charset="-128"/>
                <a:ea typeface="HGPｺﾞｼｯｸM" pitchFamily="50" charset="-128"/>
              </a:rPr>
              <a:t>地域住民所得</a:t>
            </a:r>
            <a:r>
              <a:rPr lang="en-US" altLang="zh-CN" sz="800" dirty="0">
                <a:latin typeface="HGPｺﾞｼｯｸM" pitchFamily="50" charset="-128"/>
                <a:ea typeface="HGPｺﾞｼｯｸM" pitchFamily="50" charset="-128"/>
              </a:rPr>
              <a:t>×100</a:t>
            </a:r>
            <a:endParaRPr kumimoji="1" lang="ja-JP" altLang="en-US" sz="800" dirty="0">
              <a:latin typeface="HGPｺﾞｼｯｸM" pitchFamily="50" charset="-128"/>
              <a:ea typeface="HGPｺﾞｼｯｸM" pitchFamily="50" charset="-128"/>
            </a:endParaRPr>
          </a:p>
        </p:txBody>
      </p:sp>
      <p:sp>
        <p:nvSpPr>
          <p:cNvPr id="9" name="正方形/長方形 8"/>
          <p:cNvSpPr/>
          <p:nvPr/>
        </p:nvSpPr>
        <p:spPr>
          <a:xfrm>
            <a:off x="179999" y="6371658"/>
            <a:ext cx="5472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a:t>
            </a:r>
            <a:r>
              <a:rPr lang="zh-TW" altLang="en-US" sz="800" kern="100" dirty="0">
                <a:latin typeface="Meiryo UI" panose="020B0604030504040204" pitchFamily="50" charset="-128"/>
                <a:ea typeface="Meiryo UI" panose="020B0604030504040204" pitchFamily="50" charset="-128"/>
              </a:rPr>
              <a:t>製造業事業所調査</a:t>
            </a:r>
            <a:r>
              <a:rPr lang="en-US" altLang="zh-TW" sz="800" kern="1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工業統計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」等より作成</a:t>
            </a:r>
          </a:p>
        </p:txBody>
      </p:sp>
      <p:sp>
        <p:nvSpPr>
          <p:cNvPr id="10" name="正方形/長方形 31">
            <a:extLst>
              <a:ext uri="{FF2B5EF4-FFF2-40B4-BE49-F238E27FC236}">
                <a16:creationId xmlns:a16="http://schemas.microsoft.com/office/drawing/2014/main" id="{8F2472A5-2D36-405E-AE2B-EB85C85F1EE8}"/>
              </a:ext>
            </a:extLst>
          </p:cNvPr>
          <p:cNvSpPr/>
          <p:nvPr/>
        </p:nvSpPr>
        <p:spPr bwMode="auto">
          <a:xfrm>
            <a:off x="6006450" y="155877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2" name="スライド番号プレースホルダ 2">
            <a:extLst>
              <a:ext uri="{FF2B5EF4-FFF2-40B4-BE49-F238E27FC236}">
                <a16:creationId xmlns:a16="http://schemas.microsoft.com/office/drawing/2014/main" id="{3F47E783-0203-4664-B0B9-D61346DC6B1B}"/>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39</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145971460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正方形/長方形 3"/>
          <p:cNvSpPr/>
          <p:nvPr/>
        </p:nvSpPr>
        <p:spPr bwMode="auto">
          <a:xfrm>
            <a:off x="432000" y="674455"/>
            <a:ext cx="8280000" cy="2946173"/>
          </a:xfrm>
          <a:prstGeom prst="rect">
            <a:avLst/>
          </a:prstGeom>
          <a:noFill/>
          <a:ln w="28575">
            <a:solidFill>
              <a:srgbClr val="CC0066"/>
            </a:solidFill>
            <a:prstDash val="sysDash"/>
          </a:ln>
        </p:spPr>
        <p:txBody>
          <a:bodyPr wrap="square" lIns="180000" tIns="72000" rIns="180000" bIns="72000" rtlCol="0" anchor="t">
            <a:spAutoFit/>
          </a:bodyPr>
          <a:lstStyle/>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本資料は、プログラムによって自動的に作成されたものです。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御使用される皆様には、各地域の実情に合わせて、より充実したものに加工していただくことが可能です。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本資料で使用している地域経済循環分析用データの主な利用データは以下のとおりです。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なお、この地域経済循環分析用データの地域経済計算、地域産業連関表は、別途提供しております。詳細は以下をご確認ください。</a:t>
            </a:r>
            <a:endParaRPr lang="en-US" altLang="ja-JP" sz="1800" b="1" dirty="0">
              <a:latin typeface="Meiryo UI" pitchFamily="50" charset="-128"/>
              <a:ea typeface="Meiryo UI" pitchFamily="50" charset="-128"/>
            </a:endParaRPr>
          </a:p>
          <a:p>
            <a:pPr algn="just">
              <a:spcBef>
                <a:spcPts val="300"/>
              </a:spcBef>
              <a:spcAft>
                <a:spcPts val="0"/>
              </a:spcAft>
              <a:buClr>
                <a:srgbClr val="0070C0"/>
              </a:buClr>
            </a:pPr>
            <a:r>
              <a:rPr lang="ja-JP" altLang="en-US" sz="1800" b="1" dirty="0">
                <a:latin typeface="Meiryo UI" pitchFamily="50" charset="-128"/>
                <a:ea typeface="Meiryo UI" pitchFamily="50" charset="-128"/>
              </a:rPr>
              <a:t>　　 環境省 地域経済循環分析：「</a:t>
            </a:r>
            <a:r>
              <a:rPr lang="en-US" altLang="ja-JP" sz="1800" b="1" dirty="0">
                <a:latin typeface="Meiryo UI" pitchFamily="50" charset="-128"/>
                <a:ea typeface="Meiryo UI" pitchFamily="50" charset="-128"/>
              </a:rPr>
              <a:t>5</a:t>
            </a:r>
            <a:r>
              <a:rPr lang="ja-JP" altLang="en-US" sz="1800" b="1" dirty="0" err="1">
                <a:latin typeface="Meiryo UI" pitchFamily="50" charset="-128"/>
                <a:ea typeface="Meiryo UI" pitchFamily="50" charset="-128"/>
              </a:rPr>
              <a:t>．</a:t>
            </a:r>
            <a:r>
              <a:rPr lang="ja-JP" altLang="en-US" sz="1800" b="1" dirty="0">
                <a:latin typeface="Meiryo UI" pitchFamily="50" charset="-128"/>
                <a:ea typeface="Meiryo UI" pitchFamily="50" charset="-128"/>
              </a:rPr>
              <a:t>地域経済循環分析用データの提供」</a:t>
            </a:r>
            <a:endParaRPr lang="en-US" altLang="ja-JP" sz="1800" b="1" dirty="0">
              <a:latin typeface="Meiryo UI" pitchFamily="50" charset="-128"/>
              <a:ea typeface="Meiryo UI" pitchFamily="50" charset="-128"/>
            </a:endParaRPr>
          </a:p>
          <a:p>
            <a:pPr algn="just">
              <a:spcBef>
                <a:spcPts val="0"/>
              </a:spcBef>
              <a:spcAft>
                <a:spcPts val="0"/>
              </a:spcAft>
              <a:buClr>
                <a:srgbClr val="0070C0"/>
              </a:buClr>
            </a:pPr>
            <a:r>
              <a:rPr lang="en-US" altLang="ja-JP" sz="1800" b="1" dirty="0">
                <a:latin typeface="Meiryo UI" pitchFamily="50" charset="-128"/>
                <a:ea typeface="Meiryo UI" pitchFamily="50" charset="-128"/>
              </a:rPr>
              <a:t>     https://www.env.go.jp/policy/circulation/</a:t>
            </a:r>
          </a:p>
        </p:txBody>
      </p:sp>
      <p:sp>
        <p:nvSpPr>
          <p:cNvPr id="5" name="正方形/長方形 4"/>
          <p:cNvSpPr/>
          <p:nvPr/>
        </p:nvSpPr>
        <p:spPr>
          <a:xfrm>
            <a:off x="342000" y="3637532"/>
            <a:ext cx="8388000" cy="369332"/>
          </a:xfrm>
          <a:prstGeom prst="rect">
            <a:avLst/>
          </a:prstGeom>
        </p:spPr>
        <p:txBody>
          <a:bodyPr wrap="square">
            <a:spAutoFit/>
          </a:bodyPr>
          <a:lstStyle/>
          <a:p>
            <a:r>
              <a:rPr lang="en-US" altLang="ja-JP" sz="1800" b="1" dirty="0">
                <a:latin typeface="Meiryo UI" panose="020B0604030504040204" pitchFamily="50" charset="-128"/>
                <a:ea typeface="Meiryo UI" panose="020B0604030504040204" pitchFamily="50" charset="-128"/>
              </a:rPr>
              <a:t>【</a:t>
            </a:r>
            <a:r>
              <a:rPr lang="ja-JP" altLang="en-US" sz="1800" b="1" dirty="0">
                <a:latin typeface="Meiryo UI" panose="020B0604030504040204" pitchFamily="50" charset="-128"/>
                <a:ea typeface="Meiryo UI" panose="020B0604030504040204" pitchFamily="50" charset="-128"/>
              </a:rPr>
              <a:t>地域経済循環分析用データ作成のための主な利用データ</a:t>
            </a:r>
            <a:r>
              <a:rPr lang="en-US" altLang="ja-JP" sz="1800" b="1" dirty="0">
                <a:latin typeface="Meiryo UI" panose="020B0604030504040204" pitchFamily="50" charset="-128"/>
                <a:ea typeface="Meiryo UI" panose="020B0604030504040204" pitchFamily="50" charset="-128"/>
              </a:rPr>
              <a:t>】</a:t>
            </a:r>
            <a:endParaRPr lang="ja-JP" altLang="en-US" sz="1800" b="1" dirty="0">
              <a:latin typeface="Meiryo UI" panose="020B0604030504040204" pitchFamily="50" charset="-128"/>
              <a:ea typeface="Meiryo UI" panose="020B0604030504040204" pitchFamily="50" charset="-128"/>
            </a:endParaRPr>
          </a:p>
        </p:txBody>
      </p:sp>
      <p:sp>
        <p:nvSpPr>
          <p:cNvPr id="6" name="テキスト ボックス 5"/>
          <p:cNvSpPr txBox="1"/>
          <p:nvPr/>
        </p:nvSpPr>
        <p:spPr>
          <a:xfrm>
            <a:off x="789180" y="3956456"/>
            <a:ext cx="6480000" cy="2616101"/>
          </a:xfrm>
          <a:prstGeom prst="rect">
            <a:avLst/>
          </a:prstGeom>
          <a:noFill/>
        </p:spPr>
        <p:txBody>
          <a:bodyPr wrap="square" rtlCol="0">
            <a:spAutoFit/>
          </a:bodyPr>
          <a:lstStyle/>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国民経済計算（</a:t>
            </a:r>
            <a:r>
              <a:rPr lang="en-US" altLang="ja-JP" sz="1600" kern="100" dirty="0">
                <a:latin typeface="Meiryo UI" panose="020B0604030504040204" pitchFamily="50" charset="-128"/>
                <a:ea typeface="Meiryo UI" panose="020B0604030504040204" pitchFamily="50" charset="-128"/>
              </a:rPr>
              <a:t>2015</a:t>
            </a:r>
            <a:r>
              <a:rPr lang="ja-JP" altLang="en-US" sz="1600" kern="100" dirty="0">
                <a:latin typeface="Meiryo UI" panose="020B0604030504040204" pitchFamily="50" charset="-128"/>
                <a:ea typeface="Meiryo UI" panose="020B0604030504040204" pitchFamily="50" charset="-128"/>
              </a:rPr>
              <a:t>年基準・</a:t>
            </a:r>
            <a:r>
              <a:rPr lang="en-US" altLang="ja-JP" sz="1600" kern="100" dirty="0">
                <a:latin typeface="Meiryo UI" panose="020B0604030504040204" pitchFamily="50" charset="-128"/>
                <a:ea typeface="Meiryo UI" panose="020B0604030504040204" pitchFamily="50" charset="-128"/>
              </a:rPr>
              <a:t>2008SNA</a:t>
            </a:r>
            <a:r>
              <a:rPr lang="ja-JP" altLang="en-US" sz="1600" kern="100" dirty="0">
                <a:latin typeface="Meiryo UI" panose="020B0604030504040204" pitchFamily="50" charset="-128"/>
                <a:ea typeface="Meiryo UI" panose="020B0604030504040204" pitchFamily="50" charset="-128"/>
              </a:rPr>
              <a:t>）</a:t>
            </a:r>
            <a:endParaRPr lang="en-US" altLang="ja-JP" sz="1600" kern="100" dirty="0">
              <a:latin typeface="Meiryo UI" panose="020B0604030504040204" pitchFamily="50" charset="-128"/>
              <a:ea typeface="Meiryo UI" panose="020B0604030504040204" pitchFamily="50" charset="-128"/>
            </a:endParaRP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県民経済計算</a:t>
            </a:r>
            <a:r>
              <a:rPr lang="zh-TW" altLang="en-US" sz="1600" kern="100" dirty="0">
                <a:latin typeface="Meiryo UI" panose="020B0604030504040204" pitchFamily="50" charset="-128"/>
                <a:ea typeface="Meiryo UI" panose="020B0604030504040204" pitchFamily="50" charset="-128"/>
              </a:rPr>
              <a:t>（</a:t>
            </a:r>
            <a:r>
              <a:rPr lang="en-US" altLang="ja-JP" sz="1600" kern="100" dirty="0">
                <a:latin typeface="Meiryo UI" panose="020B0604030504040204" pitchFamily="50" charset="-128"/>
                <a:ea typeface="Meiryo UI" panose="020B0604030504040204" pitchFamily="50" charset="-128"/>
              </a:rPr>
              <a:t>2015</a:t>
            </a:r>
            <a:r>
              <a:rPr lang="ja-JP" altLang="en-US" sz="1600" kern="100" dirty="0">
                <a:latin typeface="Meiryo UI" panose="020B0604030504040204" pitchFamily="50" charset="-128"/>
                <a:ea typeface="Meiryo UI" panose="020B0604030504040204" pitchFamily="50" charset="-128"/>
              </a:rPr>
              <a:t>年基準・</a:t>
            </a:r>
            <a:r>
              <a:rPr lang="en-US" altLang="zh-TW" sz="1600" kern="100" dirty="0">
                <a:latin typeface="Meiryo UI" panose="020B0604030504040204" pitchFamily="50" charset="-128"/>
                <a:ea typeface="Meiryo UI" panose="020B0604030504040204" pitchFamily="50" charset="-128"/>
              </a:rPr>
              <a:t>2008SNA</a:t>
            </a:r>
            <a:r>
              <a:rPr lang="zh-TW" altLang="en-US" sz="1600" kern="100" dirty="0">
                <a:latin typeface="Meiryo UI" panose="020B0604030504040204" pitchFamily="50" charset="-128"/>
                <a:ea typeface="Meiryo UI" panose="020B0604030504040204" pitchFamily="50" charset="-128"/>
              </a:rPr>
              <a:t>）</a:t>
            </a:r>
            <a:endParaRPr lang="en-US" altLang="ja-JP" sz="1600" kern="100" dirty="0">
              <a:latin typeface="Meiryo UI" panose="020B0604030504040204" pitchFamily="50" charset="-128"/>
              <a:ea typeface="Meiryo UI" panose="020B0604030504040204" pitchFamily="50" charset="-128"/>
            </a:endParaRP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産業連関表</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都道府県産業連関表</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国勢調査</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経済センサス－基礎調査</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経済センサス－活動調査</a:t>
            </a:r>
          </a:p>
          <a:p>
            <a:pPr>
              <a:spcBef>
                <a:spcPts val="0"/>
              </a:spcBef>
              <a:spcAft>
                <a:spcPts val="300"/>
              </a:spcAft>
            </a:pPr>
            <a:r>
              <a:rPr lang="zh-TW" altLang="en-US" sz="1600" kern="100" dirty="0">
                <a:latin typeface="Meiryo UI" panose="020B0604030504040204" pitchFamily="50" charset="-128"/>
                <a:ea typeface="Meiryo UI" panose="020B0604030504040204" pitchFamily="50" charset="-128"/>
              </a:rPr>
              <a:t>製造業事業所調査</a:t>
            </a:r>
            <a:r>
              <a:rPr lang="ja-JP" altLang="en-US" sz="1600" kern="100" dirty="0">
                <a:latin typeface="Meiryo UI" panose="020B0604030504040204" pitchFamily="50" charset="-128"/>
                <a:ea typeface="Meiryo UI" panose="020B0604030504040204" pitchFamily="50" charset="-128"/>
              </a:rPr>
              <a:t>（工業統計調査）</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市町村別決算状況調                                    </a:t>
            </a:r>
            <a:r>
              <a:rPr lang="ja-JP" altLang="ja-JP" sz="1600" kern="100" dirty="0">
                <a:latin typeface="Meiryo UI" panose="020B0604030504040204" pitchFamily="50" charset="-128"/>
                <a:ea typeface="Meiryo UI" panose="020B0604030504040204" pitchFamily="50" charset="-128"/>
              </a:rPr>
              <a:t>等</a:t>
            </a:r>
            <a:endParaRPr kumimoji="1" lang="ja-JP" altLang="en-US" sz="1600" dirty="0"/>
          </a:p>
        </p:txBody>
      </p:sp>
      <p:sp>
        <p:nvSpPr>
          <p:cNvPr id="7" name="スライド番号プレースホルダ 2">
            <a:extLst>
              <a:ext uri="{FF2B5EF4-FFF2-40B4-BE49-F238E27FC236}">
                <a16:creationId xmlns:a16="http://schemas.microsoft.com/office/drawing/2014/main" id="{45F9D7EA-715E-4FB8-BA7E-9F48CA85F663}"/>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062061888"/>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50" y="1"/>
            <a:ext cx="8280000" cy="493058"/>
          </a:xfrm>
        </p:spPr>
        <p:txBody>
          <a:bodyPr/>
          <a:lstStyle/>
          <a:p>
            <a:r>
              <a:rPr lang="ja-JP" altLang="en-US" dirty="0"/>
              <a:t>（３）地域の所得の流出率はどの程度か</a:t>
            </a:r>
            <a:endParaRPr kumimoji="1" lang="ja-JP" altLang="en-US" dirty="0"/>
          </a:p>
        </p:txBody>
      </p:sp>
      <p:sp>
        <p:nvSpPr>
          <p:cNvPr id="5" name="正方形/長方形 4"/>
          <p:cNvSpPr/>
          <p:nvPr/>
        </p:nvSpPr>
        <p:spPr bwMode="auto">
          <a:xfrm>
            <a:off x="252000" y="1875130"/>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○○市の雇用者所得は</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2013</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年ともに流入している一方、その他所得は</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2013</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年ともに流出している。</a:t>
            </a:r>
          </a:p>
        </p:txBody>
      </p:sp>
      <p:sp>
        <p:nvSpPr>
          <p:cNvPr id="6" name="Rectangle 3"/>
          <p:cNvSpPr>
            <a:spLocks noChangeArrowheads="1"/>
          </p:cNvSpPr>
          <p:nvPr/>
        </p:nvSpPr>
        <p:spPr bwMode="auto">
          <a:xfrm>
            <a:off x="820109" y="629624"/>
            <a:ext cx="8280000" cy="1188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付加価値はその土地の企業や従業者によって生み出された所得であり、域外の通勤者が多い場合や、域外への本社等への流出が多い場合は、必ずしも地域住民の所得に繋がらない。一方、民間企業によって生み出される所得が低くても、国や県などの財政移転が地域住民の所得に繋がっている場合がある。</a:t>
            </a:r>
            <a:endParaRPr lang="en-US" altLang="ja-JP" sz="1200" b="1" dirty="0">
              <a:latin typeface="Meiryo UI" pitchFamily="50" charset="-128"/>
              <a:ea typeface="Meiryo UI" pitchFamily="50" charset="-128"/>
            </a:endParaRPr>
          </a:p>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ここでは、雇用者所得の通勤による所得の流出入及び、その他所得の本社等や財政移転による流出入がどの程度であるかを、時系列で比較し把握する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1" name="正方形/長方形 10"/>
          <p:cNvSpPr>
            <a:spLocks noChangeArrowheads="1"/>
          </p:cNvSpPr>
          <p:nvPr/>
        </p:nvSpPr>
        <p:spPr bwMode="auto">
          <a:xfrm>
            <a:off x="230802" y="2453922"/>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①雇用者所得の流出率</a:t>
            </a:r>
          </a:p>
        </p:txBody>
      </p:sp>
      <p:sp>
        <p:nvSpPr>
          <p:cNvPr id="12" name="正方形/長方形 11"/>
          <p:cNvSpPr>
            <a:spLocks noChangeArrowheads="1"/>
          </p:cNvSpPr>
          <p:nvPr/>
        </p:nvSpPr>
        <p:spPr bwMode="auto">
          <a:xfrm>
            <a:off x="4773198" y="2453922"/>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②その他所得の流出率</a:t>
            </a:r>
          </a:p>
        </p:txBody>
      </p:sp>
      <p:sp>
        <p:nvSpPr>
          <p:cNvPr id="13" name="テキスト ボックス 12"/>
          <p:cNvSpPr txBox="1"/>
          <p:nvPr/>
        </p:nvSpPr>
        <p:spPr>
          <a:xfrm>
            <a:off x="111668" y="6173657"/>
            <a:ext cx="4141574" cy="246221"/>
          </a:xfrm>
          <a:prstGeom prst="rect">
            <a:avLst/>
          </a:prstGeom>
          <a:noFill/>
        </p:spPr>
        <p:txBody>
          <a:bodyPr wrap="square" lIns="0" tIns="0" rIns="0" bIns="0" rtlCol="0">
            <a:spAutoFit/>
          </a:bodyPr>
          <a:lstStyle/>
          <a:p>
            <a:r>
              <a:rPr kumimoji="1" lang="ja-JP" altLang="en-US" sz="800" dirty="0">
                <a:latin typeface="HGPｺﾞｼｯｸM" pitchFamily="50" charset="-128"/>
                <a:ea typeface="HGPｺﾞｼｯｸM" pitchFamily="50" charset="-128"/>
              </a:rPr>
              <a:t>注） プラスは流出、マイナスは流入を意味する。</a:t>
            </a:r>
            <a:endParaRPr kumimoji="1" lang="en-US" altLang="ja-JP" sz="800" dirty="0">
              <a:latin typeface="HGPｺﾞｼｯｸM" pitchFamily="50" charset="-128"/>
              <a:ea typeface="HGPｺﾞｼｯｸM" pitchFamily="50" charset="-128"/>
            </a:endParaRPr>
          </a:p>
          <a:p>
            <a:r>
              <a:rPr lang="zh-CN" altLang="en-US" sz="800" dirty="0">
                <a:latin typeface="HGPｺﾞｼｯｸM" pitchFamily="50" charset="-128"/>
                <a:ea typeface="HGPｺﾞｼｯｸM" pitchFamily="50" charset="-128"/>
              </a:rPr>
              <a:t>     流出率</a:t>
            </a:r>
            <a:r>
              <a:rPr lang="en-US" altLang="zh-CN" sz="800" dirty="0">
                <a:latin typeface="HGPｺﾞｼｯｸM" pitchFamily="50" charset="-128"/>
                <a:ea typeface="HGPｺﾞｼｯｸM" pitchFamily="50" charset="-128"/>
              </a:rPr>
              <a:t>(</a:t>
            </a:r>
            <a:r>
              <a:rPr lang="zh-CN" altLang="en-US" sz="800" dirty="0">
                <a:latin typeface="HGPｺﾞｼｯｸM" pitchFamily="50" charset="-128"/>
                <a:ea typeface="HGPｺﾞｼｯｸM" pitchFamily="50" charset="-128"/>
              </a:rPr>
              <a:t>％</a:t>
            </a:r>
            <a:r>
              <a:rPr lang="en-US" altLang="zh-CN" sz="800" dirty="0">
                <a:latin typeface="HGPｺﾞｼｯｸM" pitchFamily="50" charset="-128"/>
                <a:ea typeface="HGPｺﾞｼｯｸM" pitchFamily="50" charset="-128"/>
              </a:rPr>
              <a:t>) = (</a:t>
            </a:r>
            <a:r>
              <a:rPr lang="zh-CN" altLang="en-US" sz="800" dirty="0">
                <a:latin typeface="HGPｺﾞｼｯｸM" pitchFamily="50" charset="-128"/>
                <a:ea typeface="HGPｺﾞｼｯｸM" pitchFamily="50" charset="-128"/>
              </a:rPr>
              <a:t>地域内</a:t>
            </a:r>
            <a:r>
              <a:rPr lang="ja-JP" altLang="en-US" sz="800" dirty="0">
                <a:latin typeface="HGPｺﾞｼｯｸM" pitchFamily="50" charset="-128"/>
                <a:ea typeface="HGPｺﾞｼｯｸM" pitchFamily="50" charset="-128"/>
              </a:rPr>
              <a:t>雇用者</a:t>
            </a:r>
            <a:r>
              <a:rPr lang="zh-CN" altLang="en-US" sz="800" dirty="0">
                <a:latin typeface="HGPｺﾞｼｯｸM" pitchFamily="50" charset="-128"/>
                <a:ea typeface="HGPｺﾞｼｯｸM" pitchFamily="50" charset="-128"/>
              </a:rPr>
              <a:t>所得</a:t>
            </a:r>
            <a:r>
              <a:rPr lang="en-US" altLang="zh-CN" sz="800" dirty="0">
                <a:latin typeface="HGPｺﾞｼｯｸM" pitchFamily="50" charset="-128"/>
                <a:ea typeface="HGPｺﾞｼｯｸM" pitchFamily="50" charset="-128"/>
              </a:rPr>
              <a:t>-</a:t>
            </a:r>
            <a:r>
              <a:rPr lang="zh-CN" altLang="en-US" sz="800" dirty="0">
                <a:latin typeface="HGPｺﾞｼｯｸM" pitchFamily="50" charset="-128"/>
                <a:ea typeface="HGPｺﾞｼｯｸM" pitchFamily="50" charset="-128"/>
              </a:rPr>
              <a:t>地域住民</a:t>
            </a:r>
            <a:r>
              <a:rPr lang="ja-JP" altLang="en-US" sz="800" dirty="0">
                <a:latin typeface="HGPｺﾞｼｯｸM" pitchFamily="50" charset="-128"/>
                <a:ea typeface="HGPｺﾞｼｯｸM" pitchFamily="50" charset="-128"/>
              </a:rPr>
              <a:t>雇用者</a:t>
            </a:r>
            <a:r>
              <a:rPr lang="zh-CN" altLang="en-US" sz="800" dirty="0">
                <a:latin typeface="HGPｺﾞｼｯｸM" pitchFamily="50" charset="-128"/>
                <a:ea typeface="HGPｺﾞｼｯｸM" pitchFamily="50" charset="-128"/>
              </a:rPr>
              <a:t>所得</a:t>
            </a:r>
            <a:r>
              <a:rPr lang="en-US" altLang="zh-CN" sz="800" dirty="0">
                <a:latin typeface="HGPｺﾞｼｯｸM" pitchFamily="50" charset="-128"/>
                <a:ea typeface="HGPｺﾞｼｯｸM" pitchFamily="50" charset="-128"/>
              </a:rPr>
              <a:t>)÷</a:t>
            </a:r>
            <a:r>
              <a:rPr lang="zh-CN" altLang="en-US" sz="800" dirty="0">
                <a:latin typeface="HGPｺﾞｼｯｸM" pitchFamily="50" charset="-128"/>
                <a:ea typeface="HGPｺﾞｼｯｸM" pitchFamily="50" charset="-128"/>
              </a:rPr>
              <a:t>地域住民</a:t>
            </a:r>
            <a:r>
              <a:rPr lang="ja-JP" altLang="en-US" sz="800" dirty="0">
                <a:latin typeface="HGPｺﾞｼｯｸM" pitchFamily="50" charset="-128"/>
                <a:ea typeface="HGPｺﾞｼｯｸM" pitchFamily="50" charset="-128"/>
              </a:rPr>
              <a:t>雇用者</a:t>
            </a:r>
            <a:r>
              <a:rPr lang="zh-CN" altLang="en-US" sz="800" dirty="0">
                <a:latin typeface="HGPｺﾞｼｯｸM" pitchFamily="50" charset="-128"/>
                <a:ea typeface="HGPｺﾞｼｯｸM" pitchFamily="50" charset="-128"/>
              </a:rPr>
              <a:t>所得</a:t>
            </a:r>
            <a:r>
              <a:rPr lang="en-US" altLang="zh-CN" sz="800" dirty="0">
                <a:latin typeface="HGPｺﾞｼｯｸM" pitchFamily="50" charset="-128"/>
                <a:ea typeface="HGPｺﾞｼｯｸM" pitchFamily="50" charset="-128"/>
              </a:rPr>
              <a:t>×100</a:t>
            </a:r>
            <a:endParaRPr kumimoji="1" lang="ja-JP" altLang="en-US" sz="800" dirty="0">
              <a:latin typeface="HGPｺﾞｼｯｸM" pitchFamily="50" charset="-128"/>
              <a:ea typeface="HGPｺﾞｼｯｸM" pitchFamily="50" charset="-128"/>
            </a:endParaRPr>
          </a:p>
        </p:txBody>
      </p:sp>
      <p:sp>
        <p:nvSpPr>
          <p:cNvPr id="16" name="テキスト ボックス 15"/>
          <p:cNvSpPr txBox="1"/>
          <p:nvPr/>
        </p:nvSpPr>
        <p:spPr>
          <a:xfrm>
            <a:off x="4994812" y="6173657"/>
            <a:ext cx="3960000" cy="246221"/>
          </a:xfrm>
          <a:prstGeom prst="rect">
            <a:avLst/>
          </a:prstGeom>
          <a:noFill/>
        </p:spPr>
        <p:txBody>
          <a:bodyPr wrap="square" lIns="0" tIns="0" rIns="0" bIns="0" rtlCol="0">
            <a:spAutoFit/>
          </a:bodyPr>
          <a:lstStyle/>
          <a:p>
            <a:r>
              <a:rPr kumimoji="1" lang="ja-JP" altLang="en-US" sz="800" dirty="0">
                <a:latin typeface="HGPｺﾞｼｯｸM" pitchFamily="50" charset="-128"/>
                <a:ea typeface="HGPｺﾞｼｯｸM" pitchFamily="50" charset="-128"/>
              </a:rPr>
              <a:t>注） プラスは流出、マイナスは流入を意味する。</a:t>
            </a:r>
            <a:endParaRPr kumimoji="1" lang="en-US" altLang="ja-JP" sz="800" dirty="0">
              <a:latin typeface="HGPｺﾞｼｯｸM" pitchFamily="50" charset="-128"/>
              <a:ea typeface="HGPｺﾞｼｯｸM" pitchFamily="50" charset="-128"/>
            </a:endParaRPr>
          </a:p>
          <a:p>
            <a:r>
              <a:rPr lang="zh-CN" altLang="en-US" sz="800" dirty="0">
                <a:latin typeface="HGPｺﾞｼｯｸM" pitchFamily="50" charset="-128"/>
                <a:ea typeface="HGPｺﾞｼｯｸM" pitchFamily="50" charset="-128"/>
              </a:rPr>
              <a:t>     流出率</a:t>
            </a:r>
            <a:r>
              <a:rPr lang="en-US" altLang="zh-CN" sz="800" dirty="0">
                <a:latin typeface="HGPｺﾞｼｯｸM" pitchFamily="50" charset="-128"/>
                <a:ea typeface="HGPｺﾞｼｯｸM" pitchFamily="50" charset="-128"/>
              </a:rPr>
              <a:t>(</a:t>
            </a:r>
            <a:r>
              <a:rPr lang="zh-CN" altLang="en-US" sz="800" dirty="0">
                <a:latin typeface="HGPｺﾞｼｯｸM" pitchFamily="50" charset="-128"/>
                <a:ea typeface="HGPｺﾞｼｯｸM" pitchFamily="50" charset="-128"/>
              </a:rPr>
              <a:t>％</a:t>
            </a:r>
            <a:r>
              <a:rPr lang="en-US" altLang="zh-CN" sz="800" dirty="0">
                <a:latin typeface="HGPｺﾞｼｯｸM" pitchFamily="50" charset="-128"/>
                <a:ea typeface="HGPｺﾞｼｯｸM" pitchFamily="50" charset="-128"/>
              </a:rPr>
              <a:t>) = (</a:t>
            </a:r>
            <a:r>
              <a:rPr lang="zh-CN" altLang="en-US" sz="800" dirty="0">
                <a:latin typeface="HGPｺﾞｼｯｸM" pitchFamily="50" charset="-128"/>
                <a:ea typeface="HGPｺﾞｼｯｸM" pitchFamily="50" charset="-128"/>
              </a:rPr>
              <a:t>地域内</a:t>
            </a:r>
            <a:r>
              <a:rPr lang="ja-JP" altLang="en-US" sz="800" dirty="0">
                <a:latin typeface="HGPｺﾞｼｯｸM" pitchFamily="50" charset="-128"/>
                <a:ea typeface="HGPｺﾞｼｯｸM" pitchFamily="50" charset="-128"/>
              </a:rPr>
              <a:t>その他</a:t>
            </a:r>
            <a:r>
              <a:rPr lang="zh-CN" altLang="en-US" sz="800" dirty="0">
                <a:latin typeface="HGPｺﾞｼｯｸM" pitchFamily="50" charset="-128"/>
                <a:ea typeface="HGPｺﾞｼｯｸM" pitchFamily="50" charset="-128"/>
              </a:rPr>
              <a:t>所得</a:t>
            </a:r>
            <a:r>
              <a:rPr lang="en-US" altLang="zh-CN" sz="800" dirty="0">
                <a:latin typeface="HGPｺﾞｼｯｸM" pitchFamily="50" charset="-128"/>
                <a:ea typeface="HGPｺﾞｼｯｸM" pitchFamily="50" charset="-128"/>
              </a:rPr>
              <a:t>-</a:t>
            </a:r>
            <a:r>
              <a:rPr lang="zh-CN" altLang="en-US" sz="800" dirty="0">
                <a:latin typeface="HGPｺﾞｼｯｸM" pitchFamily="50" charset="-128"/>
                <a:ea typeface="HGPｺﾞｼｯｸM" pitchFamily="50" charset="-128"/>
              </a:rPr>
              <a:t>地域住民</a:t>
            </a:r>
            <a:r>
              <a:rPr lang="ja-JP" altLang="en-US" sz="800" dirty="0">
                <a:latin typeface="HGPｺﾞｼｯｸM" pitchFamily="50" charset="-128"/>
                <a:ea typeface="HGPｺﾞｼｯｸM" pitchFamily="50" charset="-128"/>
              </a:rPr>
              <a:t>その他</a:t>
            </a:r>
            <a:r>
              <a:rPr lang="zh-CN" altLang="en-US" sz="800" dirty="0">
                <a:latin typeface="HGPｺﾞｼｯｸM" pitchFamily="50" charset="-128"/>
                <a:ea typeface="HGPｺﾞｼｯｸM" pitchFamily="50" charset="-128"/>
              </a:rPr>
              <a:t>所得</a:t>
            </a:r>
            <a:r>
              <a:rPr lang="en-US" altLang="zh-CN" sz="800" dirty="0">
                <a:latin typeface="HGPｺﾞｼｯｸM" pitchFamily="50" charset="-128"/>
                <a:ea typeface="HGPｺﾞｼｯｸM" pitchFamily="50" charset="-128"/>
              </a:rPr>
              <a:t>)÷</a:t>
            </a:r>
            <a:r>
              <a:rPr lang="zh-CN" altLang="en-US" sz="800" dirty="0">
                <a:latin typeface="HGPｺﾞｼｯｸM" pitchFamily="50" charset="-128"/>
                <a:ea typeface="HGPｺﾞｼｯｸM" pitchFamily="50" charset="-128"/>
              </a:rPr>
              <a:t>地域住民</a:t>
            </a:r>
            <a:r>
              <a:rPr lang="ja-JP" altLang="en-US" sz="800" dirty="0">
                <a:latin typeface="HGPｺﾞｼｯｸM" pitchFamily="50" charset="-128"/>
                <a:ea typeface="HGPｺﾞｼｯｸM" pitchFamily="50" charset="-128"/>
              </a:rPr>
              <a:t>その他</a:t>
            </a:r>
            <a:r>
              <a:rPr lang="zh-CN" altLang="en-US" sz="800" dirty="0">
                <a:latin typeface="HGPｺﾞｼｯｸM" pitchFamily="50" charset="-128"/>
                <a:ea typeface="HGPｺﾞｼｯｸM" pitchFamily="50" charset="-128"/>
              </a:rPr>
              <a:t>所得</a:t>
            </a:r>
            <a:r>
              <a:rPr lang="en-US" altLang="zh-CN" sz="800" dirty="0">
                <a:latin typeface="HGPｺﾞｼｯｸM" pitchFamily="50" charset="-128"/>
                <a:ea typeface="HGPｺﾞｼｯｸM" pitchFamily="50" charset="-128"/>
              </a:rPr>
              <a:t>×100</a:t>
            </a:r>
            <a:endParaRPr kumimoji="1" lang="ja-JP" altLang="en-US" sz="800" dirty="0">
              <a:latin typeface="HGPｺﾞｼｯｸM" pitchFamily="50" charset="-128"/>
              <a:ea typeface="HGPｺﾞｼｯｸM" pitchFamily="50" charset="-128"/>
            </a:endParaRPr>
          </a:p>
        </p:txBody>
      </p:sp>
      <p:sp>
        <p:nvSpPr>
          <p:cNvPr id="14" name="正方形/長方形 13"/>
          <p:cNvSpPr/>
          <p:nvPr/>
        </p:nvSpPr>
        <p:spPr>
          <a:xfrm>
            <a:off x="18074" y="6378916"/>
            <a:ext cx="5112000" cy="215444"/>
          </a:xfrm>
          <a:prstGeom prst="rect">
            <a:avLst/>
          </a:prstGeom>
        </p:spPr>
        <p:txBody>
          <a:bodyPr wrap="square">
            <a:spAutoFit/>
          </a:bodyPr>
          <a:lstStyle/>
          <a:p>
            <a:r>
              <a:rPr lang="ja-JP" altLang="en-US" sz="750" dirty="0">
                <a:latin typeface="Meiryo UI" pitchFamily="50" charset="-128"/>
                <a:ea typeface="Meiryo UI" pitchFamily="50" charset="-128"/>
              </a:rPr>
              <a:t>出所： 「国民経済計算」、「県民経済計算」、「産業連関表」、「経済センサス」、「</a:t>
            </a:r>
            <a:r>
              <a:rPr lang="zh-TW" altLang="en-US" sz="750" kern="100" dirty="0">
                <a:latin typeface="Meiryo UI" panose="020B0604030504040204" pitchFamily="50" charset="-128"/>
                <a:ea typeface="Meiryo UI" panose="020B0604030504040204" pitchFamily="50" charset="-128"/>
              </a:rPr>
              <a:t>製造業事業所調査</a:t>
            </a:r>
            <a:r>
              <a:rPr lang="en-US" altLang="zh-TW" sz="750" kern="100" dirty="0">
                <a:latin typeface="Meiryo UI" panose="020B0604030504040204" pitchFamily="50" charset="-128"/>
                <a:ea typeface="Meiryo UI" panose="020B0604030504040204" pitchFamily="50" charset="-128"/>
              </a:rPr>
              <a:t>(</a:t>
            </a:r>
            <a:r>
              <a:rPr lang="ja-JP" altLang="en-US" sz="750" dirty="0">
                <a:latin typeface="Meiryo UI" pitchFamily="50" charset="-128"/>
                <a:ea typeface="Meiryo UI" pitchFamily="50" charset="-128"/>
              </a:rPr>
              <a:t>工業統計</a:t>
            </a:r>
            <a:r>
              <a:rPr lang="en-US" altLang="ja-JP" sz="750" dirty="0">
                <a:latin typeface="Meiryo UI" pitchFamily="50" charset="-128"/>
                <a:ea typeface="Meiryo UI" pitchFamily="50" charset="-128"/>
              </a:rPr>
              <a:t>)</a:t>
            </a:r>
            <a:r>
              <a:rPr lang="ja-JP" altLang="en-US" sz="750" dirty="0">
                <a:latin typeface="Meiryo UI" pitchFamily="50" charset="-128"/>
                <a:ea typeface="Meiryo UI" pitchFamily="50" charset="-128"/>
              </a:rPr>
              <a:t>」等より作成</a:t>
            </a:r>
          </a:p>
        </p:txBody>
      </p:sp>
      <p:sp>
        <p:nvSpPr>
          <p:cNvPr id="15" name="正方形/長方形 31">
            <a:extLst>
              <a:ext uri="{FF2B5EF4-FFF2-40B4-BE49-F238E27FC236}">
                <a16:creationId xmlns:a16="http://schemas.microsoft.com/office/drawing/2014/main" id="{3547EDDC-6C79-484E-AEA4-21F1FA6102B9}"/>
              </a:ext>
            </a:extLst>
          </p:cNvPr>
          <p:cNvSpPr/>
          <p:nvPr/>
        </p:nvSpPr>
        <p:spPr bwMode="auto">
          <a:xfrm>
            <a:off x="6017049" y="155553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7" name="スライド番号プレースホルダ 2">
            <a:extLst>
              <a:ext uri="{FF2B5EF4-FFF2-40B4-BE49-F238E27FC236}">
                <a16:creationId xmlns:a16="http://schemas.microsoft.com/office/drawing/2014/main" id="{4DAEB117-35AC-4836-B74F-157BBAA9FC40}"/>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40</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16577461"/>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dirty="0"/>
              <a:t>（４）地域住民の所得はどの程度か</a:t>
            </a:r>
            <a:endParaRPr kumimoji="1" lang="ja-JP" altLang="en-US" dirty="0"/>
          </a:p>
        </p:txBody>
      </p:sp>
      <p:sp>
        <p:nvSpPr>
          <p:cNvPr id="5" name="正方形/長方形 4"/>
          <p:cNvSpPr/>
          <p:nvPr/>
        </p:nvSpPr>
        <p:spPr bwMode="auto">
          <a:xfrm>
            <a:off x="252000" y="1775089"/>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年と</a:t>
            </a:r>
            <a:r>
              <a:rPr lang="en-US" altLang="ja-JP" sz="1200" b="1" dirty="0">
                <a:latin typeface="Meiryo UI" pitchFamily="50" charset="-128"/>
                <a:ea typeface="Meiryo UI" pitchFamily="50" charset="-128"/>
              </a:rPr>
              <a:t>2013</a:t>
            </a:r>
            <a:r>
              <a:rPr lang="ja-JP" altLang="en-US" sz="1200" b="1" dirty="0">
                <a:latin typeface="Meiryo UI" pitchFamily="50" charset="-128"/>
                <a:ea typeface="Meiryo UI" pitchFamily="50" charset="-128"/>
              </a:rPr>
              <a:t>年の</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人当たり所得を比較すると増加しており、</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人当たり雇用者所得は減少しているが</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人当たりその他所得が増加している。</a:t>
            </a:r>
          </a:p>
        </p:txBody>
      </p:sp>
      <p:sp>
        <p:nvSpPr>
          <p:cNvPr id="6" name="Rectangle 3"/>
          <p:cNvSpPr>
            <a:spLocks noChangeArrowheads="1"/>
          </p:cNvSpPr>
          <p:nvPr/>
        </p:nvSpPr>
        <p:spPr bwMode="auto">
          <a:xfrm>
            <a:off x="820109" y="640297"/>
            <a:ext cx="8280000" cy="104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１－</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節の賃金・人件費</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雇用者所得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は、その土地で働く従業者の所得であり、域外からの通勤者が多い場合や、主力産業が資本集約型産業である場合、必ずしも企業の売上が地域住民の所得に繋がっていない可能性がある。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ここでは、地域住民の夜間人口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人当たり所得の推移より、地域の</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人当たり所得の変化を把握する。このとき、</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人当たりの雇用者所得とその他所得を比較することで、</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人当たり所得が高いまたは低い理由について考察する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下図①②③</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3" name="正方形/長方形 22"/>
          <p:cNvSpPr>
            <a:spLocks noChangeArrowheads="1"/>
          </p:cNvSpPr>
          <p:nvPr/>
        </p:nvSpPr>
        <p:spPr bwMode="auto">
          <a:xfrm>
            <a:off x="57572" y="2317687"/>
            <a:ext cx="295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350" b="1" dirty="0">
                <a:solidFill>
                  <a:schemeClr val="bg1"/>
                </a:solidFill>
                <a:latin typeface="Meiryo UI" pitchFamily="50" charset="-128"/>
                <a:ea typeface="Meiryo UI" pitchFamily="50" charset="-128"/>
              </a:rPr>
              <a:t>①夜間人口１人当たり雇用者所得</a:t>
            </a:r>
            <a:r>
              <a:rPr lang="ja-JP" altLang="en-US" sz="1350" b="1" baseline="30000" dirty="0">
                <a:solidFill>
                  <a:schemeClr val="bg1"/>
                </a:solidFill>
                <a:latin typeface="Meiryo UI" pitchFamily="50" charset="-128"/>
                <a:ea typeface="Meiryo UI" pitchFamily="50" charset="-128"/>
              </a:rPr>
              <a:t>注</a:t>
            </a:r>
            <a:r>
              <a:rPr lang="en-US" altLang="ja-JP" sz="1350" b="1" baseline="30000" dirty="0">
                <a:solidFill>
                  <a:schemeClr val="bg1"/>
                </a:solidFill>
                <a:latin typeface="Meiryo UI" pitchFamily="50" charset="-128"/>
                <a:ea typeface="Meiryo UI" pitchFamily="50" charset="-128"/>
              </a:rPr>
              <a:t>1</a:t>
            </a:r>
            <a:endParaRPr lang="ja-JP" altLang="en-US" sz="1350" b="1" baseline="30000" dirty="0">
              <a:solidFill>
                <a:schemeClr val="bg1"/>
              </a:solidFill>
              <a:latin typeface="Meiryo UI" pitchFamily="50" charset="-128"/>
              <a:ea typeface="Meiryo UI" pitchFamily="50" charset="-128"/>
            </a:endParaRPr>
          </a:p>
        </p:txBody>
      </p:sp>
      <p:sp>
        <p:nvSpPr>
          <p:cNvPr id="24" name="正方形/長方形 23"/>
          <p:cNvSpPr>
            <a:spLocks noChangeArrowheads="1"/>
          </p:cNvSpPr>
          <p:nvPr/>
        </p:nvSpPr>
        <p:spPr bwMode="auto">
          <a:xfrm>
            <a:off x="3068714" y="2317687"/>
            <a:ext cx="295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350" b="1" dirty="0">
                <a:solidFill>
                  <a:schemeClr val="bg1"/>
                </a:solidFill>
                <a:latin typeface="Meiryo UI" pitchFamily="50" charset="-128"/>
                <a:ea typeface="Meiryo UI" pitchFamily="50" charset="-128"/>
              </a:rPr>
              <a:t>②夜間人口１人当たりその他所得</a:t>
            </a:r>
            <a:r>
              <a:rPr lang="ja-JP" altLang="en-US" sz="1350" b="1" baseline="30000" dirty="0">
                <a:solidFill>
                  <a:schemeClr val="bg1"/>
                </a:solidFill>
                <a:latin typeface="Meiryo UI" pitchFamily="50" charset="-128"/>
                <a:ea typeface="Meiryo UI" pitchFamily="50" charset="-128"/>
              </a:rPr>
              <a:t>注</a:t>
            </a:r>
            <a:r>
              <a:rPr lang="en-US" altLang="ja-JP" sz="1350" b="1" baseline="30000" dirty="0">
                <a:solidFill>
                  <a:schemeClr val="bg1"/>
                </a:solidFill>
                <a:latin typeface="Meiryo UI" pitchFamily="50" charset="-128"/>
                <a:ea typeface="Meiryo UI" pitchFamily="50" charset="-128"/>
              </a:rPr>
              <a:t>2</a:t>
            </a:r>
            <a:endParaRPr lang="ja-JP" altLang="en-US" sz="1350" b="1" dirty="0">
              <a:solidFill>
                <a:schemeClr val="bg1"/>
              </a:solidFill>
              <a:latin typeface="Meiryo UI" pitchFamily="50" charset="-128"/>
              <a:ea typeface="Meiryo UI" pitchFamily="50" charset="-128"/>
            </a:endParaRPr>
          </a:p>
        </p:txBody>
      </p:sp>
      <p:sp>
        <p:nvSpPr>
          <p:cNvPr id="25" name="正方形/長方形 24"/>
          <p:cNvSpPr>
            <a:spLocks noChangeArrowheads="1"/>
          </p:cNvSpPr>
          <p:nvPr/>
        </p:nvSpPr>
        <p:spPr bwMode="auto">
          <a:xfrm>
            <a:off x="6085231" y="2317687"/>
            <a:ext cx="295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③夜間人口１人当たり所得</a:t>
            </a:r>
            <a:endParaRPr lang="en-US" altLang="ja-JP" sz="1400" b="1" dirty="0">
              <a:solidFill>
                <a:schemeClr val="bg1"/>
              </a:solidFill>
              <a:latin typeface="Meiryo UI" pitchFamily="50" charset="-128"/>
              <a:ea typeface="Meiryo UI" pitchFamily="50" charset="-128"/>
            </a:endParaRPr>
          </a:p>
          <a:p>
            <a:pPr algn="ctr"/>
            <a:r>
              <a:rPr lang="ja-JP" altLang="en-US" sz="1400" b="1" dirty="0">
                <a:solidFill>
                  <a:schemeClr val="bg1"/>
                </a:solidFill>
                <a:latin typeface="Meiryo UI" pitchFamily="50" charset="-128"/>
                <a:ea typeface="Meiryo UI" pitchFamily="50" charset="-128"/>
              </a:rPr>
              <a:t>（＝雇用者所得＋その他所得）</a:t>
            </a:r>
          </a:p>
        </p:txBody>
      </p:sp>
      <p:sp>
        <p:nvSpPr>
          <p:cNvPr id="26" name="テキスト ボックス 25"/>
          <p:cNvSpPr txBox="1"/>
          <p:nvPr/>
        </p:nvSpPr>
        <p:spPr>
          <a:xfrm>
            <a:off x="86055" y="6123135"/>
            <a:ext cx="6445408" cy="230832"/>
          </a:xfrm>
          <a:prstGeom prst="rect">
            <a:avLst/>
          </a:prstGeom>
          <a:noFill/>
        </p:spPr>
        <p:txBody>
          <a:bodyPr wrap="square" rtlCol="0">
            <a:spAutoFit/>
          </a:bodyPr>
          <a:lstStyle/>
          <a:p>
            <a:r>
              <a:rPr kumimoji="1" lang="ja-JP" altLang="en-US" sz="900" dirty="0">
                <a:latin typeface="HGPｺﾞｼｯｸM" pitchFamily="50" charset="-128"/>
                <a:ea typeface="HGPｺﾞｼｯｸM" pitchFamily="50" charset="-128"/>
              </a:rPr>
              <a:t>注１）雇用者所得は、地域内の生産活動によって生み出された付加価値のうち、労働を提供した雇用者への分配額である。</a:t>
            </a:r>
          </a:p>
        </p:txBody>
      </p:sp>
      <p:sp>
        <p:nvSpPr>
          <p:cNvPr id="27" name="正方形/長方形 26"/>
          <p:cNvSpPr/>
          <p:nvPr/>
        </p:nvSpPr>
        <p:spPr>
          <a:xfrm>
            <a:off x="86055" y="6242294"/>
            <a:ext cx="6445408" cy="230832"/>
          </a:xfrm>
          <a:prstGeom prst="rect">
            <a:avLst/>
          </a:prstGeom>
        </p:spPr>
        <p:txBody>
          <a:bodyPr wrap="square">
            <a:spAutoFit/>
          </a:bodyPr>
          <a:lstStyle/>
          <a:p>
            <a:pPr marL="177800" indent="-177800" algn="just"/>
            <a:r>
              <a:rPr lang="ja-JP" altLang="en-US" sz="900" dirty="0">
                <a:latin typeface="HGPｺﾞｼｯｸM" pitchFamily="50" charset="-128"/>
                <a:ea typeface="HGPｺﾞｼｯｸM" pitchFamily="50" charset="-128"/>
              </a:rPr>
              <a:t>注２）その他所得とは雇用者所得以外の所得であり、財産所得、企業所得、財政移転（交付税、補助金等）等が含まれる。</a:t>
            </a:r>
          </a:p>
        </p:txBody>
      </p:sp>
      <p:sp>
        <p:nvSpPr>
          <p:cNvPr id="13" name="正方形/長方形 12"/>
          <p:cNvSpPr/>
          <p:nvPr/>
        </p:nvSpPr>
        <p:spPr>
          <a:xfrm>
            <a:off x="179999" y="6414028"/>
            <a:ext cx="5868000" cy="123111"/>
          </a:xfrm>
          <a:prstGeom prst="rect">
            <a:avLst/>
          </a:prstGeom>
        </p:spPr>
        <p:txBody>
          <a:bodyPr wrap="square" lIns="0" tIns="0" rIns="0" bIns="0">
            <a:spAutoFit/>
          </a:bodyPr>
          <a:lstStyle/>
          <a:p>
            <a:r>
              <a:rPr lang="ja-JP" altLang="en-US" sz="800" dirty="0">
                <a:latin typeface="Meiryo UI" pitchFamily="50" charset="-128"/>
                <a:ea typeface="Meiryo UI" pitchFamily="50" charset="-128"/>
              </a:rPr>
              <a:t>出所： 「国民経済計算」、「県民経済計算」、「産業連関表」、「経済センサス」、「</a:t>
            </a:r>
            <a:r>
              <a:rPr lang="zh-TW" altLang="en-US" sz="800" kern="100" dirty="0">
                <a:latin typeface="Meiryo UI" panose="020B0604030504040204" pitchFamily="50" charset="-128"/>
                <a:ea typeface="Meiryo UI" panose="020B0604030504040204" pitchFamily="50" charset="-128"/>
              </a:rPr>
              <a:t>製造業事業所調査</a:t>
            </a:r>
            <a:r>
              <a:rPr lang="en-US" altLang="zh-TW" sz="800" kern="1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工業統計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」、「国勢調査」等より作成</a:t>
            </a:r>
          </a:p>
        </p:txBody>
      </p:sp>
      <p:sp>
        <p:nvSpPr>
          <p:cNvPr id="14" name="正方形/長方形 31">
            <a:extLst>
              <a:ext uri="{FF2B5EF4-FFF2-40B4-BE49-F238E27FC236}">
                <a16:creationId xmlns:a16="http://schemas.microsoft.com/office/drawing/2014/main" id="{84DAF728-4153-42D4-B90F-6E768F73113E}"/>
              </a:ext>
            </a:extLst>
          </p:cNvPr>
          <p:cNvSpPr/>
          <p:nvPr/>
        </p:nvSpPr>
        <p:spPr bwMode="auto">
          <a:xfrm>
            <a:off x="6160579" y="155515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5" name="スライド番号プレースホルダ 2">
            <a:extLst>
              <a:ext uri="{FF2B5EF4-FFF2-40B4-BE49-F238E27FC236}">
                <a16:creationId xmlns:a16="http://schemas.microsoft.com/office/drawing/2014/main" id="{43B73C87-72DF-4EB3-8775-B29ACF391C61}"/>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41</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2751093454"/>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txBox="1">
            <a:spLocks/>
          </p:cNvSpPr>
          <p:nvPr/>
        </p:nvSpPr>
        <p:spPr bwMode="auto">
          <a:xfrm>
            <a:off x="0" y="2160000"/>
            <a:ext cx="9144000" cy="707886"/>
          </a:xfrm>
          <a:prstGeom prst="rect">
            <a:avLst/>
          </a:prstGeom>
          <a:solidFill>
            <a:srgbClr val="D3F9EB"/>
          </a:solidFill>
          <a:ln w="9525">
            <a:noFill/>
            <a:miter lim="800000"/>
            <a:headEnd/>
            <a:tailEnd/>
          </a:ln>
        </p:spPr>
        <p:txBody>
          <a:bodyPr vert="horz" wrap="square" lIns="91440" tIns="45720" rIns="91440" bIns="45720" numCol="1" rtlCol="0" anchor="b" anchorCtr="0" compatLnSpc="1">
            <a:prstTxWarp prst="textNoShape">
              <a:avLst/>
            </a:prstTxWarp>
            <a:spAutoFit/>
          </a:bodyPr>
          <a:lstStyle>
            <a:lvl1pPr algn="l" rtl="0" eaLnBrk="0" fontAlgn="base" hangingPunct="0">
              <a:spcBef>
                <a:spcPct val="0"/>
              </a:spcBef>
              <a:spcAft>
                <a:spcPct val="0"/>
              </a:spcAft>
              <a:defRPr kumimoji="1" sz="2400" b="1">
                <a:solidFill>
                  <a:srgbClr val="44546A"/>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dirty="0">
                <a:solidFill>
                  <a:schemeClr val="tx1">
                    <a:lumMod val="75000"/>
                    <a:lumOff val="25000"/>
                  </a:schemeClr>
                </a:solidFill>
              </a:rPr>
              <a:t>２－３．支出面の分析</a:t>
            </a:r>
            <a:endParaRPr lang="en-US" altLang="ja-JP" sz="4000" kern="0" dirty="0">
              <a:solidFill>
                <a:schemeClr val="tx1">
                  <a:lumMod val="75000"/>
                  <a:lumOff val="25000"/>
                </a:schemeClr>
              </a:solidFill>
            </a:endParaRPr>
          </a:p>
        </p:txBody>
      </p:sp>
      <p:sp>
        <p:nvSpPr>
          <p:cNvPr id="5" name="スライド番号プレースホルダ 2">
            <a:extLst>
              <a:ext uri="{FF2B5EF4-FFF2-40B4-BE49-F238E27FC236}">
                <a16:creationId xmlns:a16="http://schemas.microsoft.com/office/drawing/2014/main" id="{6CF33F24-1F26-4FF2-BEC7-310BE471C648}"/>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42</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758661899"/>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dirty="0"/>
              <a:t>（１）住民の所得が域内で消費されているか</a:t>
            </a:r>
            <a:endParaRPr kumimoji="1" lang="ja-JP" altLang="en-US" dirty="0"/>
          </a:p>
        </p:txBody>
      </p:sp>
      <p:sp>
        <p:nvSpPr>
          <p:cNvPr id="5" name="正方形/長方形 4"/>
          <p:cNvSpPr/>
          <p:nvPr/>
        </p:nvSpPr>
        <p:spPr bwMode="auto">
          <a:xfrm>
            <a:off x="252000" y="1897751"/>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地域内消費額は地域住民消費額よりも平均すると○○億円程度多く、消費は流入している。流入率は</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年では</a:t>
            </a:r>
            <a:r>
              <a:rPr lang="en-US" altLang="ja-JP" sz="1200" b="1" dirty="0">
                <a:latin typeface="Meiryo UI" pitchFamily="50" charset="-128"/>
                <a:ea typeface="Meiryo UI" pitchFamily="50" charset="-128"/>
              </a:rPr>
              <a:t>47.7</a:t>
            </a:r>
            <a:r>
              <a:rPr lang="ja-JP" altLang="en-US" sz="1200" b="1" dirty="0">
                <a:latin typeface="Meiryo UI" pitchFamily="50" charset="-128"/>
                <a:ea typeface="Meiryo UI" pitchFamily="50" charset="-128"/>
              </a:rPr>
              <a:t>％であるが、</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年では</a:t>
            </a:r>
            <a:r>
              <a:rPr lang="en-US" altLang="ja-JP" sz="1200" b="1" dirty="0">
                <a:latin typeface="Meiryo UI" pitchFamily="50" charset="-128"/>
                <a:ea typeface="Meiryo UI" pitchFamily="50" charset="-128"/>
              </a:rPr>
              <a:t>44.9</a:t>
            </a:r>
            <a:r>
              <a:rPr lang="ja-JP" altLang="en-US" sz="1200" b="1" dirty="0">
                <a:latin typeface="Meiryo UI" pitchFamily="50" charset="-128"/>
                <a:ea typeface="Meiryo UI" pitchFamily="50" charset="-128"/>
              </a:rPr>
              <a:t>％であり低下している。</a:t>
            </a:r>
          </a:p>
        </p:txBody>
      </p:sp>
      <p:sp>
        <p:nvSpPr>
          <p:cNvPr id="6" name="Rectangle 3"/>
          <p:cNvSpPr>
            <a:spLocks noChangeArrowheads="1"/>
          </p:cNvSpPr>
          <p:nvPr/>
        </p:nvSpPr>
        <p:spPr bwMode="auto">
          <a:xfrm>
            <a:off x="820109" y="631244"/>
            <a:ext cx="8280000" cy="1188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支出面のうち消費では、地域の住民の所得が地域で消費されているかを把握する。</a:t>
            </a:r>
            <a:endParaRPr lang="en-US" altLang="ja-JP" sz="1200" b="1" dirty="0">
              <a:latin typeface="Meiryo UI" pitchFamily="50" charset="-128"/>
              <a:ea typeface="Meiryo UI" pitchFamily="50" charset="-128"/>
            </a:endParaRPr>
          </a:p>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まず、地域内消費額と地域住民消費額を比較し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次に消費の流出・流入状況を把握する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地域内の消費が地域住民の消費よりも小さい場合は、消費が流出しており、地域住民の所得が地域内で消費されていない可能性がある。</a:t>
            </a: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8" name="正方形/長方形 7"/>
          <p:cNvSpPr>
            <a:spLocks noChangeArrowheads="1"/>
          </p:cNvSpPr>
          <p:nvPr/>
        </p:nvSpPr>
        <p:spPr bwMode="auto">
          <a:xfrm>
            <a:off x="230802" y="2497667"/>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①消費額</a:t>
            </a:r>
          </a:p>
        </p:txBody>
      </p:sp>
      <p:sp>
        <p:nvSpPr>
          <p:cNvPr id="9" name="正方形/長方形 8"/>
          <p:cNvSpPr>
            <a:spLocks noChangeArrowheads="1"/>
          </p:cNvSpPr>
          <p:nvPr/>
        </p:nvSpPr>
        <p:spPr bwMode="auto">
          <a:xfrm>
            <a:off x="4773198" y="2497667"/>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②消費の流出</a:t>
            </a:r>
          </a:p>
        </p:txBody>
      </p:sp>
      <p:sp>
        <p:nvSpPr>
          <p:cNvPr id="14" name="正方形/長方形 13"/>
          <p:cNvSpPr/>
          <p:nvPr/>
        </p:nvSpPr>
        <p:spPr>
          <a:xfrm>
            <a:off x="4943475" y="6078065"/>
            <a:ext cx="4032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注）消費の流出率</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 </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地域住民消費額－地域内消費額</a:t>
            </a:r>
            <a:r>
              <a:rPr lang="en-US" altLang="ja-JP" sz="800" dirty="0">
                <a:latin typeface="Meiryo UI" panose="020B0604030504040204" pitchFamily="50" charset="-128"/>
                <a:ea typeface="Meiryo UI" panose="020B0604030504040204" pitchFamily="50" charset="-128"/>
              </a:rPr>
              <a:t>) / </a:t>
            </a:r>
            <a:r>
              <a:rPr lang="ja-JP" altLang="en-US" sz="800" dirty="0">
                <a:latin typeface="Meiryo UI" panose="020B0604030504040204" pitchFamily="50" charset="-128"/>
                <a:ea typeface="Meiryo UI" panose="020B0604030504040204" pitchFamily="50" charset="-128"/>
              </a:rPr>
              <a:t>地域内消費額 </a:t>
            </a:r>
            <a:r>
              <a:rPr lang="en-US" altLang="ja-JP" sz="800" dirty="0">
                <a:latin typeface="Meiryo UI" panose="020B0604030504040204" pitchFamily="50" charset="-128"/>
                <a:ea typeface="Meiryo UI" panose="020B0604030504040204" pitchFamily="50" charset="-128"/>
              </a:rPr>
              <a:t>×100</a:t>
            </a:r>
            <a:endParaRPr lang="ja-JP" altLang="en-US" sz="800" dirty="0">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5147786" y="6205254"/>
            <a:ext cx="1982972" cy="215444"/>
          </a:xfrm>
          <a:prstGeom prst="rect">
            <a:avLst/>
          </a:prstGeom>
          <a:noFill/>
        </p:spPr>
        <p:txBody>
          <a:bodyPr wrap="square" rtlCol="0">
            <a:spAutoFit/>
          </a:bodyPr>
          <a:lstStyle/>
          <a:p>
            <a:r>
              <a:rPr lang="ja-JP" altLang="en-US" sz="800" dirty="0">
                <a:latin typeface="Meiryo UI" panose="020B0604030504040204" pitchFamily="50" charset="-128"/>
                <a:ea typeface="Meiryo UI" panose="020B0604030504040204" pitchFamily="50" charset="-128"/>
              </a:rPr>
              <a:t>流出</a:t>
            </a:r>
            <a:r>
              <a:rPr lang="ja-JP" altLang="ja-JP" sz="800" dirty="0">
                <a:latin typeface="Meiryo UI" panose="020B0604030504040204" pitchFamily="50" charset="-128"/>
                <a:ea typeface="Meiryo UI" panose="020B0604030504040204" pitchFamily="50" charset="-128"/>
              </a:rPr>
              <a:t>率のマイナスは流入を意味</a:t>
            </a:r>
            <a:r>
              <a:rPr lang="ja-JP" altLang="en-US" sz="800" dirty="0">
                <a:latin typeface="Meiryo UI" panose="020B0604030504040204" pitchFamily="50" charset="-128"/>
                <a:ea typeface="Meiryo UI" panose="020B0604030504040204" pitchFamily="50" charset="-128"/>
              </a:rPr>
              <a:t>する</a:t>
            </a:r>
            <a:r>
              <a:rPr lang="ja-JP"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p:txBody>
      </p:sp>
      <p:sp>
        <p:nvSpPr>
          <p:cNvPr id="18" name="正方形/長方形 17"/>
          <p:cNvSpPr/>
          <p:nvPr/>
        </p:nvSpPr>
        <p:spPr>
          <a:xfrm>
            <a:off x="338630" y="6064237"/>
            <a:ext cx="4032171" cy="33855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注）地域内消費額は、地域内の民間消費</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誰が消費したかは問わない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endParaRPr lang="en-US" altLang="ja-JP" sz="800" dirty="0">
              <a:latin typeface="Meiryo UI" panose="020B0604030504040204" pitchFamily="50" charset="-128"/>
              <a:ea typeface="Meiryo UI" panose="020B0604030504040204" pitchFamily="50" charset="-128"/>
            </a:endParaRPr>
          </a:p>
          <a:p>
            <a:pPr marL="182563" indent="-182563" algn="just"/>
            <a:r>
              <a:rPr lang="ja-JP" altLang="en-US" sz="800" dirty="0">
                <a:latin typeface="Meiryo UI" panose="020B0604030504040204" pitchFamily="50" charset="-128"/>
                <a:ea typeface="Meiryo UI" panose="020B0604030504040204" pitchFamily="50" charset="-128"/>
              </a:rPr>
              <a:t>　　　地域住民消費額は、地域住民の民間消費</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どこで消費したかは問わない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endParaRPr lang="en-US" altLang="ja-JP" sz="800" dirty="0">
              <a:latin typeface="Meiryo UI" panose="020B0604030504040204" pitchFamily="50" charset="-128"/>
              <a:ea typeface="Meiryo UI" panose="020B0604030504040204" pitchFamily="50" charset="-128"/>
            </a:endParaRPr>
          </a:p>
        </p:txBody>
      </p:sp>
      <p:sp>
        <p:nvSpPr>
          <p:cNvPr id="12" name="正方形/長方形 11"/>
          <p:cNvSpPr/>
          <p:nvPr/>
        </p:nvSpPr>
        <p:spPr>
          <a:xfrm>
            <a:off x="180000" y="6350375"/>
            <a:ext cx="324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「国民経済計算」、「県民経済計算」、「国勢調査」等より作成</a:t>
            </a:r>
          </a:p>
        </p:txBody>
      </p:sp>
      <p:sp>
        <p:nvSpPr>
          <p:cNvPr id="13" name="正方形/長方形 31">
            <a:extLst>
              <a:ext uri="{FF2B5EF4-FFF2-40B4-BE49-F238E27FC236}">
                <a16:creationId xmlns:a16="http://schemas.microsoft.com/office/drawing/2014/main" id="{457CA780-5F05-45E9-9604-2E58E70073DE}"/>
              </a:ext>
            </a:extLst>
          </p:cNvPr>
          <p:cNvSpPr/>
          <p:nvPr/>
        </p:nvSpPr>
        <p:spPr bwMode="auto">
          <a:xfrm>
            <a:off x="1161501" y="1578340"/>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6" name="スライド番号プレースホルダ 2">
            <a:extLst>
              <a:ext uri="{FF2B5EF4-FFF2-40B4-BE49-F238E27FC236}">
                <a16:creationId xmlns:a16="http://schemas.microsoft.com/office/drawing/2014/main" id="{74F451ED-4C5D-45DC-99B6-5A6D6DC6916A}"/>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43</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83508018"/>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dirty="0"/>
              <a:t>（２）</a:t>
            </a:r>
            <a:r>
              <a:rPr lang="en-US" altLang="ja-JP" dirty="0"/>
              <a:t>1</a:t>
            </a:r>
            <a:r>
              <a:rPr lang="ja-JP" altLang="en-US" dirty="0"/>
              <a:t>人当たりの消費水準の分析</a:t>
            </a:r>
            <a:endParaRPr kumimoji="1" lang="ja-JP" altLang="en-US" dirty="0"/>
          </a:p>
        </p:txBody>
      </p:sp>
      <p:sp>
        <p:nvSpPr>
          <p:cNvPr id="5" name="正方形/長方形 4"/>
          <p:cNvSpPr/>
          <p:nvPr/>
        </p:nvSpPr>
        <p:spPr bwMode="auto">
          <a:xfrm>
            <a:off x="252000" y="1803085"/>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昼間人口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人当たりの消費額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年から</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年にかけて増加している。夜間人口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人当たりの消費額も</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年から</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年にかけて増加している。</a:t>
            </a:r>
          </a:p>
        </p:txBody>
      </p:sp>
      <p:sp>
        <p:nvSpPr>
          <p:cNvPr id="6" name="Rectangle 3"/>
          <p:cNvSpPr>
            <a:spLocks noChangeArrowheads="1"/>
          </p:cNvSpPr>
          <p:nvPr/>
        </p:nvSpPr>
        <p:spPr bwMode="auto">
          <a:xfrm>
            <a:off x="820109" y="663864"/>
            <a:ext cx="8280000" cy="104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地域の消費の規模は、地域の昼間人口や夜間人口の規模に依存する。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ここでは、地域内消費額を昼間人口で、地域住民消費額を夜間人口で除した</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人当たりの消費水準を作成し、</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人当たりの消費水準がそれぞれどのように変化しているかを把握する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8" name="正方形/長方形 7"/>
          <p:cNvSpPr>
            <a:spLocks noChangeArrowheads="1"/>
          </p:cNvSpPr>
          <p:nvPr/>
        </p:nvSpPr>
        <p:spPr bwMode="auto">
          <a:xfrm>
            <a:off x="230802" y="2419131"/>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①昼間人口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人当たり消費額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従業地ベース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9" name="正方形/長方形 8"/>
          <p:cNvSpPr>
            <a:spLocks noChangeArrowheads="1"/>
          </p:cNvSpPr>
          <p:nvPr/>
        </p:nvSpPr>
        <p:spPr bwMode="auto">
          <a:xfrm>
            <a:off x="4773198" y="2419131"/>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人当たり消費額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居住地ベース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9" name="正方形/長方形 18"/>
          <p:cNvSpPr/>
          <p:nvPr/>
        </p:nvSpPr>
        <p:spPr>
          <a:xfrm>
            <a:off x="338631" y="6164751"/>
            <a:ext cx="3600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注）消費額は、地域内の民間消費</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誰が消費したかは問わない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endParaRPr lang="en-US" altLang="ja-JP" sz="800" dirty="0">
              <a:latin typeface="Meiryo UI" panose="020B0604030504040204" pitchFamily="50" charset="-128"/>
              <a:ea typeface="Meiryo UI" panose="020B0604030504040204" pitchFamily="50" charset="-128"/>
            </a:endParaRPr>
          </a:p>
        </p:txBody>
      </p:sp>
      <p:sp>
        <p:nvSpPr>
          <p:cNvPr id="20" name="正方形/長方形 19"/>
          <p:cNvSpPr/>
          <p:nvPr/>
        </p:nvSpPr>
        <p:spPr>
          <a:xfrm>
            <a:off x="4928465" y="6164751"/>
            <a:ext cx="3600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注）消費額は、地域住民の民間消費</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どこで消費したかは問わない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p>
        </p:txBody>
      </p:sp>
      <p:sp>
        <p:nvSpPr>
          <p:cNvPr id="12" name="正方形/長方形 11"/>
          <p:cNvSpPr/>
          <p:nvPr/>
        </p:nvSpPr>
        <p:spPr>
          <a:xfrm>
            <a:off x="180000" y="6362133"/>
            <a:ext cx="36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「国民経済計算」、「県民経済計算」、「国勢調査」等より作成</a:t>
            </a:r>
          </a:p>
        </p:txBody>
      </p:sp>
      <p:sp>
        <p:nvSpPr>
          <p:cNvPr id="13" name="正方形/長方形 31">
            <a:extLst>
              <a:ext uri="{FF2B5EF4-FFF2-40B4-BE49-F238E27FC236}">
                <a16:creationId xmlns:a16="http://schemas.microsoft.com/office/drawing/2014/main" id="{9C70EDE5-861F-4A2E-A579-9D2F6B66F871}"/>
              </a:ext>
            </a:extLst>
          </p:cNvPr>
          <p:cNvSpPr/>
          <p:nvPr/>
        </p:nvSpPr>
        <p:spPr bwMode="auto">
          <a:xfrm>
            <a:off x="1042482" y="144244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4" name="スライド番号プレースホルダ 2">
            <a:extLst>
              <a:ext uri="{FF2B5EF4-FFF2-40B4-BE49-F238E27FC236}">
                <a16:creationId xmlns:a16="http://schemas.microsoft.com/office/drawing/2014/main" id="{4CEF641A-DBA7-4C7E-B51F-7D92064A1E65}"/>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44</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834320797"/>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dirty="0"/>
              <a:t>（３）地域内に投資需要があるか</a:t>
            </a:r>
            <a:endParaRPr kumimoji="1" lang="ja-JP" altLang="en-US" dirty="0"/>
          </a:p>
        </p:txBody>
      </p:sp>
      <p:sp>
        <p:nvSpPr>
          <p:cNvPr id="5" name="正方形/長方形 4"/>
          <p:cNvSpPr/>
          <p:nvPr/>
        </p:nvSpPr>
        <p:spPr bwMode="auto">
          <a:xfrm>
            <a:off x="252000" y="1900089"/>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地域内投資額は地域企業等投資額よりも平均すると○○億円程度多く、消費は流入している。流入率は</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年では</a:t>
            </a:r>
            <a:r>
              <a:rPr lang="en-US" altLang="ja-JP" sz="1200" b="1" dirty="0">
                <a:latin typeface="Meiryo UI" pitchFamily="50" charset="-128"/>
                <a:ea typeface="Meiryo UI" pitchFamily="50" charset="-128"/>
              </a:rPr>
              <a:t>6.7</a:t>
            </a:r>
            <a:r>
              <a:rPr lang="ja-JP" altLang="en-US" sz="1200" b="1" dirty="0">
                <a:latin typeface="Meiryo UI" pitchFamily="50" charset="-128"/>
                <a:ea typeface="Meiryo UI" pitchFamily="50" charset="-128"/>
              </a:rPr>
              <a:t>％であるが、</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年では</a:t>
            </a:r>
            <a:r>
              <a:rPr lang="en-US" altLang="ja-JP" sz="1200" b="1" dirty="0">
                <a:latin typeface="Meiryo UI" pitchFamily="50" charset="-128"/>
                <a:ea typeface="Meiryo UI" pitchFamily="50" charset="-128"/>
              </a:rPr>
              <a:t>13.1</a:t>
            </a:r>
            <a:r>
              <a:rPr lang="ja-JP" altLang="en-US" sz="1200" b="1" dirty="0">
                <a:latin typeface="Meiryo UI" pitchFamily="50" charset="-128"/>
                <a:ea typeface="Meiryo UI" pitchFamily="50" charset="-128"/>
              </a:rPr>
              <a:t>％であり増加している。</a:t>
            </a:r>
          </a:p>
        </p:txBody>
      </p:sp>
      <p:sp>
        <p:nvSpPr>
          <p:cNvPr id="6" name="Rectangle 3"/>
          <p:cNvSpPr>
            <a:spLocks noChangeArrowheads="1"/>
          </p:cNvSpPr>
          <p:nvPr/>
        </p:nvSpPr>
        <p:spPr bwMode="auto">
          <a:xfrm>
            <a:off x="820109" y="654811"/>
            <a:ext cx="8280000" cy="1188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支出面のうち投資では、地域の企業への投資額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地域内投資額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と地域内の企業・住民が投資した額</a:t>
            </a:r>
            <a:r>
              <a:rPr lang="en-US" altLang="ja-JP" sz="1200" b="1" dirty="0">
                <a:latin typeface="Meiryo UI" pitchFamily="50" charset="-128"/>
                <a:ea typeface="Meiryo UI" pitchFamily="50" charset="-128"/>
              </a:rPr>
              <a:t>(</a:t>
            </a:r>
            <a:r>
              <a:rPr lang="zh-TW" altLang="en-US" sz="1200" b="1" dirty="0">
                <a:latin typeface="Meiryo UI" pitchFamily="50" charset="-128"/>
                <a:ea typeface="Meiryo UI" pitchFamily="50" charset="-128"/>
              </a:rPr>
              <a:t>地域企業等投資</a:t>
            </a:r>
            <a:r>
              <a:rPr lang="ja-JP" altLang="en-US" sz="1200" b="1" dirty="0">
                <a:latin typeface="Meiryo UI" pitchFamily="50" charset="-128"/>
                <a:ea typeface="Meiryo UI" pitchFamily="50" charset="-128"/>
              </a:rPr>
              <a:t>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を比較し、投資が地域から流出しているか否かを把握する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地域内の投資が地域企業等の投資よりも小さい場合は、投資が流出しており、地域内の企業・住民の投資が地域内に投資されていない可能性がある。</a:t>
            </a:r>
            <a:endParaRPr lang="en-US" altLang="ja-JP" sz="1200" b="1" dirty="0">
              <a:latin typeface="Meiryo UI" pitchFamily="50" charset="-128"/>
              <a:ea typeface="Meiryo UI" pitchFamily="50" charset="-128"/>
            </a:endParaRP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8" name="正方形/長方形 7"/>
          <p:cNvSpPr/>
          <p:nvPr/>
        </p:nvSpPr>
        <p:spPr>
          <a:xfrm>
            <a:off x="4999535" y="5979847"/>
            <a:ext cx="3420000" cy="33855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投資の流出率</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a:t>
            </a:r>
            <a:r>
              <a:rPr lang="en-US" altLang="ja-JP" sz="800" dirty="0">
                <a:latin typeface="Meiryo UI" panose="020B0604030504040204" pitchFamily="50" charset="-128"/>
                <a:ea typeface="Meiryo UI" panose="020B0604030504040204" pitchFamily="50" charset="-128"/>
              </a:rPr>
              <a:t>)</a:t>
            </a: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a:t>
            </a:r>
            <a:r>
              <a:rPr lang="en-US" altLang="ja-JP" sz="800" dirty="0">
                <a:latin typeface="Meiryo UI" panose="020B0604030504040204" pitchFamily="50" charset="-128"/>
                <a:ea typeface="Meiryo UI" panose="020B0604030504040204" pitchFamily="50" charset="-128"/>
              </a:rPr>
              <a:t>(</a:t>
            </a:r>
            <a:r>
              <a:rPr lang="zh-TW" altLang="en-US" sz="800" dirty="0">
                <a:latin typeface="Meiryo UI" panose="020B0604030504040204" pitchFamily="50" charset="-128"/>
                <a:ea typeface="Meiryo UI" panose="020B0604030504040204" pitchFamily="50" charset="-128"/>
              </a:rPr>
              <a:t>地域企業等投資</a:t>
            </a:r>
            <a:r>
              <a:rPr lang="ja-JP" altLang="en-US" sz="800" dirty="0">
                <a:latin typeface="Meiryo UI" panose="020B0604030504040204" pitchFamily="50" charset="-128"/>
                <a:ea typeface="Meiryo UI" panose="020B0604030504040204" pitchFamily="50" charset="-128"/>
              </a:rPr>
              <a:t>額－地域内投資額</a:t>
            </a:r>
            <a:r>
              <a:rPr lang="en-US" altLang="ja-JP" sz="800" dirty="0">
                <a:latin typeface="Meiryo UI" panose="020B0604030504040204" pitchFamily="50" charset="-128"/>
                <a:ea typeface="Meiryo UI" panose="020B0604030504040204" pitchFamily="50" charset="-128"/>
              </a:rPr>
              <a:t>) / </a:t>
            </a:r>
            <a:r>
              <a:rPr lang="ja-JP" altLang="en-US" sz="800" dirty="0">
                <a:latin typeface="Meiryo UI" panose="020B0604030504040204" pitchFamily="50" charset="-128"/>
                <a:ea typeface="Meiryo UI" panose="020B0604030504040204" pitchFamily="50" charset="-128"/>
              </a:rPr>
              <a:t>地域内投資額 </a:t>
            </a:r>
            <a:r>
              <a:rPr lang="en-US" altLang="ja-JP" sz="800" dirty="0">
                <a:latin typeface="Meiryo UI" panose="020B0604030504040204" pitchFamily="50" charset="-128"/>
                <a:ea typeface="Meiryo UI" panose="020B0604030504040204" pitchFamily="50" charset="-128"/>
              </a:rPr>
              <a:t>×100</a:t>
            </a:r>
            <a:endParaRPr lang="ja-JP" altLang="en-US" sz="800" dirty="0">
              <a:latin typeface="Meiryo UI" panose="020B0604030504040204" pitchFamily="50" charset="-128"/>
              <a:ea typeface="Meiryo UI" panose="020B0604030504040204" pitchFamily="50" charset="-128"/>
            </a:endParaRPr>
          </a:p>
        </p:txBody>
      </p:sp>
      <p:sp>
        <p:nvSpPr>
          <p:cNvPr id="9" name="テキスト ボックス 8"/>
          <p:cNvSpPr txBox="1"/>
          <p:nvPr/>
        </p:nvSpPr>
        <p:spPr>
          <a:xfrm>
            <a:off x="5180002" y="6228167"/>
            <a:ext cx="1982972" cy="215444"/>
          </a:xfrm>
          <a:prstGeom prst="rect">
            <a:avLst/>
          </a:prstGeom>
          <a:noFill/>
        </p:spPr>
        <p:txBody>
          <a:bodyPr wrap="square" rtlCol="0">
            <a:spAutoFit/>
          </a:bodyPr>
          <a:lstStyle/>
          <a:p>
            <a:r>
              <a:rPr lang="ja-JP" altLang="en-US" sz="800" dirty="0">
                <a:latin typeface="Meiryo UI" panose="020B0604030504040204" pitchFamily="50" charset="-128"/>
                <a:ea typeface="Meiryo UI" panose="020B0604030504040204" pitchFamily="50" charset="-128"/>
              </a:rPr>
              <a:t>流出</a:t>
            </a:r>
            <a:r>
              <a:rPr lang="ja-JP" altLang="ja-JP" sz="800" dirty="0">
                <a:latin typeface="Meiryo UI" panose="020B0604030504040204" pitchFamily="50" charset="-128"/>
                <a:ea typeface="Meiryo UI" panose="020B0604030504040204" pitchFamily="50" charset="-128"/>
              </a:rPr>
              <a:t>率のマイナスは流入を意味</a:t>
            </a:r>
            <a:r>
              <a:rPr lang="ja-JP" altLang="en-US" sz="800" dirty="0">
                <a:latin typeface="Meiryo UI" panose="020B0604030504040204" pitchFamily="50" charset="-128"/>
                <a:ea typeface="Meiryo UI" panose="020B0604030504040204" pitchFamily="50" charset="-128"/>
              </a:rPr>
              <a:t>する</a:t>
            </a:r>
            <a:r>
              <a:rPr lang="ja-JP"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p:txBody>
      </p:sp>
      <p:sp>
        <p:nvSpPr>
          <p:cNvPr id="10" name="正方形/長方形 9"/>
          <p:cNvSpPr>
            <a:spLocks noChangeArrowheads="1"/>
          </p:cNvSpPr>
          <p:nvPr/>
        </p:nvSpPr>
        <p:spPr bwMode="auto">
          <a:xfrm>
            <a:off x="230802" y="2491661"/>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①投資額</a:t>
            </a:r>
          </a:p>
        </p:txBody>
      </p:sp>
      <p:sp>
        <p:nvSpPr>
          <p:cNvPr id="11" name="正方形/長方形 10"/>
          <p:cNvSpPr>
            <a:spLocks noChangeArrowheads="1"/>
          </p:cNvSpPr>
          <p:nvPr/>
        </p:nvSpPr>
        <p:spPr bwMode="auto">
          <a:xfrm>
            <a:off x="4773198" y="2491661"/>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②投資の流出</a:t>
            </a:r>
          </a:p>
        </p:txBody>
      </p:sp>
      <p:sp>
        <p:nvSpPr>
          <p:cNvPr id="17" name="正方形/長方形 16"/>
          <p:cNvSpPr/>
          <p:nvPr/>
        </p:nvSpPr>
        <p:spPr>
          <a:xfrm>
            <a:off x="276841" y="5965864"/>
            <a:ext cx="4428000" cy="461665"/>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注）地域内投資額は、地域内の投資額</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誰が投資したかは問わない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endParaRPr lang="en-US" altLang="ja-JP" sz="800" dirty="0">
              <a:latin typeface="Meiryo UI" panose="020B0604030504040204" pitchFamily="50" charset="-128"/>
              <a:ea typeface="Meiryo UI" panose="020B0604030504040204" pitchFamily="50" charset="-128"/>
            </a:endParaRP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地域内の事業所が域外で生産設備を購入した場合は、地域内の投資額に含まれない。</a:t>
            </a:r>
            <a:endParaRPr lang="en-US" altLang="ja-JP" sz="800" dirty="0">
              <a:latin typeface="Meiryo UI" panose="020B0604030504040204" pitchFamily="50" charset="-128"/>
              <a:ea typeface="Meiryo UI" panose="020B0604030504040204" pitchFamily="50" charset="-128"/>
            </a:endParaRPr>
          </a:p>
          <a:p>
            <a:pPr marL="182563" indent="-182563" algn="just"/>
            <a:r>
              <a:rPr lang="ja-JP" altLang="en-US" sz="800" dirty="0">
                <a:latin typeface="Meiryo UI" panose="020B0604030504040204" pitchFamily="50" charset="-128"/>
                <a:ea typeface="Meiryo UI" panose="020B0604030504040204" pitchFamily="50" charset="-128"/>
              </a:rPr>
              <a:t>      </a:t>
            </a:r>
            <a:r>
              <a:rPr lang="zh-TW" altLang="en-US" sz="800" dirty="0">
                <a:latin typeface="Meiryo UI" panose="020B0604030504040204" pitchFamily="50" charset="-128"/>
                <a:ea typeface="Meiryo UI" panose="020B0604030504040204" pitchFamily="50" charset="-128"/>
              </a:rPr>
              <a:t>地域企業等投資</a:t>
            </a:r>
            <a:r>
              <a:rPr lang="ja-JP" altLang="en-US" sz="800" dirty="0">
                <a:latin typeface="Meiryo UI" panose="020B0604030504040204" pitchFamily="50" charset="-128"/>
                <a:ea typeface="Meiryo UI" panose="020B0604030504040204" pitchFamily="50" charset="-128"/>
              </a:rPr>
              <a:t>額は、地域内の企業・住民の投資額</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どこに投資したかは問わない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endParaRPr lang="en-US" altLang="ja-JP" sz="800" dirty="0">
              <a:latin typeface="Meiryo UI" panose="020B0604030504040204" pitchFamily="50" charset="-128"/>
              <a:ea typeface="Meiryo UI" panose="020B0604030504040204" pitchFamily="50" charset="-128"/>
            </a:endParaRPr>
          </a:p>
        </p:txBody>
      </p:sp>
      <p:sp>
        <p:nvSpPr>
          <p:cNvPr id="12" name="正方形/長方形 11"/>
          <p:cNvSpPr/>
          <p:nvPr/>
        </p:nvSpPr>
        <p:spPr>
          <a:xfrm>
            <a:off x="180000" y="6371370"/>
            <a:ext cx="36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「国民経済計算」、「県民経済計算」、「市町村別決算状況調」等より作成</a:t>
            </a:r>
          </a:p>
        </p:txBody>
      </p:sp>
      <p:sp>
        <p:nvSpPr>
          <p:cNvPr id="13" name="正方形/長方形 31">
            <a:extLst>
              <a:ext uri="{FF2B5EF4-FFF2-40B4-BE49-F238E27FC236}">
                <a16:creationId xmlns:a16="http://schemas.microsoft.com/office/drawing/2014/main" id="{8635CE3B-CC4C-44E9-872E-82BCFC8FEF29}"/>
              </a:ext>
            </a:extLst>
          </p:cNvPr>
          <p:cNvSpPr/>
          <p:nvPr/>
        </p:nvSpPr>
        <p:spPr bwMode="auto">
          <a:xfrm>
            <a:off x="1120365" y="159893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4" name="スライド番号プレースホルダ 2">
            <a:extLst>
              <a:ext uri="{FF2B5EF4-FFF2-40B4-BE49-F238E27FC236}">
                <a16:creationId xmlns:a16="http://schemas.microsoft.com/office/drawing/2014/main" id="{0D053BA4-9347-4219-9106-3665FBBEF02D}"/>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45</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88061276"/>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dirty="0"/>
              <a:t>（４）</a:t>
            </a:r>
            <a:r>
              <a:rPr lang="en-US" altLang="ja-JP" dirty="0"/>
              <a:t>1</a:t>
            </a:r>
            <a:r>
              <a:rPr lang="ja-JP" altLang="en-US" dirty="0"/>
              <a:t>人当たりの投資水準の分析</a:t>
            </a:r>
            <a:endParaRPr kumimoji="1" lang="ja-JP" altLang="en-US" dirty="0"/>
          </a:p>
        </p:txBody>
      </p:sp>
      <p:sp>
        <p:nvSpPr>
          <p:cNvPr id="5" name="正方形/長方形 4"/>
          <p:cNvSpPr/>
          <p:nvPr/>
        </p:nvSpPr>
        <p:spPr bwMode="auto">
          <a:xfrm>
            <a:off x="252000" y="1806269"/>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従業者</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年から</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年にかけて増加している。夜間人口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人当たりの投資額も</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年から</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年にかけて増加している。</a:t>
            </a:r>
          </a:p>
        </p:txBody>
      </p:sp>
      <p:sp>
        <p:nvSpPr>
          <p:cNvPr id="6" name="Rectangle 3"/>
          <p:cNvSpPr>
            <a:spLocks noChangeArrowheads="1"/>
          </p:cNvSpPr>
          <p:nvPr/>
        </p:nvSpPr>
        <p:spPr bwMode="auto">
          <a:xfrm>
            <a:off x="820109" y="666931"/>
            <a:ext cx="8280000" cy="104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投資が適正な水準であるかを把握するため、</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人当たりの投資額を把握する。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ここでは、地域内投資額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を従業者数で、地域企業等投資額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居住地ベース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を夜間人口で除した</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人当たりの投資水準を作成し、</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人当たりの投資水準がそれぞれどのように変化しているかを把握する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8" name="正方形/長方形 7"/>
          <p:cNvSpPr>
            <a:spLocks noChangeArrowheads="1"/>
          </p:cNvSpPr>
          <p:nvPr/>
        </p:nvSpPr>
        <p:spPr bwMode="auto">
          <a:xfrm>
            <a:off x="230802" y="2421185"/>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①従業者</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人当たり投資額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従業地ベース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9" name="正方形/長方形 8"/>
          <p:cNvSpPr>
            <a:spLocks noChangeArrowheads="1"/>
          </p:cNvSpPr>
          <p:nvPr/>
        </p:nvSpPr>
        <p:spPr bwMode="auto">
          <a:xfrm>
            <a:off x="4773198" y="2421185"/>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人当たり投資額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居住地ベース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2" name="正方形/長方形 11"/>
          <p:cNvSpPr/>
          <p:nvPr/>
        </p:nvSpPr>
        <p:spPr>
          <a:xfrm>
            <a:off x="276841" y="5977415"/>
            <a:ext cx="4428000" cy="461665"/>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注）投資額＝総固定資本形成</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＋在庫純増</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ここでの投資額は、地域内の投資額</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誰が投資したかは問わない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を表し、</a:t>
            </a:r>
            <a:endParaRPr lang="en-US" altLang="ja-JP" sz="800" dirty="0">
              <a:latin typeface="Meiryo UI" panose="020B0604030504040204" pitchFamily="50" charset="-128"/>
              <a:ea typeface="Meiryo UI" panose="020B0604030504040204" pitchFamily="50" charset="-128"/>
            </a:endParaRP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地域内の企業が域外の工場等に設置した生産設備は含まれない。</a:t>
            </a:r>
            <a:endParaRPr lang="en-US" altLang="ja-JP" sz="800" dirty="0">
              <a:latin typeface="Meiryo UI" panose="020B0604030504040204" pitchFamily="50" charset="-128"/>
              <a:ea typeface="Meiryo UI" panose="020B0604030504040204" pitchFamily="50" charset="-128"/>
            </a:endParaRPr>
          </a:p>
        </p:txBody>
      </p:sp>
      <p:sp>
        <p:nvSpPr>
          <p:cNvPr id="14" name="正方形/長方形 13"/>
          <p:cNvSpPr/>
          <p:nvPr/>
        </p:nvSpPr>
        <p:spPr>
          <a:xfrm>
            <a:off x="4894041" y="5977415"/>
            <a:ext cx="3960000" cy="461665"/>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注）投資額＝総固定資本形成</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＋在庫品増加</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ここでの投資額は、地域内の企業・住民の投資額</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どこに投資したかは問わない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を表し、</a:t>
            </a:r>
            <a:endParaRPr lang="en-US" altLang="ja-JP" sz="800" dirty="0">
              <a:latin typeface="Meiryo UI" panose="020B0604030504040204" pitchFamily="50" charset="-128"/>
              <a:ea typeface="Meiryo UI" panose="020B0604030504040204" pitchFamily="50" charset="-128"/>
            </a:endParaRP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域外の企業が地域内の工場等に設置した生産設備は含まれない。</a:t>
            </a:r>
            <a:endParaRPr lang="en-US" altLang="ja-JP" sz="800" dirty="0">
              <a:latin typeface="Meiryo UI" panose="020B0604030504040204" pitchFamily="50" charset="-128"/>
              <a:ea typeface="Meiryo UI" panose="020B0604030504040204" pitchFamily="50" charset="-128"/>
            </a:endParaRPr>
          </a:p>
        </p:txBody>
      </p:sp>
      <p:sp>
        <p:nvSpPr>
          <p:cNvPr id="11" name="正方形/長方形 10"/>
          <p:cNvSpPr/>
          <p:nvPr/>
        </p:nvSpPr>
        <p:spPr>
          <a:xfrm>
            <a:off x="180000" y="6371370"/>
            <a:ext cx="36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「国民経済計算」、「県民経済計算」、「市町村別決算状況調」等より作成</a:t>
            </a:r>
          </a:p>
        </p:txBody>
      </p:sp>
      <p:sp>
        <p:nvSpPr>
          <p:cNvPr id="13" name="正方形/長方形 31">
            <a:extLst>
              <a:ext uri="{FF2B5EF4-FFF2-40B4-BE49-F238E27FC236}">
                <a16:creationId xmlns:a16="http://schemas.microsoft.com/office/drawing/2014/main" id="{29C21603-324C-4698-BAEA-993796CFBDDF}"/>
              </a:ext>
            </a:extLst>
          </p:cNvPr>
          <p:cNvSpPr/>
          <p:nvPr/>
        </p:nvSpPr>
        <p:spPr bwMode="auto">
          <a:xfrm>
            <a:off x="1120365" y="144056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5" name="スライド番号プレースホルダ 2">
            <a:extLst>
              <a:ext uri="{FF2B5EF4-FFF2-40B4-BE49-F238E27FC236}">
                <a16:creationId xmlns:a16="http://schemas.microsoft.com/office/drawing/2014/main" id="{7D80AAD3-880D-4FC7-B9D2-090D4403C01F}"/>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46</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475216994"/>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dirty="0"/>
              <a:t>（５）エネルギー収支の分析</a:t>
            </a:r>
            <a:endParaRPr kumimoji="1" lang="ja-JP" altLang="en-US" dirty="0"/>
          </a:p>
        </p:txBody>
      </p:sp>
      <p:sp>
        <p:nvSpPr>
          <p:cNvPr id="5" name="正方形/長方形 4"/>
          <p:cNvSpPr/>
          <p:nvPr/>
        </p:nvSpPr>
        <p:spPr bwMode="auto">
          <a:xfrm>
            <a:off x="252000" y="2248549"/>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エネルギー収支は、</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年の</a:t>
            </a:r>
            <a:r>
              <a:rPr lang="en-US" altLang="ja-JP" sz="1200" b="1" dirty="0">
                <a:latin typeface="Meiryo UI" pitchFamily="50" charset="-128"/>
                <a:ea typeface="Meiryo UI" pitchFamily="50" charset="-128"/>
              </a:rPr>
              <a:t>-62</a:t>
            </a:r>
            <a:r>
              <a:rPr lang="ja-JP" altLang="en-US" sz="1200" b="1" dirty="0">
                <a:latin typeface="Meiryo UI" pitchFamily="50" charset="-128"/>
                <a:ea typeface="Meiryo UI" pitchFamily="50" charset="-128"/>
              </a:rPr>
              <a:t>億円から</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a:t>
            </a:r>
            <a:r>
              <a:rPr lang="en-US" altLang="ja-JP" sz="1200" b="1" dirty="0">
                <a:latin typeface="Meiryo UI" pitchFamily="50" charset="-128"/>
                <a:ea typeface="Meiryo UI" pitchFamily="50" charset="-128"/>
              </a:rPr>
              <a:t>-41</a:t>
            </a:r>
            <a:r>
              <a:rPr lang="ja-JP" altLang="en-US" sz="1200" b="1" dirty="0">
                <a:latin typeface="Meiryo UI" pitchFamily="50" charset="-128"/>
                <a:ea typeface="Meiryo UI" pitchFamily="50" charset="-128"/>
              </a:rPr>
              <a:t>億円に改善しており、付加価値に占めるエネルギー収支の割合は</a:t>
            </a:r>
            <a:r>
              <a:rPr lang="en-US" altLang="ja-JP" sz="1200" b="1" dirty="0">
                <a:latin typeface="Meiryo UI" pitchFamily="50" charset="-128"/>
                <a:ea typeface="Meiryo UI" pitchFamily="50" charset="-128"/>
              </a:rPr>
              <a:t>-8.6</a:t>
            </a:r>
            <a:r>
              <a:rPr lang="ja-JP" altLang="en-US" sz="1200" b="1" dirty="0">
                <a:latin typeface="Meiryo UI" pitchFamily="50" charset="-128"/>
                <a:ea typeface="Meiryo UI" pitchFamily="50" charset="-128"/>
              </a:rPr>
              <a:t>％から</a:t>
            </a:r>
            <a:r>
              <a:rPr lang="en-US" altLang="ja-JP" sz="1200" b="1" dirty="0">
                <a:latin typeface="Meiryo UI" pitchFamily="50" charset="-128"/>
                <a:ea typeface="Meiryo UI" pitchFamily="50" charset="-128"/>
              </a:rPr>
              <a:t>-5.4</a:t>
            </a:r>
            <a:r>
              <a:rPr lang="ja-JP" altLang="en-US" sz="1200" b="1" dirty="0">
                <a:latin typeface="Meiryo UI" pitchFamily="50" charset="-128"/>
                <a:ea typeface="Meiryo UI" pitchFamily="50" charset="-128"/>
              </a:rPr>
              <a:t>％に改善している。</a:t>
            </a:r>
            <a:endParaRPr lang="en-US" altLang="ja-JP" sz="1200" b="1" dirty="0">
              <a:latin typeface="Meiryo UI" pitchFamily="50" charset="-128"/>
              <a:ea typeface="Meiryo UI" pitchFamily="50" charset="-128"/>
            </a:endParaRPr>
          </a:p>
        </p:txBody>
      </p:sp>
      <p:sp>
        <p:nvSpPr>
          <p:cNvPr id="6" name="Rectangle 3"/>
          <p:cNvSpPr>
            <a:spLocks noChangeArrowheads="1"/>
          </p:cNvSpPr>
          <p:nvPr/>
        </p:nvSpPr>
        <p:spPr bwMode="auto">
          <a:xfrm>
            <a:off x="820109" y="649350"/>
            <a:ext cx="8280000" cy="1512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エネルギー収支は、エネルギー製品の地域外への販売額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移輸出</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から地域外からの購入額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移輸入</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を差し引いたエネルギーの取引に関する収支であり、エネルギー収支の赤字が大きい地域はエネルギーの調達を域外に依存している地域である。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ここではまず、エネルギー収支の推移を確認する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次に、付加価値に占めるエネルギー収支の割合の推移を確認し、地域経済の規模に対するエネルギー収支の水準を把握する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7" name="テキスト ボックス 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8" name="正方形/長方形 7"/>
          <p:cNvSpPr>
            <a:spLocks noChangeArrowheads="1"/>
          </p:cNvSpPr>
          <p:nvPr/>
        </p:nvSpPr>
        <p:spPr bwMode="auto">
          <a:xfrm>
            <a:off x="230802" y="2850380"/>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①エネルギー収支</a:t>
            </a:r>
          </a:p>
        </p:txBody>
      </p:sp>
      <p:sp>
        <p:nvSpPr>
          <p:cNvPr id="9" name="正方形/長方形 8"/>
          <p:cNvSpPr>
            <a:spLocks noChangeArrowheads="1"/>
          </p:cNvSpPr>
          <p:nvPr/>
        </p:nvSpPr>
        <p:spPr bwMode="auto">
          <a:xfrm>
            <a:off x="4773198" y="2850380"/>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②付加価値に占めるエネルギー収支の割合</a:t>
            </a:r>
          </a:p>
        </p:txBody>
      </p:sp>
      <p:sp>
        <p:nvSpPr>
          <p:cNvPr id="11" name="正方形/長方形 10">
            <a:extLst>
              <a:ext uri="{FF2B5EF4-FFF2-40B4-BE49-F238E27FC236}">
                <a16:creationId xmlns:a16="http://schemas.microsoft.com/office/drawing/2014/main" id="{CC1F7C55-F892-E28E-35DA-D879A55FF127}"/>
              </a:ext>
            </a:extLst>
          </p:cNvPr>
          <p:cNvSpPr/>
          <p:nvPr/>
        </p:nvSpPr>
        <p:spPr>
          <a:xfrm>
            <a:off x="244654" y="6303407"/>
            <a:ext cx="5940000" cy="12311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注）エネルギー収支には原材料利用や本社・営業所等の活動</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非エネルギー</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は含まれない。</a:t>
            </a:r>
            <a:r>
              <a:rPr lang="en-US" altLang="ja-JP" sz="800" dirty="0">
                <a:latin typeface="Meiryo UI" pitchFamily="50" charset="-128"/>
                <a:ea typeface="Meiryo UI" pitchFamily="50" charset="-128"/>
              </a:rPr>
              <a:t>※Ver5.0</a:t>
            </a:r>
            <a:r>
              <a:rPr lang="ja-JP" altLang="en-US" sz="800" dirty="0">
                <a:latin typeface="Meiryo UI" pitchFamily="50" charset="-128"/>
                <a:ea typeface="Meiryo UI" pitchFamily="50" charset="-128"/>
              </a:rPr>
              <a:t>までは含まれる</a:t>
            </a:r>
          </a:p>
        </p:txBody>
      </p:sp>
      <p:sp>
        <p:nvSpPr>
          <p:cNvPr id="12" name="正方形/長方形 11"/>
          <p:cNvSpPr/>
          <p:nvPr/>
        </p:nvSpPr>
        <p:spPr>
          <a:xfrm>
            <a:off x="244654" y="6426196"/>
            <a:ext cx="4832418" cy="123111"/>
          </a:xfrm>
          <a:prstGeom prst="rect">
            <a:avLst/>
          </a:prstGeom>
        </p:spPr>
        <p:txBody>
          <a:bodyPr wrap="square" lIns="0" tIns="0" rIns="0" bIns="0">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3" name="正方形/長方形 31">
            <a:extLst>
              <a:ext uri="{FF2B5EF4-FFF2-40B4-BE49-F238E27FC236}">
                <a16:creationId xmlns:a16="http://schemas.microsoft.com/office/drawing/2014/main" id="{DEAD4744-2D14-45CB-951B-4DE9B17FC0F2}"/>
              </a:ext>
            </a:extLst>
          </p:cNvPr>
          <p:cNvSpPr/>
          <p:nvPr/>
        </p:nvSpPr>
        <p:spPr bwMode="auto">
          <a:xfrm>
            <a:off x="1103005" y="190522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4" name="スライド番号プレースホルダ 2">
            <a:extLst>
              <a:ext uri="{FF2B5EF4-FFF2-40B4-BE49-F238E27FC236}">
                <a16:creationId xmlns:a16="http://schemas.microsoft.com/office/drawing/2014/main" id="{669ACAA6-F295-44DE-8B00-8A637B9524C6}"/>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47</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268653085"/>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p:cNvSpPr txBox="1">
            <a:spLocks noGrp="1"/>
          </p:cNvSpPr>
          <p:nvPr>
            <p:ph type="ctrTitle"/>
          </p:nvPr>
        </p:nvSpPr>
        <p:spPr>
          <a:xfrm>
            <a:off x="0" y="2160000"/>
            <a:ext cx="9144000" cy="707886"/>
          </a:xfrm>
          <a:prstGeom prst="rect">
            <a:avLst/>
          </a:prstGeom>
          <a:solidFill>
            <a:srgbClr val="008080"/>
          </a:solidFill>
        </p:spPr>
        <p:txBody>
          <a:bodyPr wrap="square" rtlCol="0">
            <a:spAutoFit/>
          </a:bodyPr>
          <a:lstStyle/>
          <a:p>
            <a:pPr algn="ctr"/>
            <a:r>
              <a:rPr lang="ja-JP" altLang="en-US" sz="4000" dirty="0">
                <a:solidFill>
                  <a:schemeClr val="bg1"/>
                </a:solidFill>
              </a:rPr>
              <a:t>３</a:t>
            </a:r>
            <a:r>
              <a:rPr lang="ja-JP" altLang="en-US" sz="4000" dirty="0">
                <a:solidFill>
                  <a:schemeClr val="bg1"/>
                </a:solidFill>
                <a:latin typeface="Meiryo UI" pitchFamily="50" charset="-128"/>
                <a:ea typeface="Meiryo UI" pitchFamily="50" charset="-128"/>
              </a:rPr>
              <a:t>．地域のエネルギー消費</a:t>
            </a:r>
            <a:endParaRPr lang="en-US" altLang="ja-JP" sz="4000" dirty="0">
              <a:solidFill>
                <a:schemeClr val="bg1"/>
              </a:solidFill>
              <a:latin typeface="Meiryo UI" pitchFamily="50" charset="-128"/>
              <a:ea typeface="Meiryo UI" pitchFamily="50" charset="-128"/>
            </a:endParaRPr>
          </a:p>
        </p:txBody>
      </p:sp>
      <p:sp>
        <p:nvSpPr>
          <p:cNvPr id="9" name="テキスト プレースホルダ 8"/>
          <p:cNvSpPr>
            <a:spLocks noGrp="1"/>
          </p:cNvSpPr>
          <p:nvPr>
            <p:ph type="body" idx="4294967295"/>
          </p:nvPr>
        </p:nvSpPr>
        <p:spPr>
          <a:xfrm>
            <a:off x="1944000" y="3060386"/>
            <a:ext cx="7200000" cy="1508105"/>
          </a:xfrm>
          <a:prstGeom prst="rect">
            <a:avLst/>
          </a:prstGeom>
          <a:noFill/>
        </p:spPr>
        <p:txBody>
          <a:bodyPr wrap="square" rtlCol="0" anchor="ctr">
            <a:noAutofit/>
          </a:bodyPr>
          <a:lstStyle/>
          <a:p>
            <a:pPr>
              <a:spcBef>
                <a:spcPct val="0"/>
              </a:spcBef>
              <a:spcAft>
                <a:spcPts val="1200"/>
              </a:spcAft>
              <a:buNone/>
            </a:pPr>
            <a:r>
              <a:rPr lang="ja-JP" altLang="en-US" sz="2400" b="1" kern="1200" dirty="0">
                <a:solidFill>
                  <a:schemeClr val="tx1">
                    <a:lumMod val="75000"/>
                    <a:lumOff val="25000"/>
                  </a:schemeClr>
                </a:solidFill>
                <a:latin typeface="Meiryo UI" pitchFamily="50" charset="-128"/>
                <a:ea typeface="Meiryo UI" pitchFamily="50" charset="-128"/>
              </a:rPr>
              <a:t>３</a:t>
            </a:r>
            <a:r>
              <a:rPr lang="ja-JP" altLang="ja-JP" sz="2400" b="1" kern="1200" dirty="0">
                <a:solidFill>
                  <a:schemeClr val="tx1">
                    <a:lumMod val="75000"/>
                    <a:lumOff val="25000"/>
                  </a:schemeClr>
                </a:solidFill>
                <a:latin typeface="Meiryo UI" pitchFamily="50" charset="-128"/>
                <a:ea typeface="Meiryo UI" pitchFamily="50" charset="-128"/>
              </a:rPr>
              <a:t>－１． </a:t>
            </a:r>
            <a:r>
              <a:rPr lang="ja-JP" altLang="en-US" sz="2400" b="1" kern="1200">
                <a:solidFill>
                  <a:schemeClr val="tx1">
                    <a:lumMod val="75000"/>
                    <a:lumOff val="25000"/>
                  </a:schemeClr>
                </a:solidFill>
                <a:latin typeface="Meiryo UI" pitchFamily="50" charset="-128"/>
                <a:ea typeface="Meiryo UI" pitchFamily="50" charset="-128"/>
              </a:rPr>
              <a:t>エネルギー消費量の</a:t>
            </a:r>
            <a:r>
              <a:rPr lang="ja-JP" altLang="en-US" sz="2400" b="1" kern="1200" dirty="0">
                <a:solidFill>
                  <a:schemeClr val="tx1">
                    <a:lumMod val="75000"/>
                    <a:lumOff val="25000"/>
                  </a:schemeClr>
                </a:solidFill>
                <a:latin typeface="Meiryo UI" pitchFamily="50" charset="-128"/>
                <a:ea typeface="Meiryo UI" pitchFamily="50" charset="-128"/>
              </a:rPr>
              <a:t>分析</a:t>
            </a:r>
            <a:endParaRPr lang="ja-JP"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None/>
            </a:pPr>
            <a:r>
              <a:rPr lang="ja-JP" altLang="en-US" sz="2400" b="1" kern="1200" dirty="0">
                <a:solidFill>
                  <a:schemeClr val="tx1">
                    <a:lumMod val="75000"/>
                    <a:lumOff val="25000"/>
                  </a:schemeClr>
                </a:solidFill>
                <a:latin typeface="Meiryo UI" pitchFamily="50" charset="-128"/>
                <a:ea typeface="Meiryo UI" pitchFamily="50" charset="-128"/>
              </a:rPr>
              <a:t>３</a:t>
            </a:r>
            <a:r>
              <a:rPr lang="ja-JP" altLang="ja-JP" sz="2400" b="1" kern="1200" dirty="0">
                <a:solidFill>
                  <a:schemeClr val="tx1">
                    <a:lumMod val="75000"/>
                    <a:lumOff val="25000"/>
                  </a:schemeClr>
                </a:solidFill>
                <a:latin typeface="Meiryo UI" pitchFamily="50" charset="-128"/>
                <a:ea typeface="Meiryo UI" pitchFamily="50" charset="-128"/>
              </a:rPr>
              <a:t>－２． </a:t>
            </a:r>
            <a:r>
              <a:rPr lang="ja-JP" altLang="en-US" sz="2400" b="1" kern="1200" dirty="0">
                <a:solidFill>
                  <a:schemeClr val="tx1">
                    <a:lumMod val="75000"/>
                    <a:lumOff val="25000"/>
                  </a:schemeClr>
                </a:solidFill>
                <a:latin typeface="Meiryo UI" pitchFamily="50" charset="-128"/>
                <a:ea typeface="Meiryo UI" pitchFamily="50" charset="-128"/>
              </a:rPr>
              <a:t>エネルギー生産性の分析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None/>
            </a:pPr>
            <a:r>
              <a:rPr lang="ja-JP" altLang="en-US" sz="2400" b="1" kern="1200" dirty="0">
                <a:solidFill>
                  <a:schemeClr val="tx1">
                    <a:lumMod val="75000"/>
                    <a:lumOff val="25000"/>
                  </a:schemeClr>
                </a:solidFill>
                <a:latin typeface="Meiryo UI" pitchFamily="50" charset="-128"/>
                <a:ea typeface="Meiryo UI" pitchFamily="50" charset="-128"/>
              </a:rPr>
              <a:t>３－３． </a:t>
            </a:r>
            <a:r>
              <a:rPr lang="en-US" altLang="ja-JP" sz="2400" b="1" kern="1200" dirty="0">
                <a:solidFill>
                  <a:schemeClr val="tx1">
                    <a:lumMod val="75000"/>
                    <a:lumOff val="25000"/>
                  </a:schemeClr>
                </a:solidFill>
                <a:latin typeface="Meiryo UI" pitchFamily="50" charset="-128"/>
                <a:ea typeface="Meiryo UI" pitchFamily="50" charset="-128"/>
              </a:rPr>
              <a:t>CO2</a:t>
            </a:r>
            <a:r>
              <a:rPr lang="ja-JP" altLang="en-US" sz="2400" b="1" kern="1200" dirty="0">
                <a:solidFill>
                  <a:schemeClr val="tx1">
                    <a:lumMod val="75000"/>
                    <a:lumOff val="25000"/>
                  </a:schemeClr>
                </a:solidFill>
                <a:latin typeface="Meiryo UI" pitchFamily="50" charset="-128"/>
                <a:ea typeface="Meiryo UI" pitchFamily="50" charset="-128"/>
              </a:rPr>
              <a:t>排出量の分析</a:t>
            </a:r>
          </a:p>
        </p:txBody>
      </p:sp>
      <p:sp>
        <p:nvSpPr>
          <p:cNvPr id="1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48</a:t>
            </a:fld>
            <a:endParaRPr lang="en-US" altLang="ja-JP" b="1" dirty="0">
              <a:latin typeface="Meiryo UI" pitchFamily="50" charset="-128"/>
              <a:ea typeface="Meiryo UI" pitchFamily="50" charset="-128"/>
            </a:endParaRPr>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エネルギーの分析における</a:t>
            </a:r>
            <a:r>
              <a:rPr kumimoji="1" lang="en-US" altLang="ja-JP" dirty="0">
                <a:latin typeface="Meiryo UI" pitchFamily="50" charset="-128"/>
                <a:ea typeface="Meiryo UI" pitchFamily="50" charset="-128"/>
              </a:rPr>
              <a:t>23</a:t>
            </a:r>
            <a:r>
              <a:rPr kumimoji="1" lang="ja-JP" altLang="en-US" dirty="0">
                <a:latin typeface="Meiryo UI" pitchFamily="50" charset="-128"/>
                <a:ea typeface="Meiryo UI" pitchFamily="50" charset="-128"/>
              </a:rPr>
              <a:t>産業について</a:t>
            </a: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49</a:t>
            </a:fld>
            <a:endParaRPr lang="en-US" altLang="ja-JP" b="1" dirty="0">
              <a:latin typeface="Meiryo UI" pitchFamily="50" charset="-128"/>
              <a:ea typeface="Meiryo UI" pitchFamily="50" charset="-128"/>
            </a:endParaRPr>
          </a:p>
        </p:txBody>
      </p:sp>
      <p:sp>
        <p:nvSpPr>
          <p:cNvPr id="8" name="テキスト ボックス 7"/>
          <p:cNvSpPr txBox="1"/>
          <p:nvPr/>
        </p:nvSpPr>
        <p:spPr>
          <a:xfrm>
            <a:off x="0" y="574105"/>
            <a:ext cx="9144000" cy="253916"/>
          </a:xfrm>
          <a:prstGeom prst="rect">
            <a:avLst/>
          </a:prstGeom>
          <a:noFill/>
          <a:ln w="28575">
            <a:noFill/>
            <a:prstDash val="sysDash"/>
          </a:ln>
        </p:spPr>
        <p:txBody>
          <a:bodyPr wrap="square" rtlCol="0">
            <a:spAutoFit/>
          </a:bodyPr>
          <a:lstStyle/>
          <a:p>
            <a:pPr marL="180975" indent="-180975" algn="just">
              <a:spcBef>
                <a:spcPts val="300"/>
              </a:spcBef>
              <a:spcAft>
                <a:spcPts val="400"/>
              </a:spcAft>
              <a:buClr>
                <a:srgbClr val="002060"/>
              </a:buClr>
            </a:pPr>
            <a:r>
              <a:rPr lang="ja-JP" altLang="en-US" sz="1050" b="1" dirty="0">
                <a:latin typeface="Meiryo UI" pitchFamily="50" charset="-128"/>
                <a:ea typeface="Meiryo UI" pitchFamily="50" charset="-128"/>
              </a:rPr>
              <a:t>以降のエネルギーの分析における産業分類は、地域経済循環分析用データと都道府県別エネルギー消費統計の産業分類の共通産業分類である</a:t>
            </a:r>
            <a:r>
              <a:rPr lang="en-US" altLang="ja-JP" sz="1050" b="1" dirty="0">
                <a:latin typeface="Meiryo UI" pitchFamily="50" charset="-128"/>
                <a:ea typeface="Meiryo UI" pitchFamily="50" charset="-128"/>
              </a:rPr>
              <a:t>23</a:t>
            </a:r>
            <a:r>
              <a:rPr lang="ja-JP" altLang="en-US" sz="1050" b="1" dirty="0">
                <a:latin typeface="Meiryo UI" pitchFamily="50" charset="-128"/>
                <a:ea typeface="Meiryo UI" pitchFamily="50" charset="-128"/>
              </a:rPr>
              <a:t>産業とした。</a:t>
            </a:r>
            <a:endParaRPr lang="en-US" altLang="ja-JP" sz="1050" b="1" dirty="0">
              <a:latin typeface="Meiryo UI" pitchFamily="50" charset="-128"/>
              <a:ea typeface="Meiryo UI" pitchFamily="50" charset="-128"/>
            </a:endParaRPr>
          </a:p>
        </p:txBody>
      </p:sp>
      <p:graphicFrame>
        <p:nvGraphicFramePr>
          <p:cNvPr id="9" name="表 8"/>
          <p:cNvGraphicFramePr>
            <a:graphicFrameLocks noGrp="1"/>
          </p:cNvGraphicFramePr>
          <p:nvPr>
            <p:extLst>
              <p:ext uri="{D42A27DB-BD31-4B8C-83A1-F6EECF244321}">
                <p14:modId xmlns:p14="http://schemas.microsoft.com/office/powerpoint/2010/main" val="2806765344"/>
              </p:ext>
            </p:extLst>
          </p:nvPr>
        </p:nvGraphicFramePr>
        <p:xfrm>
          <a:off x="147600" y="802411"/>
          <a:ext cx="8848800" cy="5616003"/>
        </p:xfrm>
        <a:graphic>
          <a:graphicData uri="http://schemas.openxmlformats.org/drawingml/2006/table">
            <a:tbl>
              <a:tblPr firstRow="1" firstCol="1" bandRow="1">
                <a:tableStyleId>{5940675A-B579-460E-94D1-54222C63F5DA}</a:tableStyleId>
              </a:tblPr>
              <a:tblGrid>
                <a:gridCol w="739855">
                  <a:extLst>
                    <a:ext uri="{9D8B030D-6E8A-4147-A177-3AD203B41FA5}">
                      <a16:colId xmlns:a16="http://schemas.microsoft.com/office/drawing/2014/main" val="20000"/>
                    </a:ext>
                  </a:extLst>
                </a:gridCol>
                <a:gridCol w="2350512">
                  <a:extLst>
                    <a:ext uri="{9D8B030D-6E8A-4147-A177-3AD203B41FA5}">
                      <a16:colId xmlns:a16="http://schemas.microsoft.com/office/drawing/2014/main" val="20001"/>
                    </a:ext>
                  </a:extLst>
                </a:gridCol>
                <a:gridCol w="2845935">
                  <a:extLst>
                    <a:ext uri="{9D8B030D-6E8A-4147-A177-3AD203B41FA5}">
                      <a16:colId xmlns:a16="http://schemas.microsoft.com/office/drawing/2014/main" val="20002"/>
                    </a:ext>
                  </a:extLst>
                </a:gridCol>
                <a:gridCol w="2912498">
                  <a:extLst>
                    <a:ext uri="{9D8B030D-6E8A-4147-A177-3AD203B41FA5}">
                      <a16:colId xmlns:a16="http://schemas.microsoft.com/office/drawing/2014/main" val="20003"/>
                    </a:ext>
                  </a:extLst>
                </a:gridCol>
              </a:tblGrid>
              <a:tr h="201741">
                <a:tc>
                  <a:txBody>
                    <a:bodyPr/>
                    <a:lstStyle/>
                    <a:p>
                      <a:pPr algn="ctr" fontAlgn="auto">
                        <a:lnSpc>
                          <a:spcPts val="1000"/>
                        </a:lnSpc>
                        <a:spcAft>
                          <a:spcPts val="0"/>
                        </a:spcAft>
                      </a:pPr>
                      <a:r>
                        <a:rPr lang="en-US" altLang="ja-JP" sz="800" b="1" kern="100" dirty="0">
                          <a:effectLst/>
                          <a:latin typeface="Meiryo UI" panose="020B0604030504040204" pitchFamily="50" charset="-128"/>
                          <a:ea typeface="Meiryo UI" panose="020B0604030504040204" pitchFamily="50" charset="-128"/>
                        </a:rPr>
                        <a:t>No.</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kumimoji="1" lang="ja-JP" altLang="en-US" sz="800" b="1" dirty="0">
                          <a:latin typeface="Meiryo UI" panose="020B0604030504040204" pitchFamily="50" charset="-128"/>
                          <a:ea typeface="Meiryo UI" panose="020B0604030504040204" pitchFamily="50" charset="-128"/>
                        </a:rPr>
                        <a:t>本データの産業分類</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fontAlgn="auto">
                        <a:lnSpc>
                          <a:spcPts val="1000"/>
                        </a:lnSpc>
                        <a:spcAft>
                          <a:spcPts val="0"/>
                        </a:spcAft>
                      </a:pPr>
                      <a:r>
                        <a:rPr lang="ja-JP" altLang="ja-JP" sz="800" b="1" dirty="0">
                          <a:solidFill>
                            <a:srgbClr val="000000"/>
                          </a:solidFill>
                          <a:latin typeface="Meiryo UI" panose="020B0604030504040204" pitchFamily="50" charset="-128"/>
                          <a:ea typeface="Meiryo UI" panose="020B0604030504040204" pitchFamily="50" charset="-128"/>
                          <a:cs typeface="Times New Roman"/>
                        </a:rPr>
                        <a:t>①地域経済循環分析用データの産業分類</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fontAlgn="auto">
                        <a:lnSpc>
                          <a:spcPts val="1000"/>
                        </a:lnSpc>
                        <a:spcAft>
                          <a:spcPts val="0"/>
                        </a:spcAft>
                      </a:pPr>
                      <a:r>
                        <a:rPr lang="ja-JP" altLang="ja-JP" sz="800" b="1" dirty="0">
                          <a:solidFill>
                            <a:srgbClr val="000000"/>
                          </a:solidFill>
                          <a:latin typeface="Meiryo UI" panose="020B0604030504040204" pitchFamily="50" charset="-128"/>
                          <a:ea typeface="Meiryo UI" panose="020B0604030504040204" pitchFamily="50" charset="-128"/>
                          <a:cs typeface="Times New Roman"/>
                        </a:rPr>
                        <a:t>②都道府県別エネルギー消費統計の産業分類</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extLst>
                  <a:ext uri="{0D108BD9-81ED-4DB2-BD59-A6C34878D82A}">
                    <a16:rowId xmlns:a16="http://schemas.microsoft.com/office/drawing/2014/main" val="10000"/>
                  </a:ext>
                </a:extLst>
              </a:tr>
              <a:tr h="128911">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農林水産業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農林水産業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extLst>
                  <a:ext uri="{0D108BD9-81ED-4DB2-BD59-A6C34878D82A}">
                    <a16:rowId xmlns:a16="http://schemas.microsoft.com/office/drawing/2014/main" val="10001"/>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林業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vMerge="1">
                  <a:txBody>
                    <a:bodyPr/>
                    <a:lstStyle/>
                    <a:p>
                      <a:endParaRPr kumimoji="1" lang="ja-JP" altLang="en-US"/>
                    </a:p>
                  </a:txBody>
                  <a:tcPr/>
                </a:tc>
                <a:extLst>
                  <a:ext uri="{0D108BD9-81ED-4DB2-BD59-A6C34878D82A}">
                    <a16:rowId xmlns:a16="http://schemas.microsoft.com/office/drawing/2014/main" val="10002"/>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vMerge="1">
                  <a:txBody>
                    <a:bodyPr/>
                    <a:lstStyle/>
                    <a:p>
                      <a:endParaRPr kumimoji="1" lang="ja-JP" altLang="en-US"/>
                    </a:p>
                  </a:txBody>
                  <a:tcPr/>
                </a:tc>
                <a:extLst>
                  <a:ext uri="{0D108BD9-81ED-4DB2-BD59-A6C34878D82A}">
                    <a16:rowId xmlns:a16="http://schemas.microsoft.com/office/drawing/2014/main" val="10003"/>
                  </a:ext>
                </a:extLst>
              </a:tr>
              <a:tr h="128911">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鉱業他</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鉱業他</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4"/>
                  </a:ext>
                </a:extLst>
              </a:tr>
              <a:tr h="128911">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食品飲料製造業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食料品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食品飲料製造業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5"/>
                  </a:ext>
                </a:extLst>
              </a:tr>
              <a:tr h="128911">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4</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6"/>
                  </a:ext>
                </a:extLst>
              </a:tr>
              <a:tr h="128911">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5</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7"/>
                  </a:ext>
                </a:extLst>
              </a:tr>
              <a:tr h="128911">
                <a:tc rowSpan="2">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6</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化学工業</a:t>
                      </a:r>
                      <a:r>
                        <a:rPr lang="en-US" sz="800" kern="100" dirty="0">
                          <a:effectLst/>
                          <a:latin typeface="Meiryo UI" panose="020B0604030504040204" pitchFamily="50" charset="-128"/>
                          <a:ea typeface="Meiryo UI" panose="020B0604030504040204" pitchFamily="50" charset="-128"/>
                        </a:rPr>
                        <a:t>(</a:t>
                      </a:r>
                      <a:r>
                        <a:rPr lang="ja-JP" sz="800" kern="100" dirty="0">
                          <a:effectLst/>
                          <a:latin typeface="Meiryo UI" panose="020B0604030504040204" pitchFamily="50" charset="-128"/>
                          <a:ea typeface="Meiryo UI" panose="020B0604030504040204" pitchFamily="50" charset="-128"/>
                        </a:rPr>
                        <a:t>含石油石炭製品</a:t>
                      </a:r>
                      <a:r>
                        <a:rPr lang="en-US" sz="800" kern="100" dirty="0">
                          <a:effectLst/>
                          <a:latin typeface="Meiryo UI" panose="020B0604030504040204" pitchFamily="50" charset="-128"/>
                          <a:ea typeface="Meiryo UI" panose="020B0604030504040204" pitchFamily="50" charset="-128"/>
                        </a:rPr>
                        <a:t>)</a:t>
                      </a:r>
                      <a:endParaRPr lang="ja-JP" sz="800"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化学工業</a:t>
                      </a:r>
                      <a:r>
                        <a:rPr lang="en-US" sz="800" kern="100" dirty="0">
                          <a:effectLst/>
                          <a:latin typeface="Meiryo UI" panose="020B0604030504040204" pitchFamily="50" charset="-128"/>
                          <a:ea typeface="Meiryo UI" panose="020B0604030504040204" pitchFamily="50" charset="-128"/>
                        </a:rPr>
                        <a:t>(</a:t>
                      </a:r>
                      <a:r>
                        <a:rPr lang="ja-JP" sz="800" kern="100" dirty="0">
                          <a:effectLst/>
                          <a:latin typeface="Meiryo UI" panose="020B0604030504040204" pitchFamily="50" charset="-128"/>
                          <a:ea typeface="Meiryo UI" panose="020B0604030504040204" pitchFamily="50" charset="-128"/>
                        </a:rPr>
                        <a:t>含石油石炭製品</a:t>
                      </a:r>
                      <a:r>
                        <a:rPr lang="en-US" sz="800" kern="100" dirty="0">
                          <a:effectLst/>
                          <a:latin typeface="Meiryo UI" panose="020B0604030504040204" pitchFamily="50" charset="-128"/>
                          <a:ea typeface="Meiryo UI" panose="020B0604030504040204" pitchFamily="50" charset="-128"/>
                        </a:rPr>
                        <a:t>)</a:t>
                      </a:r>
                      <a:endParaRPr lang="ja-JP" sz="800"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8"/>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石油・石炭製品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09"/>
                  </a:ext>
                </a:extLst>
              </a:tr>
              <a:tr h="128911">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7</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窯業･土石製品製造業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窯業・土石製品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窯業･土石製品製造業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0"/>
                  </a:ext>
                </a:extLst>
              </a:tr>
              <a:tr h="128911">
                <a:tc rowSpan="3">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8</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鉄鋼･非鉄･金属製品製造業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鉄鋼･非鉄･金属製品製造業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1"/>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非鉄金属</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2"/>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金属製品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3"/>
                  </a:ext>
                </a:extLst>
              </a:tr>
              <a:tr h="128911">
                <a:tc rowSpan="5">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9</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5">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機械製造業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はん用・生産用・業務用機械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5">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機械製造業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4"/>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電子部品・デバイス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5"/>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電気機械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6"/>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情報・通信機器</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7"/>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輸送用機械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8"/>
                  </a:ext>
                </a:extLst>
              </a:tr>
              <a:tr h="128911">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10</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印刷･同関連業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印刷･同関連業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9"/>
                  </a:ext>
                </a:extLst>
              </a:tr>
              <a:tr h="128911">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木製品･家具他工業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0"/>
                  </a:ext>
                </a:extLst>
              </a:tr>
              <a:tr h="12891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プラスチック･ゴム･皮革製品製造業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1"/>
                  </a:ext>
                </a:extLst>
              </a:tr>
              <a:tr h="12891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他製造業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2"/>
                  </a:ext>
                </a:extLst>
              </a:tr>
              <a:tr h="128911">
                <a:tc rowSpan="4">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4">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電気ガス熱供給水道業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4">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電気ガス熱供給水道業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3"/>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ガス・熱供給業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4"/>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5"/>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廃棄物処理業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6"/>
                  </a:ext>
                </a:extLst>
              </a:tr>
              <a:tr h="128911">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7"/>
                  </a:ext>
                </a:extLst>
              </a:tr>
              <a:tr h="128911">
                <a:tc rowSpan="2">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14</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8"/>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9"/>
                  </a:ext>
                </a:extLst>
              </a:tr>
              <a:tr h="128911">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15</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運輸業･郵便業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運輸業･郵便業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0"/>
                  </a:ext>
                </a:extLst>
              </a:tr>
              <a:tr h="128911">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16</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宿泊業･飲食サービス業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宿泊・飲食サービス業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宿泊業･飲食サービス業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1"/>
                  </a:ext>
                </a:extLst>
              </a:tr>
              <a:tr h="128911">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17</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2"/>
                  </a:ext>
                </a:extLst>
              </a:tr>
              <a:tr h="128911">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18</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金融業･保険業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金融・保険業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金融業･保険業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3"/>
                  </a:ext>
                </a:extLst>
              </a:tr>
              <a:tr h="128911">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19</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不動産業･物品賃貸業・</a:t>
                      </a:r>
                    </a:p>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専門・技術サービス業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住宅賃貸業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不動産業･物品賃貸業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4"/>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その他の不動産業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35"/>
                  </a:ext>
                </a:extLst>
              </a:tr>
              <a:tr h="128911">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専門・科学技術、業務支援ｻｰﾋﾞｽ業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学術研究･専門･技術サービス業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6"/>
                  </a:ext>
                </a:extLst>
              </a:tr>
              <a:tr h="128911">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20</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7"/>
                  </a:ext>
                </a:extLst>
              </a:tr>
              <a:tr h="128911">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教育･学習支援業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教育</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教育･学習支援業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8"/>
                  </a:ext>
                </a:extLst>
              </a:tr>
              <a:tr h="128911">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医療･福祉</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保健衛生・社会事業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医療･福祉</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9"/>
                  </a:ext>
                </a:extLst>
              </a:tr>
              <a:tr h="128911">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その他のサービス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その他のサービス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生活関連サービス業･娯楽業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0"/>
                  </a:ext>
                </a:extLst>
              </a:tr>
              <a:tr h="12891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複合サービス事業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1"/>
                  </a:ext>
                </a:extLst>
              </a:tr>
              <a:tr h="12891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他サービス業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2"/>
                  </a:ext>
                </a:extLst>
              </a:tr>
            </a:tbl>
          </a:graphicData>
        </a:graphic>
      </p:graphicFrame>
      <p:sp>
        <p:nvSpPr>
          <p:cNvPr id="10" name="正方形/長方形 9">
            <a:extLst>
              <a:ext uri="{FF2B5EF4-FFF2-40B4-BE49-F238E27FC236}">
                <a16:creationId xmlns:a16="http://schemas.microsoft.com/office/drawing/2014/main" id="{9EDD757A-4C8C-B30B-464D-A40BCD1C1402}"/>
              </a:ext>
            </a:extLst>
          </p:cNvPr>
          <p:cNvSpPr/>
          <p:nvPr/>
        </p:nvSpPr>
        <p:spPr>
          <a:xfrm>
            <a:off x="180000" y="6411078"/>
            <a:ext cx="5512057" cy="175295"/>
          </a:xfrm>
          <a:prstGeom prst="rect">
            <a:avLst/>
          </a:prstGeom>
        </p:spPr>
        <p:txBody>
          <a:bodyPr wrap="square" lIns="36000" tIns="36000" rIns="36000" bIns="36000">
            <a:spAutoFit/>
          </a:bodyPr>
          <a:lstStyle/>
          <a:p>
            <a:pPr marL="180975" indent="-180975" algn="just">
              <a:lnSpc>
                <a:spcPts val="800"/>
              </a:lnSpc>
              <a:spcBef>
                <a:spcPts val="0"/>
              </a:spcBef>
              <a:spcAft>
                <a:spcPts val="0"/>
              </a:spcAft>
              <a:buClr>
                <a:srgbClr val="002060"/>
              </a:buClr>
              <a:defRPr/>
            </a:pPr>
            <a:r>
              <a:rPr lang="ja-JP" altLang="en-US" sz="800" dirty="0">
                <a:latin typeface="Meiryo UI" pitchFamily="50" charset="-128"/>
                <a:ea typeface="Meiryo UI" pitchFamily="50" charset="-128"/>
              </a:rPr>
              <a:t>注）表中の色分けは、緑が第</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次産業、赤が第</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次産業、青が第</a:t>
            </a:r>
            <a:r>
              <a:rPr lang="en-US" altLang="ja-JP" sz="800" dirty="0">
                <a:latin typeface="Meiryo UI" pitchFamily="50" charset="-128"/>
                <a:ea typeface="Meiryo UI" pitchFamily="50" charset="-128"/>
              </a:rPr>
              <a:t>3</a:t>
            </a:r>
            <a:r>
              <a:rPr lang="ja-JP" altLang="en-US" sz="800" dirty="0">
                <a:latin typeface="Meiryo UI" pitchFamily="50" charset="-128"/>
                <a:ea typeface="Meiryo UI" pitchFamily="50" charset="-128"/>
              </a:rPr>
              <a:t>次産業を表す。</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p:cNvSpPr txBox="1">
            <a:spLocks noGrp="1"/>
          </p:cNvSpPr>
          <p:nvPr>
            <p:ph type="ctrTitle"/>
          </p:nvPr>
        </p:nvSpPr>
        <p:spPr>
          <a:xfrm>
            <a:off x="0" y="2160000"/>
            <a:ext cx="9144000" cy="707886"/>
          </a:xfrm>
          <a:prstGeom prst="rect">
            <a:avLst/>
          </a:prstGeom>
          <a:solidFill>
            <a:srgbClr val="008080"/>
          </a:solidFill>
        </p:spPr>
        <p:txBody>
          <a:bodyPr wrap="square" rtlCol="0">
            <a:spAutoFit/>
          </a:bodyPr>
          <a:lstStyle/>
          <a:p>
            <a:pPr algn="ctr"/>
            <a:r>
              <a:rPr lang="ja-JP" altLang="en-US" sz="4000" dirty="0">
                <a:solidFill>
                  <a:schemeClr val="bg1"/>
                </a:solidFill>
                <a:latin typeface="Meiryo UI" pitchFamily="50" charset="-128"/>
                <a:ea typeface="Meiryo UI" pitchFamily="50" charset="-128"/>
              </a:rPr>
              <a:t>１．地域の所得循環構造</a:t>
            </a:r>
            <a:endParaRPr kumimoji="1" lang="en-US" altLang="ja-JP" sz="4000" dirty="0">
              <a:solidFill>
                <a:schemeClr val="bg1"/>
              </a:solidFill>
              <a:latin typeface="Meiryo UI" pitchFamily="50" charset="-128"/>
              <a:ea typeface="Meiryo UI" pitchFamily="50" charset="-128"/>
            </a:endParaRP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242253750"/>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3">
            <a:extLst>
              <a:ext uri="{FF2B5EF4-FFF2-40B4-BE49-F238E27FC236}">
                <a16:creationId xmlns:a16="http://schemas.microsoft.com/office/drawing/2014/main" id="{74081230-31CD-468D-92ED-07464EA84BE4}"/>
              </a:ext>
            </a:extLst>
          </p:cNvPr>
          <p:cNvSpPr txBox="1">
            <a:spLocks/>
          </p:cNvSpPr>
          <p:nvPr/>
        </p:nvSpPr>
        <p:spPr bwMode="auto">
          <a:xfrm>
            <a:off x="0" y="2160000"/>
            <a:ext cx="9144000" cy="707886"/>
          </a:xfrm>
          <a:prstGeom prst="rect">
            <a:avLst/>
          </a:prstGeom>
          <a:solidFill>
            <a:srgbClr val="D3F9EB"/>
          </a:solidFill>
          <a:ln w="9525">
            <a:noFill/>
            <a:miter lim="800000"/>
            <a:headEnd/>
            <a:tailEnd/>
          </a:ln>
        </p:spPr>
        <p:txBody>
          <a:bodyPr vert="horz" wrap="square" lIns="91440" tIns="45720" rIns="91440" bIns="45720" numCol="1" rtlCol="0" anchor="b" anchorCtr="0" compatLnSpc="1">
            <a:prstTxWarp prst="textNoShape">
              <a:avLst/>
            </a:prstTxWarp>
            <a:spAutoFit/>
          </a:bodyPr>
          <a:lstStyle>
            <a:lvl1pPr algn="l" rtl="0" eaLnBrk="0" fontAlgn="base" hangingPunct="0">
              <a:spcBef>
                <a:spcPct val="0"/>
              </a:spcBef>
              <a:spcAft>
                <a:spcPct val="0"/>
              </a:spcAft>
              <a:defRPr kumimoji="1" sz="2400" b="1">
                <a:solidFill>
                  <a:srgbClr val="44546A"/>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dirty="0">
                <a:solidFill>
                  <a:schemeClr val="tx1">
                    <a:lumMod val="75000"/>
                    <a:lumOff val="25000"/>
                  </a:schemeClr>
                </a:solidFill>
              </a:rPr>
              <a:t>３－１．エネルギー消費量の分析</a:t>
            </a:r>
            <a:endParaRPr lang="en-US" altLang="ja-JP" sz="4000" kern="0" dirty="0">
              <a:solidFill>
                <a:schemeClr val="tx1">
                  <a:lumMod val="75000"/>
                  <a:lumOff val="25000"/>
                </a:schemeClr>
              </a:solidFill>
            </a:endParaRPr>
          </a:p>
        </p:txBody>
      </p:sp>
      <p:sp>
        <p:nvSpPr>
          <p:cNvPr id="4" name="スライド番号プレースホルダ 2">
            <a:extLst>
              <a:ext uri="{FF2B5EF4-FFF2-40B4-BE49-F238E27FC236}">
                <a16:creationId xmlns:a16="http://schemas.microsoft.com/office/drawing/2014/main" id="{B1FE47CB-2ABB-41B1-B828-D7745A77A791}"/>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50</a:t>
            </a:fld>
            <a:endParaRPr lang="en-US" altLang="ja-JP" b="1" dirty="0">
              <a:latin typeface="Meiryo UI" pitchFamily="50" charset="-128"/>
              <a:ea typeface="Meiryo UI" pitchFamily="50" charset="-128"/>
            </a:endParaRPr>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（１）産業別</a:t>
            </a:r>
            <a:r>
              <a:rPr lang="ja-JP" altLang="en-US" dirty="0">
                <a:latin typeface="Meiryo UI" pitchFamily="50" charset="-128"/>
                <a:ea typeface="Meiryo UI" pitchFamily="50" charset="-128"/>
              </a:rPr>
              <a:t>エネルギー消費量</a:t>
            </a:r>
            <a:endParaRPr kumimoji="1" lang="ja-JP" altLang="en-US" dirty="0">
              <a:latin typeface="Meiryo UI" pitchFamily="50" charset="-128"/>
              <a:ea typeface="Meiryo UI" pitchFamily="50" charset="-128"/>
            </a:endParaRPr>
          </a:p>
        </p:txBody>
      </p:sp>
      <p:sp>
        <p:nvSpPr>
          <p:cNvPr id="7" name="正方形/長方形 6"/>
          <p:cNvSpPr/>
          <p:nvPr/>
        </p:nvSpPr>
        <p:spPr bwMode="auto">
          <a:xfrm>
            <a:off x="252000" y="1744338"/>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年の○○市の産業別エネルギー消費量は、医療･福祉のエネルギー消費量が最も多く、次いで化学工業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含石油石炭製品</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機械製造業の順となっている。</a:t>
            </a:r>
          </a:p>
        </p:txBody>
      </p:sp>
      <p:sp>
        <p:nvSpPr>
          <p:cNvPr id="11" name="正方形/長方形 10"/>
          <p:cNvSpPr/>
          <p:nvPr/>
        </p:nvSpPr>
        <p:spPr>
          <a:xfrm>
            <a:off x="232698" y="2379060"/>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産業別エネルギー消費量</a:t>
            </a:r>
          </a:p>
        </p:txBody>
      </p:sp>
      <p:sp>
        <p:nvSpPr>
          <p:cNvPr id="1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51</a:t>
            </a:fld>
            <a:endParaRPr lang="en-US" altLang="ja-JP" b="1" dirty="0">
              <a:latin typeface="Meiryo UI" pitchFamily="50" charset="-128"/>
              <a:ea typeface="Meiryo UI" pitchFamily="50" charset="-128"/>
            </a:endParaRPr>
          </a:p>
        </p:txBody>
      </p:sp>
      <p:sp>
        <p:nvSpPr>
          <p:cNvPr id="13" name="Rectangle 3"/>
          <p:cNvSpPr>
            <a:spLocks noChangeArrowheads="1"/>
          </p:cNvSpPr>
          <p:nvPr/>
        </p:nvSpPr>
        <p:spPr bwMode="auto">
          <a:xfrm>
            <a:off x="820109" y="649346"/>
            <a:ext cx="8280000" cy="1008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エネルギー消費量は、産業によって生産量１単位当たりのエネルギー消費量が異なるため、必ずしも生産量が多い産業がエネルギー消費量が多いとは限らない。</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ここでは、地域のエネルギー消費量の規模と推移を産業別に把握する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6" name="テキスト ボックス 15"/>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0" name="テキスト ボックス 9"/>
          <p:cNvSpPr txBox="1"/>
          <p:nvPr/>
        </p:nvSpPr>
        <p:spPr>
          <a:xfrm>
            <a:off x="7164642" y="2484570"/>
            <a:ext cx="1800000" cy="996033"/>
          </a:xfrm>
          <a:prstGeom prst="rect">
            <a:avLst/>
          </a:prstGeom>
          <a:solidFill>
            <a:schemeClr val="bg1">
              <a:lumMod val="95000"/>
            </a:schemeClr>
          </a:solidFill>
          <a:ln w="9525">
            <a:noFill/>
          </a:ln>
        </p:spPr>
        <p:txBody>
          <a:bodyPr wrap="square" lIns="0" tIns="36000" rIns="0" bIns="36000" rtlCol="0">
            <a:spAutoFit/>
          </a:bodyPr>
          <a:lstStyle/>
          <a:p>
            <a:pPr algn="ctr"/>
            <a:r>
              <a:rPr lang="en-US" altLang="ja-JP" sz="1000" dirty="0">
                <a:latin typeface="Meiryo UI" panose="020B0604030504040204" pitchFamily="50" charset="-128"/>
                <a:ea typeface="Meiryo UI" panose="020B0604030504040204" pitchFamily="50" charset="-128"/>
              </a:rPr>
              <a:t>2010</a:t>
            </a:r>
            <a:r>
              <a:rPr lang="ja-JP" altLang="en-US" sz="1000" dirty="0">
                <a:latin typeface="Meiryo UI" panose="020B0604030504040204" pitchFamily="50" charset="-128"/>
                <a:ea typeface="Meiryo UI" panose="020B0604030504040204" pitchFamily="50" charset="-128"/>
              </a:rPr>
              <a:t>年：○○</a:t>
            </a:r>
            <a:r>
              <a:rPr lang="en-US" altLang="ja-JP" sz="1000" dirty="0">
                <a:latin typeface="Meiryo UI" panose="020B0604030504040204" pitchFamily="50" charset="-128"/>
                <a:ea typeface="Meiryo UI" panose="020B0604030504040204" pitchFamily="50" charset="-128"/>
              </a:rPr>
              <a:t> TJ/</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a:p>
            <a:pPr algn="ctr"/>
            <a:r>
              <a:rPr lang="en-US" altLang="ja-JP" sz="1000" dirty="0">
                <a:latin typeface="Meiryo UI" panose="020B0604030504040204" pitchFamily="50" charset="-128"/>
                <a:ea typeface="Meiryo UI" panose="020B0604030504040204" pitchFamily="50" charset="-128"/>
              </a:rPr>
              <a:t>2013</a:t>
            </a:r>
            <a:r>
              <a:rPr lang="ja-JP" altLang="en-US" sz="1000" dirty="0">
                <a:latin typeface="Meiryo UI" panose="020B0604030504040204" pitchFamily="50" charset="-128"/>
                <a:ea typeface="Meiryo UI" panose="020B0604030504040204" pitchFamily="50" charset="-128"/>
              </a:rPr>
              <a:t>年：○○</a:t>
            </a:r>
            <a:r>
              <a:rPr lang="en-US" altLang="ja-JP" sz="1000" dirty="0">
                <a:latin typeface="Meiryo UI" panose="020B0604030504040204" pitchFamily="50" charset="-128"/>
                <a:ea typeface="Meiryo UI" panose="020B0604030504040204" pitchFamily="50" charset="-128"/>
              </a:rPr>
              <a:t> TJ/</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a:p>
            <a:pPr algn="ctr"/>
            <a:r>
              <a:rPr lang="en-US" altLang="ja-JP" sz="1000" dirty="0">
                <a:latin typeface="Meiryo UI" panose="020B0604030504040204" pitchFamily="50" charset="-128"/>
                <a:ea typeface="Meiryo UI" panose="020B0604030504040204" pitchFamily="50" charset="-128"/>
              </a:rPr>
              <a:t>2015</a:t>
            </a:r>
            <a:r>
              <a:rPr lang="ja-JP" altLang="en-US" sz="1000" dirty="0">
                <a:latin typeface="Meiryo UI" panose="020B0604030504040204" pitchFamily="50" charset="-128"/>
                <a:ea typeface="Meiryo UI" panose="020B0604030504040204" pitchFamily="50" charset="-128"/>
              </a:rPr>
              <a:t>年：○○ </a:t>
            </a:r>
            <a:r>
              <a:rPr lang="en-US" altLang="ja-JP" sz="1000" dirty="0">
                <a:latin typeface="Meiryo UI" panose="020B0604030504040204" pitchFamily="50" charset="-128"/>
                <a:ea typeface="Meiryo UI" panose="020B0604030504040204" pitchFamily="50" charset="-128"/>
              </a:rPr>
              <a:t>TJ/</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a:p>
            <a:pPr algn="ctr"/>
            <a:r>
              <a:rPr lang="en-US" altLang="ja-JP" sz="1000" dirty="0">
                <a:latin typeface="Meiryo UI" panose="020B0604030504040204" pitchFamily="50" charset="-128"/>
                <a:ea typeface="Meiryo UI" panose="020B0604030504040204" pitchFamily="50" charset="-128"/>
              </a:rPr>
              <a:t>2018</a:t>
            </a:r>
            <a:r>
              <a:rPr lang="ja-JP" altLang="en-US" sz="1000" dirty="0">
                <a:latin typeface="Meiryo UI" panose="020B0604030504040204" pitchFamily="50" charset="-128"/>
                <a:ea typeface="Meiryo UI" panose="020B0604030504040204" pitchFamily="50" charset="-128"/>
              </a:rPr>
              <a:t>年：○○ </a:t>
            </a:r>
            <a:r>
              <a:rPr lang="en-US" altLang="ja-JP" sz="1000" dirty="0">
                <a:latin typeface="Meiryo UI" panose="020B0604030504040204" pitchFamily="50" charset="-128"/>
                <a:ea typeface="Meiryo UI" panose="020B0604030504040204" pitchFamily="50" charset="-128"/>
              </a:rPr>
              <a:t>TJ/</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a:p>
            <a:pPr algn="ctr"/>
            <a:r>
              <a:rPr lang="en-US" altLang="ja-JP" sz="1000" dirty="0">
                <a:latin typeface="Meiryo UI" panose="020B0604030504040204" pitchFamily="50" charset="-128"/>
                <a:ea typeface="Meiryo UI" panose="020B0604030504040204" pitchFamily="50" charset="-128"/>
              </a:rPr>
              <a:t>2020</a:t>
            </a:r>
            <a:r>
              <a:rPr lang="ja-JP" altLang="en-US" sz="1000" dirty="0">
                <a:latin typeface="Meiryo UI" panose="020B0604030504040204" pitchFamily="50" charset="-128"/>
                <a:ea typeface="Meiryo UI" panose="020B0604030504040204" pitchFamily="50" charset="-128"/>
              </a:rPr>
              <a:t>年：○○ </a:t>
            </a:r>
            <a:r>
              <a:rPr lang="en-US" altLang="ja-JP" sz="1000" dirty="0">
                <a:latin typeface="Meiryo UI" panose="020B0604030504040204" pitchFamily="50" charset="-128"/>
                <a:ea typeface="Meiryo UI" panose="020B0604030504040204" pitchFamily="50" charset="-128"/>
              </a:rPr>
              <a:t>TJ/</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a:p>
            <a:pPr algn="ctr"/>
            <a:r>
              <a:rPr lang="en-US" altLang="ja-JP" sz="1000" dirty="0">
                <a:latin typeface="Meiryo UI" panose="020B0604030504040204" pitchFamily="50" charset="-128"/>
                <a:ea typeface="Meiryo UI" panose="020B0604030504040204" pitchFamily="50" charset="-128"/>
              </a:rPr>
              <a:t>2022</a:t>
            </a:r>
            <a:r>
              <a:rPr lang="ja-JP" altLang="en-US" sz="1000" dirty="0">
                <a:latin typeface="Meiryo UI" panose="020B0604030504040204" pitchFamily="50" charset="-128"/>
                <a:ea typeface="Meiryo UI" panose="020B0604030504040204" pitchFamily="50" charset="-128"/>
              </a:rPr>
              <a:t>年：○○ </a:t>
            </a:r>
            <a:r>
              <a:rPr lang="en-US" altLang="ja-JP" sz="1000" dirty="0">
                <a:latin typeface="Meiryo UI" panose="020B0604030504040204" pitchFamily="50" charset="-128"/>
                <a:ea typeface="Meiryo UI" panose="020B0604030504040204" pitchFamily="50" charset="-128"/>
              </a:rPr>
              <a:t>TJ/</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p:txBody>
      </p:sp>
      <p:sp>
        <p:nvSpPr>
          <p:cNvPr id="12" name="正方形/長方形 11"/>
          <p:cNvSpPr/>
          <p:nvPr/>
        </p:nvSpPr>
        <p:spPr>
          <a:xfrm>
            <a:off x="180000" y="6380895"/>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4" name="正方形/長方形 31">
            <a:extLst>
              <a:ext uri="{FF2B5EF4-FFF2-40B4-BE49-F238E27FC236}">
                <a16:creationId xmlns:a16="http://schemas.microsoft.com/office/drawing/2014/main" id="{76BF2F81-9455-414A-AA0C-8ECF9B7C11B6}"/>
              </a:ext>
            </a:extLst>
          </p:cNvPr>
          <p:cNvSpPr/>
          <p:nvPr/>
        </p:nvSpPr>
        <p:spPr bwMode="auto">
          <a:xfrm>
            <a:off x="1132396" y="141120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（２）産業別エネルギー消費量構成比</a:t>
            </a:r>
            <a:endParaRPr kumimoji="1" lang="ja-JP" altLang="en-US" dirty="0">
              <a:latin typeface="Meiryo UI" pitchFamily="50" charset="-128"/>
              <a:ea typeface="Meiryo UI" pitchFamily="50" charset="-128"/>
            </a:endParaRPr>
          </a:p>
        </p:txBody>
      </p:sp>
      <p:sp>
        <p:nvSpPr>
          <p:cNvPr id="4" name="正方形/長方形 3"/>
          <p:cNvSpPr/>
          <p:nvPr/>
        </p:nvSpPr>
        <p:spPr bwMode="auto">
          <a:xfrm>
            <a:off x="252000" y="1761417"/>
            <a:ext cx="8640000" cy="64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年の○○市の産業別エネルギー消費量の構成比は、医療･福祉のエネルギー消費量の割合が最も多く、次いで化学工業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含石油石炭製品</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機械製造業の割合が高い。</a:t>
            </a:r>
          </a:p>
        </p:txBody>
      </p:sp>
      <p:sp>
        <p:nvSpPr>
          <p:cNvPr id="10" name="正方形/長方形 9"/>
          <p:cNvSpPr/>
          <p:nvPr/>
        </p:nvSpPr>
        <p:spPr>
          <a:xfrm>
            <a:off x="252000" y="2464332"/>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産業別エネルギー消費量構成比</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52</a:t>
            </a:fld>
            <a:endParaRPr lang="en-US" altLang="ja-JP" b="1" dirty="0">
              <a:latin typeface="Meiryo UI" pitchFamily="50" charset="-128"/>
              <a:ea typeface="Meiryo UI" pitchFamily="50" charset="-128"/>
            </a:endParaRPr>
          </a:p>
        </p:txBody>
      </p:sp>
      <p:sp>
        <p:nvSpPr>
          <p:cNvPr id="15" name="Rectangle 3"/>
          <p:cNvSpPr>
            <a:spLocks noChangeArrowheads="1"/>
          </p:cNvSpPr>
          <p:nvPr/>
        </p:nvSpPr>
        <p:spPr bwMode="auto">
          <a:xfrm>
            <a:off x="820109" y="644713"/>
            <a:ext cx="8280000" cy="104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産業別のエネルギー消費量は、地域が得意とする産業が何かによって異なり、地域の産業構造によるものである。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ここでは、地域のエネルギー消費量の産業別構成比の推移を比較し、エネルギー消費量が多い産業が時系列でどのように変化しているかを把握する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6" name="テキスト ボックス 15"/>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1" name="正方形/長方形 10"/>
          <p:cNvSpPr/>
          <p:nvPr/>
        </p:nvSpPr>
        <p:spPr>
          <a:xfrm>
            <a:off x="180000" y="6380898"/>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9" name="正方形/長方形 31">
            <a:extLst>
              <a:ext uri="{FF2B5EF4-FFF2-40B4-BE49-F238E27FC236}">
                <a16:creationId xmlns:a16="http://schemas.microsoft.com/office/drawing/2014/main" id="{F014AACC-A04E-4C05-B45F-0D1DA32E1D58}"/>
              </a:ext>
            </a:extLst>
          </p:cNvPr>
          <p:cNvSpPr/>
          <p:nvPr/>
        </p:nvSpPr>
        <p:spPr bwMode="auto">
          <a:xfrm>
            <a:off x="1132397" y="1421850"/>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a:extLst>
              <a:ext uri="{FF2B5EF4-FFF2-40B4-BE49-F238E27FC236}">
                <a16:creationId xmlns:a16="http://schemas.microsoft.com/office/drawing/2014/main" id="{8D8537B9-A7A7-4985-A5FF-A0997453CFE8}"/>
              </a:ext>
            </a:extLst>
          </p:cNvPr>
          <p:cNvSpPr txBox="1">
            <a:spLocks/>
          </p:cNvSpPr>
          <p:nvPr/>
        </p:nvSpPr>
        <p:spPr bwMode="auto">
          <a:xfrm>
            <a:off x="0" y="2160000"/>
            <a:ext cx="9144000" cy="707886"/>
          </a:xfrm>
          <a:prstGeom prst="rect">
            <a:avLst/>
          </a:prstGeom>
          <a:solidFill>
            <a:srgbClr val="D3F9EB"/>
          </a:solidFill>
          <a:ln w="9525">
            <a:noFill/>
            <a:miter lim="800000"/>
            <a:headEnd/>
            <a:tailEnd/>
          </a:ln>
        </p:spPr>
        <p:txBody>
          <a:bodyPr vert="horz" wrap="square" lIns="91440" tIns="45720" rIns="91440" bIns="45720" numCol="1" rtlCol="0" anchor="b" anchorCtr="0" compatLnSpc="1">
            <a:prstTxWarp prst="textNoShape">
              <a:avLst/>
            </a:prstTxWarp>
            <a:spAutoFit/>
          </a:bodyPr>
          <a:lstStyle>
            <a:lvl1pPr algn="l" rtl="0" eaLnBrk="0" fontAlgn="base" hangingPunct="0">
              <a:spcBef>
                <a:spcPct val="0"/>
              </a:spcBef>
              <a:spcAft>
                <a:spcPct val="0"/>
              </a:spcAft>
              <a:defRPr kumimoji="1" sz="2400" b="1">
                <a:solidFill>
                  <a:srgbClr val="44546A"/>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dirty="0">
                <a:solidFill>
                  <a:schemeClr val="tx1">
                    <a:lumMod val="75000"/>
                    <a:lumOff val="25000"/>
                  </a:schemeClr>
                </a:solidFill>
              </a:rPr>
              <a:t>３－２．エネルギー生産性の分析</a:t>
            </a:r>
            <a:endParaRPr lang="en-US" altLang="ja-JP" sz="4000" kern="0" dirty="0">
              <a:solidFill>
                <a:schemeClr val="tx1">
                  <a:lumMod val="75000"/>
                  <a:lumOff val="25000"/>
                </a:schemeClr>
              </a:solidFill>
            </a:endParaRPr>
          </a:p>
        </p:txBody>
      </p:sp>
      <p:sp>
        <p:nvSpPr>
          <p:cNvPr id="5" name="スライド番号プレースホルダ 2">
            <a:extLst>
              <a:ext uri="{FF2B5EF4-FFF2-40B4-BE49-F238E27FC236}">
                <a16:creationId xmlns:a16="http://schemas.microsoft.com/office/drawing/2014/main" id="{3F3F1F20-43EE-4501-9D2F-3607964CAD9A}"/>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53</a:t>
            </a:fld>
            <a:endParaRPr lang="en-US" altLang="ja-JP" b="1" dirty="0">
              <a:latin typeface="Meiryo UI" pitchFamily="50" charset="-128"/>
              <a:ea typeface="Meiryo UI" pitchFamily="50" charset="-128"/>
            </a:endParaRPr>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（１）エネルギー</a:t>
            </a:r>
            <a:r>
              <a:rPr kumimoji="1" lang="ja-JP" altLang="en-US" dirty="0">
                <a:latin typeface="Meiryo UI" pitchFamily="50" charset="-128"/>
                <a:ea typeface="Meiryo UI" pitchFamily="50" charset="-128"/>
              </a:rPr>
              <a:t>生産性①：第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a:t>
            </a:r>
            <a:r>
              <a:rPr kumimoji="1" lang="en-US" altLang="ja-JP" dirty="0">
                <a:latin typeface="Meiryo UI" pitchFamily="50" charset="-128"/>
                <a:ea typeface="Meiryo UI" pitchFamily="50" charset="-128"/>
              </a:rPr>
              <a:t>2</a:t>
            </a:r>
            <a:r>
              <a:rPr kumimoji="1" lang="ja-JP" altLang="en-US" dirty="0">
                <a:latin typeface="Meiryo UI" pitchFamily="50" charset="-128"/>
                <a:ea typeface="Meiryo UI" pitchFamily="50" charset="-128"/>
              </a:rPr>
              <a:t>次・</a:t>
            </a:r>
            <a:r>
              <a:rPr kumimoji="1" lang="en-US" altLang="ja-JP" dirty="0">
                <a:latin typeface="Meiryo UI" pitchFamily="50" charset="-128"/>
                <a:ea typeface="Meiryo UI" pitchFamily="50" charset="-128"/>
              </a:rPr>
              <a:t>3</a:t>
            </a:r>
            <a:r>
              <a:rPr kumimoji="1" lang="ja-JP" altLang="en-US" dirty="0">
                <a:latin typeface="Meiryo UI" pitchFamily="50" charset="-128"/>
                <a:ea typeface="Meiryo UI" pitchFamily="50" charset="-128"/>
              </a:rPr>
              <a:t>次別</a:t>
            </a:r>
          </a:p>
        </p:txBody>
      </p:sp>
      <p:sp>
        <p:nvSpPr>
          <p:cNvPr id="8" name="正方形/長方形 7"/>
          <p:cNvSpPr/>
          <p:nvPr/>
        </p:nvSpPr>
        <p:spPr bwMode="auto">
          <a:xfrm>
            <a:off x="252000" y="1761207"/>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年の○○市のエネルギー生産性は、全産業では全国、県、人口同規模地域のいずれと比較しても高い。産業別には、人口同規模地域と比較するとどの産業でも高い水準である。</a:t>
            </a:r>
          </a:p>
        </p:txBody>
      </p:sp>
      <p:sp>
        <p:nvSpPr>
          <p:cNvPr id="12" name="正方形/長方形 11"/>
          <p:cNvSpPr/>
          <p:nvPr/>
        </p:nvSpPr>
        <p:spPr>
          <a:xfrm>
            <a:off x="252000" y="2436529"/>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産業別エネルギー生産性</a:t>
            </a:r>
          </a:p>
        </p:txBody>
      </p:sp>
      <p:sp>
        <p:nvSpPr>
          <p:cNvPr id="1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54</a:t>
            </a:fld>
            <a:endParaRPr lang="en-US" altLang="ja-JP" b="1" dirty="0">
              <a:latin typeface="Meiryo UI" pitchFamily="50" charset="-128"/>
              <a:ea typeface="Meiryo UI" pitchFamily="50" charset="-128"/>
            </a:endParaRPr>
          </a:p>
        </p:txBody>
      </p:sp>
      <p:sp>
        <p:nvSpPr>
          <p:cNvPr id="14" name="Rectangle 3"/>
          <p:cNvSpPr>
            <a:spLocks noChangeArrowheads="1"/>
          </p:cNvSpPr>
          <p:nvPr/>
        </p:nvSpPr>
        <p:spPr bwMode="auto">
          <a:xfrm>
            <a:off x="812675" y="665010"/>
            <a:ext cx="8280000" cy="104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エネルギー生産性の向上は、企業のコスト削減の観点のみならず、</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排出量を削減するための課題となっている。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ここでは、産業別</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次産業別</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のエネルギー生産性の推移より、エネルギー生産性が時系列でどのように変化しているかを把握する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7" name="テキスト ボックス 1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0" name="正方形/長方形 9"/>
          <p:cNvSpPr/>
          <p:nvPr/>
        </p:nvSpPr>
        <p:spPr>
          <a:xfrm>
            <a:off x="180000" y="6380895"/>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9" name="正方形/長方形 31">
            <a:extLst>
              <a:ext uri="{FF2B5EF4-FFF2-40B4-BE49-F238E27FC236}">
                <a16:creationId xmlns:a16="http://schemas.microsoft.com/office/drawing/2014/main" id="{9B3E7506-1AFF-4E64-8F2E-A058069A5C28}"/>
              </a:ext>
            </a:extLst>
          </p:cNvPr>
          <p:cNvSpPr/>
          <p:nvPr/>
        </p:nvSpPr>
        <p:spPr bwMode="auto">
          <a:xfrm>
            <a:off x="1126381" y="1438758"/>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（２）エネルギー</a:t>
            </a:r>
            <a:r>
              <a:rPr kumimoji="1" lang="ja-JP" altLang="en-US" dirty="0">
                <a:latin typeface="Meiryo UI" pitchFamily="50" charset="-128"/>
                <a:ea typeface="Meiryo UI" pitchFamily="50" charset="-128"/>
              </a:rPr>
              <a:t>生産性②：第１次・</a:t>
            </a:r>
            <a:r>
              <a:rPr kumimoji="1" lang="en-US" altLang="ja-JP" dirty="0">
                <a:latin typeface="Meiryo UI" pitchFamily="50" charset="-128"/>
                <a:ea typeface="Meiryo UI" pitchFamily="50" charset="-128"/>
              </a:rPr>
              <a:t>2</a:t>
            </a:r>
            <a:r>
              <a:rPr kumimoji="1" lang="ja-JP" altLang="en-US" dirty="0">
                <a:latin typeface="Meiryo UI" pitchFamily="50" charset="-128"/>
                <a:ea typeface="Meiryo UI" pitchFamily="50" charset="-128"/>
              </a:rPr>
              <a:t>次産業</a:t>
            </a:r>
          </a:p>
        </p:txBody>
      </p:sp>
      <p:sp>
        <p:nvSpPr>
          <p:cNvPr id="17" name="正方形/長方形 16"/>
          <p:cNvSpPr/>
          <p:nvPr/>
        </p:nvSpPr>
        <p:spPr>
          <a:xfrm>
            <a:off x="252000" y="2326999"/>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1</a:t>
            </a:r>
            <a:r>
              <a:rPr lang="ja-JP" altLang="en-US" sz="1200" b="1" dirty="0">
                <a:solidFill>
                  <a:schemeClr val="bg1"/>
                </a:solidFill>
                <a:latin typeface="Meiryo UI" pitchFamily="50" charset="-128"/>
                <a:ea typeface="Meiryo UI" pitchFamily="50" charset="-128"/>
              </a:rPr>
              <a:t>次・</a:t>
            </a:r>
            <a:r>
              <a:rPr lang="en-US" altLang="ja-JP" sz="1200" b="1" dirty="0">
                <a:solidFill>
                  <a:schemeClr val="bg1"/>
                </a:solidFill>
                <a:latin typeface="Meiryo UI" pitchFamily="50" charset="-128"/>
                <a:ea typeface="Meiryo UI" pitchFamily="50" charset="-128"/>
              </a:rPr>
              <a:t>2</a:t>
            </a:r>
            <a:r>
              <a:rPr lang="ja-JP" altLang="en-US" sz="1200" b="1" dirty="0">
                <a:solidFill>
                  <a:schemeClr val="bg1"/>
                </a:solidFill>
                <a:latin typeface="Meiryo UI" pitchFamily="50" charset="-128"/>
                <a:ea typeface="Meiryo UI" pitchFamily="50" charset="-128"/>
              </a:rPr>
              <a:t>次産業の産業別エネルギー生産性及び付加価値の構成比</a:t>
            </a:r>
          </a:p>
        </p:txBody>
      </p:sp>
      <p:sp>
        <p:nvSpPr>
          <p:cNvPr id="23" name="テキスト ボックス 22"/>
          <p:cNvSpPr txBox="1"/>
          <p:nvPr/>
        </p:nvSpPr>
        <p:spPr>
          <a:xfrm>
            <a:off x="396823" y="2619036"/>
            <a:ext cx="1224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エネルギー生産性</a:t>
            </a:r>
          </a:p>
        </p:txBody>
      </p:sp>
      <p:sp>
        <p:nvSpPr>
          <p:cNvPr id="24" name="テキスト ボックス 23"/>
          <p:cNvSpPr txBox="1"/>
          <p:nvPr/>
        </p:nvSpPr>
        <p:spPr>
          <a:xfrm>
            <a:off x="396823" y="4465206"/>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25" name="正方形/長方形 24"/>
          <p:cNvSpPr/>
          <p:nvPr/>
        </p:nvSpPr>
        <p:spPr bwMode="auto">
          <a:xfrm>
            <a:off x="252000" y="1783830"/>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年の○○市では、化学の付加価値構成比が高く、エネルギー生産性が全国よりも高いため、第２次産業のエネルギー生産性の高さに繋がっている。</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55</a:t>
            </a:fld>
            <a:endParaRPr lang="en-US" altLang="ja-JP" b="1" dirty="0">
              <a:latin typeface="Meiryo UI" pitchFamily="50" charset="-128"/>
              <a:ea typeface="Meiryo UI" pitchFamily="50" charset="-128"/>
            </a:endParaRPr>
          </a:p>
        </p:txBody>
      </p:sp>
      <p:sp>
        <p:nvSpPr>
          <p:cNvPr id="15" name="Rectangle 3"/>
          <p:cNvSpPr>
            <a:spLocks noChangeArrowheads="1"/>
          </p:cNvSpPr>
          <p:nvPr/>
        </p:nvSpPr>
        <p:spPr bwMode="auto">
          <a:xfrm>
            <a:off x="820109" y="631090"/>
            <a:ext cx="8280000" cy="1116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次産業には、鉄鋼、化学、窯業・土石等</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素材系産業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のエネルギーを比較的多く消費する産業と、食料品、繊維、機械、その他の製造業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非素材系産業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の比較的エネルギーの消費が少ない産業がある。</a:t>
            </a:r>
          </a:p>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次産業の産業別のエネルギー生産性の推移より、エネルギー生産性が時系列でどのように変化しているかを産業別に把握する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下図上段</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6" name="テキスト ボックス 15"/>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1" name="正方形/長方形 10"/>
          <p:cNvSpPr/>
          <p:nvPr/>
        </p:nvSpPr>
        <p:spPr>
          <a:xfrm>
            <a:off x="180000" y="6380894"/>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2" name="正方形/長方形 31">
            <a:extLst>
              <a:ext uri="{FF2B5EF4-FFF2-40B4-BE49-F238E27FC236}">
                <a16:creationId xmlns:a16="http://schemas.microsoft.com/office/drawing/2014/main" id="{FF7C5D26-2A5C-4FDA-A033-F3F54A165CC9}"/>
              </a:ext>
            </a:extLst>
          </p:cNvPr>
          <p:cNvSpPr/>
          <p:nvPr/>
        </p:nvSpPr>
        <p:spPr bwMode="auto">
          <a:xfrm>
            <a:off x="1138412" y="1514898"/>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（３）エネルギー</a:t>
            </a:r>
            <a:r>
              <a:rPr kumimoji="1" lang="ja-JP" altLang="en-US" dirty="0">
                <a:latin typeface="Meiryo UI" pitchFamily="50" charset="-128"/>
                <a:ea typeface="Meiryo UI" pitchFamily="50" charset="-128"/>
              </a:rPr>
              <a:t>生産性③：第</a:t>
            </a:r>
            <a:r>
              <a:rPr kumimoji="1" lang="en-US" altLang="ja-JP" dirty="0">
                <a:latin typeface="Meiryo UI" pitchFamily="50" charset="-128"/>
                <a:ea typeface="Meiryo UI" pitchFamily="50" charset="-128"/>
              </a:rPr>
              <a:t>3</a:t>
            </a:r>
            <a:r>
              <a:rPr kumimoji="1" lang="ja-JP" altLang="en-US" dirty="0">
                <a:latin typeface="Meiryo UI" pitchFamily="50" charset="-128"/>
                <a:ea typeface="Meiryo UI" pitchFamily="50" charset="-128"/>
              </a:rPr>
              <a:t>次産業</a:t>
            </a:r>
          </a:p>
        </p:txBody>
      </p:sp>
      <p:sp>
        <p:nvSpPr>
          <p:cNvPr id="13" name="正方形/長方形 12"/>
          <p:cNvSpPr/>
          <p:nvPr/>
        </p:nvSpPr>
        <p:spPr>
          <a:xfrm>
            <a:off x="300600" y="2322688"/>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第３次産業の産業別エネルギー生産性及び付加価値の構成比</a:t>
            </a:r>
          </a:p>
        </p:txBody>
      </p:sp>
      <p:sp>
        <p:nvSpPr>
          <p:cNvPr id="17" name="正方形/長方形 16"/>
          <p:cNvSpPr/>
          <p:nvPr/>
        </p:nvSpPr>
        <p:spPr bwMode="auto">
          <a:xfrm>
            <a:off x="300600" y="1706069"/>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年の○○市では、化学の付加価値構成比が高く、エネルギー生産性が全国よりも高いため、第３次産業のエネルギー生産性の高さに繋がっている。</a:t>
            </a:r>
          </a:p>
        </p:txBody>
      </p:sp>
      <p:sp>
        <p:nvSpPr>
          <p:cNvPr id="23" name="テキスト ボックス 22"/>
          <p:cNvSpPr txBox="1"/>
          <p:nvPr/>
        </p:nvSpPr>
        <p:spPr>
          <a:xfrm>
            <a:off x="391899" y="2599200"/>
            <a:ext cx="1188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エネルギー生産性</a:t>
            </a:r>
          </a:p>
        </p:txBody>
      </p:sp>
      <p:sp>
        <p:nvSpPr>
          <p:cNvPr id="2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56</a:t>
            </a:fld>
            <a:endParaRPr lang="en-US" altLang="ja-JP" b="1" dirty="0">
              <a:latin typeface="Meiryo UI" pitchFamily="50" charset="-128"/>
              <a:ea typeface="Meiryo UI" pitchFamily="50" charset="-128"/>
            </a:endParaRPr>
          </a:p>
        </p:txBody>
      </p:sp>
      <p:sp>
        <p:nvSpPr>
          <p:cNvPr id="21" name="テキスト ボックス 20"/>
          <p:cNvSpPr txBox="1"/>
          <p:nvPr/>
        </p:nvSpPr>
        <p:spPr>
          <a:xfrm>
            <a:off x="391899" y="4449600"/>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9" name="Rectangle 3"/>
          <p:cNvSpPr>
            <a:spLocks noChangeArrowheads="1"/>
          </p:cNvSpPr>
          <p:nvPr/>
        </p:nvSpPr>
        <p:spPr bwMode="auto">
          <a:xfrm>
            <a:off x="820109" y="646395"/>
            <a:ext cx="8280000" cy="1008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第３次産業は、企業の管理部門等の事務所・ビル、ホテルや百貨店、サービス業等を対象としており、製造業と比較してエネルギー生産性が高い産業が多い。</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次産業の産業別のエネルギー生産性の推移より、エネルギー生産性が時系列でどのように変化しているかを産業別に把握する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下図上段</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25" name="テキスト ボックス 24"/>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2" name="正方形/長方形 11"/>
          <p:cNvSpPr/>
          <p:nvPr/>
        </p:nvSpPr>
        <p:spPr>
          <a:xfrm>
            <a:off x="242344" y="6439357"/>
            <a:ext cx="8856000" cy="107722"/>
          </a:xfrm>
          <a:prstGeom prst="rect">
            <a:avLst/>
          </a:prstGeom>
        </p:spPr>
        <p:txBody>
          <a:bodyPr wrap="square" lIns="0" tIns="0" rIns="0" bIns="0">
            <a:spAutoFit/>
          </a:bodyPr>
          <a:lstStyle/>
          <a:p>
            <a:pPr marL="180975" indent="-180975" algn="just">
              <a:spcBef>
                <a:spcPts val="300"/>
              </a:spcBef>
              <a:spcAft>
                <a:spcPts val="400"/>
              </a:spcAft>
              <a:buClr>
                <a:srgbClr val="002060"/>
              </a:buClr>
              <a:defRPr/>
            </a:pPr>
            <a:r>
              <a:rPr lang="ja-JP" altLang="en-US" sz="700" dirty="0">
                <a:latin typeface="Meiryo UI" pitchFamily="50" charset="-128"/>
                <a:ea typeface="Meiryo UI" pitchFamily="50" charset="-128"/>
              </a:rPr>
              <a:t>注）</a:t>
            </a:r>
            <a:r>
              <a:rPr lang="en-US" altLang="ja-JP" sz="700" dirty="0">
                <a:latin typeface="Meiryo UI" pitchFamily="50" charset="-128"/>
                <a:ea typeface="Meiryo UI" pitchFamily="50" charset="-128"/>
              </a:rPr>
              <a:t>	</a:t>
            </a:r>
            <a:r>
              <a:rPr lang="ja-JP" altLang="en-US" sz="700" dirty="0">
                <a:latin typeface="Meiryo UI" pitchFamily="50" charset="-128"/>
                <a:ea typeface="Meiryo UI" pitchFamily="50" charset="-128"/>
              </a:rPr>
              <a:t>第３次産業のエネルギー消費量は、企業の管理部門等の事務所・ビル、ホテルや百貨店、サービス業等のエネルギー消費量であり、運輸部門の輸送によるエネルギー消費量や、エネルギー転換部門（発電所等）のエネルギー消費量は含まれない。</a:t>
            </a:r>
          </a:p>
        </p:txBody>
      </p:sp>
      <p:sp>
        <p:nvSpPr>
          <p:cNvPr id="14" name="正方形/長方形 13"/>
          <p:cNvSpPr/>
          <p:nvPr/>
        </p:nvSpPr>
        <p:spPr>
          <a:xfrm>
            <a:off x="253374" y="6327767"/>
            <a:ext cx="5580000" cy="107722"/>
          </a:xfrm>
          <a:prstGeom prst="rect">
            <a:avLst/>
          </a:prstGeom>
        </p:spPr>
        <p:txBody>
          <a:bodyPr wrap="square" lIns="0" tIns="0" rIns="0" bIns="0">
            <a:spAutoFit/>
          </a:bodyPr>
          <a:lstStyle/>
          <a:p>
            <a:r>
              <a:rPr lang="ja-JP" altLang="en-US" sz="7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5" name="正方形/長方形 31">
            <a:extLst>
              <a:ext uri="{FF2B5EF4-FFF2-40B4-BE49-F238E27FC236}">
                <a16:creationId xmlns:a16="http://schemas.microsoft.com/office/drawing/2014/main" id="{9E0ADD3A-6E18-4945-8A54-15E2D6C6FD7E}"/>
              </a:ext>
            </a:extLst>
          </p:cNvPr>
          <p:cNvSpPr/>
          <p:nvPr/>
        </p:nvSpPr>
        <p:spPr bwMode="auto">
          <a:xfrm>
            <a:off x="6044451" y="141194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a:extLst>
              <a:ext uri="{FF2B5EF4-FFF2-40B4-BE49-F238E27FC236}">
                <a16:creationId xmlns:a16="http://schemas.microsoft.com/office/drawing/2014/main" id="{97ECA6B4-F7C8-4A06-9040-7564E3ED05E2}"/>
              </a:ext>
            </a:extLst>
          </p:cNvPr>
          <p:cNvSpPr txBox="1">
            <a:spLocks/>
          </p:cNvSpPr>
          <p:nvPr/>
        </p:nvSpPr>
        <p:spPr bwMode="auto">
          <a:xfrm>
            <a:off x="0" y="2160000"/>
            <a:ext cx="9144000" cy="707886"/>
          </a:xfrm>
          <a:prstGeom prst="rect">
            <a:avLst/>
          </a:prstGeom>
          <a:solidFill>
            <a:srgbClr val="D3F9EB"/>
          </a:solidFill>
          <a:ln w="9525">
            <a:noFill/>
            <a:miter lim="800000"/>
            <a:headEnd/>
            <a:tailEnd/>
          </a:ln>
        </p:spPr>
        <p:txBody>
          <a:bodyPr vert="horz" wrap="square" lIns="91440" tIns="45720" rIns="91440" bIns="45720" numCol="1" rtlCol="0" anchor="b" anchorCtr="0" compatLnSpc="1">
            <a:prstTxWarp prst="textNoShape">
              <a:avLst/>
            </a:prstTxWarp>
            <a:spAutoFit/>
          </a:bodyPr>
          <a:lstStyle>
            <a:lvl1pPr algn="l" rtl="0" eaLnBrk="0" fontAlgn="base" hangingPunct="0">
              <a:spcBef>
                <a:spcPct val="0"/>
              </a:spcBef>
              <a:spcAft>
                <a:spcPct val="0"/>
              </a:spcAft>
              <a:defRPr kumimoji="1" sz="2400" b="1">
                <a:solidFill>
                  <a:srgbClr val="44546A"/>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dirty="0">
                <a:solidFill>
                  <a:schemeClr val="tx1">
                    <a:lumMod val="75000"/>
                    <a:lumOff val="25000"/>
                  </a:schemeClr>
                </a:solidFill>
              </a:rPr>
              <a:t>３－３．</a:t>
            </a:r>
            <a:r>
              <a:rPr lang="en-US" altLang="ja-JP" sz="4000" kern="0" dirty="0">
                <a:solidFill>
                  <a:schemeClr val="tx1">
                    <a:lumMod val="75000"/>
                    <a:lumOff val="25000"/>
                  </a:schemeClr>
                </a:solidFill>
              </a:rPr>
              <a:t>CO2</a:t>
            </a:r>
            <a:r>
              <a:rPr lang="ja-JP" altLang="en-US" sz="4000" kern="0" dirty="0">
                <a:solidFill>
                  <a:schemeClr val="tx1">
                    <a:lumMod val="75000"/>
                    <a:lumOff val="25000"/>
                  </a:schemeClr>
                </a:solidFill>
              </a:rPr>
              <a:t>排出量の分析</a:t>
            </a:r>
            <a:endParaRPr lang="en-US" altLang="ja-JP" sz="4000" kern="0" dirty="0">
              <a:solidFill>
                <a:schemeClr val="tx1">
                  <a:lumMod val="75000"/>
                  <a:lumOff val="25000"/>
                </a:schemeClr>
              </a:solidFill>
            </a:endParaRPr>
          </a:p>
        </p:txBody>
      </p:sp>
      <p:sp>
        <p:nvSpPr>
          <p:cNvPr id="5" name="スライド番号プレースホルダ 2">
            <a:extLst>
              <a:ext uri="{FF2B5EF4-FFF2-40B4-BE49-F238E27FC236}">
                <a16:creationId xmlns:a16="http://schemas.microsoft.com/office/drawing/2014/main" id="{CDCFBCF4-D343-4B09-AD5C-F681D22ECE01}"/>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57</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76772105"/>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t>（１）</a:t>
            </a:r>
            <a:r>
              <a:rPr kumimoji="1" lang="en-US" altLang="ja-JP" dirty="0"/>
              <a:t>CO2</a:t>
            </a:r>
            <a:r>
              <a:rPr kumimoji="1" lang="ja-JP" altLang="en-US" dirty="0"/>
              <a:t>排出量：部門別</a:t>
            </a:r>
          </a:p>
        </p:txBody>
      </p:sp>
      <p:sp>
        <p:nvSpPr>
          <p:cNvPr id="4" name="Rectangle 3"/>
          <p:cNvSpPr>
            <a:spLocks noChangeArrowheads="1"/>
          </p:cNvSpPr>
          <p:nvPr/>
        </p:nvSpPr>
        <p:spPr bwMode="auto">
          <a:xfrm>
            <a:off x="820109" y="651232"/>
            <a:ext cx="8280000" cy="1152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地域の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排出量は、地域内での企業や住民の活動内容及び活動量に依存しているため、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排出量の削減対策を検討するうえで、どのような活動によって域内で</a:t>
            </a:r>
            <a:r>
              <a:rPr lang="en-US" altLang="ja-JP" sz="1200" b="1" dirty="0">
                <a:latin typeface="Meiryo UI" pitchFamily="50" charset="-128"/>
                <a:ea typeface="Meiryo UI" pitchFamily="50" charset="-128"/>
              </a:rPr>
              <a:t>CO2</a:t>
            </a:r>
            <a:r>
              <a:rPr lang="ja-JP" altLang="en-US" sz="1200" b="1" dirty="0" err="1">
                <a:latin typeface="Meiryo UI" pitchFamily="50" charset="-128"/>
                <a:ea typeface="Meiryo UI" pitchFamily="50" charset="-128"/>
              </a:rPr>
              <a:t>が排</a:t>
            </a:r>
            <a:r>
              <a:rPr lang="ja-JP" altLang="en-US" sz="1200" b="1" dirty="0">
                <a:latin typeface="Meiryo UI" pitchFamily="50" charset="-128"/>
                <a:ea typeface="Meiryo UI" pitchFamily="50" charset="-128"/>
              </a:rPr>
              <a:t>出されているかを把握することは重要である。</a:t>
            </a:r>
            <a:endParaRPr lang="en-US" altLang="ja-JP" sz="1200" b="1" dirty="0">
              <a:latin typeface="Meiryo UI" pitchFamily="50" charset="-128"/>
              <a:ea typeface="Meiryo UI" pitchFamily="50" charset="-128"/>
            </a:endParaRP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排出量を部門別に表示することで、域内でどのような活動によって</a:t>
            </a:r>
            <a:r>
              <a:rPr lang="en-US" altLang="ja-JP" sz="1200" b="1" dirty="0">
                <a:latin typeface="Meiryo UI" pitchFamily="50" charset="-128"/>
                <a:ea typeface="Meiryo UI" pitchFamily="50" charset="-128"/>
              </a:rPr>
              <a:t>CO2</a:t>
            </a:r>
            <a:r>
              <a:rPr lang="ja-JP" altLang="en-US" sz="1200" b="1" dirty="0" err="1">
                <a:latin typeface="Meiryo UI" pitchFamily="50" charset="-128"/>
                <a:ea typeface="Meiryo UI" pitchFamily="50" charset="-128"/>
              </a:rPr>
              <a:t>が排</a:t>
            </a:r>
            <a:r>
              <a:rPr lang="ja-JP" altLang="en-US" sz="1200" b="1" dirty="0">
                <a:latin typeface="Meiryo UI" pitchFamily="50" charset="-128"/>
                <a:ea typeface="Meiryo UI" pitchFamily="50" charset="-128"/>
              </a:rPr>
              <a:t>出されているか、排出量が時系列でどのように変化しているかを把握する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5" name="テキスト ボックス 4"/>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8" name="正方形/長方形 7"/>
          <p:cNvSpPr/>
          <p:nvPr/>
        </p:nvSpPr>
        <p:spPr>
          <a:xfrm>
            <a:off x="252000" y="2458642"/>
            <a:ext cx="8640000" cy="32052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部門別</a:t>
            </a:r>
            <a:r>
              <a:rPr lang="en-US" altLang="ja-JP" sz="1400" b="1" dirty="0">
                <a:solidFill>
                  <a:schemeClr val="bg1"/>
                </a:solidFill>
                <a:latin typeface="Meiryo UI" pitchFamily="50" charset="-128"/>
                <a:ea typeface="Meiryo UI" pitchFamily="50" charset="-128"/>
              </a:rPr>
              <a:t>CO2</a:t>
            </a:r>
            <a:r>
              <a:rPr lang="ja-JP" altLang="en-US" sz="1400" b="1">
                <a:solidFill>
                  <a:schemeClr val="bg1"/>
                </a:solidFill>
                <a:latin typeface="Meiryo UI" pitchFamily="50" charset="-128"/>
                <a:ea typeface="Meiryo UI" pitchFamily="50" charset="-128"/>
              </a:rPr>
              <a:t>排出量</a:t>
            </a:r>
            <a:endParaRPr lang="ja-JP" altLang="en-US" sz="1400" b="1" dirty="0">
              <a:solidFill>
                <a:schemeClr val="bg1"/>
              </a:solidFill>
              <a:latin typeface="Meiryo UI" pitchFamily="50" charset="-128"/>
              <a:ea typeface="Meiryo UI" pitchFamily="50" charset="-128"/>
            </a:endParaRPr>
          </a:p>
        </p:txBody>
      </p:sp>
      <p:sp>
        <p:nvSpPr>
          <p:cNvPr id="9" name="正方形/長方形 31"/>
          <p:cNvSpPr/>
          <p:nvPr/>
        </p:nvSpPr>
        <p:spPr bwMode="auto">
          <a:xfrm>
            <a:off x="252000" y="1865249"/>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排出量が最も多い部門は製造業</a:t>
            </a:r>
            <a:r>
              <a:rPr lang="en-US" altLang="ja-JP" sz="1200" b="1" dirty="0">
                <a:latin typeface="Meiryo UI" pitchFamily="50" charset="-128"/>
                <a:ea typeface="Meiryo UI" pitchFamily="50" charset="-128"/>
              </a:rPr>
              <a:t>(97</a:t>
            </a:r>
            <a:r>
              <a:rPr lang="ja-JP" altLang="en-US" sz="1200" b="1" dirty="0">
                <a:latin typeface="Meiryo UI" pitchFamily="50" charset="-128"/>
                <a:ea typeface="Meiryo UI" pitchFamily="50" charset="-128"/>
              </a:rPr>
              <a:t>千</a:t>
            </a:r>
            <a:r>
              <a:rPr lang="en-US" altLang="ja-JP" sz="1200" b="1" dirty="0">
                <a:latin typeface="Meiryo UI" pitchFamily="50" charset="-128"/>
                <a:ea typeface="Meiryo UI" pitchFamily="50" charset="-128"/>
              </a:rPr>
              <a:t>tCO2/</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であり、次いで家庭、業務、旅客自動車の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a:t>
            </a:r>
          </a:p>
        </p:txBody>
      </p:sp>
      <p:sp>
        <p:nvSpPr>
          <p:cNvPr id="10" name="正方形/長方形 9"/>
          <p:cNvSpPr/>
          <p:nvPr/>
        </p:nvSpPr>
        <p:spPr>
          <a:xfrm>
            <a:off x="180000" y="6366428"/>
            <a:ext cx="8640000" cy="215444"/>
          </a:xfrm>
          <a:prstGeom prst="rect">
            <a:avLst/>
          </a:prstGeom>
        </p:spPr>
        <p:txBody>
          <a:bodyPr wrap="square">
            <a:spAutoFit/>
          </a:bodyPr>
          <a:lstStyle/>
          <a:p>
            <a:pPr marL="180975" indent="-180975" algn="just">
              <a:spcBef>
                <a:spcPts val="300"/>
              </a:spcBef>
              <a:spcAft>
                <a:spcPts val="40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p>
        </p:txBody>
      </p:sp>
      <p:sp>
        <p:nvSpPr>
          <p:cNvPr id="11" name="テキスト ボックス 10"/>
          <p:cNvSpPr txBox="1"/>
          <p:nvPr/>
        </p:nvSpPr>
        <p:spPr>
          <a:xfrm>
            <a:off x="6729992" y="2616556"/>
            <a:ext cx="2232000" cy="996033"/>
          </a:xfrm>
          <a:prstGeom prst="rect">
            <a:avLst/>
          </a:prstGeom>
          <a:solidFill>
            <a:schemeClr val="bg1">
              <a:lumMod val="95000"/>
            </a:schemeClr>
          </a:solidFill>
          <a:ln w="9525">
            <a:noFill/>
          </a:ln>
        </p:spPr>
        <p:txBody>
          <a:bodyPr wrap="square" lIns="0" tIns="36000" rIns="0" bIns="36000" rtlCol="0">
            <a:spAutoFit/>
          </a:bodyPr>
          <a:lstStyle/>
          <a:p>
            <a:pPr algn="ctr"/>
            <a:r>
              <a:rPr lang="en-US" altLang="ja-JP" sz="1000" dirty="0">
                <a:latin typeface="Meiryo UI" panose="020B0604030504040204" pitchFamily="50" charset="-128"/>
                <a:ea typeface="Meiryo UI" panose="020B0604030504040204" pitchFamily="50" charset="-128"/>
              </a:rPr>
              <a:t>2010</a:t>
            </a:r>
            <a:r>
              <a:rPr lang="ja-JP" altLang="en-US" sz="1000" dirty="0">
                <a:latin typeface="Meiryo UI" panose="020B0604030504040204" pitchFamily="50" charset="-128"/>
                <a:ea typeface="Meiryo UI" panose="020B0604030504040204" pitchFamily="50" charset="-128"/>
              </a:rPr>
              <a:t>年：○○</a:t>
            </a:r>
            <a:r>
              <a:rPr lang="en-US" altLang="ja-JP" sz="1000" dirty="0">
                <a:latin typeface="Meiryo UI" panose="020B0604030504040204" pitchFamily="50" charset="-128"/>
                <a:ea typeface="Meiryo UI" panose="020B0604030504040204" pitchFamily="50" charset="-128"/>
              </a:rPr>
              <a:t> </a:t>
            </a:r>
            <a:r>
              <a:rPr lang="ja-JP" altLang="en-US" sz="1000" dirty="0">
                <a:latin typeface="Meiryo UI" panose="020B0604030504040204" pitchFamily="50" charset="-128"/>
                <a:ea typeface="Meiryo UI" panose="020B0604030504040204" pitchFamily="50" charset="-128"/>
              </a:rPr>
              <a:t>千</a:t>
            </a:r>
            <a:r>
              <a:rPr lang="en-US" altLang="ja-JP" sz="1000" dirty="0">
                <a:latin typeface="Meiryo UI" panose="020B0604030504040204" pitchFamily="50" charset="-128"/>
                <a:ea typeface="Meiryo UI" panose="020B0604030504040204" pitchFamily="50" charset="-128"/>
              </a:rPr>
              <a:t>tCO2/</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a:p>
            <a:pPr algn="ctr"/>
            <a:r>
              <a:rPr lang="en-US" altLang="ja-JP" sz="1000" dirty="0">
                <a:latin typeface="Meiryo UI" panose="020B0604030504040204" pitchFamily="50" charset="-128"/>
                <a:ea typeface="Meiryo UI" panose="020B0604030504040204" pitchFamily="50" charset="-128"/>
              </a:rPr>
              <a:t>2013</a:t>
            </a:r>
            <a:r>
              <a:rPr lang="ja-JP" altLang="en-US" sz="1000" dirty="0">
                <a:latin typeface="Meiryo UI" panose="020B0604030504040204" pitchFamily="50" charset="-128"/>
                <a:ea typeface="Meiryo UI" panose="020B0604030504040204" pitchFamily="50" charset="-128"/>
              </a:rPr>
              <a:t>年：○○</a:t>
            </a:r>
            <a:r>
              <a:rPr lang="en-US" altLang="ja-JP" sz="1000" dirty="0">
                <a:latin typeface="Meiryo UI" panose="020B0604030504040204" pitchFamily="50" charset="-128"/>
                <a:ea typeface="Meiryo UI" panose="020B0604030504040204" pitchFamily="50" charset="-128"/>
              </a:rPr>
              <a:t> </a:t>
            </a:r>
            <a:r>
              <a:rPr lang="ja-JP" altLang="en-US" sz="1000" dirty="0">
                <a:latin typeface="Meiryo UI" panose="020B0604030504040204" pitchFamily="50" charset="-128"/>
                <a:ea typeface="Meiryo UI" panose="020B0604030504040204" pitchFamily="50" charset="-128"/>
              </a:rPr>
              <a:t>千</a:t>
            </a:r>
            <a:r>
              <a:rPr lang="en-US" altLang="ja-JP" sz="1000" dirty="0">
                <a:latin typeface="Meiryo UI" panose="020B0604030504040204" pitchFamily="50" charset="-128"/>
                <a:ea typeface="Meiryo UI" panose="020B0604030504040204" pitchFamily="50" charset="-128"/>
              </a:rPr>
              <a:t>tCO2/</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a:p>
            <a:pPr algn="ctr"/>
            <a:r>
              <a:rPr lang="en-US" altLang="ja-JP" sz="1000" dirty="0">
                <a:latin typeface="Meiryo UI" panose="020B0604030504040204" pitchFamily="50" charset="-128"/>
                <a:ea typeface="Meiryo UI" panose="020B0604030504040204" pitchFamily="50" charset="-128"/>
              </a:rPr>
              <a:t>2015</a:t>
            </a:r>
            <a:r>
              <a:rPr lang="ja-JP" altLang="en-US" sz="1000" dirty="0">
                <a:latin typeface="Meiryo UI" panose="020B0604030504040204" pitchFamily="50" charset="-128"/>
                <a:ea typeface="Meiryo UI" panose="020B0604030504040204" pitchFamily="50" charset="-128"/>
              </a:rPr>
              <a:t>年：○○</a:t>
            </a:r>
            <a:r>
              <a:rPr lang="en-US" altLang="ja-JP" sz="1000" dirty="0">
                <a:latin typeface="Meiryo UI" panose="020B0604030504040204" pitchFamily="50" charset="-128"/>
                <a:ea typeface="Meiryo UI" panose="020B0604030504040204" pitchFamily="50" charset="-128"/>
              </a:rPr>
              <a:t> </a:t>
            </a:r>
            <a:r>
              <a:rPr lang="ja-JP" altLang="en-US" sz="1000" dirty="0">
                <a:latin typeface="Meiryo UI" panose="020B0604030504040204" pitchFamily="50" charset="-128"/>
                <a:ea typeface="Meiryo UI" panose="020B0604030504040204" pitchFamily="50" charset="-128"/>
              </a:rPr>
              <a:t>千</a:t>
            </a:r>
            <a:r>
              <a:rPr lang="en-US" altLang="ja-JP" sz="1000" dirty="0">
                <a:latin typeface="Meiryo UI" panose="020B0604030504040204" pitchFamily="50" charset="-128"/>
                <a:ea typeface="Meiryo UI" panose="020B0604030504040204" pitchFamily="50" charset="-128"/>
              </a:rPr>
              <a:t>tCO2/</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a:p>
            <a:pPr algn="ctr"/>
            <a:r>
              <a:rPr lang="en-US" altLang="ja-JP" sz="1000" dirty="0">
                <a:latin typeface="Meiryo UI" panose="020B0604030504040204" pitchFamily="50" charset="-128"/>
                <a:ea typeface="Meiryo UI" panose="020B0604030504040204" pitchFamily="50" charset="-128"/>
              </a:rPr>
              <a:t>2018</a:t>
            </a:r>
            <a:r>
              <a:rPr lang="ja-JP" altLang="en-US" sz="1000" dirty="0">
                <a:latin typeface="Meiryo UI" panose="020B0604030504040204" pitchFamily="50" charset="-128"/>
                <a:ea typeface="Meiryo UI" panose="020B0604030504040204" pitchFamily="50" charset="-128"/>
              </a:rPr>
              <a:t>年：○○</a:t>
            </a:r>
            <a:r>
              <a:rPr lang="en-US" altLang="ja-JP" sz="1000" dirty="0">
                <a:latin typeface="Meiryo UI" panose="020B0604030504040204" pitchFamily="50" charset="-128"/>
                <a:ea typeface="Meiryo UI" panose="020B0604030504040204" pitchFamily="50" charset="-128"/>
              </a:rPr>
              <a:t> </a:t>
            </a:r>
            <a:r>
              <a:rPr lang="ja-JP" altLang="en-US" sz="1000" dirty="0">
                <a:latin typeface="Meiryo UI" panose="020B0604030504040204" pitchFamily="50" charset="-128"/>
                <a:ea typeface="Meiryo UI" panose="020B0604030504040204" pitchFamily="50" charset="-128"/>
              </a:rPr>
              <a:t>千</a:t>
            </a:r>
            <a:r>
              <a:rPr lang="en-US" altLang="ja-JP" sz="1000" dirty="0">
                <a:latin typeface="Meiryo UI" panose="020B0604030504040204" pitchFamily="50" charset="-128"/>
                <a:ea typeface="Meiryo UI" panose="020B0604030504040204" pitchFamily="50" charset="-128"/>
              </a:rPr>
              <a:t>tCO2/</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a:p>
            <a:pPr algn="ctr"/>
            <a:r>
              <a:rPr lang="en-US" altLang="ja-JP" sz="1000" dirty="0">
                <a:latin typeface="Meiryo UI" panose="020B0604030504040204" pitchFamily="50" charset="-128"/>
                <a:ea typeface="Meiryo UI" panose="020B0604030504040204" pitchFamily="50" charset="-128"/>
              </a:rPr>
              <a:t>2020</a:t>
            </a:r>
            <a:r>
              <a:rPr lang="ja-JP" altLang="en-US" sz="1000" dirty="0">
                <a:latin typeface="Meiryo UI" panose="020B0604030504040204" pitchFamily="50" charset="-128"/>
                <a:ea typeface="Meiryo UI" panose="020B0604030504040204" pitchFamily="50" charset="-128"/>
              </a:rPr>
              <a:t>年：○○</a:t>
            </a:r>
            <a:r>
              <a:rPr lang="en-US" altLang="ja-JP" sz="1000" dirty="0">
                <a:latin typeface="Meiryo UI" panose="020B0604030504040204" pitchFamily="50" charset="-128"/>
                <a:ea typeface="Meiryo UI" panose="020B0604030504040204" pitchFamily="50" charset="-128"/>
              </a:rPr>
              <a:t> </a:t>
            </a:r>
            <a:r>
              <a:rPr lang="ja-JP" altLang="en-US" sz="1000" dirty="0">
                <a:latin typeface="Meiryo UI" panose="020B0604030504040204" pitchFamily="50" charset="-128"/>
                <a:ea typeface="Meiryo UI" panose="020B0604030504040204" pitchFamily="50" charset="-128"/>
              </a:rPr>
              <a:t>千</a:t>
            </a:r>
            <a:r>
              <a:rPr lang="en-US" altLang="ja-JP" sz="1000" dirty="0">
                <a:latin typeface="Meiryo UI" panose="020B0604030504040204" pitchFamily="50" charset="-128"/>
                <a:ea typeface="Meiryo UI" panose="020B0604030504040204" pitchFamily="50" charset="-128"/>
              </a:rPr>
              <a:t>tCO2/</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a:p>
            <a:pPr algn="ctr"/>
            <a:r>
              <a:rPr lang="en-US" altLang="ja-JP" sz="1000" dirty="0">
                <a:latin typeface="Meiryo UI" panose="020B0604030504040204" pitchFamily="50" charset="-128"/>
                <a:ea typeface="Meiryo UI" panose="020B0604030504040204" pitchFamily="50" charset="-128"/>
              </a:rPr>
              <a:t>2022</a:t>
            </a:r>
            <a:r>
              <a:rPr lang="ja-JP" altLang="en-US" sz="1000" dirty="0">
                <a:latin typeface="Meiryo UI" panose="020B0604030504040204" pitchFamily="50" charset="-128"/>
                <a:ea typeface="Meiryo UI" panose="020B0604030504040204" pitchFamily="50" charset="-128"/>
              </a:rPr>
              <a:t>年：○○</a:t>
            </a:r>
            <a:r>
              <a:rPr lang="en-US" altLang="ja-JP" sz="1000" dirty="0">
                <a:latin typeface="Meiryo UI" panose="020B0604030504040204" pitchFamily="50" charset="-128"/>
                <a:ea typeface="Meiryo UI" panose="020B0604030504040204" pitchFamily="50" charset="-128"/>
              </a:rPr>
              <a:t> </a:t>
            </a:r>
            <a:r>
              <a:rPr lang="ja-JP" altLang="en-US" sz="1000" dirty="0">
                <a:latin typeface="Meiryo UI" panose="020B0604030504040204" pitchFamily="50" charset="-128"/>
                <a:ea typeface="Meiryo UI" panose="020B0604030504040204" pitchFamily="50" charset="-128"/>
              </a:rPr>
              <a:t>千</a:t>
            </a:r>
            <a:r>
              <a:rPr lang="en-US" altLang="ja-JP" sz="1000" dirty="0">
                <a:latin typeface="Meiryo UI" panose="020B0604030504040204" pitchFamily="50" charset="-128"/>
                <a:ea typeface="Meiryo UI" panose="020B0604030504040204" pitchFamily="50" charset="-128"/>
              </a:rPr>
              <a:t>tCO2/</a:t>
            </a:r>
            <a:r>
              <a:rPr lang="ja-JP" altLang="en-US" sz="1000" dirty="0">
                <a:latin typeface="Meiryo UI" panose="020B0604030504040204" pitchFamily="50" charset="-128"/>
                <a:ea typeface="Meiryo UI" panose="020B0604030504040204" pitchFamily="50" charset="-128"/>
              </a:rPr>
              <a:t>年</a:t>
            </a:r>
            <a:endParaRPr lang="en-US" altLang="ja-JP" sz="1000" dirty="0">
              <a:latin typeface="Meiryo UI" panose="020B0604030504040204" pitchFamily="50" charset="-128"/>
              <a:ea typeface="Meiryo UI" panose="020B0604030504040204" pitchFamily="50" charset="-128"/>
            </a:endParaRPr>
          </a:p>
        </p:txBody>
      </p:sp>
      <p:sp>
        <p:nvSpPr>
          <p:cNvPr id="12" name="正方形/長方形 31">
            <a:extLst>
              <a:ext uri="{FF2B5EF4-FFF2-40B4-BE49-F238E27FC236}">
                <a16:creationId xmlns:a16="http://schemas.microsoft.com/office/drawing/2014/main" id="{247979FE-9E4A-4587-B16B-E37FE1F8E557}"/>
              </a:ext>
            </a:extLst>
          </p:cNvPr>
          <p:cNvSpPr/>
          <p:nvPr/>
        </p:nvSpPr>
        <p:spPr bwMode="auto">
          <a:xfrm>
            <a:off x="1138412" y="1561609"/>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3" name="スライド番号プレースホルダ 2">
            <a:extLst>
              <a:ext uri="{FF2B5EF4-FFF2-40B4-BE49-F238E27FC236}">
                <a16:creationId xmlns:a16="http://schemas.microsoft.com/office/drawing/2014/main" id="{E1D2F4DE-6F43-4FD6-A6DC-DB7DB722EA1F}"/>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58</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42700010"/>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t>（２）</a:t>
            </a:r>
            <a:r>
              <a:rPr kumimoji="1" lang="en-US" altLang="ja-JP" dirty="0"/>
              <a:t>1</a:t>
            </a:r>
            <a:r>
              <a:rPr kumimoji="1" lang="ja-JP" altLang="en-US" dirty="0"/>
              <a:t>人当たり</a:t>
            </a:r>
            <a:r>
              <a:rPr kumimoji="1" lang="en-US" altLang="ja-JP" dirty="0"/>
              <a:t>CO2</a:t>
            </a:r>
            <a:r>
              <a:rPr kumimoji="1" lang="ja-JP" altLang="en-US" dirty="0"/>
              <a:t>排出量①：</a:t>
            </a:r>
            <a:r>
              <a:rPr lang="ja-JP" altLang="en-US" dirty="0"/>
              <a:t>産業部門</a:t>
            </a:r>
            <a:endParaRPr kumimoji="1" lang="ja-JP" altLang="en-US" dirty="0"/>
          </a:p>
        </p:txBody>
      </p:sp>
      <p:sp>
        <p:nvSpPr>
          <p:cNvPr id="4" name="Rectangle 3"/>
          <p:cNvSpPr>
            <a:spLocks noChangeArrowheads="1"/>
          </p:cNvSpPr>
          <p:nvPr/>
        </p:nvSpPr>
        <p:spPr bwMode="auto">
          <a:xfrm>
            <a:off x="820109" y="643800"/>
            <a:ext cx="8280000" cy="1116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100"/>
              </a:spcBef>
              <a:spcAft>
                <a:spcPts val="2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ここでは、産業部門を対象に、製造業、建設・鉱業、農林水産業のうち、夜間人口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人当たりで見て、各部門の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5" name="テキスト ボックス 4"/>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1" name="正方形/長方形 20"/>
          <p:cNvSpPr/>
          <p:nvPr/>
        </p:nvSpPr>
        <p:spPr>
          <a:xfrm>
            <a:off x="313452" y="1807282"/>
            <a:ext cx="8785396"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産業部門の夜間人口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endParaRPr lang="ja-JP" altLang="en-US" sz="1600" b="1" dirty="0">
              <a:solidFill>
                <a:schemeClr val="bg1"/>
              </a:solidFill>
              <a:latin typeface="Meiryo UI" pitchFamily="50" charset="-128"/>
              <a:ea typeface="Meiryo UI" pitchFamily="50" charset="-128"/>
            </a:endParaRPr>
          </a:p>
        </p:txBody>
      </p:sp>
      <p:sp>
        <p:nvSpPr>
          <p:cNvPr id="22" name="正方形/長方形 21"/>
          <p:cNvSpPr/>
          <p:nvPr/>
        </p:nvSpPr>
        <p:spPr>
          <a:xfrm>
            <a:off x="7092373" y="2114310"/>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23" name="正方形/長方形 22"/>
          <p:cNvSpPr/>
          <p:nvPr/>
        </p:nvSpPr>
        <p:spPr>
          <a:xfrm>
            <a:off x="313452" y="2114310"/>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製造業</a:t>
            </a:r>
          </a:p>
        </p:txBody>
      </p:sp>
      <p:sp>
        <p:nvSpPr>
          <p:cNvPr id="24" name="正方形/長方形 23"/>
          <p:cNvSpPr/>
          <p:nvPr/>
        </p:nvSpPr>
        <p:spPr>
          <a:xfrm>
            <a:off x="2542722" y="2114310"/>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建設・鉱業</a:t>
            </a:r>
          </a:p>
        </p:txBody>
      </p:sp>
      <p:sp>
        <p:nvSpPr>
          <p:cNvPr id="25" name="正方形/長方形 24"/>
          <p:cNvSpPr/>
          <p:nvPr/>
        </p:nvSpPr>
        <p:spPr>
          <a:xfrm>
            <a:off x="4778684" y="2114310"/>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農林水産業</a:t>
            </a:r>
          </a:p>
        </p:txBody>
      </p:sp>
      <p:sp>
        <p:nvSpPr>
          <p:cNvPr id="26" name="正方形/長方形 25"/>
          <p:cNvSpPr/>
          <p:nvPr/>
        </p:nvSpPr>
        <p:spPr>
          <a:xfrm>
            <a:off x="180000" y="6381294"/>
            <a:ext cx="5996122"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排出量の現況推計、総務省「国勢調査」より作成</a:t>
            </a:r>
            <a:endParaRPr lang="en-US" altLang="ja-JP" sz="800" dirty="0">
              <a:latin typeface="Meiryo UI" pitchFamily="50" charset="-128"/>
              <a:ea typeface="Meiryo UI" pitchFamily="50" charset="-128"/>
            </a:endParaRPr>
          </a:p>
        </p:txBody>
      </p:sp>
      <p:sp>
        <p:nvSpPr>
          <p:cNvPr id="12" name="正方形/長方形 31">
            <a:extLst>
              <a:ext uri="{FF2B5EF4-FFF2-40B4-BE49-F238E27FC236}">
                <a16:creationId xmlns:a16="http://schemas.microsoft.com/office/drawing/2014/main" id="{1CEF74E3-ECFE-41FB-AE2C-27065F2CDA65}"/>
              </a:ext>
            </a:extLst>
          </p:cNvPr>
          <p:cNvSpPr/>
          <p:nvPr/>
        </p:nvSpPr>
        <p:spPr bwMode="auto">
          <a:xfrm>
            <a:off x="1112490" y="152428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3" name="スライド番号プレースホルダ 2">
            <a:extLst>
              <a:ext uri="{FF2B5EF4-FFF2-40B4-BE49-F238E27FC236}">
                <a16:creationId xmlns:a16="http://schemas.microsoft.com/office/drawing/2014/main" id="{80055B5A-E167-4129-8FDF-F5055A93E0C3}"/>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59</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279177075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円/楕円 8"/>
          <p:cNvSpPr/>
          <p:nvPr/>
        </p:nvSpPr>
        <p:spPr bwMode="auto">
          <a:xfrm>
            <a:off x="5333149"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支出</a:t>
            </a:r>
          </a:p>
        </p:txBody>
      </p:sp>
      <p:sp>
        <p:nvSpPr>
          <p:cNvPr id="97" name="四角形吹き出し 96"/>
          <p:cNvSpPr/>
          <p:nvPr/>
        </p:nvSpPr>
        <p:spPr bwMode="auto">
          <a:xfrm>
            <a:off x="4279803" y="4846592"/>
            <a:ext cx="1726302" cy="1116000"/>
          </a:xfrm>
          <a:prstGeom prst="wedgeRectCallout">
            <a:avLst>
              <a:gd name="adj1" fmla="val 64998"/>
              <a:gd name="adj2" fmla="val -15431"/>
            </a:avLst>
          </a:prstGeom>
          <a:noFill/>
          <a:ln w="19050" cap="flat" cmpd="sng" algn="ctr">
            <a:solidFill>
              <a:srgbClr val="BDDEFF"/>
            </a:solidFill>
            <a:prstDash val="sysDash"/>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2010</a:t>
            </a:r>
            <a:r>
              <a:rPr kumimoji="1" lang="ja-JP" altLang="en-US" dirty="0"/>
              <a:t>年</a:t>
            </a:r>
          </a:p>
        </p:txBody>
      </p:sp>
      <p:sp>
        <p:nvSpPr>
          <p:cNvPr id="4" name="曲折矢印 3"/>
          <p:cNvSpPr/>
          <p:nvPr/>
        </p:nvSpPr>
        <p:spPr bwMode="auto">
          <a:xfrm rot="5400000">
            <a:off x="5344469" y="2107010"/>
            <a:ext cx="1476000" cy="1498640"/>
          </a:xfrm>
          <a:prstGeom prst="bentArrow">
            <a:avLst>
              <a:gd name="adj1" fmla="val 2407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 name="左矢印 4"/>
          <p:cNvSpPr/>
          <p:nvPr/>
        </p:nvSpPr>
        <p:spPr bwMode="auto">
          <a:xfrm>
            <a:off x="2983830" y="4121273"/>
            <a:ext cx="2286386" cy="683551"/>
          </a:xfrm>
          <a:prstGeom prst="leftArrow">
            <a:avLst>
              <a:gd name="adj1" fmla="val 50000"/>
              <a:gd name="adj2" fmla="val 48734"/>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曲折矢印 5"/>
          <p:cNvSpPr/>
          <p:nvPr/>
        </p:nvSpPr>
        <p:spPr bwMode="auto">
          <a:xfrm>
            <a:off x="1722386" y="1941278"/>
            <a:ext cx="1429604" cy="1620000"/>
          </a:xfrm>
          <a:prstGeom prst="bentArrow">
            <a:avLst>
              <a:gd name="adj1" fmla="val 2615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円/楕円 6"/>
          <p:cNvSpPr/>
          <p:nvPr/>
        </p:nvSpPr>
        <p:spPr bwMode="auto">
          <a:xfrm>
            <a:off x="990383"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生産・販売</a:t>
            </a:r>
          </a:p>
        </p:txBody>
      </p:sp>
      <p:sp>
        <p:nvSpPr>
          <p:cNvPr id="8" name="円/楕円 7"/>
          <p:cNvSpPr/>
          <p:nvPr/>
        </p:nvSpPr>
        <p:spPr bwMode="auto">
          <a:xfrm>
            <a:off x="3205622" y="1593496"/>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32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分配</a:t>
            </a:r>
          </a:p>
        </p:txBody>
      </p:sp>
      <p:sp>
        <p:nvSpPr>
          <p:cNvPr id="10" name="投資矢印"/>
          <p:cNvSpPr/>
          <p:nvPr/>
        </p:nvSpPr>
        <p:spPr bwMode="auto">
          <a:xfrm rot="16200000">
            <a:off x="7276875" y="4024302"/>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消費矢印"/>
          <p:cNvSpPr/>
          <p:nvPr/>
        </p:nvSpPr>
        <p:spPr bwMode="auto">
          <a:xfrm rot="13472663">
            <a:off x="7013825" y="3071151"/>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経常収支矢印"/>
          <p:cNvSpPr/>
          <p:nvPr/>
        </p:nvSpPr>
        <p:spPr bwMode="auto">
          <a:xfrm rot="10800000">
            <a:off x="6270135" y="4919227"/>
            <a:ext cx="576000" cy="828000"/>
          </a:xfrm>
          <a:prstGeom prst="up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本社等矢印"/>
          <p:cNvSpPr/>
          <p:nvPr/>
        </p:nvSpPr>
        <p:spPr bwMode="auto">
          <a:xfrm rot="7491485">
            <a:off x="2685030" y="1148437"/>
            <a:ext cx="576000" cy="864000"/>
          </a:xfrm>
          <a:prstGeom prst="down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円/楕円 13"/>
          <p:cNvSpPr/>
          <p:nvPr/>
        </p:nvSpPr>
        <p:spPr bwMode="auto">
          <a:xfrm>
            <a:off x="2850960" y="1411371"/>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5" name="テキスト ボックス 14"/>
          <p:cNvSpPr txBox="1"/>
          <p:nvPr/>
        </p:nvSpPr>
        <p:spPr>
          <a:xfrm>
            <a:off x="5372354" y="594380"/>
            <a:ext cx="1720343" cy="246221"/>
          </a:xfrm>
          <a:prstGeom prst="rect">
            <a:avLst/>
          </a:prstGeom>
          <a:solidFill>
            <a:srgbClr val="C9E8FF"/>
          </a:solidFill>
        </p:spPr>
        <p:txBody>
          <a:bodyPr wrap="none" rtlCol="0">
            <a:spAutoFit/>
          </a:bodyPr>
          <a:lstStyle/>
          <a:p>
            <a:pPr algn="just"/>
            <a:r>
              <a:rPr kumimoji="1" lang="ja-JP" altLang="en-US" sz="1000" b="1" dirty="0">
                <a:latin typeface="Meiryo UI" pitchFamily="50" charset="-128"/>
                <a:ea typeface="Meiryo UI" pitchFamily="50" charset="-128"/>
                <a:cs typeface="Meiryo UI" panose="020B0604030504040204" pitchFamily="50" charset="-128"/>
              </a:rPr>
              <a:t>財政移転</a:t>
            </a:r>
            <a:r>
              <a:rPr kumimoji="1" lang="en-US" altLang="ja-JP" sz="1000" b="1" dirty="0">
                <a:latin typeface="Meiryo UI" pitchFamily="50" charset="-128"/>
                <a:ea typeface="Meiryo UI" pitchFamily="50" charset="-128"/>
                <a:cs typeface="Meiryo UI" panose="020B0604030504040204" pitchFamily="50" charset="-128"/>
              </a:rPr>
              <a:t>(</a:t>
            </a:r>
            <a:r>
              <a:rPr kumimoji="1" lang="ja-JP" altLang="en-US" sz="1000" b="1" dirty="0">
                <a:latin typeface="Meiryo UI" pitchFamily="50" charset="-128"/>
                <a:ea typeface="Meiryo UI" pitchFamily="50" charset="-128"/>
                <a:cs typeface="Meiryo UI" panose="020B0604030504040204" pitchFamily="50" charset="-128"/>
              </a:rPr>
              <a:t>政府支出－税金</a:t>
            </a:r>
            <a:r>
              <a:rPr kumimoji="1" lang="en-US" altLang="ja-JP" sz="1000" b="1" dirty="0">
                <a:latin typeface="Meiryo UI" pitchFamily="50" charset="-128"/>
                <a:ea typeface="Meiryo UI" pitchFamily="50" charset="-128"/>
                <a:cs typeface="Meiryo UI" panose="020B0604030504040204" pitchFamily="50" charset="-128"/>
              </a:rPr>
              <a:t>)</a:t>
            </a:r>
          </a:p>
        </p:txBody>
      </p:sp>
      <p:sp>
        <p:nvSpPr>
          <p:cNvPr id="16" name="テキスト ボックス 15"/>
          <p:cNvSpPr txBox="1"/>
          <p:nvPr/>
        </p:nvSpPr>
        <p:spPr>
          <a:xfrm>
            <a:off x="7101031" y="549239"/>
            <a:ext cx="1707023" cy="369332"/>
          </a:xfrm>
          <a:prstGeom prst="rect">
            <a:avLst/>
          </a:prstGeom>
          <a:noFill/>
        </p:spPr>
        <p:txBody>
          <a:bodyPr wrap="square" rtlCol="0">
            <a:spAutoFit/>
          </a:bodyPr>
          <a:lstStyle/>
          <a:p>
            <a:r>
              <a:rPr kumimoji="1" lang="ja-JP" altLang="en-US" sz="900" b="1" dirty="0">
                <a:latin typeface="Meiryo UI" panose="020B0604030504040204" pitchFamily="50" charset="-128"/>
                <a:ea typeface="Meiryo UI" panose="020B0604030504040204" pitchFamily="50" charset="-128"/>
                <a:cs typeface="Meiryo UI" panose="020B0604030504040204" pitchFamily="50" charset="-128"/>
              </a:rPr>
              <a:t>財政移転は補助金、交付税などの国・都道府県からの所得移転</a:t>
            </a:r>
            <a:endParaRPr kumimoji="1"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円/楕円 17"/>
          <p:cNvSpPr/>
          <p:nvPr/>
        </p:nvSpPr>
        <p:spPr bwMode="auto">
          <a:xfrm>
            <a:off x="6067235"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円/楕円 18"/>
          <p:cNvSpPr/>
          <p:nvPr/>
        </p:nvSpPr>
        <p:spPr bwMode="auto">
          <a:xfrm>
            <a:off x="4011967" y="4234908"/>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2" name="財政移転矢印"/>
          <p:cNvSpPr/>
          <p:nvPr/>
        </p:nvSpPr>
        <p:spPr bwMode="auto">
          <a:xfrm rot="13472663">
            <a:off x="4870374" y="1100459"/>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テキスト ボックス 24"/>
          <p:cNvSpPr txBox="1"/>
          <p:nvPr/>
        </p:nvSpPr>
        <p:spPr>
          <a:xfrm>
            <a:off x="1498082" y="448372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6" name="テキスト ボックス 25"/>
          <p:cNvSpPr txBox="1"/>
          <p:nvPr/>
        </p:nvSpPr>
        <p:spPr>
          <a:xfrm>
            <a:off x="3716842" y="244944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7" name="テキスト ボックス 26"/>
          <p:cNvSpPr txBox="1"/>
          <p:nvPr/>
        </p:nvSpPr>
        <p:spPr>
          <a:xfrm>
            <a:off x="1788084" y="1224817"/>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28" name="テキスト ボックス 27"/>
          <p:cNvSpPr txBox="1"/>
          <p:nvPr/>
        </p:nvSpPr>
        <p:spPr>
          <a:xfrm>
            <a:off x="7815607" y="3186084"/>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2" name="円/楕円 31"/>
          <p:cNvSpPr/>
          <p:nvPr/>
        </p:nvSpPr>
        <p:spPr bwMode="auto">
          <a:xfrm>
            <a:off x="7185900" y="3344554"/>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テキスト ボックス 32"/>
          <p:cNvSpPr txBox="1"/>
          <p:nvPr/>
        </p:nvSpPr>
        <p:spPr>
          <a:xfrm>
            <a:off x="5422185" y="876934"/>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a:t>
            </a:r>
            <a:r>
              <a:rPr kumimoji="1" lang="ja-JP" altLang="en-US" sz="1000" b="1" dirty="0">
                <a:solidFill>
                  <a:srgbClr val="FF0000"/>
                </a:solidFill>
                <a:latin typeface="Meiryo UI" pitchFamily="50" charset="-128"/>
                <a:ea typeface="Meiryo UI" pitchFamily="50" charset="-128"/>
                <a:cs typeface="Meiryo UI" panose="020B0604030504040204" pitchFamily="50" charset="-128"/>
              </a:rPr>
              <a:t>億円</a:t>
            </a:r>
          </a:p>
        </p:txBody>
      </p:sp>
      <p:sp>
        <p:nvSpPr>
          <p:cNvPr id="34" name="テキスト ボックス 33"/>
          <p:cNvSpPr txBox="1"/>
          <p:nvPr/>
        </p:nvSpPr>
        <p:spPr>
          <a:xfrm>
            <a:off x="8069041" y="447669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5" name="テキスト ボックス 34"/>
          <p:cNvSpPr txBox="1"/>
          <p:nvPr/>
        </p:nvSpPr>
        <p:spPr>
          <a:xfrm>
            <a:off x="4036542" y="1249538"/>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36" name="テキスト ボックス 35"/>
          <p:cNvSpPr txBox="1"/>
          <p:nvPr/>
        </p:nvSpPr>
        <p:spPr>
          <a:xfrm>
            <a:off x="6680655" y="1091945"/>
            <a:ext cx="442750" cy="400110"/>
          </a:xfrm>
          <a:prstGeom prst="rect">
            <a:avLst/>
          </a:prstGeom>
          <a:noFill/>
        </p:spPr>
        <p:txBody>
          <a:bodyPr wrap="none" rtlCol="0">
            <a:spAutoFit/>
          </a:bodyPr>
          <a:lstStyle/>
          <a:p>
            <a:r>
              <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rPr>
              <a:t>○</a:t>
            </a:r>
          </a:p>
        </p:txBody>
      </p:sp>
      <p:sp>
        <p:nvSpPr>
          <p:cNvPr id="37" name="テキスト ボックス 36"/>
          <p:cNvSpPr txBox="1"/>
          <p:nvPr/>
        </p:nvSpPr>
        <p:spPr>
          <a:xfrm>
            <a:off x="3257587" y="4898304"/>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38" name="テキスト ボックス 37"/>
          <p:cNvSpPr txBox="1"/>
          <p:nvPr/>
        </p:nvSpPr>
        <p:spPr>
          <a:xfrm>
            <a:off x="72224" y="5302840"/>
            <a:ext cx="1980000" cy="430887"/>
          </a:xfrm>
          <a:prstGeom prst="rect">
            <a:avLst/>
          </a:prstGeom>
          <a:noFill/>
          <a:ln w="19050">
            <a:solidFill>
              <a:srgbClr val="0070C0"/>
            </a:solidFill>
            <a:prstDash val="sysDash"/>
          </a:ln>
        </p:spPr>
        <p:txBody>
          <a:bodyPr wrap="square" rtlCol="0">
            <a:normAutofit/>
          </a:bodyPr>
          <a:lstStyle/>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正方形/長方形 38"/>
          <p:cNvSpPr/>
          <p:nvPr/>
        </p:nvSpPr>
        <p:spPr>
          <a:xfrm>
            <a:off x="-1935" y="5720094"/>
            <a:ext cx="1874231"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0" name="正方形/長方形 39"/>
          <p:cNvSpPr/>
          <p:nvPr/>
        </p:nvSpPr>
        <p:spPr>
          <a:xfrm>
            <a:off x="5604682" y="1892001"/>
            <a:ext cx="1827744"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1" name="テキスト ボックス 40"/>
          <p:cNvSpPr txBox="1"/>
          <p:nvPr/>
        </p:nvSpPr>
        <p:spPr>
          <a:xfrm>
            <a:off x="6940155" y="5305836"/>
            <a:ext cx="756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経常収支</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3" name="円/楕円 42"/>
          <p:cNvSpPr/>
          <p:nvPr/>
        </p:nvSpPr>
        <p:spPr bwMode="auto">
          <a:xfrm>
            <a:off x="1838951"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4" name="正方形/長方形 43"/>
          <p:cNvSpPr/>
          <p:nvPr/>
        </p:nvSpPr>
        <p:spPr bwMode="auto">
          <a:xfrm>
            <a:off x="4036962" y="775747"/>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通勤</a:t>
            </a:r>
          </a:p>
        </p:txBody>
      </p:sp>
      <p:sp>
        <p:nvSpPr>
          <p:cNvPr id="45" name="テキスト ボックス 44"/>
          <p:cNvSpPr txBox="1"/>
          <p:nvPr/>
        </p:nvSpPr>
        <p:spPr>
          <a:xfrm>
            <a:off x="3952249" y="1003317"/>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en-US" altLang="ja-JP" dirty="0"/>
              <a:t>GRP</a:t>
            </a:r>
            <a:r>
              <a:rPr lang="ja-JP" altLang="en-US" dirty="0"/>
              <a:t>の○○</a:t>
            </a:r>
            <a:r>
              <a:rPr lang="en-US" altLang="ja-JP" dirty="0"/>
              <a:t>%</a:t>
            </a:r>
          </a:p>
        </p:txBody>
      </p:sp>
      <p:sp>
        <p:nvSpPr>
          <p:cNvPr id="46" name="テキスト ボックス 45"/>
          <p:cNvSpPr txBox="1"/>
          <p:nvPr/>
        </p:nvSpPr>
        <p:spPr>
          <a:xfrm>
            <a:off x="1749141" y="1000886"/>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7" name="テキスト ボックス 46"/>
          <p:cNvSpPr txBox="1"/>
          <p:nvPr/>
        </p:nvSpPr>
        <p:spPr>
          <a:xfrm>
            <a:off x="2366634" y="650150"/>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48" name="テキスト ボックス 47"/>
          <p:cNvSpPr txBox="1"/>
          <p:nvPr/>
        </p:nvSpPr>
        <p:spPr>
          <a:xfrm>
            <a:off x="5684184" y="1490769"/>
            <a:ext cx="2016000" cy="430887"/>
          </a:xfrm>
          <a:prstGeom prst="rect">
            <a:avLst/>
          </a:prstGeom>
          <a:noFill/>
          <a:ln w="19050">
            <a:solidFill>
              <a:srgbClr val="0070C0"/>
            </a:solidFill>
            <a:prstDash val="sysDash"/>
          </a:ln>
        </p:spPr>
        <p:txBody>
          <a:bodyPr wrap="square" rtlCol="0">
            <a:normAutofit/>
          </a:bodyPr>
          <a:lstStyle/>
          <a:p>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1</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人当たり所得○○万円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p:txBody>
      </p:sp>
      <p:sp>
        <p:nvSpPr>
          <p:cNvPr id="49" name="テキスト ボックス 48"/>
          <p:cNvSpPr txBox="1"/>
          <p:nvPr/>
        </p:nvSpPr>
        <p:spPr>
          <a:xfrm>
            <a:off x="6059767" y="880759"/>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pPr algn="r"/>
            <a:r>
              <a:rPr lang="en-US" altLang="ja-JP" dirty="0"/>
              <a:t>GRP</a:t>
            </a:r>
            <a:r>
              <a:rPr lang="ja-JP" altLang="en-US" dirty="0"/>
              <a:t>の○○</a:t>
            </a:r>
            <a:r>
              <a:rPr lang="en-US" altLang="ja-JP" dirty="0"/>
              <a:t>%</a:t>
            </a:r>
          </a:p>
        </p:txBody>
      </p:sp>
      <p:sp>
        <p:nvSpPr>
          <p:cNvPr id="50" name="円/楕円 49"/>
          <p:cNvSpPr/>
          <p:nvPr/>
        </p:nvSpPr>
        <p:spPr bwMode="auto">
          <a:xfrm>
            <a:off x="6333068" y="505257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テキスト ボックス 50"/>
          <p:cNvSpPr txBox="1"/>
          <p:nvPr/>
        </p:nvSpPr>
        <p:spPr>
          <a:xfrm>
            <a:off x="6940155" y="5756762"/>
            <a:ext cx="800219" cy="276999"/>
          </a:xfrm>
          <a:prstGeom prst="rect">
            <a:avLst/>
          </a:prstGeom>
          <a:solidFill>
            <a:srgbClr val="FFFF00"/>
          </a:solidFill>
        </p:spPr>
        <p:txBody>
          <a:bodyPr wrap="none" rtlCol="0">
            <a:spAutoFit/>
          </a:bodyPr>
          <a:lstStyle>
            <a:defPPr>
              <a:defRPr lang="ja-JP"/>
            </a:defPPr>
            <a:lvl1pPr>
              <a:defRPr sz="1200" b="1">
                <a:solidFill>
                  <a:srgbClr val="FF0000"/>
                </a:solidFill>
                <a:latin typeface="Meiryo UI" pitchFamily="50" charset="-128"/>
                <a:ea typeface="Meiryo UI" pitchFamily="50" charset="-128"/>
                <a:cs typeface="Meiryo UI" panose="020B0604030504040204" pitchFamily="50" charset="-128"/>
              </a:defRPr>
            </a:lvl1pPr>
          </a:lstStyle>
          <a:p>
            <a:r>
              <a:rPr lang="ja-JP" altLang="en-US" dirty="0"/>
              <a:t>○○億円</a:t>
            </a:r>
          </a:p>
        </p:txBody>
      </p:sp>
      <p:sp>
        <p:nvSpPr>
          <p:cNvPr id="52" name="円/楕円 51"/>
          <p:cNvSpPr/>
          <p:nvPr/>
        </p:nvSpPr>
        <p:spPr bwMode="auto">
          <a:xfrm>
            <a:off x="7341690" y="4376563"/>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3" name="テキスト ボックス 52"/>
          <p:cNvSpPr txBox="1"/>
          <p:nvPr/>
        </p:nvSpPr>
        <p:spPr>
          <a:xfrm>
            <a:off x="5892218" y="4473449"/>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54" name="テキスト ボックス 53"/>
          <p:cNvSpPr txBox="1"/>
          <p:nvPr/>
        </p:nvSpPr>
        <p:spPr>
          <a:xfrm>
            <a:off x="6539490" y="5647096"/>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dirty="0"/>
              <a:t>▲</a:t>
            </a:r>
          </a:p>
        </p:txBody>
      </p:sp>
      <p:sp>
        <p:nvSpPr>
          <p:cNvPr id="55" name="テキスト ボックス 54"/>
          <p:cNvSpPr txBox="1"/>
          <p:nvPr/>
        </p:nvSpPr>
        <p:spPr>
          <a:xfrm>
            <a:off x="4492993" y="655021"/>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56" name="テキスト ボックス 55"/>
          <p:cNvSpPr txBox="1"/>
          <p:nvPr/>
        </p:nvSpPr>
        <p:spPr>
          <a:xfrm>
            <a:off x="5699574" y="1195457"/>
            <a:ext cx="1031051"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地域住民所得</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7" name="テキスト ボックス 56"/>
          <p:cNvSpPr txBox="1"/>
          <p:nvPr/>
        </p:nvSpPr>
        <p:spPr>
          <a:xfrm>
            <a:off x="72225" y="4988583"/>
            <a:ext cx="889987"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労働生産性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8" name="テキスト ボックス 57"/>
          <p:cNvSpPr txBox="1"/>
          <p:nvPr/>
        </p:nvSpPr>
        <p:spPr>
          <a:xfrm>
            <a:off x="2097724" y="5305506"/>
            <a:ext cx="2052000" cy="430887"/>
          </a:xfrm>
          <a:prstGeom prst="rect">
            <a:avLst/>
          </a:prstGeom>
          <a:noFill/>
          <a:ln w="19050">
            <a:solidFill>
              <a:srgbClr val="0070C0"/>
            </a:solidFill>
            <a:prstDash val="sysDash"/>
          </a:ln>
        </p:spPr>
        <p:txBody>
          <a:bodyPr wrap="square" rtlCol="0">
            <a:normAutofit/>
          </a:bodyPr>
          <a:lstStyle/>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p:cNvSpPr/>
          <p:nvPr/>
        </p:nvSpPr>
        <p:spPr>
          <a:xfrm>
            <a:off x="2037994" y="5720094"/>
            <a:ext cx="1874231" cy="261610"/>
          </a:xfrm>
          <a:prstGeom prst="rect">
            <a:avLst/>
          </a:prstGeom>
          <a:noFill/>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p>
        </p:txBody>
      </p:sp>
      <p:sp>
        <p:nvSpPr>
          <p:cNvPr id="60" name="テキスト ボックス 59"/>
          <p:cNvSpPr txBox="1"/>
          <p:nvPr/>
        </p:nvSpPr>
        <p:spPr>
          <a:xfrm>
            <a:off x="2097725" y="4983893"/>
            <a:ext cx="1207382"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エネルギー生産性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65" name="通勤矢印"/>
          <p:cNvSpPr/>
          <p:nvPr/>
        </p:nvSpPr>
        <p:spPr bwMode="auto">
          <a:xfrm rot="10800000">
            <a:off x="3480590" y="879433"/>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テキスト ボックス 65"/>
          <p:cNvSpPr txBox="1"/>
          <p:nvPr/>
        </p:nvSpPr>
        <p:spPr>
          <a:xfrm>
            <a:off x="8533708" y="3906898"/>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7" name="テキスト ボックス 66"/>
          <p:cNvSpPr txBox="1"/>
          <p:nvPr/>
        </p:nvSpPr>
        <p:spPr>
          <a:xfrm>
            <a:off x="8294831" y="2634197"/>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8" name="テキスト ボックス 67"/>
          <p:cNvSpPr txBox="1"/>
          <p:nvPr/>
        </p:nvSpPr>
        <p:spPr>
          <a:xfrm>
            <a:off x="902926" y="4899895"/>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69" name="テキスト ボックス 68"/>
          <p:cNvSpPr txBox="1"/>
          <p:nvPr/>
        </p:nvSpPr>
        <p:spPr>
          <a:xfrm>
            <a:off x="7771378" y="2966674"/>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0" name="テキスト ボックス 69"/>
          <p:cNvSpPr txBox="1"/>
          <p:nvPr/>
        </p:nvSpPr>
        <p:spPr>
          <a:xfrm>
            <a:off x="8001949" y="4252813"/>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1" name="テキスト ボックス 70"/>
          <p:cNvSpPr txBox="1"/>
          <p:nvPr/>
        </p:nvSpPr>
        <p:spPr>
          <a:xfrm>
            <a:off x="6930448" y="5527939"/>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4" name="TB11"/>
          <p:cNvSpPr txBox="1"/>
          <p:nvPr/>
        </p:nvSpPr>
        <p:spPr>
          <a:xfrm>
            <a:off x="7709899" y="5211661"/>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⑪</a:t>
            </a:r>
          </a:p>
        </p:txBody>
      </p:sp>
      <p:sp>
        <p:nvSpPr>
          <p:cNvPr id="75" name="TB10"/>
          <p:cNvSpPr txBox="1"/>
          <p:nvPr/>
        </p:nvSpPr>
        <p:spPr>
          <a:xfrm>
            <a:off x="7693854" y="3869241"/>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⑩</a:t>
            </a:r>
            <a:endParaRPr kumimoji="1" lang="ja-JP" altLang="en-US" b="1" dirty="0">
              <a:solidFill>
                <a:schemeClr val="accent6">
                  <a:lumMod val="75000"/>
                </a:schemeClr>
              </a:solidFill>
              <a:latin typeface="Meiryo UI" pitchFamily="50" charset="-128"/>
              <a:ea typeface="Meiryo UI" pitchFamily="50" charset="-128"/>
            </a:endParaRPr>
          </a:p>
        </p:txBody>
      </p:sp>
      <p:sp>
        <p:nvSpPr>
          <p:cNvPr id="76" name="TB9"/>
          <p:cNvSpPr txBox="1"/>
          <p:nvPr/>
        </p:nvSpPr>
        <p:spPr>
          <a:xfrm>
            <a:off x="7448678" y="263766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⑨</a:t>
            </a:r>
            <a:endParaRPr kumimoji="1" lang="ja-JP" altLang="en-US" b="1" dirty="0">
              <a:solidFill>
                <a:schemeClr val="accent6">
                  <a:lumMod val="75000"/>
                </a:schemeClr>
              </a:solidFill>
              <a:latin typeface="Meiryo UI" pitchFamily="50" charset="-128"/>
              <a:ea typeface="Meiryo UI" pitchFamily="50" charset="-128"/>
            </a:endParaRPr>
          </a:p>
        </p:txBody>
      </p:sp>
      <p:sp>
        <p:nvSpPr>
          <p:cNvPr id="77" name="TB8"/>
          <p:cNvSpPr txBox="1"/>
          <p:nvPr/>
        </p:nvSpPr>
        <p:spPr>
          <a:xfrm>
            <a:off x="6991708" y="1088499"/>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⑧</a:t>
            </a:r>
            <a:endParaRPr kumimoji="1" lang="ja-JP" altLang="en-US" b="1" dirty="0">
              <a:solidFill>
                <a:schemeClr val="accent6">
                  <a:lumMod val="75000"/>
                </a:schemeClr>
              </a:solidFill>
              <a:latin typeface="Meiryo UI" pitchFamily="50" charset="-128"/>
              <a:ea typeface="Meiryo UI" pitchFamily="50" charset="-128"/>
            </a:endParaRPr>
          </a:p>
        </p:txBody>
      </p:sp>
      <p:sp>
        <p:nvSpPr>
          <p:cNvPr id="78" name="TB7"/>
          <p:cNvSpPr txBox="1"/>
          <p:nvPr/>
        </p:nvSpPr>
        <p:spPr>
          <a:xfrm>
            <a:off x="5021864" y="676254"/>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⑦</a:t>
            </a:r>
            <a:endParaRPr kumimoji="1" lang="ja-JP" altLang="en-US" b="1" dirty="0">
              <a:solidFill>
                <a:schemeClr val="accent6">
                  <a:lumMod val="75000"/>
                </a:schemeClr>
              </a:solidFill>
              <a:latin typeface="Meiryo UI" pitchFamily="50" charset="-128"/>
              <a:ea typeface="Meiryo UI" pitchFamily="50" charset="-128"/>
            </a:endParaRPr>
          </a:p>
        </p:txBody>
      </p:sp>
      <p:sp>
        <p:nvSpPr>
          <p:cNvPr id="79" name="TB6"/>
          <p:cNvSpPr txBox="1"/>
          <p:nvPr/>
        </p:nvSpPr>
        <p:spPr>
          <a:xfrm>
            <a:off x="3675083" y="5123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⑥</a:t>
            </a:r>
            <a:endParaRPr kumimoji="1" lang="ja-JP" altLang="en-US" b="1" dirty="0">
              <a:solidFill>
                <a:schemeClr val="accent6">
                  <a:lumMod val="75000"/>
                </a:schemeClr>
              </a:solidFill>
              <a:latin typeface="Meiryo UI" pitchFamily="50" charset="-128"/>
              <a:ea typeface="Meiryo UI" pitchFamily="50" charset="-128"/>
            </a:endParaRPr>
          </a:p>
        </p:txBody>
      </p:sp>
      <p:sp>
        <p:nvSpPr>
          <p:cNvPr id="80" name="TB5"/>
          <p:cNvSpPr txBox="1"/>
          <p:nvPr/>
        </p:nvSpPr>
        <p:spPr>
          <a:xfrm>
            <a:off x="1360169" y="73807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⑤</a:t>
            </a:r>
          </a:p>
        </p:txBody>
      </p:sp>
      <p:sp>
        <p:nvSpPr>
          <p:cNvPr id="81" name="TB4"/>
          <p:cNvSpPr txBox="1"/>
          <p:nvPr/>
        </p:nvSpPr>
        <p:spPr>
          <a:xfrm>
            <a:off x="3433021" y="198795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④</a:t>
            </a:r>
          </a:p>
        </p:txBody>
      </p:sp>
      <p:sp>
        <p:nvSpPr>
          <p:cNvPr id="82" name="TB3"/>
          <p:cNvSpPr txBox="1"/>
          <p:nvPr/>
        </p:nvSpPr>
        <p:spPr>
          <a:xfrm>
            <a:off x="3615465" y="49146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③</a:t>
            </a:r>
            <a:endParaRPr kumimoji="1" lang="ja-JP" altLang="en-US" b="1" dirty="0">
              <a:solidFill>
                <a:schemeClr val="accent6">
                  <a:lumMod val="75000"/>
                </a:schemeClr>
              </a:solidFill>
              <a:latin typeface="Meiryo UI" pitchFamily="50" charset="-128"/>
              <a:ea typeface="Meiryo UI" pitchFamily="50" charset="-128"/>
            </a:endParaRPr>
          </a:p>
        </p:txBody>
      </p:sp>
      <p:sp>
        <p:nvSpPr>
          <p:cNvPr id="83" name="TB2"/>
          <p:cNvSpPr txBox="1"/>
          <p:nvPr/>
        </p:nvSpPr>
        <p:spPr>
          <a:xfrm>
            <a:off x="1242058" y="4906242"/>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②</a:t>
            </a:r>
            <a:endParaRPr kumimoji="1" lang="ja-JP" altLang="en-US" b="1" dirty="0">
              <a:solidFill>
                <a:schemeClr val="accent6">
                  <a:lumMod val="75000"/>
                </a:schemeClr>
              </a:solidFill>
              <a:latin typeface="Meiryo UI" pitchFamily="50" charset="-128"/>
              <a:ea typeface="Meiryo UI" pitchFamily="50" charset="-128"/>
            </a:endParaRPr>
          </a:p>
        </p:txBody>
      </p:sp>
      <p:sp>
        <p:nvSpPr>
          <p:cNvPr id="84" name="TB1"/>
          <p:cNvSpPr txBox="1"/>
          <p:nvPr/>
        </p:nvSpPr>
        <p:spPr>
          <a:xfrm>
            <a:off x="955271" y="4046069"/>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①</a:t>
            </a:r>
          </a:p>
        </p:txBody>
      </p:sp>
      <p:sp>
        <p:nvSpPr>
          <p:cNvPr id="85" name="テキスト ボックス 60"/>
          <p:cNvSpPr txBox="1"/>
          <p:nvPr/>
        </p:nvSpPr>
        <p:spPr>
          <a:xfrm>
            <a:off x="4365683" y="5378507"/>
            <a:ext cx="1152000" cy="246221"/>
          </a:xfrm>
          <a:prstGeom prst="rect">
            <a:avLst/>
          </a:prstGeom>
          <a:noFill/>
        </p:spPr>
        <p:txBody>
          <a:bodyPr wrap="square" rtlCol="0">
            <a:spAutoFit/>
          </a:bodyPr>
          <a:lstStyle/>
          <a:p>
            <a:pPr algn="ctr"/>
            <a:r>
              <a:rPr kumimoji="1" lang="en-US" altLang="ja-JP" sz="1000" b="1" dirty="0">
                <a:latin typeface="Meiryo UI" pitchFamily="50" charset="-128"/>
                <a:ea typeface="Meiryo UI" pitchFamily="50" charset="-128"/>
                <a:cs typeface="Meiryo UI" panose="020B0604030504040204" pitchFamily="50" charset="-128"/>
              </a:rPr>
              <a:t>GRP</a:t>
            </a:r>
            <a:r>
              <a:rPr kumimoji="1" lang="ja-JP" altLang="en-US" sz="1000" b="1" dirty="0">
                <a:latin typeface="Meiryo UI" pitchFamily="50" charset="-128"/>
                <a:ea typeface="Meiryo UI" pitchFamily="50" charset="-128"/>
                <a:cs typeface="Meiryo UI" panose="020B0604030504040204" pitchFamily="50" charset="-128"/>
              </a:rPr>
              <a:t>の</a:t>
            </a:r>
            <a:r>
              <a:rPr lang="ja-JP" altLang="en-US" sz="1000" b="1" dirty="0">
                <a:latin typeface="Meiryo UI" pitchFamily="50" charset="-128"/>
                <a:ea typeface="Meiryo UI" pitchFamily="50" charset="-128"/>
                <a:cs typeface="Meiryo UI" panose="020B0604030504040204" pitchFamily="50" charset="-128"/>
              </a:rPr>
              <a:t>○○</a:t>
            </a:r>
            <a:r>
              <a:rPr kumimoji="1" lang="en-US" altLang="ja-JP" sz="1000" b="1" dirty="0">
                <a:latin typeface="Meiryo UI" pitchFamily="50" charset="-128"/>
                <a:ea typeface="Meiryo UI" pitchFamily="50" charset="-128"/>
                <a:cs typeface="Meiryo UI" panose="020B0604030504040204" pitchFamily="50" charset="-128"/>
              </a:rPr>
              <a:t>%</a:t>
            </a:r>
            <a:endParaRPr kumimoji="1" lang="ja-JP" altLang="en-US" sz="1000" b="1" dirty="0">
              <a:latin typeface="Meiryo UI" pitchFamily="50" charset="-128"/>
              <a:ea typeface="Meiryo UI" pitchFamily="50" charset="-128"/>
              <a:cs typeface="Meiryo UI" panose="020B0604030504040204" pitchFamily="50" charset="-128"/>
            </a:endParaRPr>
          </a:p>
        </p:txBody>
      </p:sp>
      <p:sp>
        <p:nvSpPr>
          <p:cNvPr id="86" name="テキスト ボックス 61"/>
          <p:cNvSpPr txBox="1"/>
          <p:nvPr/>
        </p:nvSpPr>
        <p:spPr>
          <a:xfrm>
            <a:off x="4380333" y="5151515"/>
            <a:ext cx="982961" cy="246221"/>
          </a:xfrm>
          <a:prstGeom prst="rect">
            <a:avLst/>
          </a:prstGeom>
          <a:solidFill>
            <a:srgbClr val="C9E8FF"/>
          </a:solidFill>
        </p:spPr>
        <p:txBody>
          <a:bodyPr wrap="square" rtlCol="0">
            <a:spAutoFit/>
          </a:bodyPr>
          <a:lstStyle>
            <a:defPPr>
              <a:defRPr lang="ja-JP"/>
            </a:defPPr>
            <a:lvl1pPr algn="just">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dirty="0"/>
              <a:t>エネルギー代金</a:t>
            </a:r>
          </a:p>
        </p:txBody>
      </p:sp>
      <p:sp>
        <p:nvSpPr>
          <p:cNvPr id="87" name="テキスト ボックス 62"/>
          <p:cNvSpPr txBox="1"/>
          <p:nvPr/>
        </p:nvSpPr>
        <p:spPr>
          <a:xfrm>
            <a:off x="4652402" y="560618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88" name="エネルギー矢印"/>
          <p:cNvSpPr/>
          <p:nvPr/>
        </p:nvSpPr>
        <p:spPr bwMode="auto">
          <a:xfrm>
            <a:off x="5402427" y="4943841"/>
            <a:ext cx="576000" cy="792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9" name="テキスト ボックス 72"/>
          <p:cNvSpPr txBox="1"/>
          <p:nvPr/>
        </p:nvSpPr>
        <p:spPr>
          <a:xfrm>
            <a:off x="4259394" y="5569829"/>
            <a:ext cx="441146"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90" name="TB11"/>
          <p:cNvSpPr txBox="1"/>
          <p:nvPr/>
        </p:nvSpPr>
        <p:spPr>
          <a:xfrm>
            <a:off x="4405335" y="4796667"/>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⑫</a:t>
            </a:r>
            <a:endParaRPr kumimoji="1" lang="ja-JP" altLang="en-US" b="1" dirty="0">
              <a:solidFill>
                <a:schemeClr val="accent6">
                  <a:lumMod val="75000"/>
                </a:schemeClr>
              </a:solidFill>
              <a:latin typeface="Meiryo UI" pitchFamily="50" charset="-128"/>
              <a:ea typeface="Meiryo UI" pitchFamily="50" charset="-128"/>
            </a:endParaRPr>
          </a:p>
        </p:txBody>
      </p:sp>
      <p:sp>
        <p:nvSpPr>
          <p:cNvPr id="92" name="正方形/長方形 91"/>
          <p:cNvSpPr/>
          <p:nvPr/>
        </p:nvSpPr>
        <p:spPr bwMode="auto">
          <a:xfrm>
            <a:off x="1749141" y="773581"/>
            <a:ext cx="648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本社等</a:t>
            </a:r>
          </a:p>
        </p:txBody>
      </p:sp>
      <p:sp>
        <p:nvSpPr>
          <p:cNvPr id="93" name="正方形/長方形 92"/>
          <p:cNvSpPr/>
          <p:nvPr/>
        </p:nvSpPr>
        <p:spPr bwMode="auto">
          <a:xfrm>
            <a:off x="7815607" y="2748972"/>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消費</a:t>
            </a:r>
          </a:p>
        </p:txBody>
      </p:sp>
      <p:sp>
        <p:nvSpPr>
          <p:cNvPr id="94" name="正方形/長方形 93"/>
          <p:cNvSpPr/>
          <p:nvPr/>
        </p:nvSpPr>
        <p:spPr bwMode="auto">
          <a:xfrm>
            <a:off x="8069041" y="4027221"/>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投資</a:t>
            </a:r>
          </a:p>
        </p:txBody>
      </p:sp>
      <p:sp>
        <p:nvSpPr>
          <p:cNvPr id="91" name="円/楕円 90"/>
          <p:cNvSpPr/>
          <p:nvPr/>
        </p:nvSpPr>
        <p:spPr bwMode="auto">
          <a:xfrm>
            <a:off x="3399288" y="1017016"/>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5" name="円/楕円 94"/>
          <p:cNvSpPr/>
          <p:nvPr/>
        </p:nvSpPr>
        <p:spPr bwMode="auto">
          <a:xfrm>
            <a:off x="5107106" y="1339100"/>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6" name="円/楕円 95"/>
          <p:cNvSpPr/>
          <p:nvPr/>
        </p:nvSpPr>
        <p:spPr bwMode="auto">
          <a:xfrm>
            <a:off x="5410225" y="5274659"/>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1" name="TB11"/>
          <p:cNvSpPr txBox="1"/>
          <p:nvPr/>
        </p:nvSpPr>
        <p:spPr>
          <a:xfrm>
            <a:off x="3926102" y="591695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⑬</a:t>
            </a:r>
            <a:endParaRPr kumimoji="1" lang="ja-JP" altLang="en-US" b="1" dirty="0">
              <a:solidFill>
                <a:schemeClr val="accent6">
                  <a:lumMod val="75000"/>
                </a:schemeClr>
              </a:solidFill>
              <a:latin typeface="Meiryo UI" pitchFamily="50" charset="-128"/>
              <a:ea typeface="Meiryo UI" pitchFamily="50" charset="-128"/>
            </a:endParaRPr>
          </a:p>
        </p:txBody>
      </p:sp>
      <p:sp>
        <p:nvSpPr>
          <p:cNvPr id="102" name="テキスト ボックス 101"/>
          <p:cNvSpPr txBox="1"/>
          <p:nvPr/>
        </p:nvSpPr>
        <p:spPr>
          <a:xfrm>
            <a:off x="4246518" y="6014729"/>
            <a:ext cx="14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再エネ導入ポテンシャル</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3" name="テキスト ボックス 10"/>
          <p:cNvSpPr txBox="1"/>
          <p:nvPr/>
        </p:nvSpPr>
        <p:spPr>
          <a:xfrm>
            <a:off x="5664022" y="5999340"/>
            <a:ext cx="666721"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a:t>
            </a:r>
            <a:r>
              <a:rPr lang="en-US" altLang="ja-JP" sz="1200" b="1" dirty="0">
                <a:solidFill>
                  <a:srgbClr val="FF0000"/>
                </a:solidFill>
                <a:latin typeface="Meiryo UI" pitchFamily="50" charset="-128"/>
                <a:ea typeface="Meiryo UI" pitchFamily="50" charset="-128"/>
                <a:cs typeface="Meiryo UI" panose="020B0604030504040204" pitchFamily="50" charset="-128"/>
              </a:rPr>
              <a:t>TJ</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104" name="正方形/長方形 103">
            <a:extLst>
              <a:ext uri="{FF2B5EF4-FFF2-40B4-BE49-F238E27FC236}">
                <a16:creationId xmlns:a16="http://schemas.microsoft.com/office/drawing/2014/main" id="{CC1F7C55-F892-E28E-35DA-D879A55FF127}"/>
              </a:ext>
            </a:extLst>
          </p:cNvPr>
          <p:cNvSpPr/>
          <p:nvPr/>
        </p:nvSpPr>
        <p:spPr>
          <a:xfrm>
            <a:off x="94418" y="6282955"/>
            <a:ext cx="6327500" cy="24622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）地域住民所得は、夜間人口</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人当たりの所得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雇用者所得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その他所得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を意味する。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）エネルギー代金の収支は経常収支の内数であり、原材料利用や本社・営業所等の活動</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非エネルギー</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は含まれない。</a:t>
            </a:r>
            <a:r>
              <a:rPr lang="en-US" altLang="ja-JP" sz="800" dirty="0">
                <a:latin typeface="Meiryo UI" pitchFamily="50" charset="-128"/>
                <a:ea typeface="Meiryo UI" pitchFamily="50" charset="-128"/>
              </a:rPr>
              <a:t>※Ver3.0</a:t>
            </a:r>
            <a:r>
              <a:rPr lang="ja-JP" altLang="en-US" sz="800" dirty="0">
                <a:latin typeface="Meiryo UI" pitchFamily="50" charset="-128"/>
                <a:ea typeface="Meiryo UI" pitchFamily="50" charset="-128"/>
              </a:rPr>
              <a:t>までは含まれる</a:t>
            </a:r>
          </a:p>
        </p:txBody>
      </p:sp>
      <p:sp>
        <p:nvSpPr>
          <p:cNvPr id="105" name="正方形/長方形 104"/>
          <p:cNvSpPr/>
          <p:nvPr/>
        </p:nvSpPr>
        <p:spPr>
          <a:xfrm>
            <a:off x="0" y="6094918"/>
            <a:ext cx="392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「国民経済計算」、「県民経済計算」、「産業連関表」、「国勢調査」等より作成</a:t>
            </a:r>
          </a:p>
        </p:txBody>
      </p:sp>
      <p:sp>
        <p:nvSpPr>
          <p:cNvPr id="98" name="正方形/長方形 31">
            <a:extLst>
              <a:ext uri="{FF2B5EF4-FFF2-40B4-BE49-F238E27FC236}">
                <a16:creationId xmlns:a16="http://schemas.microsoft.com/office/drawing/2014/main" id="{385D4103-EAF4-456D-9D8C-3E21A180D3C7}"/>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99" name="スライド番号プレースホルダ 2">
            <a:extLst>
              <a:ext uri="{FF2B5EF4-FFF2-40B4-BE49-F238E27FC236}">
                <a16:creationId xmlns:a16="http://schemas.microsoft.com/office/drawing/2014/main" id="{65FF7886-97C2-473A-9187-1685514330A7}"/>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1942297406"/>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t>（２）</a:t>
            </a:r>
            <a:r>
              <a:rPr lang="en-US" altLang="ja-JP" dirty="0"/>
              <a:t>1</a:t>
            </a:r>
            <a:r>
              <a:rPr lang="ja-JP" altLang="en-US" dirty="0"/>
              <a:t>人当たり</a:t>
            </a:r>
            <a:r>
              <a:rPr lang="en-US" altLang="ja-JP" dirty="0"/>
              <a:t>CO2</a:t>
            </a:r>
            <a:r>
              <a:rPr lang="ja-JP" altLang="en-US" dirty="0"/>
              <a:t>排出量②：民生部門</a:t>
            </a:r>
            <a:endParaRPr kumimoji="1" lang="ja-JP" altLang="en-US" dirty="0"/>
          </a:p>
        </p:txBody>
      </p:sp>
      <p:sp>
        <p:nvSpPr>
          <p:cNvPr id="4" name="Rectangle 3"/>
          <p:cNvSpPr>
            <a:spLocks noChangeArrowheads="1"/>
          </p:cNvSpPr>
          <p:nvPr/>
        </p:nvSpPr>
        <p:spPr bwMode="auto">
          <a:xfrm>
            <a:off x="820109" y="645264"/>
            <a:ext cx="8280000" cy="1080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100"/>
              </a:spcBef>
              <a:spcAft>
                <a:spcPts val="2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ここでは、民生部門を対象に、家庭、業務のうち、夜間人口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人当たりで見て、各部門の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5" name="テキスト ボックス 4"/>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6" name="正方形/長方形 5"/>
          <p:cNvSpPr/>
          <p:nvPr/>
        </p:nvSpPr>
        <p:spPr>
          <a:xfrm>
            <a:off x="348056" y="1769958"/>
            <a:ext cx="874377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民生部門の夜間人口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endParaRPr lang="ja-JP" altLang="en-US" sz="1600" b="1" dirty="0">
              <a:solidFill>
                <a:schemeClr val="bg1"/>
              </a:solidFill>
              <a:latin typeface="Meiryo UI" pitchFamily="50" charset="-128"/>
              <a:ea typeface="Meiryo UI" pitchFamily="50" charset="-128"/>
            </a:endParaRPr>
          </a:p>
        </p:txBody>
      </p:sp>
      <p:sp>
        <p:nvSpPr>
          <p:cNvPr id="7" name="正方形/長方形 6"/>
          <p:cNvSpPr/>
          <p:nvPr/>
        </p:nvSpPr>
        <p:spPr>
          <a:xfrm>
            <a:off x="846140" y="2086318"/>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家庭</a:t>
            </a:r>
          </a:p>
        </p:txBody>
      </p:sp>
      <p:sp>
        <p:nvSpPr>
          <p:cNvPr id="8" name="正方形/長方形 7"/>
          <p:cNvSpPr/>
          <p:nvPr/>
        </p:nvSpPr>
        <p:spPr>
          <a:xfrm>
            <a:off x="3824194" y="2086318"/>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業務</a:t>
            </a:r>
          </a:p>
        </p:txBody>
      </p:sp>
      <p:sp>
        <p:nvSpPr>
          <p:cNvPr id="9" name="正方形/長方形 8"/>
          <p:cNvSpPr/>
          <p:nvPr/>
        </p:nvSpPr>
        <p:spPr>
          <a:xfrm>
            <a:off x="6771029" y="2086318"/>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民生部門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0" name="正方形/長方形 9"/>
          <p:cNvSpPr/>
          <p:nvPr/>
        </p:nvSpPr>
        <p:spPr>
          <a:xfrm>
            <a:off x="180000" y="6381292"/>
            <a:ext cx="5996122"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排出量の現況推計、総務省「国勢調査」より作成</a:t>
            </a:r>
            <a:endParaRPr lang="en-US" altLang="ja-JP" sz="800" dirty="0">
              <a:latin typeface="Meiryo UI" pitchFamily="50" charset="-128"/>
              <a:ea typeface="Meiryo UI" pitchFamily="50" charset="-128"/>
            </a:endParaRPr>
          </a:p>
        </p:txBody>
      </p:sp>
      <p:sp>
        <p:nvSpPr>
          <p:cNvPr id="11" name="正方形/長方形 31">
            <a:extLst>
              <a:ext uri="{FF2B5EF4-FFF2-40B4-BE49-F238E27FC236}">
                <a16:creationId xmlns:a16="http://schemas.microsoft.com/office/drawing/2014/main" id="{26584275-BF71-44F2-9715-7559EC775180}"/>
              </a:ext>
            </a:extLst>
          </p:cNvPr>
          <p:cNvSpPr/>
          <p:nvPr/>
        </p:nvSpPr>
        <p:spPr bwMode="auto">
          <a:xfrm>
            <a:off x="1112490" y="1510879"/>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2" name="スライド番号プレースホルダ 2">
            <a:extLst>
              <a:ext uri="{FF2B5EF4-FFF2-40B4-BE49-F238E27FC236}">
                <a16:creationId xmlns:a16="http://schemas.microsoft.com/office/drawing/2014/main" id="{0AB7CB70-955A-4895-BBBD-72B40FFEE724}"/>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60</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68898202"/>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t>（２）</a:t>
            </a:r>
            <a:r>
              <a:rPr lang="en-US" altLang="ja-JP" dirty="0"/>
              <a:t>1</a:t>
            </a:r>
            <a:r>
              <a:rPr lang="ja-JP" altLang="en-US" dirty="0"/>
              <a:t>人当たり</a:t>
            </a:r>
            <a:r>
              <a:rPr lang="en-US" altLang="ja-JP" dirty="0"/>
              <a:t>CO2</a:t>
            </a:r>
            <a:r>
              <a:rPr lang="ja-JP" altLang="en-US" dirty="0"/>
              <a:t>排出量③：運輸部門</a:t>
            </a:r>
            <a:endParaRPr kumimoji="1" lang="ja-JP" altLang="en-US" dirty="0"/>
          </a:p>
        </p:txBody>
      </p:sp>
      <p:sp>
        <p:nvSpPr>
          <p:cNvPr id="4" name="Rectangle 3"/>
          <p:cNvSpPr>
            <a:spLocks noChangeArrowheads="1"/>
          </p:cNvSpPr>
          <p:nvPr/>
        </p:nvSpPr>
        <p:spPr bwMode="auto">
          <a:xfrm>
            <a:off x="820109" y="646376"/>
            <a:ext cx="8280000" cy="1116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200"/>
              </a:spcBef>
              <a:spcAft>
                <a:spcPts val="3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ここでは、運輸部門を対象に旅客自動車、貨物自動車、鉄道、船舶のうち、夜間人口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人当たりで見て、各部門の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5" name="テキスト ボックス 4"/>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6" name="正方形/長方形 5"/>
          <p:cNvSpPr/>
          <p:nvPr/>
        </p:nvSpPr>
        <p:spPr>
          <a:xfrm>
            <a:off x="313452" y="1807004"/>
            <a:ext cx="8785396"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運輸部門の夜間人口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endParaRPr lang="ja-JP" altLang="en-US" sz="1600" b="1" dirty="0">
              <a:solidFill>
                <a:schemeClr val="bg1"/>
              </a:solidFill>
              <a:latin typeface="Meiryo UI" pitchFamily="50" charset="-128"/>
              <a:ea typeface="Meiryo UI" pitchFamily="50" charset="-128"/>
            </a:endParaRPr>
          </a:p>
        </p:txBody>
      </p:sp>
      <p:sp>
        <p:nvSpPr>
          <p:cNvPr id="7" name="正方形/長方形 6"/>
          <p:cNvSpPr/>
          <p:nvPr/>
        </p:nvSpPr>
        <p:spPr>
          <a:xfrm>
            <a:off x="7406848" y="2114310"/>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運輸部門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8" name="正方形/長方形 7"/>
          <p:cNvSpPr/>
          <p:nvPr/>
        </p:nvSpPr>
        <p:spPr>
          <a:xfrm>
            <a:off x="313452" y="2114310"/>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旅客自動車</a:t>
            </a:r>
          </a:p>
        </p:txBody>
      </p:sp>
      <p:sp>
        <p:nvSpPr>
          <p:cNvPr id="9" name="正方形/長方形 8"/>
          <p:cNvSpPr/>
          <p:nvPr/>
        </p:nvSpPr>
        <p:spPr>
          <a:xfrm>
            <a:off x="2089238" y="2114310"/>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貨物自動車</a:t>
            </a:r>
          </a:p>
        </p:txBody>
      </p:sp>
      <p:sp>
        <p:nvSpPr>
          <p:cNvPr id="10" name="正方形/長方形 9"/>
          <p:cNvSpPr/>
          <p:nvPr/>
        </p:nvSpPr>
        <p:spPr>
          <a:xfrm>
            <a:off x="3864287" y="2114310"/>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鉄道</a:t>
            </a:r>
          </a:p>
        </p:txBody>
      </p:sp>
      <p:sp>
        <p:nvSpPr>
          <p:cNvPr id="11" name="正方形/長方形 10"/>
          <p:cNvSpPr/>
          <p:nvPr/>
        </p:nvSpPr>
        <p:spPr>
          <a:xfrm>
            <a:off x="5637323" y="2114310"/>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船舶</a:t>
            </a:r>
          </a:p>
        </p:txBody>
      </p:sp>
      <p:sp>
        <p:nvSpPr>
          <p:cNvPr id="12" name="正方形/長方形 11"/>
          <p:cNvSpPr/>
          <p:nvPr/>
        </p:nvSpPr>
        <p:spPr>
          <a:xfrm>
            <a:off x="180000" y="6371965"/>
            <a:ext cx="5996122"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排出量の現況推計、総務省「国勢調査」より作成</a:t>
            </a:r>
            <a:endParaRPr lang="en-US" altLang="ja-JP" sz="800" dirty="0">
              <a:latin typeface="Meiryo UI" pitchFamily="50" charset="-128"/>
              <a:ea typeface="Meiryo UI" pitchFamily="50" charset="-128"/>
            </a:endParaRPr>
          </a:p>
        </p:txBody>
      </p:sp>
      <p:sp>
        <p:nvSpPr>
          <p:cNvPr id="13" name="正方形/長方形 31">
            <a:extLst>
              <a:ext uri="{FF2B5EF4-FFF2-40B4-BE49-F238E27FC236}">
                <a16:creationId xmlns:a16="http://schemas.microsoft.com/office/drawing/2014/main" id="{E3A82715-F496-48D4-BD64-4FEEF5E1B37B}"/>
              </a:ext>
            </a:extLst>
          </p:cNvPr>
          <p:cNvSpPr/>
          <p:nvPr/>
        </p:nvSpPr>
        <p:spPr bwMode="auto">
          <a:xfrm>
            <a:off x="1112490" y="153539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4" name="スライド番号プレースホルダ 2">
            <a:extLst>
              <a:ext uri="{FF2B5EF4-FFF2-40B4-BE49-F238E27FC236}">
                <a16:creationId xmlns:a16="http://schemas.microsoft.com/office/drawing/2014/main" id="{88DC8FE8-745A-48F3-B6F9-E3680C4C68A5}"/>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61</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2168817242"/>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a:extLst>
              <a:ext uri="{FF2B5EF4-FFF2-40B4-BE49-F238E27FC236}">
                <a16:creationId xmlns:a16="http://schemas.microsoft.com/office/drawing/2014/main" id="{64484666-0E0D-4700-BE5B-B1A539426A30}"/>
              </a:ext>
            </a:extLst>
          </p:cNvPr>
          <p:cNvSpPr txBox="1">
            <a:spLocks/>
          </p:cNvSpPr>
          <p:nvPr/>
        </p:nvSpPr>
        <p:spPr bwMode="auto">
          <a:xfrm>
            <a:off x="0" y="2221555"/>
            <a:ext cx="9144000" cy="646331"/>
          </a:xfrm>
          <a:prstGeom prst="rect">
            <a:avLst/>
          </a:prstGeom>
          <a:solidFill>
            <a:srgbClr val="D3F9EB"/>
          </a:solidFill>
          <a:ln w="9525">
            <a:noFill/>
            <a:miter lim="800000"/>
            <a:headEnd/>
            <a:tailEnd/>
          </a:ln>
        </p:spPr>
        <p:txBody>
          <a:bodyPr vert="horz" wrap="square" lIns="91440" tIns="45720" rIns="91440" bIns="45720" numCol="1" rtlCol="0" anchor="b" anchorCtr="0" compatLnSpc="1">
            <a:prstTxWarp prst="textNoShape">
              <a:avLst/>
            </a:prstTxWarp>
            <a:spAutoFit/>
          </a:bodyPr>
          <a:lstStyle>
            <a:lvl1pPr algn="l" rtl="0" eaLnBrk="0" fontAlgn="base" hangingPunct="0">
              <a:spcBef>
                <a:spcPct val="0"/>
              </a:spcBef>
              <a:spcAft>
                <a:spcPct val="0"/>
              </a:spcAft>
              <a:defRPr kumimoji="1" sz="2400" b="1">
                <a:solidFill>
                  <a:srgbClr val="44546A"/>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3600" kern="0" dirty="0">
                <a:solidFill>
                  <a:schemeClr val="tx1">
                    <a:lumMod val="75000"/>
                    <a:lumOff val="25000"/>
                  </a:schemeClr>
                </a:solidFill>
              </a:rPr>
              <a:t>３－４．再生可能エネルギー導入ポテンシャル</a:t>
            </a:r>
            <a:endParaRPr lang="en-US" altLang="ja-JP" sz="3600" kern="0" dirty="0">
              <a:solidFill>
                <a:schemeClr val="tx1">
                  <a:lumMod val="75000"/>
                  <a:lumOff val="25000"/>
                </a:schemeClr>
              </a:solidFill>
            </a:endParaRPr>
          </a:p>
        </p:txBody>
      </p:sp>
      <p:sp>
        <p:nvSpPr>
          <p:cNvPr id="5" name="スライド番号プレースホルダ 2">
            <a:extLst>
              <a:ext uri="{FF2B5EF4-FFF2-40B4-BE49-F238E27FC236}">
                <a16:creationId xmlns:a16="http://schemas.microsoft.com/office/drawing/2014/main" id="{021E9B54-A51B-4DA5-967B-7DF92AD204D6}"/>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62</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975690286"/>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t>再生可能エネルギー導入ポテンシャル</a:t>
            </a:r>
            <a:endParaRPr kumimoji="1" lang="ja-JP" altLang="en-US" dirty="0"/>
          </a:p>
        </p:txBody>
      </p:sp>
      <p:sp>
        <p:nvSpPr>
          <p:cNvPr id="4" name="Rectangle 3"/>
          <p:cNvSpPr>
            <a:spLocks noChangeArrowheads="1"/>
          </p:cNvSpPr>
          <p:nvPr/>
        </p:nvSpPr>
        <p:spPr bwMode="auto">
          <a:xfrm>
            <a:off x="820109" y="638940"/>
            <a:ext cx="8280000" cy="1188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に再生可能エネルギーを導入するためには、太陽光や風力、水力、地熱などの地域資源が必要であり、地域で活用可能な再生可能エネルギーとして、何がどの程度あるのかを把握しておくことが重要であ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再生可能エネルギーの導入ポテンシャルを再生可能エネルギーの種類別に示し、地域で導入の可能性が高い再生可能エネルギーが何であるかを把握する（下図）。なお、導入ポテンシャルに時系列データはない。</a:t>
            </a:r>
          </a:p>
        </p:txBody>
      </p:sp>
      <p:sp>
        <p:nvSpPr>
          <p:cNvPr id="5" name="テキスト ボックス 4"/>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7" name="正方形/長方形 6"/>
          <p:cNvSpPr/>
          <p:nvPr/>
        </p:nvSpPr>
        <p:spPr>
          <a:xfrm>
            <a:off x="216000" y="6305348"/>
            <a:ext cx="6027495" cy="123111"/>
          </a:xfrm>
          <a:prstGeom prst="rect">
            <a:avLst/>
          </a:prstGeom>
        </p:spPr>
        <p:txBody>
          <a:bodyPr wrap="square" lIns="0" tIns="0" rIns="0" bIns="0">
            <a:spAutoFit/>
          </a:bodyPr>
          <a:lstStyle/>
          <a:p>
            <a:pPr marL="357188" indent="-357188"/>
            <a:r>
              <a:rPr lang="ja-JP" altLang="en-US" sz="800" dirty="0">
                <a:latin typeface="Meiryo UI" pitchFamily="50" charset="-128"/>
                <a:ea typeface="Meiryo UI" pitchFamily="50" charset="-128"/>
              </a:rPr>
              <a:t>出所： 環境省「再生可能エネルギー情報提供システム</a:t>
            </a:r>
            <a:r>
              <a:rPr lang="en-US" altLang="ja-JP" sz="800" dirty="0">
                <a:latin typeface="Meiryo UI" pitchFamily="50" charset="-128"/>
                <a:ea typeface="Meiryo UI" pitchFamily="50" charset="-128"/>
              </a:rPr>
              <a:t>[REPOS(</a:t>
            </a:r>
            <a:r>
              <a:rPr lang="ja-JP" altLang="en-US" sz="800" dirty="0">
                <a:latin typeface="Meiryo UI" pitchFamily="50" charset="-128"/>
                <a:ea typeface="Meiryo UI" pitchFamily="50" charset="-128"/>
              </a:rPr>
              <a:t>リーポス</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a:t>
            </a:r>
            <a:r>
              <a:rPr lang="en-US" altLang="ja-JP" sz="800" dirty="0">
                <a:latin typeface="Meiryo UI" pitchFamily="50" charset="-128"/>
                <a:ea typeface="Meiryo UI" pitchFamily="50" charset="-128"/>
              </a:rPr>
              <a:t>2023</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4</a:t>
            </a:r>
            <a:r>
              <a:rPr lang="ja-JP" altLang="en-US" sz="800" dirty="0">
                <a:latin typeface="Meiryo UI" pitchFamily="50" charset="-128"/>
                <a:ea typeface="Meiryo UI" pitchFamily="50" charset="-128"/>
              </a:rPr>
              <a:t>月公表）等より作成</a:t>
            </a:r>
          </a:p>
        </p:txBody>
      </p:sp>
      <p:sp>
        <p:nvSpPr>
          <p:cNvPr id="8" name="正方形/長方形 7"/>
          <p:cNvSpPr/>
          <p:nvPr/>
        </p:nvSpPr>
        <p:spPr>
          <a:xfrm>
            <a:off x="216000" y="6438689"/>
            <a:ext cx="6192000" cy="107722"/>
          </a:xfrm>
          <a:prstGeom prst="rect">
            <a:avLst/>
          </a:prstGeom>
        </p:spPr>
        <p:txBody>
          <a:bodyPr wrap="square" lIns="0" tIns="0" rIns="0" bIns="0">
            <a:spAutoFit/>
          </a:bodyPr>
          <a:lstStyle/>
          <a:p>
            <a:pPr marL="357188" indent="-357188"/>
            <a:r>
              <a:rPr lang="ja-JP" altLang="en-US" sz="700" dirty="0">
                <a:latin typeface="Meiryo UI" pitchFamily="50" charset="-128"/>
                <a:ea typeface="Meiryo UI" pitchFamily="50" charset="-128"/>
              </a:rPr>
              <a:t>注）太陽光、中小水力河川、陸上風力、洋上風力、地熱を対象としており、洋上風力は全国</a:t>
            </a:r>
            <a:r>
              <a:rPr lang="en-US" altLang="ja-JP" sz="700" dirty="0">
                <a:latin typeface="Meiryo UI" pitchFamily="50" charset="-128"/>
                <a:ea typeface="Meiryo UI" pitchFamily="50" charset="-128"/>
              </a:rPr>
              <a:t>10</a:t>
            </a:r>
            <a:r>
              <a:rPr lang="ja-JP" altLang="en-US" sz="700" dirty="0">
                <a:latin typeface="Meiryo UI" pitchFamily="50" charset="-128"/>
                <a:ea typeface="Meiryo UI" pitchFamily="50" charset="-128"/>
              </a:rPr>
              <a:t>ブロック別の導入ポテンシャルを風速の観測地点数で按分して作成している。</a:t>
            </a:r>
          </a:p>
        </p:txBody>
      </p:sp>
      <p:sp>
        <p:nvSpPr>
          <p:cNvPr id="9" name="テキスト ボックス 8"/>
          <p:cNvSpPr txBox="1">
            <a:spLocks noChangeArrowheads="1"/>
          </p:cNvSpPr>
          <p:nvPr/>
        </p:nvSpPr>
        <p:spPr bwMode="auto">
          <a:xfrm>
            <a:off x="181916" y="2517823"/>
            <a:ext cx="8780167"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再エネ種別の導入ポテンシャル</a:t>
            </a:r>
            <a:r>
              <a:rPr lang="en-US" altLang="ja-JP" sz="1400" b="1" dirty="0">
                <a:solidFill>
                  <a:schemeClr val="bg1"/>
                </a:solidFill>
                <a:latin typeface="Meiryo UI" pitchFamily="50" charset="-128"/>
                <a:ea typeface="Meiryo UI" pitchFamily="50" charset="-128"/>
              </a:rPr>
              <a:t>(TJ)</a:t>
            </a:r>
            <a:r>
              <a:rPr lang="ja-JP" altLang="en-US" sz="1400" b="1" baseline="30000" dirty="0">
                <a:solidFill>
                  <a:schemeClr val="bg1"/>
                </a:solidFill>
                <a:latin typeface="Meiryo UI" pitchFamily="50" charset="-128"/>
                <a:ea typeface="Meiryo UI" pitchFamily="50" charset="-128"/>
              </a:rPr>
              <a:t>注</a:t>
            </a:r>
          </a:p>
        </p:txBody>
      </p:sp>
      <p:sp>
        <p:nvSpPr>
          <p:cNvPr id="10" name="正方形/長方形 31">
            <a:extLst>
              <a:ext uri="{FF2B5EF4-FFF2-40B4-BE49-F238E27FC236}">
                <a16:creationId xmlns:a16="http://schemas.microsoft.com/office/drawing/2014/main" id="{338B07A8-5396-D966-7D31-33285E3AAAF5}"/>
              </a:ext>
            </a:extLst>
          </p:cNvPr>
          <p:cNvSpPr/>
          <p:nvPr/>
        </p:nvSpPr>
        <p:spPr bwMode="auto">
          <a:xfrm>
            <a:off x="177308" y="1894600"/>
            <a:ext cx="8780167"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再エネ導入ポテンシャルは、○○</a:t>
            </a:r>
            <a:r>
              <a:rPr lang="en-US" altLang="ja-JP" sz="1200" b="1" dirty="0">
                <a:latin typeface="Meiryo UI" pitchFamily="50" charset="-128"/>
                <a:ea typeface="Meiryo UI" pitchFamily="50" charset="-128"/>
              </a:rPr>
              <a:t>TJ</a:t>
            </a:r>
            <a:r>
              <a:rPr lang="ja-JP" altLang="en-US" sz="1200" b="1" dirty="0">
                <a:latin typeface="Meiryo UI" pitchFamily="50" charset="-128"/>
                <a:ea typeface="Meiryo UI" pitchFamily="50" charset="-128"/>
              </a:rPr>
              <a:t>である。再エネポテンシャルが最も大きい種別は太陽光で○○</a:t>
            </a:r>
            <a:r>
              <a:rPr lang="en-US" altLang="ja-JP" sz="1200" b="1" dirty="0">
                <a:latin typeface="Meiryo UI" pitchFamily="50" charset="-128"/>
                <a:ea typeface="Meiryo UI" pitchFamily="50" charset="-128"/>
              </a:rPr>
              <a:t>TJ</a:t>
            </a:r>
            <a:r>
              <a:rPr lang="ja-JP" altLang="en-US" sz="1200" b="1" dirty="0">
                <a:latin typeface="Meiryo UI" pitchFamily="50" charset="-128"/>
                <a:ea typeface="Meiryo UI" pitchFamily="50" charset="-128"/>
              </a:rPr>
              <a:t>であり、次いで洋上風力、陸上風力の再エネ導入ポテンシャルが大きい。</a:t>
            </a:r>
          </a:p>
        </p:txBody>
      </p:sp>
      <p:sp>
        <p:nvSpPr>
          <p:cNvPr id="11" name="テキスト ボックス 1"/>
          <p:cNvSpPr txBox="1"/>
          <p:nvPr/>
        </p:nvSpPr>
        <p:spPr>
          <a:xfrm>
            <a:off x="6269139" y="2982740"/>
            <a:ext cx="2688336" cy="338554"/>
          </a:xfrm>
          <a:prstGeom prst="rect">
            <a:avLst/>
          </a:prstGeom>
          <a:solidFill>
            <a:schemeClr val="bg1"/>
          </a:solidFill>
          <a:ln w="19050">
            <a:solidFill>
              <a:schemeClr val="bg1">
                <a:lumMod val="50000"/>
              </a:schemeClr>
            </a:solidFill>
          </a:ln>
        </p:spPr>
        <p:txBody>
          <a:bodyPr wrap="square" rtlCol="0" anchor="ctr">
            <a:normAutofit fontScale="92500"/>
          </a:bodyPr>
          <a:lstStyle/>
          <a:p>
            <a:pPr algn="ctr"/>
            <a:r>
              <a:rPr lang="ja-JP" altLang="en-US" sz="1600" dirty="0">
                <a:latin typeface="Meiryo UI" panose="020B0604030504040204" pitchFamily="50" charset="-128"/>
                <a:ea typeface="Meiryo UI" panose="020B0604030504040204" pitchFamily="50" charset="-128"/>
              </a:rPr>
              <a:t>再エネ導入ポテンシャル</a:t>
            </a:r>
            <a:r>
              <a:rPr lang="ja-JP" altLang="pl-PL" sz="1600" dirty="0">
                <a:latin typeface="Meiryo UI" panose="020B0604030504040204" pitchFamily="50" charset="-128"/>
                <a:ea typeface="Meiryo UI" panose="020B0604030504040204" pitchFamily="50" charset="-128"/>
              </a:rPr>
              <a:t> </a:t>
            </a:r>
            <a:r>
              <a:rPr lang="ja-JP" altLang="en-US" sz="1600" dirty="0">
                <a:latin typeface="Meiryo UI" panose="020B0604030504040204" pitchFamily="50" charset="-128"/>
                <a:ea typeface="Meiryo UI" panose="020B0604030504040204" pitchFamily="50" charset="-128"/>
              </a:rPr>
              <a:t>●●</a:t>
            </a:r>
            <a:r>
              <a:rPr lang="en-US" altLang="ja-JP" sz="1600" dirty="0">
                <a:latin typeface="Meiryo UI" panose="020B0604030504040204" pitchFamily="50" charset="-128"/>
                <a:ea typeface="Meiryo UI" panose="020B0604030504040204" pitchFamily="50" charset="-128"/>
              </a:rPr>
              <a:t>TJ</a:t>
            </a:r>
            <a:endParaRPr kumimoji="1" lang="ja-JP" altLang="en-US" sz="1600" dirty="0">
              <a:latin typeface="Meiryo UI" panose="020B0604030504040204" pitchFamily="50" charset="-128"/>
              <a:ea typeface="Meiryo UI" panose="020B0604030504040204" pitchFamily="50" charset="-128"/>
            </a:endParaRPr>
          </a:p>
        </p:txBody>
      </p:sp>
      <p:sp>
        <p:nvSpPr>
          <p:cNvPr id="12" name="テキスト ボックス 2"/>
          <p:cNvSpPr txBox="1"/>
          <p:nvPr/>
        </p:nvSpPr>
        <p:spPr>
          <a:xfrm>
            <a:off x="5500144" y="2998128"/>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3" name="テキスト ボックス 3"/>
          <p:cNvSpPr txBox="1"/>
          <p:nvPr/>
        </p:nvSpPr>
        <p:spPr>
          <a:xfrm>
            <a:off x="6462738" y="3326376"/>
            <a:ext cx="2324675" cy="1107996"/>
          </a:xfrm>
          <a:prstGeom prst="rect">
            <a:avLst/>
          </a:prstGeom>
          <a:noFill/>
        </p:spPr>
        <p:txBody>
          <a:bodyPr wrap="none" rtlCol="0">
            <a:spAutoFit/>
          </a:bodyPr>
          <a:lstStyle/>
          <a:p>
            <a:r>
              <a:rPr lang="en-US" altLang="ja-JP" sz="1100" dirty="0">
                <a:latin typeface="Meiryo UI" pitchFamily="50" charset="-128"/>
                <a:ea typeface="Meiryo UI" pitchFamily="50" charset="-128"/>
              </a:rPr>
              <a:t>2010</a:t>
            </a:r>
            <a:r>
              <a:rPr lang="ja-JP" altLang="en-US" sz="1100" dirty="0">
                <a:latin typeface="Meiryo UI" pitchFamily="50" charset="-128"/>
                <a:ea typeface="Meiryo UI" pitchFamily="50" charset="-128"/>
              </a:rPr>
              <a:t>年のエネルギー消費量の○○倍</a:t>
            </a:r>
            <a:endParaRPr lang="en-US" altLang="ja-JP" sz="1100" dirty="0">
              <a:latin typeface="Meiryo UI" pitchFamily="50" charset="-128"/>
              <a:ea typeface="Meiryo UI" pitchFamily="50" charset="-128"/>
            </a:endParaRPr>
          </a:p>
          <a:p>
            <a:r>
              <a:rPr lang="en-US" altLang="ja-JP" sz="1100" dirty="0">
                <a:latin typeface="Meiryo UI" pitchFamily="50" charset="-128"/>
                <a:ea typeface="Meiryo UI" pitchFamily="50" charset="-128"/>
              </a:rPr>
              <a:t>2013</a:t>
            </a:r>
            <a:r>
              <a:rPr lang="ja-JP" altLang="en-US" sz="1100" dirty="0">
                <a:latin typeface="Meiryo UI" pitchFamily="50" charset="-128"/>
                <a:ea typeface="Meiryo UI" pitchFamily="50" charset="-128"/>
              </a:rPr>
              <a:t>年のエネルギー消費量の○○倍</a:t>
            </a:r>
            <a:endParaRPr lang="en-US" altLang="ja-JP" sz="1100" dirty="0">
              <a:latin typeface="Meiryo UI" pitchFamily="50" charset="-128"/>
              <a:ea typeface="Meiryo UI" pitchFamily="50" charset="-128"/>
            </a:endParaRPr>
          </a:p>
          <a:p>
            <a:r>
              <a:rPr lang="en-US" altLang="ja-JP" sz="1100" dirty="0">
                <a:latin typeface="Meiryo UI" pitchFamily="50" charset="-128"/>
                <a:ea typeface="Meiryo UI" pitchFamily="50" charset="-128"/>
              </a:rPr>
              <a:t>2015</a:t>
            </a:r>
            <a:r>
              <a:rPr lang="ja-JP" altLang="en-US" sz="1100" dirty="0">
                <a:latin typeface="Meiryo UI" pitchFamily="50" charset="-128"/>
                <a:ea typeface="Meiryo UI" pitchFamily="50" charset="-128"/>
              </a:rPr>
              <a:t>年のエネルギー消費量の○○倍</a:t>
            </a:r>
            <a:endParaRPr lang="en-US" altLang="ja-JP" sz="1100" dirty="0">
              <a:latin typeface="Meiryo UI" pitchFamily="50" charset="-128"/>
              <a:ea typeface="Meiryo UI" pitchFamily="50" charset="-128"/>
            </a:endParaRPr>
          </a:p>
          <a:p>
            <a:r>
              <a:rPr lang="en-US" altLang="ja-JP" sz="1100" dirty="0">
                <a:latin typeface="Meiryo UI" pitchFamily="50" charset="-128"/>
                <a:ea typeface="Meiryo UI" pitchFamily="50" charset="-128"/>
              </a:rPr>
              <a:t>2018</a:t>
            </a:r>
            <a:r>
              <a:rPr lang="ja-JP" altLang="en-US" sz="1100" dirty="0">
                <a:latin typeface="Meiryo UI" pitchFamily="50" charset="-128"/>
                <a:ea typeface="Meiryo UI" pitchFamily="50" charset="-128"/>
              </a:rPr>
              <a:t>年のエネルギー消費量の○○倍</a:t>
            </a:r>
            <a:endParaRPr lang="en-US" altLang="ja-JP" sz="1100" dirty="0">
              <a:latin typeface="Meiryo UI" pitchFamily="50" charset="-128"/>
              <a:ea typeface="Meiryo UI" pitchFamily="50" charset="-128"/>
            </a:endParaRPr>
          </a:p>
          <a:p>
            <a:r>
              <a:rPr lang="en-US" altLang="ja-JP" sz="1100" dirty="0">
                <a:latin typeface="Meiryo UI" pitchFamily="50" charset="-128"/>
                <a:ea typeface="Meiryo UI" pitchFamily="50" charset="-128"/>
              </a:rPr>
              <a:t>2020</a:t>
            </a:r>
            <a:r>
              <a:rPr lang="ja-JP" altLang="en-US" sz="1100" dirty="0">
                <a:latin typeface="Meiryo UI" pitchFamily="50" charset="-128"/>
                <a:ea typeface="Meiryo UI" pitchFamily="50" charset="-128"/>
              </a:rPr>
              <a:t>年のエネルギー消費量の○○倍</a:t>
            </a:r>
            <a:endParaRPr lang="en-US" altLang="ja-JP" sz="1100" dirty="0">
              <a:latin typeface="Meiryo UI" pitchFamily="50" charset="-128"/>
              <a:ea typeface="Meiryo UI" pitchFamily="50" charset="-128"/>
            </a:endParaRPr>
          </a:p>
          <a:p>
            <a:r>
              <a:rPr lang="en-US" altLang="ja-JP" sz="1100" dirty="0">
                <a:latin typeface="Meiryo UI" pitchFamily="50" charset="-128"/>
                <a:ea typeface="Meiryo UI" pitchFamily="50" charset="-128"/>
              </a:rPr>
              <a:t>2022</a:t>
            </a:r>
            <a:r>
              <a:rPr lang="ja-JP" altLang="en-US" sz="1100" dirty="0">
                <a:latin typeface="Meiryo UI" pitchFamily="50" charset="-128"/>
                <a:ea typeface="Meiryo UI" pitchFamily="50" charset="-128"/>
              </a:rPr>
              <a:t>年のエネルギー消費量の○○倍</a:t>
            </a:r>
            <a:endParaRPr kumimoji="1" lang="ja-JP" altLang="en-US" sz="1100" dirty="0">
              <a:latin typeface="ＭＳ Ｐゴシック" panose="020B0600070205080204" pitchFamily="50" charset="-128"/>
              <a:ea typeface="ＭＳ Ｐゴシック" panose="020B0600070205080204" pitchFamily="50" charset="-128"/>
            </a:endParaRPr>
          </a:p>
        </p:txBody>
      </p:sp>
      <p:sp>
        <p:nvSpPr>
          <p:cNvPr id="14" name="正方形/長方形 31">
            <a:extLst>
              <a:ext uri="{FF2B5EF4-FFF2-40B4-BE49-F238E27FC236}">
                <a16:creationId xmlns:a16="http://schemas.microsoft.com/office/drawing/2014/main" id="{8D900BBD-A6F2-4A23-91C1-CC04C4CDA14B}"/>
              </a:ext>
            </a:extLst>
          </p:cNvPr>
          <p:cNvSpPr/>
          <p:nvPr/>
        </p:nvSpPr>
        <p:spPr bwMode="auto">
          <a:xfrm>
            <a:off x="1142167" y="158424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P59</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5" name="スライド番号プレースホルダ 2">
            <a:extLst>
              <a:ext uri="{FF2B5EF4-FFF2-40B4-BE49-F238E27FC236}">
                <a16:creationId xmlns:a16="http://schemas.microsoft.com/office/drawing/2014/main" id="{81C94597-BE89-43E5-A940-BD98822F44CD}"/>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63</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751296880"/>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タイトル 7"/>
          <p:cNvSpPr txBox="1">
            <a:spLocks noGrp="1"/>
          </p:cNvSpPr>
          <p:nvPr>
            <p:ph type="ctrTitle"/>
          </p:nvPr>
        </p:nvSpPr>
        <p:spPr>
          <a:xfrm>
            <a:off x="0" y="2160000"/>
            <a:ext cx="9144000" cy="707886"/>
          </a:xfrm>
          <a:prstGeom prst="rect">
            <a:avLst/>
          </a:prstGeom>
          <a:solidFill>
            <a:srgbClr val="008080"/>
          </a:solidFill>
        </p:spPr>
        <p:txBody>
          <a:bodyPr wrap="square" rtlCol="0">
            <a:spAutoFit/>
          </a:bodyPr>
          <a:lstStyle/>
          <a:p>
            <a:pPr algn="ctr"/>
            <a:r>
              <a:rPr lang="ja-JP" altLang="en-US" sz="4000" dirty="0">
                <a:solidFill>
                  <a:schemeClr val="bg1"/>
                </a:solidFill>
              </a:rPr>
              <a:t>４</a:t>
            </a:r>
            <a:r>
              <a:rPr lang="ja-JP" altLang="en-US" sz="4000" dirty="0">
                <a:solidFill>
                  <a:schemeClr val="bg1"/>
                </a:solidFill>
                <a:latin typeface="Meiryo UI" pitchFamily="50" charset="-128"/>
                <a:ea typeface="Meiryo UI" pitchFamily="50" charset="-128"/>
              </a:rPr>
              <a:t>．地域の概況</a:t>
            </a:r>
            <a:endParaRPr lang="en-US" altLang="ja-JP" sz="4000" dirty="0">
              <a:solidFill>
                <a:schemeClr val="bg1"/>
              </a:solidFill>
              <a:latin typeface="Meiryo UI" pitchFamily="50" charset="-128"/>
              <a:ea typeface="Meiryo UI" pitchFamily="50" charset="-128"/>
            </a:endParaRPr>
          </a:p>
        </p:txBody>
      </p:sp>
      <p:sp>
        <p:nvSpPr>
          <p:cNvPr id="9" name="テキスト プレースホルダ 8"/>
          <p:cNvSpPr>
            <a:spLocks noGrp="1"/>
          </p:cNvSpPr>
          <p:nvPr>
            <p:ph type="body" idx="4294967295"/>
          </p:nvPr>
        </p:nvSpPr>
        <p:spPr>
          <a:xfrm>
            <a:off x="1623212" y="3108956"/>
            <a:ext cx="6840000" cy="2575173"/>
          </a:xfrm>
          <a:prstGeom prst="rect">
            <a:avLst/>
          </a:prstGeom>
          <a:noFill/>
        </p:spPr>
        <p:txBody>
          <a:bodyPr wrap="square" lIns="0" rIns="0" rtlCol="0" anchor="ctr">
            <a:noAutofit/>
          </a:bodyPr>
          <a:lstStyle/>
          <a:p>
            <a:pPr>
              <a:spcBef>
                <a:spcPct val="0"/>
              </a:spcBef>
              <a:spcAft>
                <a:spcPts val="1200"/>
              </a:spcAft>
              <a:buNone/>
            </a:pPr>
            <a:r>
              <a:rPr lang="ja-JP" altLang="ja-JP" sz="2400" b="1" kern="1200" dirty="0">
                <a:solidFill>
                  <a:schemeClr val="tx1">
                    <a:lumMod val="75000"/>
                    <a:lumOff val="25000"/>
                  </a:schemeClr>
                </a:solidFill>
                <a:latin typeface="Meiryo UI" pitchFamily="50" charset="-128"/>
                <a:ea typeface="Meiryo UI" pitchFamily="50" charset="-128"/>
              </a:rPr>
              <a:t>（１）</a:t>
            </a:r>
            <a:r>
              <a:rPr lang="ja-JP" altLang="en-US" sz="2400" b="1" kern="1200" dirty="0">
                <a:solidFill>
                  <a:schemeClr val="tx1">
                    <a:lumMod val="75000"/>
                    <a:lumOff val="25000"/>
                  </a:schemeClr>
                </a:solidFill>
                <a:latin typeface="Meiryo UI" pitchFamily="50" charset="-128"/>
                <a:ea typeface="Meiryo UI" pitchFamily="50" charset="-128"/>
              </a:rPr>
              <a:t>基礎的な指標の推移</a:t>
            </a:r>
            <a:endParaRPr lang="ja-JP"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None/>
            </a:pPr>
            <a:r>
              <a:rPr lang="ja-JP" altLang="ja-JP" sz="2400" b="1" kern="1200" dirty="0">
                <a:solidFill>
                  <a:schemeClr val="tx1">
                    <a:lumMod val="75000"/>
                    <a:lumOff val="25000"/>
                  </a:schemeClr>
                </a:solidFill>
                <a:latin typeface="Meiryo UI" pitchFamily="50" charset="-128"/>
                <a:ea typeface="Meiryo UI" pitchFamily="50" charset="-128"/>
              </a:rPr>
              <a:t>（２）</a:t>
            </a:r>
            <a:r>
              <a:rPr lang="ja-JP" altLang="en-US" sz="2400" b="1" kern="1200" dirty="0">
                <a:solidFill>
                  <a:schemeClr val="tx1">
                    <a:lumMod val="75000"/>
                    <a:lumOff val="25000"/>
                  </a:schemeClr>
                </a:solidFill>
                <a:latin typeface="Meiryo UI" pitchFamily="50" charset="-128"/>
                <a:ea typeface="Meiryo UI" pitchFamily="50" charset="-128"/>
              </a:rPr>
              <a:t>人口①：現在の人口規模と将来動向</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None/>
            </a:pPr>
            <a:r>
              <a:rPr lang="ja-JP" altLang="en-US" sz="2400" b="1" kern="1200" dirty="0">
                <a:solidFill>
                  <a:schemeClr val="tx1">
                    <a:lumMod val="75000"/>
                    <a:lumOff val="25000"/>
                  </a:schemeClr>
                </a:solidFill>
                <a:latin typeface="Meiryo UI" pitchFamily="50" charset="-128"/>
                <a:ea typeface="Meiryo UI" pitchFamily="50" charset="-128"/>
              </a:rPr>
              <a:t>（３）人口②：現在と将来の年齢別の人口構成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None/>
            </a:pPr>
            <a:r>
              <a:rPr lang="ja-JP" altLang="ja-JP" sz="2400" b="1" kern="1200" dirty="0">
                <a:solidFill>
                  <a:schemeClr val="tx1">
                    <a:lumMod val="75000"/>
                    <a:lumOff val="25000"/>
                  </a:schemeClr>
                </a:solidFill>
                <a:latin typeface="Meiryo UI" pitchFamily="50" charset="-128"/>
                <a:ea typeface="Meiryo UI" pitchFamily="50" charset="-128"/>
              </a:rPr>
              <a:t>（</a:t>
            </a:r>
            <a:r>
              <a:rPr lang="ja-JP" altLang="en-US" sz="2400" b="1" kern="1200" dirty="0">
                <a:solidFill>
                  <a:schemeClr val="tx1">
                    <a:lumMod val="75000"/>
                    <a:lumOff val="25000"/>
                  </a:schemeClr>
                </a:solidFill>
                <a:latin typeface="Meiryo UI" pitchFamily="50" charset="-128"/>
                <a:ea typeface="Meiryo UI" pitchFamily="50" charset="-128"/>
              </a:rPr>
              <a:t>４</a:t>
            </a:r>
            <a:r>
              <a:rPr lang="ja-JP" altLang="ja-JP" sz="2400" b="1" kern="1200" dirty="0">
                <a:solidFill>
                  <a:schemeClr val="tx1">
                    <a:lumMod val="75000"/>
                    <a:lumOff val="25000"/>
                  </a:schemeClr>
                </a:solidFill>
                <a:latin typeface="Meiryo UI" pitchFamily="50" charset="-128"/>
                <a:ea typeface="Meiryo UI" pitchFamily="50" charset="-128"/>
              </a:rPr>
              <a:t>）就業</a:t>
            </a:r>
            <a:r>
              <a:rPr lang="ja-JP" altLang="en-US" sz="2400" b="1" kern="1200" dirty="0">
                <a:solidFill>
                  <a:schemeClr val="tx1">
                    <a:lumMod val="75000"/>
                    <a:lumOff val="25000"/>
                  </a:schemeClr>
                </a:solidFill>
                <a:latin typeface="Meiryo UI" pitchFamily="50" charset="-128"/>
                <a:ea typeface="Meiryo UI" pitchFamily="50" charset="-128"/>
              </a:rPr>
              <a:t>者の規模</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None/>
            </a:pPr>
            <a:r>
              <a:rPr lang="ja-JP" altLang="ja-JP" sz="2400" b="1" kern="1200" dirty="0">
                <a:solidFill>
                  <a:schemeClr val="tx1">
                    <a:lumMod val="75000"/>
                    <a:lumOff val="25000"/>
                  </a:schemeClr>
                </a:solidFill>
                <a:latin typeface="Meiryo UI" pitchFamily="50" charset="-128"/>
                <a:ea typeface="Meiryo UI" pitchFamily="50" charset="-128"/>
              </a:rPr>
              <a:t>（</a:t>
            </a:r>
            <a:r>
              <a:rPr lang="ja-JP" altLang="en-US" sz="2400" b="1" kern="1200" dirty="0">
                <a:solidFill>
                  <a:schemeClr val="tx1">
                    <a:lumMod val="75000"/>
                    <a:lumOff val="25000"/>
                  </a:schemeClr>
                </a:solidFill>
                <a:latin typeface="Meiryo UI" pitchFamily="50" charset="-128"/>
                <a:ea typeface="Meiryo UI" pitchFamily="50" charset="-128"/>
              </a:rPr>
              <a:t>５</a:t>
            </a:r>
            <a:r>
              <a:rPr lang="ja-JP" altLang="ja-JP" sz="2400" b="1" kern="1200" dirty="0">
                <a:solidFill>
                  <a:schemeClr val="tx1">
                    <a:lumMod val="75000"/>
                    <a:lumOff val="25000"/>
                  </a:schemeClr>
                </a:solidFill>
                <a:latin typeface="Meiryo UI" pitchFamily="50" charset="-128"/>
                <a:ea typeface="Meiryo UI" pitchFamily="50" charset="-128"/>
              </a:rPr>
              <a:t>）</a:t>
            </a:r>
            <a:r>
              <a:rPr lang="ja-JP" altLang="en-US" sz="2400" b="1" kern="1200" dirty="0">
                <a:solidFill>
                  <a:schemeClr val="tx1">
                    <a:lumMod val="75000"/>
                    <a:lumOff val="25000"/>
                  </a:schemeClr>
                </a:solidFill>
                <a:latin typeface="Meiryo UI" pitchFamily="50" charset="-128"/>
                <a:ea typeface="Meiryo UI" pitchFamily="50" charset="-128"/>
              </a:rPr>
              <a:t>夜間人口</a:t>
            </a:r>
            <a:r>
              <a:rPr lang="en-US" altLang="ja-JP" sz="2400" b="1" kern="1200" dirty="0">
                <a:solidFill>
                  <a:schemeClr val="tx1">
                    <a:lumMod val="75000"/>
                    <a:lumOff val="25000"/>
                  </a:schemeClr>
                </a:solidFill>
                <a:latin typeface="Meiryo UI" pitchFamily="50" charset="-128"/>
                <a:ea typeface="Meiryo UI" pitchFamily="50" charset="-128"/>
              </a:rPr>
              <a:t>1</a:t>
            </a:r>
            <a:r>
              <a:rPr lang="ja-JP" altLang="en-US" sz="2400" b="1" kern="1200" dirty="0">
                <a:solidFill>
                  <a:schemeClr val="tx1">
                    <a:lumMod val="75000"/>
                    <a:lumOff val="25000"/>
                  </a:schemeClr>
                </a:solidFill>
                <a:latin typeface="Meiryo UI" pitchFamily="50" charset="-128"/>
                <a:ea typeface="Meiryo UI" pitchFamily="50" charset="-128"/>
              </a:rPr>
              <a:t>人当たり就業者数</a:t>
            </a:r>
            <a:r>
              <a:rPr lang="en-US" altLang="ja-JP" sz="2400" b="1" kern="1200" dirty="0">
                <a:solidFill>
                  <a:schemeClr val="tx1">
                    <a:lumMod val="75000"/>
                    <a:lumOff val="25000"/>
                  </a:schemeClr>
                </a:solidFill>
                <a:latin typeface="Meiryo UI" pitchFamily="50" charset="-128"/>
                <a:ea typeface="Meiryo UI" pitchFamily="50" charset="-128"/>
              </a:rPr>
              <a:t>(</a:t>
            </a:r>
            <a:r>
              <a:rPr lang="ja-JP" altLang="ja-JP" sz="2400" b="1" kern="1200" dirty="0">
                <a:solidFill>
                  <a:schemeClr val="tx1">
                    <a:lumMod val="75000"/>
                    <a:lumOff val="25000"/>
                  </a:schemeClr>
                </a:solidFill>
                <a:latin typeface="Meiryo UI" pitchFamily="50" charset="-128"/>
                <a:ea typeface="Meiryo UI" pitchFamily="50" charset="-128"/>
              </a:rPr>
              <a:t>職住比</a:t>
            </a:r>
            <a:r>
              <a:rPr lang="en-US" altLang="ja-JP" sz="2400" b="1" kern="1200" dirty="0">
                <a:solidFill>
                  <a:schemeClr val="tx1">
                    <a:lumMod val="75000"/>
                    <a:lumOff val="25000"/>
                  </a:schemeClr>
                </a:solidFill>
                <a:latin typeface="Meiryo UI" pitchFamily="50" charset="-128"/>
                <a:ea typeface="Meiryo UI" pitchFamily="50" charset="-128"/>
              </a:rPr>
              <a:t>)</a:t>
            </a:r>
          </a:p>
        </p:txBody>
      </p:sp>
      <p:sp>
        <p:nvSpPr>
          <p:cNvPr id="1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64</a:t>
            </a:fld>
            <a:endParaRPr lang="en-US" altLang="ja-JP" b="1" dirty="0">
              <a:latin typeface="Meiryo UI" pitchFamily="50" charset="-128"/>
              <a:ea typeface="Meiryo UI" pitchFamily="50" charset="-128"/>
            </a:endParaRPr>
          </a:p>
        </p:txBody>
      </p:sp>
    </p:spTree>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（１）基礎的な指標の推移</a:t>
            </a:r>
          </a:p>
        </p:txBody>
      </p:sp>
      <p:sp>
        <p:nvSpPr>
          <p:cNvPr id="4" name="テキスト ボックス 3"/>
          <p:cNvSpPr txBox="1">
            <a:spLocks noChangeArrowheads="1"/>
          </p:cNvSpPr>
          <p:nvPr/>
        </p:nvSpPr>
        <p:spPr bwMode="auto">
          <a:xfrm>
            <a:off x="96632" y="1262785"/>
            <a:ext cx="4392000"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①人口の推移</a:t>
            </a:r>
            <a:r>
              <a:rPr lang="ja-JP" altLang="en-US" sz="1400" b="1" baseline="30000" dirty="0">
                <a:solidFill>
                  <a:schemeClr val="bg1"/>
                </a:solidFill>
                <a:latin typeface="Meiryo UI" pitchFamily="50" charset="-128"/>
                <a:ea typeface="Meiryo UI" pitchFamily="50" charset="-128"/>
              </a:rPr>
              <a:t>注</a:t>
            </a:r>
          </a:p>
        </p:txBody>
      </p:sp>
      <p:sp>
        <p:nvSpPr>
          <p:cNvPr id="12" name="テキスト ボックス 11"/>
          <p:cNvSpPr txBox="1">
            <a:spLocks noChangeArrowheads="1"/>
          </p:cNvSpPr>
          <p:nvPr/>
        </p:nvSpPr>
        <p:spPr bwMode="auto">
          <a:xfrm>
            <a:off x="4622912" y="1262785"/>
            <a:ext cx="4392000"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②従業者数の推移</a:t>
            </a:r>
            <a:r>
              <a:rPr lang="ja-JP" altLang="en-US" sz="1400" b="1" baseline="30000" dirty="0">
                <a:solidFill>
                  <a:schemeClr val="bg1"/>
                </a:solidFill>
                <a:latin typeface="Meiryo UI" pitchFamily="50" charset="-128"/>
                <a:ea typeface="Meiryo UI" pitchFamily="50" charset="-128"/>
              </a:rPr>
              <a:t>注</a:t>
            </a:r>
            <a:endParaRPr lang="ja-JP" altLang="en-US" sz="1400" b="1" dirty="0">
              <a:solidFill>
                <a:schemeClr val="bg1"/>
              </a:solidFill>
              <a:latin typeface="Meiryo UI" pitchFamily="50" charset="-128"/>
              <a:ea typeface="Meiryo UI" pitchFamily="50" charset="-128"/>
            </a:endParaRPr>
          </a:p>
        </p:txBody>
      </p:sp>
      <p:sp>
        <p:nvSpPr>
          <p:cNvPr id="14" name="テキスト ボックス 13"/>
          <p:cNvSpPr txBox="1">
            <a:spLocks noChangeArrowheads="1"/>
          </p:cNvSpPr>
          <p:nvPr/>
        </p:nvSpPr>
        <p:spPr bwMode="auto">
          <a:xfrm>
            <a:off x="96632" y="3836059"/>
            <a:ext cx="4392000"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③生産額の推移</a:t>
            </a:r>
          </a:p>
        </p:txBody>
      </p:sp>
      <p:sp>
        <p:nvSpPr>
          <p:cNvPr id="16" name="テキスト ボックス 15"/>
          <p:cNvSpPr txBox="1">
            <a:spLocks noChangeArrowheads="1"/>
          </p:cNvSpPr>
          <p:nvPr/>
        </p:nvSpPr>
        <p:spPr bwMode="auto">
          <a:xfrm>
            <a:off x="4622912" y="3836059"/>
            <a:ext cx="4392000"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④付加価値額の推移</a:t>
            </a:r>
          </a:p>
        </p:txBody>
      </p:sp>
      <p:sp>
        <p:nvSpPr>
          <p:cNvPr id="18"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65</a:t>
            </a:fld>
            <a:endParaRPr lang="en-US" altLang="ja-JP" b="1" dirty="0">
              <a:latin typeface="Meiryo UI" pitchFamily="50" charset="-128"/>
              <a:ea typeface="Meiryo UI" pitchFamily="50" charset="-128"/>
            </a:endParaRPr>
          </a:p>
        </p:txBody>
      </p:sp>
      <p:sp>
        <p:nvSpPr>
          <p:cNvPr id="28" name="テキスト ボックス 27"/>
          <p:cNvSpPr txBox="1"/>
          <p:nvPr/>
        </p:nvSpPr>
        <p:spPr>
          <a:xfrm>
            <a:off x="814387" y="691499"/>
            <a:ext cx="8280000" cy="50151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地域経済の規模を表す基礎的な指標について、</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2013</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2018</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2022</a:t>
            </a:r>
            <a:r>
              <a:rPr lang="ja-JP" altLang="en-US" sz="1200" b="1" dirty="0">
                <a:latin typeface="Meiryo UI" pitchFamily="50" charset="-128"/>
                <a:ea typeface="Meiryo UI" pitchFamily="50" charset="-128"/>
              </a:rPr>
              <a:t>年の推移を確認し、規模が拡大しているか縮小しているかを把握する。</a:t>
            </a:r>
            <a:endParaRPr lang="en-US" altLang="ja-JP" sz="1200" b="1" dirty="0">
              <a:latin typeface="Meiryo UI" pitchFamily="50" charset="-128"/>
              <a:ea typeface="Meiryo UI" pitchFamily="50" charset="-128"/>
            </a:endParaRPr>
          </a:p>
        </p:txBody>
      </p:sp>
      <p:sp>
        <p:nvSpPr>
          <p:cNvPr id="29" name="テキスト ボックス 28"/>
          <p:cNvSpPr txBox="1">
            <a:spLocks noChangeArrowheads="1"/>
          </p:cNvSpPr>
          <p:nvPr/>
        </p:nvSpPr>
        <p:spPr bwMode="auto">
          <a:xfrm>
            <a:off x="49427" y="504516"/>
            <a:ext cx="828000" cy="828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7" name="正方形/長方形 36"/>
          <p:cNvSpPr/>
          <p:nvPr/>
        </p:nvSpPr>
        <p:spPr>
          <a:xfrm>
            <a:off x="252000" y="6371295"/>
            <a:ext cx="4440758"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出所：総務省「国勢調査」、「経済センサス</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基礎調査」、 「地域経済循環分析用データ」より作成</a:t>
            </a:r>
            <a:endParaRPr lang="en-US" altLang="ja-JP" sz="800" dirty="0">
              <a:latin typeface="Meiryo UI" pitchFamily="50" charset="-128"/>
              <a:ea typeface="Meiryo UI" pitchFamily="50" charset="-128"/>
            </a:endParaRPr>
          </a:p>
        </p:txBody>
      </p:sp>
      <p:sp>
        <p:nvSpPr>
          <p:cNvPr id="11" name="正方形/長方形 31">
            <a:extLst>
              <a:ext uri="{FF2B5EF4-FFF2-40B4-BE49-F238E27FC236}">
                <a16:creationId xmlns:a16="http://schemas.microsoft.com/office/drawing/2014/main" id="{9208B2AB-BD84-447F-BD00-8DFCEFCABAD0}"/>
              </a:ext>
            </a:extLst>
          </p:cNvPr>
          <p:cNvSpPr/>
          <p:nvPr/>
        </p:nvSpPr>
        <p:spPr bwMode="auto">
          <a:xfrm>
            <a:off x="5977851" y="94808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3" name="正方形/長方形 2">
            <a:extLst>
              <a:ext uri="{FF2B5EF4-FFF2-40B4-BE49-F238E27FC236}">
                <a16:creationId xmlns:a16="http://schemas.microsoft.com/office/drawing/2014/main" id="{04AC745A-3E5E-E097-E3E9-D284F2F11949}"/>
              </a:ext>
            </a:extLst>
          </p:cNvPr>
          <p:cNvSpPr/>
          <p:nvPr/>
        </p:nvSpPr>
        <p:spPr>
          <a:xfrm>
            <a:off x="4550202" y="6371295"/>
            <a:ext cx="4319478" cy="215444"/>
          </a:xfrm>
          <a:prstGeom prst="rect">
            <a:avLst/>
          </a:prstGeom>
        </p:spPr>
        <p:txBody>
          <a:bodyPr wrap="square">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2010</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2015</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2020</a:t>
            </a:r>
            <a:r>
              <a:rPr lang="ja-JP" altLang="en-US" sz="800" dirty="0">
                <a:latin typeface="Meiryo UI" pitchFamily="50" charset="-128"/>
                <a:ea typeface="Meiryo UI" pitchFamily="50" charset="-128"/>
              </a:rPr>
              <a:t>年は国勢調査の実績値。</a:t>
            </a:r>
            <a:r>
              <a:rPr lang="en-US" altLang="ja-JP" sz="800" dirty="0">
                <a:latin typeface="Meiryo UI" pitchFamily="50" charset="-128"/>
                <a:ea typeface="Meiryo UI" pitchFamily="50" charset="-128"/>
              </a:rPr>
              <a:t>2013</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2018</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2022</a:t>
            </a:r>
            <a:r>
              <a:rPr lang="ja-JP" altLang="en-US" sz="800" dirty="0">
                <a:latin typeface="Meiryo UI" pitchFamily="50" charset="-128"/>
                <a:ea typeface="Meiryo UI" pitchFamily="50" charset="-128"/>
              </a:rPr>
              <a:t>年は推計値</a:t>
            </a:r>
          </a:p>
        </p:txBody>
      </p:sp>
    </p:spTree>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 name="正方形/長方形 53"/>
          <p:cNvSpPr/>
          <p:nvPr/>
        </p:nvSpPr>
        <p:spPr>
          <a:xfrm>
            <a:off x="4670852" y="6045499"/>
            <a:ext cx="4320000" cy="338554"/>
          </a:xfrm>
          <a:prstGeom prst="rect">
            <a:avLst/>
          </a:prstGeom>
        </p:spPr>
        <p:txBody>
          <a:bodyPr wrap="square">
            <a:spAutoFit/>
          </a:bodyPr>
          <a:lstStyle/>
          <a:p>
            <a:pPr marL="269875" indent="-269875"/>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総務省「国勢調査」、国立社会保障・人口問題研究所「日本の地域別将来推計人口</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令和</a:t>
            </a:r>
            <a:r>
              <a:rPr lang="en-US" altLang="ja-JP" sz="800" dirty="0">
                <a:latin typeface="Meiryo UI" pitchFamily="50" charset="-128"/>
                <a:ea typeface="Meiryo UI" pitchFamily="50" charset="-128"/>
              </a:rPr>
              <a:t>5(2023)</a:t>
            </a:r>
            <a:r>
              <a:rPr lang="ja-JP" altLang="en-US" sz="800" dirty="0">
                <a:latin typeface="Meiryo UI" pitchFamily="50" charset="-128"/>
                <a:ea typeface="Meiryo UI" pitchFamily="50" charset="-128"/>
              </a:rPr>
              <a:t>年推計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」より作成</a:t>
            </a:r>
          </a:p>
        </p:txBody>
      </p:sp>
      <p:sp>
        <p:nvSpPr>
          <p:cNvPr id="42" name="正方形/長方形 41"/>
          <p:cNvSpPr/>
          <p:nvPr/>
        </p:nvSpPr>
        <p:spPr bwMode="auto">
          <a:xfrm>
            <a:off x="4711892" y="1985322"/>
            <a:ext cx="4320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夜間人口は</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年と比較して</a:t>
            </a:r>
            <a:r>
              <a:rPr lang="en-US" altLang="ja-JP" sz="1200" b="1" dirty="0">
                <a:latin typeface="Meiryo UI" pitchFamily="50" charset="-128"/>
                <a:ea typeface="Meiryo UI" pitchFamily="50" charset="-128"/>
              </a:rPr>
              <a:t>2050</a:t>
            </a:r>
            <a:r>
              <a:rPr lang="ja-JP" altLang="en-US" sz="1200" b="1" dirty="0">
                <a:latin typeface="Meiryo UI" pitchFamily="50" charset="-128"/>
                <a:ea typeface="Meiryo UI" pitchFamily="50" charset="-128"/>
              </a:rPr>
              <a:t>年には</a:t>
            </a:r>
            <a:r>
              <a:rPr lang="en-US" altLang="ja-JP" sz="1200" b="1" dirty="0">
                <a:latin typeface="Meiryo UI" pitchFamily="50" charset="-128"/>
                <a:ea typeface="Meiryo UI" pitchFamily="50" charset="-128"/>
              </a:rPr>
              <a:t>38.7%</a:t>
            </a:r>
            <a:r>
              <a:rPr lang="ja-JP" altLang="en-US" sz="1200" b="1" dirty="0">
                <a:latin typeface="Meiryo UI" pitchFamily="50" charset="-128"/>
                <a:ea typeface="Meiryo UI" pitchFamily="50" charset="-128"/>
              </a:rPr>
              <a:t>減少すると予測されている。</a:t>
            </a:r>
            <a:endParaRPr lang="en-US" altLang="ja-JP" sz="1200" b="1" dirty="0">
              <a:latin typeface="Meiryo UI" pitchFamily="50" charset="-128"/>
              <a:ea typeface="Meiryo UI" pitchFamily="50" charset="-128"/>
            </a:endParaRPr>
          </a:p>
        </p:txBody>
      </p:sp>
      <p:sp>
        <p:nvSpPr>
          <p:cNvPr id="41" name="正方形/長方形 40"/>
          <p:cNvSpPr/>
          <p:nvPr/>
        </p:nvSpPr>
        <p:spPr bwMode="auto">
          <a:xfrm>
            <a:off x="111379" y="1977702"/>
            <a:ext cx="4320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昼間人口の方が夜間人口よりも多く、通勤者・通学者が地域内に流入している拠点性が高い地域である。</a:t>
            </a:r>
            <a:endParaRPr lang="en-US" altLang="ja-JP" sz="1200" b="1" dirty="0">
              <a:latin typeface="Meiryo UI" pitchFamily="50" charset="-128"/>
              <a:ea typeface="Meiryo UI" pitchFamily="50" charset="-128"/>
            </a:endParaRPr>
          </a:p>
        </p:txBody>
      </p:sp>
      <p:sp>
        <p:nvSpPr>
          <p:cNvPr id="38" name="正方形/長方形 37"/>
          <p:cNvSpPr/>
          <p:nvPr/>
        </p:nvSpPr>
        <p:spPr>
          <a:xfrm>
            <a:off x="166257" y="6053852"/>
            <a:ext cx="4060221"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cxnSp>
        <p:nvCxnSpPr>
          <p:cNvPr id="52" name="直線コネクタ 51"/>
          <p:cNvCxnSpPr/>
          <p:nvPr/>
        </p:nvCxnSpPr>
        <p:spPr bwMode="auto">
          <a:xfrm>
            <a:off x="1488173" y="3789270"/>
            <a:ext cx="1080000" cy="0"/>
          </a:xfrm>
          <a:prstGeom prst="line">
            <a:avLst/>
          </a:prstGeom>
          <a:noFill/>
          <a:ln w="15875" cap="flat" cmpd="sng" algn="ctr">
            <a:solidFill>
              <a:schemeClr val="bg1">
                <a:lumMod val="65000"/>
              </a:schemeClr>
            </a:solidFill>
            <a:prstDash val="lgDash"/>
            <a:round/>
            <a:headEnd type="none" w="med" len="med"/>
            <a:tailEnd type="none" w="med" len="med"/>
          </a:ln>
          <a:effectLst/>
        </p:spPr>
      </p:cxnSp>
      <p:cxnSp>
        <p:nvCxnSpPr>
          <p:cNvPr id="50" name="直線コネクタ 49"/>
          <p:cNvCxnSpPr/>
          <p:nvPr/>
        </p:nvCxnSpPr>
        <p:spPr bwMode="auto">
          <a:xfrm>
            <a:off x="2420542" y="3868627"/>
            <a:ext cx="1512000" cy="0"/>
          </a:xfrm>
          <a:prstGeom prst="line">
            <a:avLst/>
          </a:prstGeom>
          <a:noFill/>
          <a:ln w="15875" cap="flat" cmpd="sng" algn="ctr">
            <a:solidFill>
              <a:schemeClr val="bg1">
                <a:lumMod val="65000"/>
              </a:schemeClr>
            </a:solidFill>
            <a:prstDash val="lgDash"/>
            <a:round/>
            <a:headEnd type="none" w="med" len="med"/>
            <a:tailEnd type="none" w="med" len="med"/>
          </a:ln>
          <a:effectLst/>
        </p:spPr>
      </p:cxnSp>
      <p:sp>
        <p:nvSpPr>
          <p:cNvPr id="43" name="直線コネクタ 42"/>
          <p:cNvSpPr/>
          <p:nvPr/>
        </p:nvSpPr>
        <p:spPr>
          <a:xfrm>
            <a:off x="6998266" y="4219031"/>
            <a:ext cx="1770933" cy="0"/>
          </a:xfrm>
          <a:prstGeom prst="line">
            <a:avLst/>
          </a:prstGeom>
          <a:ln w="19050">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txBody>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endParaRPr lang="ja-JP" b="1">
              <a:latin typeface="Meiryo UI" pitchFamily="50" charset="-128"/>
              <a:ea typeface="Meiryo UI" pitchFamily="50" charset="-128"/>
            </a:endParaRPr>
          </a:p>
        </p:txBody>
      </p:sp>
      <p:cxnSp>
        <p:nvCxnSpPr>
          <p:cNvPr id="24" name="直線コネクタ 23"/>
          <p:cNvCxnSpPr/>
          <p:nvPr/>
        </p:nvCxnSpPr>
        <p:spPr bwMode="auto">
          <a:xfrm flipV="1">
            <a:off x="2420542" y="3789270"/>
            <a:ext cx="7620" cy="79357"/>
          </a:xfrm>
          <a:prstGeom prst="line">
            <a:avLst/>
          </a:prstGeom>
          <a:noFill/>
          <a:ln w="19050" cap="flat" cmpd="sng" algn="ctr">
            <a:solidFill>
              <a:schemeClr val="tx1">
                <a:lumMod val="50000"/>
                <a:lumOff val="50000"/>
              </a:schemeClr>
            </a:solidFill>
            <a:prstDash val="solid"/>
            <a:round/>
            <a:headEnd type="none" w="med" len="med"/>
            <a:tailEnd type="arrow" w="med" len="med"/>
          </a:ln>
          <a:effectLst/>
        </p:spPr>
      </p:cxnSp>
      <p:cxnSp>
        <p:nvCxnSpPr>
          <p:cNvPr id="46" name="直線矢印コネクタ 45"/>
          <p:cNvCxnSpPr/>
          <p:nvPr/>
        </p:nvCxnSpPr>
        <p:spPr bwMode="auto">
          <a:xfrm>
            <a:off x="7210778" y="3973703"/>
            <a:ext cx="1558421" cy="0"/>
          </a:xfrm>
          <a:prstGeom prst="straightConnector1">
            <a:avLst/>
          </a:prstGeom>
          <a:noFill/>
          <a:ln w="19050" cap="flat" cmpd="sng" algn="ctr">
            <a:solidFill>
              <a:srgbClr val="0070C0"/>
            </a:solidFill>
            <a:prstDash val="solid"/>
            <a:round/>
            <a:headEnd type="arrow"/>
            <a:tailEnd type="arrow"/>
          </a:ln>
          <a:effectLst/>
        </p:spPr>
      </p:cxnSp>
      <p:cxnSp>
        <p:nvCxnSpPr>
          <p:cNvPr id="44" name="直線矢印コネクタ 43"/>
          <p:cNvCxnSpPr/>
          <p:nvPr/>
        </p:nvCxnSpPr>
        <p:spPr>
          <a:xfrm>
            <a:off x="8769198" y="4219032"/>
            <a:ext cx="0" cy="516441"/>
          </a:xfrm>
          <a:prstGeom prst="straightConnector1">
            <a:avLst/>
          </a:prstGeom>
          <a:noFill/>
          <a:ln w="19050" cap="flat" cmpd="sng" algn="ctr">
            <a:solidFill>
              <a:schemeClr val="bg1">
                <a:lumMod val="65000"/>
              </a:schemeClr>
            </a:solidFill>
            <a:prstDash val="solid"/>
            <a:headEnd type="arrow"/>
            <a:tailEnd type="arrow"/>
          </a:ln>
          <a:effectLst/>
        </p:spPr>
        <p:style>
          <a:lnRef idx="1">
            <a:schemeClr val="accent1"/>
          </a:lnRef>
          <a:fillRef idx="0">
            <a:schemeClr val="accent1"/>
          </a:fillRef>
          <a:effectRef idx="0">
            <a:schemeClr val="accent1"/>
          </a:effectRef>
          <a:fontRef idx="minor">
            <a:schemeClr val="tx1"/>
          </a:fontRef>
        </p:style>
      </p:cxnSp>
      <p:sp>
        <p:nvSpPr>
          <p:cNvPr id="51" name="テキスト ボックス 50"/>
          <p:cNvSpPr txBox="1"/>
          <p:nvPr/>
        </p:nvSpPr>
        <p:spPr>
          <a:xfrm>
            <a:off x="1978774" y="3481493"/>
            <a:ext cx="883537" cy="276999"/>
          </a:xfrm>
          <a:prstGeom prst="rect">
            <a:avLst/>
          </a:prstGeom>
          <a:noFill/>
        </p:spPr>
        <p:txBody>
          <a:bodyPr wrap="square" rtlCol="0">
            <a:spAutoFit/>
          </a:bodyPr>
          <a:lstStyle/>
          <a:p>
            <a:pPr algn="ctr"/>
            <a:r>
              <a:rPr kumimoji="1" lang="en-US" altLang="ja-JP" sz="1200" b="1" dirty="0">
                <a:latin typeface="Meiryo UI" pitchFamily="50" charset="-128"/>
                <a:ea typeface="Meiryo UI" pitchFamily="50" charset="-128"/>
              </a:rPr>
              <a:t>+4.2%</a:t>
            </a:r>
            <a:endParaRPr kumimoji="1" lang="ja-JP" altLang="en-US" sz="1200" b="1" dirty="0">
              <a:latin typeface="Meiryo UI" pitchFamily="50" charset="-128"/>
              <a:ea typeface="Meiryo UI" pitchFamily="50" charset="-128"/>
            </a:endParaRPr>
          </a:p>
        </p:txBody>
      </p:sp>
      <p:sp>
        <p:nvSpPr>
          <p:cNvPr id="48" name="テキスト ボックス 47"/>
          <p:cNvSpPr txBox="1">
            <a:spLocks noChangeArrowheads="1"/>
          </p:cNvSpPr>
          <p:nvPr/>
        </p:nvSpPr>
        <p:spPr bwMode="auto">
          <a:xfrm>
            <a:off x="111379" y="2730701"/>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①夜間人口・昼間人口</a:t>
            </a:r>
          </a:p>
        </p:txBody>
      </p:sp>
      <p:sp>
        <p:nvSpPr>
          <p:cNvPr id="39" name="テキスト ボックス 38"/>
          <p:cNvSpPr txBox="1">
            <a:spLocks noChangeArrowheads="1"/>
          </p:cNvSpPr>
          <p:nvPr/>
        </p:nvSpPr>
        <p:spPr bwMode="auto">
          <a:xfrm>
            <a:off x="4711892" y="2722125"/>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②夜間人口の推移</a:t>
            </a:r>
            <a:r>
              <a:rPr lang="en-US" altLang="ja-JP" sz="1400" b="1" dirty="0">
                <a:solidFill>
                  <a:schemeClr val="bg1"/>
                </a:solidFill>
                <a:latin typeface="Meiryo UI" pitchFamily="50" charset="-128"/>
                <a:ea typeface="Meiryo UI" pitchFamily="50" charset="-128"/>
              </a:rPr>
              <a:t>(2025</a:t>
            </a:r>
            <a:r>
              <a:rPr lang="ja-JP" altLang="en-US" sz="1400" b="1" dirty="0">
                <a:solidFill>
                  <a:schemeClr val="bg1"/>
                </a:solidFill>
                <a:latin typeface="Meiryo UI" pitchFamily="50" charset="-128"/>
                <a:ea typeface="Meiryo UI" pitchFamily="50" charset="-128"/>
              </a:rPr>
              <a:t>年以降は推計値</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30" name="テキスト ボックス 29"/>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8" name="テキスト ボックス 15"/>
          <p:cNvSpPr txBox="1"/>
          <p:nvPr/>
        </p:nvSpPr>
        <p:spPr>
          <a:xfrm>
            <a:off x="5014800" y="3217224"/>
            <a:ext cx="1152000" cy="292388"/>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45" name="テキスト ボックス 12"/>
          <p:cNvSpPr txBox="1"/>
          <p:nvPr/>
        </p:nvSpPr>
        <p:spPr>
          <a:xfrm>
            <a:off x="7739890" y="4219031"/>
            <a:ext cx="1029308" cy="276999"/>
          </a:xfrm>
          <a:prstGeom prst="rect">
            <a:avLst/>
          </a:prstGeom>
          <a:no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altLang="ja-JP" sz="1200" b="1" dirty="0">
                <a:latin typeface="Meiryo UI" pitchFamily="50" charset="-128"/>
                <a:ea typeface="Meiryo UI" pitchFamily="50" charset="-128"/>
              </a:rPr>
              <a:t>-38.7%</a:t>
            </a:r>
            <a:endParaRPr kumimoji="1" lang="ja-JP" altLang="en-US" sz="1200" b="1" dirty="0">
              <a:solidFill>
                <a:srgbClr val="002060"/>
              </a:solidFill>
              <a:latin typeface="Meiryo UI" pitchFamily="50" charset="-128"/>
              <a:ea typeface="Meiryo UI" pitchFamily="50" charset="-128"/>
            </a:endParaRPr>
          </a:p>
        </p:txBody>
      </p:sp>
      <p:sp>
        <p:nvSpPr>
          <p:cNvPr id="47" name="テキスト ボックス 5"/>
          <p:cNvSpPr txBox="1"/>
          <p:nvPr/>
        </p:nvSpPr>
        <p:spPr>
          <a:xfrm>
            <a:off x="7610642" y="3819814"/>
            <a:ext cx="723275" cy="307777"/>
          </a:xfrm>
          <a:prstGeom prst="rect">
            <a:avLst/>
          </a:prstGeom>
          <a:solidFill>
            <a:srgbClr val="0070C0"/>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kumimoji="1" lang="ja-JP" altLang="en-US" sz="1400" b="1" dirty="0">
                <a:solidFill>
                  <a:schemeClr val="bg1"/>
                </a:solidFill>
                <a:latin typeface="Meiryo UI" pitchFamily="50" charset="-128"/>
                <a:ea typeface="Meiryo UI" pitchFamily="50" charset="-128"/>
              </a:rPr>
              <a:t>推計値</a:t>
            </a:r>
          </a:p>
        </p:txBody>
      </p:sp>
      <p:sp>
        <p:nvSpPr>
          <p:cNvPr id="29"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66</a:t>
            </a:fld>
            <a:endParaRPr lang="en-US" altLang="ja-JP" b="1" dirty="0">
              <a:latin typeface="Meiryo UI" pitchFamily="50" charset="-128"/>
              <a:ea typeface="Meiryo UI" pitchFamily="50" charset="-128"/>
            </a:endParaRPr>
          </a:p>
        </p:txBody>
      </p:sp>
      <p:sp>
        <p:nvSpPr>
          <p:cNvPr id="27" name="Rectangle 3"/>
          <p:cNvSpPr>
            <a:spLocks noChangeArrowheads="1"/>
          </p:cNvSpPr>
          <p:nvPr/>
        </p:nvSpPr>
        <p:spPr bwMode="auto">
          <a:xfrm>
            <a:off x="820109" y="661076"/>
            <a:ext cx="8280000" cy="122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地域の消費や生産は、地域の人口に大きく影響を受けるため、現在及び将来の人口規模を把握する。</a:t>
            </a: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ここでは、まず夜間人口と昼間人口の推移を比較し、通勤・通学者による流入・流出状況の変化を把握する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流入超過の地域は、域外からの通勤者への所得の支払いを通じて雇用者所得が流出している可能性が高い。</a:t>
            </a: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また、将来の推計人口を含めて時系列で人口の推移を確認することで、将来の地域のすがたを把握する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（２）人口①：現在の人口規模と将来動向</a:t>
            </a:r>
            <a:endParaRPr kumimoji="1" lang="ja-JP" altLang="en-US" dirty="0">
              <a:latin typeface="Meiryo UI" pitchFamily="50" charset="-128"/>
              <a:ea typeface="Meiryo UI" pitchFamily="50" charset="-128"/>
            </a:endParaRPr>
          </a:p>
        </p:txBody>
      </p:sp>
      <p:sp>
        <p:nvSpPr>
          <p:cNvPr id="26" name="テキスト ボックス 27">
            <a:extLst>
              <a:ext uri="{FF2B5EF4-FFF2-40B4-BE49-F238E27FC236}">
                <a16:creationId xmlns:a16="http://schemas.microsoft.com/office/drawing/2014/main" id="{5E775BD4-911C-4EED-99CB-DDD0720409A7}"/>
              </a:ext>
            </a:extLst>
          </p:cNvPr>
          <p:cNvSpPr txBox="1"/>
          <p:nvPr/>
        </p:nvSpPr>
        <p:spPr>
          <a:xfrm>
            <a:off x="4703209" y="6338254"/>
            <a:ext cx="4423839" cy="200055"/>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国立社会保障・人口問題研究所では、福島県の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については、</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市町村を「浜通り地域」として</a:t>
            </a:r>
            <a:r>
              <a:rPr lang="en-US" altLang="ja-JP" sz="650" dirty="0">
                <a:latin typeface="Meiryo UI" panose="020B0604030504040204" pitchFamily="50" charset="-128"/>
                <a:ea typeface="Meiryo UI" panose="020B0604030504040204" pitchFamily="50" charset="-128"/>
              </a:rPr>
              <a:t>1</a:t>
            </a:r>
            <a:r>
              <a:rPr lang="ja-JP" altLang="en-US" sz="650" dirty="0">
                <a:latin typeface="Meiryo UI" panose="020B0604030504040204" pitchFamily="50" charset="-128"/>
                <a:ea typeface="Meiryo UI" panose="020B0604030504040204" pitchFamily="50" charset="-128"/>
              </a:rPr>
              <a:t>地域にまとめて推計している。</a:t>
            </a:r>
            <a:endParaRPr kumimoji="1" lang="ja-JP" altLang="en-US" sz="650" dirty="0">
              <a:latin typeface="Meiryo UI" panose="020B0604030504040204" pitchFamily="50" charset="-128"/>
              <a:ea typeface="Meiryo UI" panose="020B0604030504040204" pitchFamily="50" charset="-128"/>
            </a:endParaRPr>
          </a:p>
        </p:txBody>
      </p:sp>
      <p:sp>
        <p:nvSpPr>
          <p:cNvPr id="31" name="テキスト ボックス 26">
            <a:extLst>
              <a:ext uri="{FF2B5EF4-FFF2-40B4-BE49-F238E27FC236}">
                <a16:creationId xmlns:a16="http://schemas.microsoft.com/office/drawing/2014/main" id="{E18D26B6-3678-487C-8352-4416A90971B9}"/>
              </a:ext>
            </a:extLst>
          </p:cNvPr>
          <p:cNvSpPr txBox="1"/>
          <p:nvPr/>
        </p:nvSpPr>
        <p:spPr>
          <a:xfrm>
            <a:off x="4428000" y="6338254"/>
            <a:ext cx="4716000" cy="200055"/>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「②夜間人口の推移」には、福島県の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いわき市、相馬市、南相馬市、広野町、楢葉町、富岡町、川内村、大熊町、双葉町、浪江町、葛尾村、新地町、飯舘村の</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の人口を含まない</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出所としている国立社会保障・人口問題研究所で将来推計を行っていないため</a:t>
            </a:r>
            <a:r>
              <a:rPr lang="en-US" altLang="ja-JP" sz="650" dirty="0">
                <a:latin typeface="Meiryo UI" panose="020B0604030504040204" pitchFamily="50" charset="-128"/>
                <a:ea typeface="Meiryo UI" panose="020B0604030504040204" pitchFamily="50" charset="-128"/>
              </a:rPr>
              <a:t>)</a:t>
            </a:r>
            <a:endParaRPr kumimoji="1" lang="ja-JP" altLang="en-US" sz="650" dirty="0">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A51D0B4E-D17A-4129-B926-8221494C2CB0}"/>
              </a:ext>
            </a:extLst>
          </p:cNvPr>
          <p:cNvSpPr/>
          <p:nvPr/>
        </p:nvSpPr>
        <p:spPr bwMode="auto">
          <a:xfrm>
            <a:off x="1144428" y="1650000"/>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 name="正方形/長方形 64"/>
          <p:cNvSpPr/>
          <p:nvPr/>
        </p:nvSpPr>
        <p:spPr bwMode="auto">
          <a:xfrm>
            <a:off x="4742909" y="1877630"/>
            <a:ext cx="4320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年では住民の約</a:t>
            </a:r>
            <a:r>
              <a:rPr lang="en-US" altLang="ja-JP" sz="1200" b="1" dirty="0">
                <a:latin typeface="Meiryo UI" pitchFamily="50" charset="-128"/>
                <a:ea typeface="Meiryo UI" pitchFamily="50" charset="-128"/>
              </a:rPr>
              <a:t>2.7</a:t>
            </a:r>
            <a:r>
              <a:rPr lang="ja-JP" altLang="en-US" sz="1200" b="1" dirty="0">
                <a:latin typeface="Meiryo UI" pitchFamily="50" charset="-128"/>
                <a:ea typeface="Meiryo UI" pitchFamily="50" charset="-128"/>
              </a:rPr>
              <a:t>人に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人が高齢者</a:t>
            </a:r>
            <a:r>
              <a:rPr lang="en-US" altLang="ja-JP" sz="1200" b="1" dirty="0">
                <a:latin typeface="Meiryo UI" pitchFamily="50" charset="-128"/>
                <a:ea typeface="Meiryo UI" pitchFamily="50" charset="-128"/>
              </a:rPr>
              <a:t>(65</a:t>
            </a:r>
            <a:r>
              <a:rPr lang="ja-JP" altLang="en-US" sz="1200" b="1" dirty="0">
                <a:latin typeface="Meiryo UI" pitchFamily="50" charset="-128"/>
                <a:ea typeface="Meiryo UI" pitchFamily="50" charset="-128"/>
              </a:rPr>
              <a:t>歳以上</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である。高齢化率は全国平均より高い。</a:t>
            </a:r>
            <a:endParaRPr lang="en-US" altLang="ja-JP" sz="1200" b="1" dirty="0">
              <a:latin typeface="Meiryo UI" pitchFamily="50" charset="-128"/>
              <a:ea typeface="Meiryo UI" pitchFamily="50" charset="-128"/>
            </a:endParaRPr>
          </a:p>
        </p:txBody>
      </p:sp>
      <p:sp>
        <p:nvSpPr>
          <p:cNvPr id="64" name="正方形/長方形 63"/>
          <p:cNvSpPr/>
          <p:nvPr/>
        </p:nvSpPr>
        <p:spPr bwMode="auto">
          <a:xfrm>
            <a:off x="85520" y="1877630"/>
            <a:ext cx="4320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年では住民の約</a:t>
            </a:r>
            <a:r>
              <a:rPr lang="en-US" altLang="ja-JP" sz="1200" b="1" dirty="0">
                <a:latin typeface="Meiryo UI" pitchFamily="50" charset="-128"/>
                <a:ea typeface="Meiryo UI" pitchFamily="50" charset="-128"/>
              </a:rPr>
              <a:t>2.7</a:t>
            </a:r>
            <a:r>
              <a:rPr lang="ja-JP" altLang="en-US" sz="1200" b="1" dirty="0">
                <a:latin typeface="Meiryo UI" pitchFamily="50" charset="-128"/>
                <a:ea typeface="Meiryo UI" pitchFamily="50" charset="-128"/>
              </a:rPr>
              <a:t>人に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人が高齢者</a:t>
            </a:r>
            <a:r>
              <a:rPr lang="en-US" altLang="ja-JP" sz="1200" b="1" dirty="0">
                <a:latin typeface="Meiryo UI" pitchFamily="50" charset="-128"/>
                <a:ea typeface="Meiryo UI" pitchFamily="50" charset="-128"/>
              </a:rPr>
              <a:t>(65</a:t>
            </a:r>
            <a:r>
              <a:rPr lang="ja-JP" altLang="en-US" sz="1200" b="1" dirty="0">
                <a:latin typeface="Meiryo UI" pitchFamily="50" charset="-128"/>
                <a:ea typeface="Meiryo UI" pitchFamily="50" charset="-128"/>
              </a:rPr>
              <a:t>歳以上</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である。高齢化率は全国平均より高い。</a:t>
            </a:r>
            <a:endParaRPr lang="en-US" altLang="ja-JP" sz="1200" b="1" dirty="0">
              <a:latin typeface="Meiryo UI" pitchFamily="50" charset="-128"/>
              <a:ea typeface="Meiryo UI" pitchFamily="50" charset="-128"/>
            </a:endParaRPr>
          </a:p>
        </p:txBody>
      </p:sp>
      <p:sp>
        <p:nvSpPr>
          <p:cNvPr id="58" name="正方形/長方形 57"/>
          <p:cNvSpPr/>
          <p:nvPr/>
        </p:nvSpPr>
        <p:spPr>
          <a:xfrm>
            <a:off x="196055" y="6338455"/>
            <a:ext cx="4320000"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71" name="テキスト ボックス 70"/>
          <p:cNvSpPr txBox="1"/>
          <p:nvPr/>
        </p:nvSpPr>
        <p:spPr>
          <a:xfrm>
            <a:off x="8064000" y="6093609"/>
            <a:ext cx="1080000" cy="215444"/>
          </a:xfrm>
          <a:prstGeom prst="rect">
            <a:avLst/>
          </a:prstGeom>
          <a:noFill/>
        </p:spPr>
        <p:txBody>
          <a:bodyPr wrap="square" rtlCol="0">
            <a:spAutoFit/>
          </a:bodyPr>
          <a:lstStyle/>
          <a:p>
            <a:pPr algn="r"/>
            <a:r>
              <a:rPr lang="ja-JP" altLang="en-US" sz="800" b="1" dirty="0">
                <a:latin typeface="Meiryo UI" pitchFamily="50" charset="-128"/>
                <a:ea typeface="Meiryo UI" pitchFamily="50" charset="-128"/>
              </a:rPr>
              <a:t>○○</a:t>
            </a:r>
            <a:r>
              <a:rPr lang="zh-CN"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70" name="テキスト ボックス 69"/>
          <p:cNvSpPr txBox="1"/>
          <p:nvPr/>
        </p:nvSpPr>
        <p:spPr>
          <a:xfrm>
            <a:off x="5889600" y="2970000"/>
            <a:ext cx="2072405" cy="430887"/>
          </a:xfrm>
          <a:prstGeom prst="rect">
            <a:avLst/>
          </a:prstGeom>
          <a:noFill/>
        </p:spPr>
        <p:txBody>
          <a:bodyPr wrap="square" rtlCol="0">
            <a:spAutoFit/>
          </a:bodyPr>
          <a:lstStyle/>
          <a:p>
            <a:pPr algn="ctr"/>
            <a:r>
              <a:rPr kumimoji="1" lang="ja-JP" altLang="en-US" sz="1100" b="1" dirty="0">
                <a:latin typeface="Meiryo UI" pitchFamily="50" charset="-128"/>
                <a:ea typeface="Meiryo UI" pitchFamily="50" charset="-128"/>
              </a:rPr>
              <a:t>全国の高齢化率：</a:t>
            </a:r>
            <a:r>
              <a:rPr lang="en-US" altLang="ja-JP" sz="1100" b="1" dirty="0">
                <a:latin typeface="Meiryo UI" pitchFamily="50" charset="-128"/>
                <a:ea typeface="Meiryo UI" pitchFamily="50" charset="-128"/>
              </a:rPr>
              <a:t>23</a:t>
            </a:r>
            <a:r>
              <a:rPr kumimoji="1" lang="en-US" altLang="ja-JP" sz="1100" b="1" dirty="0">
                <a:latin typeface="Meiryo UI" pitchFamily="50" charset="-128"/>
                <a:ea typeface="Meiryo UI" pitchFamily="50" charset="-128"/>
              </a:rPr>
              <a:t>.0%</a:t>
            </a:r>
          </a:p>
          <a:p>
            <a:pPr algn="ctr"/>
            <a:r>
              <a:rPr lang="ja-JP" altLang="en-US" sz="1100" b="1" dirty="0">
                <a:latin typeface="Meiryo UI" pitchFamily="50" charset="-128"/>
                <a:ea typeface="Meiryo UI" pitchFamily="50" charset="-128"/>
              </a:rPr>
              <a:t>○○</a:t>
            </a:r>
            <a:r>
              <a:rPr kumimoji="1" lang="ja-JP" altLang="en-US" sz="1100" b="1" dirty="0">
                <a:latin typeface="Meiryo UI" pitchFamily="50" charset="-128"/>
                <a:ea typeface="Meiryo UI" pitchFamily="50" charset="-128"/>
              </a:rPr>
              <a:t>市の高齢化率：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endParaRPr kumimoji="1" lang="ja-JP" altLang="en-US" sz="1100" b="1" dirty="0">
              <a:latin typeface="Meiryo UI" pitchFamily="50" charset="-128"/>
              <a:ea typeface="Meiryo UI" pitchFamily="50" charset="-128"/>
            </a:endParaRPr>
          </a:p>
        </p:txBody>
      </p:sp>
      <p:sp>
        <p:nvSpPr>
          <p:cNvPr id="69" name="テキスト ボックス 68"/>
          <p:cNvSpPr txBox="1"/>
          <p:nvPr/>
        </p:nvSpPr>
        <p:spPr>
          <a:xfrm>
            <a:off x="4751466" y="6093609"/>
            <a:ext cx="1080000" cy="215444"/>
          </a:xfrm>
          <a:prstGeom prst="rect">
            <a:avLst/>
          </a:prstGeom>
          <a:noFill/>
        </p:spPr>
        <p:txBody>
          <a:bodyPr wrap="square" rtlCol="0">
            <a:spAutoFit/>
          </a:bodyPr>
          <a:lstStyle/>
          <a:p>
            <a:r>
              <a:rPr lang="ja-JP" altLang="en-US" sz="800" b="1" dirty="0">
                <a:latin typeface="Meiryo UI" pitchFamily="50" charset="-128"/>
                <a:ea typeface="Meiryo UI" pitchFamily="50" charset="-128"/>
              </a:rPr>
              <a:t>○○</a:t>
            </a:r>
            <a:r>
              <a:rPr lang="zh-CN"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68" name="テキスト ボックス 67"/>
          <p:cNvSpPr txBox="1"/>
          <p:nvPr/>
        </p:nvSpPr>
        <p:spPr>
          <a:xfrm>
            <a:off x="1296000" y="2969971"/>
            <a:ext cx="2075688" cy="430887"/>
          </a:xfrm>
          <a:prstGeom prst="rect">
            <a:avLst/>
          </a:prstGeom>
          <a:noFill/>
        </p:spPr>
        <p:txBody>
          <a:bodyPr wrap="square" rtlCol="0">
            <a:spAutoFit/>
          </a:bodyPr>
          <a:lstStyle/>
          <a:p>
            <a:pPr algn="ctr">
              <a:tabLst>
                <a:tab pos="0" algn="l"/>
              </a:tabLst>
            </a:pPr>
            <a:r>
              <a:rPr kumimoji="1" lang="ja-JP" altLang="en-US" sz="1100" b="1" dirty="0">
                <a:latin typeface="Meiryo UI" pitchFamily="50" charset="-128"/>
                <a:ea typeface="Meiryo UI" pitchFamily="50" charset="-128"/>
              </a:rPr>
              <a:t>全国の高齢化率：</a:t>
            </a:r>
            <a:r>
              <a:rPr kumimoji="1" lang="en-US" altLang="ja-JP" sz="1100" b="1" dirty="0">
                <a:latin typeface="Meiryo UI" pitchFamily="50" charset="-128"/>
                <a:ea typeface="Meiryo UI" pitchFamily="50" charset="-128"/>
              </a:rPr>
              <a:t>26.6%</a:t>
            </a:r>
          </a:p>
          <a:p>
            <a:pPr algn="ctr">
              <a:tabLst>
                <a:tab pos="0" algn="l"/>
              </a:tabLst>
            </a:pPr>
            <a:r>
              <a:rPr lang="ja-JP" altLang="en-US" sz="1100" b="1" dirty="0">
                <a:latin typeface="Meiryo UI" pitchFamily="50" charset="-128"/>
                <a:ea typeface="Meiryo UI" pitchFamily="50" charset="-128"/>
              </a:rPr>
              <a:t>○○</a:t>
            </a:r>
            <a:r>
              <a:rPr kumimoji="1" lang="ja-JP" altLang="en-US" sz="1100" b="1" dirty="0">
                <a:latin typeface="Meiryo UI" pitchFamily="50" charset="-128"/>
                <a:ea typeface="Meiryo UI" pitchFamily="50" charset="-128"/>
              </a:rPr>
              <a:t>市の高齢化率：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endParaRPr kumimoji="1" lang="ja-JP" altLang="en-US" sz="1100" b="1" dirty="0">
              <a:latin typeface="Meiryo UI" pitchFamily="50" charset="-128"/>
              <a:ea typeface="Meiryo UI" pitchFamily="50" charset="-128"/>
            </a:endParaRPr>
          </a:p>
        </p:txBody>
      </p:sp>
      <p:sp>
        <p:nvSpPr>
          <p:cNvPr id="67" name="テキスト ボックス 66"/>
          <p:cNvSpPr txBox="1"/>
          <p:nvPr/>
        </p:nvSpPr>
        <p:spPr>
          <a:xfrm>
            <a:off x="3463200" y="6093609"/>
            <a:ext cx="1080000" cy="215444"/>
          </a:xfrm>
          <a:prstGeom prst="rect">
            <a:avLst/>
          </a:prstGeom>
          <a:noFill/>
        </p:spPr>
        <p:txBody>
          <a:bodyPr wrap="square" rtlCol="0">
            <a:spAutoFit/>
          </a:bodyPr>
          <a:lstStyle/>
          <a:p>
            <a:pPr algn="r"/>
            <a:r>
              <a:rPr lang="ja-JP" altLang="en-US" sz="800" b="1" dirty="0">
                <a:latin typeface="Meiryo UI" pitchFamily="50" charset="-128"/>
                <a:ea typeface="Meiryo UI" pitchFamily="50" charset="-128"/>
              </a:rPr>
              <a:t>○○</a:t>
            </a:r>
            <a:r>
              <a:rPr lang="zh-CN"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66" name="テキスト ボックス 65"/>
          <p:cNvSpPr txBox="1"/>
          <p:nvPr/>
        </p:nvSpPr>
        <p:spPr>
          <a:xfrm>
            <a:off x="0" y="6093608"/>
            <a:ext cx="1080000" cy="215444"/>
          </a:xfrm>
          <a:prstGeom prst="rect">
            <a:avLst/>
          </a:prstGeom>
          <a:noFill/>
        </p:spPr>
        <p:txBody>
          <a:bodyPr wrap="square" rtlCol="0">
            <a:spAutoFit/>
          </a:bodyPr>
          <a:lstStyle/>
          <a:p>
            <a:r>
              <a:rPr lang="ja-JP" altLang="en-US" sz="800" b="1" dirty="0">
                <a:latin typeface="Meiryo UI" pitchFamily="50" charset="-128"/>
                <a:ea typeface="Meiryo UI" pitchFamily="50" charset="-128"/>
              </a:rPr>
              <a:t>○○</a:t>
            </a:r>
            <a:r>
              <a:rPr lang="zh-CN"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63" name="テキスト ボックス 62"/>
          <p:cNvSpPr txBox="1"/>
          <p:nvPr/>
        </p:nvSpPr>
        <p:spPr>
          <a:xfrm>
            <a:off x="8303382" y="3280352"/>
            <a:ext cx="840618" cy="200055"/>
          </a:xfrm>
          <a:prstGeom prst="rect">
            <a:avLst/>
          </a:prstGeom>
          <a:noFill/>
        </p:spPr>
        <p:txBody>
          <a:bodyPr wrap="square" rtlCol="0">
            <a:spAutoFit/>
          </a:bodyPr>
          <a:lstStyle/>
          <a:p>
            <a:pPr algn="r"/>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2" name="テキスト ボックス 61"/>
          <p:cNvSpPr txBox="1"/>
          <p:nvPr/>
        </p:nvSpPr>
        <p:spPr>
          <a:xfrm>
            <a:off x="3675600" y="3281581"/>
            <a:ext cx="865613" cy="200055"/>
          </a:xfrm>
          <a:prstGeom prst="rect">
            <a:avLst/>
          </a:prstGeom>
          <a:noFill/>
        </p:spPr>
        <p:txBody>
          <a:bodyPr wrap="square" rtlCol="0">
            <a:spAutoFit/>
          </a:bodyPr>
          <a:lstStyle/>
          <a:p>
            <a:pPr algn="r"/>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1" name="テキスト ボックス 60"/>
          <p:cNvSpPr txBox="1"/>
          <p:nvPr/>
        </p:nvSpPr>
        <p:spPr>
          <a:xfrm>
            <a:off x="4684560" y="3280352"/>
            <a:ext cx="911568" cy="200055"/>
          </a:xfrm>
          <a:prstGeom prst="rect">
            <a:avLst/>
          </a:prstGeom>
          <a:noFill/>
        </p:spPr>
        <p:txBody>
          <a:bodyPr wrap="square" rtlCol="0">
            <a:spAutoFit/>
          </a:bodyPr>
          <a:lstStyle/>
          <a:p>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0" name="テキスト ボックス 59"/>
          <p:cNvSpPr txBox="1"/>
          <p:nvPr/>
        </p:nvSpPr>
        <p:spPr>
          <a:xfrm>
            <a:off x="0" y="3281581"/>
            <a:ext cx="931293" cy="200055"/>
          </a:xfrm>
          <a:prstGeom prst="rect">
            <a:avLst/>
          </a:prstGeom>
          <a:noFill/>
        </p:spPr>
        <p:txBody>
          <a:bodyPr wrap="square" rtlCol="0">
            <a:spAutoFit/>
          </a:bodyPr>
          <a:lstStyle/>
          <a:p>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57" name="テキスト ボックス 56"/>
          <p:cNvSpPr txBox="1"/>
          <p:nvPr/>
        </p:nvSpPr>
        <p:spPr>
          <a:xfrm>
            <a:off x="7753011" y="3146844"/>
            <a:ext cx="648000" cy="307777"/>
          </a:xfrm>
          <a:prstGeom prst="rect">
            <a:avLst/>
          </a:prstGeom>
          <a:noFill/>
        </p:spPr>
        <p:txBody>
          <a:bodyPr wrap="square" rtlCol="0">
            <a:spAutoFit/>
          </a:bodyPr>
          <a:lstStyle/>
          <a:p>
            <a:pPr algn="ctr"/>
            <a:r>
              <a:rPr lang="ja-JP" altLang="en-US" sz="1400" b="1" dirty="0">
                <a:solidFill>
                  <a:srgbClr val="00B050"/>
                </a:solidFill>
                <a:latin typeface="Meiryo UI" pitchFamily="50" charset="-128"/>
                <a:ea typeface="Meiryo UI" pitchFamily="50" charset="-128"/>
              </a:rPr>
              <a:t>女</a:t>
            </a:r>
            <a:endParaRPr kumimoji="1" lang="ja-JP" altLang="en-US" sz="1400" b="1" dirty="0">
              <a:solidFill>
                <a:srgbClr val="00B050"/>
              </a:solidFill>
              <a:latin typeface="Meiryo UI" pitchFamily="50" charset="-128"/>
              <a:ea typeface="Meiryo UI" pitchFamily="50" charset="-128"/>
            </a:endParaRPr>
          </a:p>
        </p:txBody>
      </p:sp>
      <p:sp>
        <p:nvSpPr>
          <p:cNvPr id="56" name="テキスト ボックス 55"/>
          <p:cNvSpPr txBox="1"/>
          <p:nvPr/>
        </p:nvSpPr>
        <p:spPr>
          <a:xfrm>
            <a:off x="5486518" y="3146844"/>
            <a:ext cx="648000" cy="307777"/>
          </a:xfrm>
          <a:prstGeom prst="rect">
            <a:avLst/>
          </a:prstGeom>
          <a:noFill/>
        </p:spPr>
        <p:txBody>
          <a:bodyPr wrap="square" rtlCol="0">
            <a:spAutoFit/>
          </a:bodyPr>
          <a:lstStyle/>
          <a:p>
            <a:pPr algn="ctr"/>
            <a:r>
              <a:rPr kumimoji="1" lang="ja-JP" altLang="en-US" sz="1400" b="1" dirty="0">
                <a:solidFill>
                  <a:schemeClr val="accent6"/>
                </a:solidFill>
                <a:latin typeface="Meiryo UI" pitchFamily="50" charset="-128"/>
                <a:ea typeface="Meiryo UI" pitchFamily="50" charset="-128"/>
              </a:rPr>
              <a:t>男</a:t>
            </a:r>
          </a:p>
        </p:txBody>
      </p:sp>
      <p:sp>
        <p:nvSpPr>
          <p:cNvPr id="55" name="テキスト ボックス 54"/>
          <p:cNvSpPr txBox="1"/>
          <p:nvPr/>
        </p:nvSpPr>
        <p:spPr>
          <a:xfrm>
            <a:off x="3138221" y="3160255"/>
            <a:ext cx="648000" cy="307777"/>
          </a:xfrm>
          <a:prstGeom prst="rect">
            <a:avLst/>
          </a:prstGeom>
          <a:noFill/>
        </p:spPr>
        <p:txBody>
          <a:bodyPr wrap="square" rtlCol="0">
            <a:spAutoFit/>
          </a:bodyPr>
          <a:lstStyle/>
          <a:p>
            <a:pPr algn="ctr"/>
            <a:r>
              <a:rPr lang="ja-JP" altLang="en-US" sz="1400" b="1" dirty="0">
                <a:solidFill>
                  <a:srgbClr val="00B050"/>
                </a:solidFill>
                <a:latin typeface="Meiryo UI" pitchFamily="50" charset="-128"/>
                <a:ea typeface="Meiryo UI" pitchFamily="50" charset="-128"/>
              </a:rPr>
              <a:t>女</a:t>
            </a:r>
            <a:endParaRPr kumimoji="1" lang="ja-JP" altLang="en-US" sz="1400" b="1" dirty="0">
              <a:solidFill>
                <a:srgbClr val="00B050"/>
              </a:solidFill>
              <a:latin typeface="Meiryo UI" pitchFamily="50" charset="-128"/>
              <a:ea typeface="Meiryo UI" pitchFamily="50" charset="-128"/>
            </a:endParaRPr>
          </a:p>
        </p:txBody>
      </p:sp>
      <p:sp>
        <p:nvSpPr>
          <p:cNvPr id="54" name="テキスト ボックス 53"/>
          <p:cNvSpPr txBox="1"/>
          <p:nvPr/>
        </p:nvSpPr>
        <p:spPr>
          <a:xfrm>
            <a:off x="871728" y="3146844"/>
            <a:ext cx="648000" cy="307777"/>
          </a:xfrm>
          <a:prstGeom prst="rect">
            <a:avLst/>
          </a:prstGeom>
          <a:noFill/>
        </p:spPr>
        <p:txBody>
          <a:bodyPr wrap="square" rtlCol="0">
            <a:spAutoFit/>
          </a:bodyPr>
          <a:lstStyle/>
          <a:p>
            <a:pPr algn="ctr"/>
            <a:r>
              <a:rPr kumimoji="1" lang="ja-JP" altLang="en-US" sz="1400" b="1" dirty="0">
                <a:solidFill>
                  <a:schemeClr val="accent6"/>
                </a:solidFill>
                <a:latin typeface="Meiryo UI" pitchFamily="50" charset="-128"/>
                <a:ea typeface="Meiryo UI" pitchFamily="50" charset="-128"/>
              </a:rPr>
              <a:t>男</a:t>
            </a:r>
          </a:p>
        </p:txBody>
      </p:sp>
      <p:sp>
        <p:nvSpPr>
          <p:cNvPr id="52" name="テキスト ボックス 51"/>
          <p:cNvSpPr txBox="1">
            <a:spLocks noChangeArrowheads="1"/>
          </p:cNvSpPr>
          <p:nvPr/>
        </p:nvSpPr>
        <p:spPr bwMode="auto">
          <a:xfrm>
            <a:off x="4742909" y="2669401"/>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②人口ピラミッド</a:t>
            </a:r>
            <a:r>
              <a:rPr lang="en-US" altLang="ja-JP" sz="1400" b="1" dirty="0">
                <a:solidFill>
                  <a:schemeClr val="bg1"/>
                </a:solidFill>
                <a:latin typeface="Meiryo UI" pitchFamily="50" charset="-128"/>
                <a:ea typeface="Meiryo UI" pitchFamily="50" charset="-128"/>
              </a:rPr>
              <a:t>(2020</a:t>
            </a:r>
            <a:r>
              <a:rPr lang="ja-JP" altLang="en-US" sz="1400" b="1" dirty="0">
                <a:solidFill>
                  <a:schemeClr val="bg1"/>
                </a:solidFill>
                <a:latin typeface="Meiryo UI" pitchFamily="50" charset="-128"/>
                <a:ea typeface="Meiryo UI" pitchFamily="50" charset="-128"/>
              </a:rPr>
              <a:t>年</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50" name="テキスト ボックス 49"/>
          <p:cNvSpPr txBox="1">
            <a:spLocks noChangeArrowheads="1"/>
          </p:cNvSpPr>
          <p:nvPr/>
        </p:nvSpPr>
        <p:spPr bwMode="auto">
          <a:xfrm>
            <a:off x="85520" y="2669401"/>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①人口ピラミッド</a:t>
            </a:r>
            <a:r>
              <a:rPr lang="en-US" altLang="ja-JP" sz="1400" b="1" dirty="0">
                <a:solidFill>
                  <a:schemeClr val="bg1"/>
                </a:solidFill>
                <a:latin typeface="Meiryo UI" pitchFamily="50" charset="-128"/>
                <a:ea typeface="Meiryo UI" pitchFamily="50" charset="-128"/>
              </a:rPr>
              <a:t>(2015</a:t>
            </a:r>
            <a:r>
              <a:rPr lang="ja-JP" altLang="en-US" sz="1400" b="1" dirty="0">
                <a:solidFill>
                  <a:schemeClr val="bg1"/>
                </a:solidFill>
                <a:latin typeface="Meiryo UI" pitchFamily="50" charset="-128"/>
                <a:ea typeface="Meiryo UI" pitchFamily="50" charset="-128"/>
              </a:rPr>
              <a:t>年</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31" name="テキスト ボックス 30"/>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67</a:t>
            </a:fld>
            <a:endParaRPr lang="en-US" altLang="ja-JP" b="1" dirty="0">
              <a:latin typeface="Meiryo UI" pitchFamily="50" charset="-128"/>
              <a:ea typeface="Meiryo UI" pitchFamily="50" charset="-128"/>
            </a:endParaRPr>
          </a:p>
        </p:txBody>
      </p:sp>
      <p:sp>
        <p:nvSpPr>
          <p:cNvPr id="30" name="Rectangle 3"/>
          <p:cNvSpPr>
            <a:spLocks noChangeArrowheads="1"/>
          </p:cNvSpPr>
          <p:nvPr/>
        </p:nvSpPr>
        <p:spPr bwMode="auto">
          <a:xfrm>
            <a:off x="820109" y="658316"/>
            <a:ext cx="8280000" cy="1080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地域の住民が高齢化すれば、消費するモノやサービスが変化する。また所得の減少により消費が減少し、従来の業態では商売が成り立たず、地域の商店街の衰退等に繋がる可能性がある。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ここでは、現在の人口構成として、直近</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の人口構成を人口ピラミッドより把握する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a:t>
            </a:r>
            <a:r>
              <a:rPr lang="ja-JP" altLang="en-US" dirty="0"/>
              <a:t>３</a:t>
            </a:r>
            <a:r>
              <a:rPr lang="ja-JP" altLang="en-US" dirty="0">
                <a:latin typeface="Meiryo UI" pitchFamily="50" charset="-128"/>
                <a:ea typeface="Meiryo UI" pitchFamily="50" charset="-128"/>
              </a:rPr>
              <a:t>）</a:t>
            </a:r>
            <a:r>
              <a:rPr kumimoji="1" lang="ja-JP" altLang="ja-JP" sz="2400" dirty="0">
                <a:solidFill>
                  <a:srgbClr val="44546A"/>
                </a:solidFill>
                <a:latin typeface="Meiryo UI" pitchFamily="50" charset="-128"/>
                <a:ea typeface="Meiryo UI" pitchFamily="50" charset="-128"/>
              </a:rPr>
              <a:t>人口</a:t>
            </a:r>
            <a:r>
              <a:rPr kumimoji="1" lang="ja-JP" altLang="en-US" sz="2400" dirty="0">
                <a:solidFill>
                  <a:srgbClr val="44546A"/>
                </a:solidFill>
                <a:latin typeface="Meiryo UI" pitchFamily="50" charset="-128"/>
                <a:ea typeface="Meiryo UI" pitchFamily="50" charset="-128"/>
              </a:rPr>
              <a:t>②：</a:t>
            </a:r>
            <a:r>
              <a:rPr kumimoji="1" lang="ja-JP" altLang="en-US" dirty="0">
                <a:latin typeface="Meiryo UI" pitchFamily="50" charset="-128"/>
                <a:ea typeface="Meiryo UI" pitchFamily="50" charset="-128"/>
              </a:rPr>
              <a:t>現在と将来の年齢別の人口構成</a:t>
            </a:r>
          </a:p>
        </p:txBody>
      </p:sp>
      <p:sp>
        <p:nvSpPr>
          <p:cNvPr id="25" name="正方形/長方形 31">
            <a:extLst>
              <a:ext uri="{FF2B5EF4-FFF2-40B4-BE49-F238E27FC236}">
                <a16:creationId xmlns:a16="http://schemas.microsoft.com/office/drawing/2014/main" id="{97BFCD9C-5B88-4477-BA07-369E4BE86C84}"/>
              </a:ext>
            </a:extLst>
          </p:cNvPr>
          <p:cNvSpPr/>
          <p:nvPr/>
        </p:nvSpPr>
        <p:spPr bwMode="auto">
          <a:xfrm>
            <a:off x="1107051" y="1454270"/>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a:t>
            </a:r>
            <a:r>
              <a:rPr lang="ja-JP" altLang="en-US" dirty="0"/>
              <a:t>３</a:t>
            </a:r>
            <a:r>
              <a:rPr lang="ja-JP" altLang="en-US" dirty="0">
                <a:latin typeface="Meiryo UI" pitchFamily="50" charset="-128"/>
                <a:ea typeface="Meiryo UI" pitchFamily="50" charset="-128"/>
              </a:rPr>
              <a:t>）</a:t>
            </a:r>
            <a:r>
              <a:rPr kumimoji="1" lang="ja-JP" altLang="ja-JP" sz="2400" dirty="0">
                <a:solidFill>
                  <a:srgbClr val="44546A"/>
                </a:solidFill>
                <a:latin typeface="Meiryo UI" pitchFamily="50" charset="-128"/>
                <a:ea typeface="Meiryo UI" pitchFamily="50" charset="-128"/>
              </a:rPr>
              <a:t>人口</a:t>
            </a:r>
            <a:r>
              <a:rPr kumimoji="1" lang="ja-JP" altLang="en-US" sz="2400" dirty="0">
                <a:solidFill>
                  <a:srgbClr val="44546A"/>
                </a:solidFill>
                <a:latin typeface="Meiryo UI" pitchFamily="50" charset="-128"/>
                <a:ea typeface="Meiryo UI" pitchFamily="50" charset="-128"/>
              </a:rPr>
              <a:t>②：</a:t>
            </a:r>
            <a:r>
              <a:rPr kumimoji="1" lang="ja-JP" altLang="en-US" dirty="0">
                <a:latin typeface="Meiryo UI" pitchFamily="50" charset="-128"/>
                <a:ea typeface="Meiryo UI" pitchFamily="50" charset="-128"/>
              </a:rPr>
              <a:t>現在と将来の年齢別の人口構成</a:t>
            </a:r>
          </a:p>
        </p:txBody>
      </p:sp>
      <p:sp>
        <p:nvSpPr>
          <p:cNvPr id="50" name="テキスト ボックス 49"/>
          <p:cNvSpPr txBox="1">
            <a:spLocks noChangeArrowheads="1"/>
          </p:cNvSpPr>
          <p:nvPr/>
        </p:nvSpPr>
        <p:spPr bwMode="auto">
          <a:xfrm>
            <a:off x="85520" y="2628655"/>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①人口ピラミッド</a:t>
            </a:r>
            <a:r>
              <a:rPr lang="en-US" altLang="ja-JP" sz="1400" b="1" dirty="0">
                <a:solidFill>
                  <a:schemeClr val="bg1"/>
                </a:solidFill>
                <a:latin typeface="Meiryo UI" pitchFamily="50" charset="-128"/>
                <a:ea typeface="Meiryo UI" pitchFamily="50" charset="-128"/>
              </a:rPr>
              <a:t>(2030</a:t>
            </a:r>
            <a:r>
              <a:rPr lang="ja-JP" altLang="en-US" sz="1400" b="1" dirty="0">
                <a:solidFill>
                  <a:schemeClr val="bg1"/>
                </a:solidFill>
                <a:latin typeface="Meiryo UI" pitchFamily="50" charset="-128"/>
                <a:ea typeface="Meiryo UI" pitchFamily="50" charset="-128"/>
              </a:rPr>
              <a:t>年、推計値</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52" name="テキスト ボックス 51"/>
          <p:cNvSpPr txBox="1">
            <a:spLocks noChangeArrowheads="1"/>
          </p:cNvSpPr>
          <p:nvPr/>
        </p:nvSpPr>
        <p:spPr bwMode="auto">
          <a:xfrm>
            <a:off x="4742909" y="2628655"/>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②人口ピラミッド</a:t>
            </a:r>
            <a:r>
              <a:rPr lang="en-US" altLang="ja-JP" sz="1400" b="1" dirty="0">
                <a:solidFill>
                  <a:schemeClr val="bg1"/>
                </a:solidFill>
                <a:latin typeface="Meiryo UI" pitchFamily="50" charset="-128"/>
                <a:ea typeface="Meiryo UI" pitchFamily="50" charset="-128"/>
              </a:rPr>
              <a:t>(2050</a:t>
            </a:r>
            <a:r>
              <a:rPr lang="ja-JP" altLang="en-US" sz="1400" b="1" dirty="0">
                <a:solidFill>
                  <a:schemeClr val="bg1"/>
                </a:solidFill>
                <a:latin typeface="Meiryo UI" pitchFamily="50" charset="-128"/>
                <a:ea typeface="Meiryo UI" pitchFamily="50" charset="-128"/>
              </a:rPr>
              <a:t>年、推計値</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54" name="テキスト ボックス 53"/>
          <p:cNvSpPr txBox="1"/>
          <p:nvPr/>
        </p:nvSpPr>
        <p:spPr>
          <a:xfrm>
            <a:off x="871728" y="3120966"/>
            <a:ext cx="648000" cy="307777"/>
          </a:xfrm>
          <a:prstGeom prst="rect">
            <a:avLst/>
          </a:prstGeom>
          <a:noFill/>
        </p:spPr>
        <p:txBody>
          <a:bodyPr wrap="square" rtlCol="0">
            <a:spAutoFit/>
          </a:bodyPr>
          <a:lstStyle/>
          <a:p>
            <a:pPr algn="ctr"/>
            <a:r>
              <a:rPr kumimoji="1" lang="ja-JP" altLang="en-US" sz="1400" b="1" dirty="0">
                <a:solidFill>
                  <a:schemeClr val="accent6"/>
                </a:solidFill>
                <a:latin typeface="Meiryo UI" pitchFamily="50" charset="-128"/>
                <a:ea typeface="Meiryo UI" pitchFamily="50" charset="-128"/>
              </a:rPr>
              <a:t>男</a:t>
            </a:r>
          </a:p>
        </p:txBody>
      </p:sp>
      <p:sp>
        <p:nvSpPr>
          <p:cNvPr id="55" name="テキスト ボックス 54"/>
          <p:cNvSpPr txBox="1"/>
          <p:nvPr/>
        </p:nvSpPr>
        <p:spPr>
          <a:xfrm>
            <a:off x="3138221" y="3134377"/>
            <a:ext cx="648000" cy="307777"/>
          </a:xfrm>
          <a:prstGeom prst="rect">
            <a:avLst/>
          </a:prstGeom>
          <a:noFill/>
        </p:spPr>
        <p:txBody>
          <a:bodyPr wrap="square" rtlCol="0">
            <a:spAutoFit/>
          </a:bodyPr>
          <a:lstStyle/>
          <a:p>
            <a:pPr algn="ctr"/>
            <a:r>
              <a:rPr lang="ja-JP" altLang="en-US" sz="1400" b="1" dirty="0">
                <a:solidFill>
                  <a:srgbClr val="00B050"/>
                </a:solidFill>
                <a:latin typeface="Meiryo UI" pitchFamily="50" charset="-128"/>
                <a:ea typeface="Meiryo UI" pitchFamily="50" charset="-128"/>
              </a:rPr>
              <a:t>女</a:t>
            </a:r>
            <a:endParaRPr kumimoji="1" lang="ja-JP" altLang="en-US" sz="1400" b="1" dirty="0">
              <a:solidFill>
                <a:srgbClr val="00B050"/>
              </a:solidFill>
              <a:latin typeface="Meiryo UI" pitchFamily="50" charset="-128"/>
              <a:ea typeface="Meiryo UI" pitchFamily="50" charset="-128"/>
            </a:endParaRPr>
          </a:p>
        </p:txBody>
      </p:sp>
      <p:sp>
        <p:nvSpPr>
          <p:cNvPr id="56" name="テキスト ボックス 55"/>
          <p:cNvSpPr txBox="1"/>
          <p:nvPr/>
        </p:nvSpPr>
        <p:spPr>
          <a:xfrm>
            <a:off x="5486518" y="3120966"/>
            <a:ext cx="648000" cy="307777"/>
          </a:xfrm>
          <a:prstGeom prst="rect">
            <a:avLst/>
          </a:prstGeom>
          <a:noFill/>
        </p:spPr>
        <p:txBody>
          <a:bodyPr wrap="square" rtlCol="0">
            <a:spAutoFit/>
          </a:bodyPr>
          <a:lstStyle/>
          <a:p>
            <a:pPr algn="ctr"/>
            <a:r>
              <a:rPr kumimoji="1" lang="ja-JP" altLang="en-US" sz="1400" b="1" dirty="0">
                <a:solidFill>
                  <a:schemeClr val="accent6"/>
                </a:solidFill>
                <a:latin typeface="Meiryo UI" pitchFamily="50" charset="-128"/>
                <a:ea typeface="Meiryo UI" pitchFamily="50" charset="-128"/>
              </a:rPr>
              <a:t>男</a:t>
            </a:r>
          </a:p>
        </p:txBody>
      </p:sp>
      <p:sp>
        <p:nvSpPr>
          <p:cNvPr id="57" name="テキスト ボックス 56"/>
          <p:cNvSpPr txBox="1"/>
          <p:nvPr/>
        </p:nvSpPr>
        <p:spPr>
          <a:xfrm>
            <a:off x="7753011" y="3120966"/>
            <a:ext cx="648000" cy="307777"/>
          </a:xfrm>
          <a:prstGeom prst="rect">
            <a:avLst/>
          </a:prstGeom>
          <a:noFill/>
        </p:spPr>
        <p:txBody>
          <a:bodyPr wrap="square" rtlCol="0">
            <a:spAutoFit/>
          </a:bodyPr>
          <a:lstStyle/>
          <a:p>
            <a:pPr algn="ctr"/>
            <a:r>
              <a:rPr lang="ja-JP" altLang="en-US" sz="1400" b="1" dirty="0">
                <a:solidFill>
                  <a:srgbClr val="00B050"/>
                </a:solidFill>
                <a:latin typeface="Meiryo UI" pitchFamily="50" charset="-128"/>
                <a:ea typeface="Meiryo UI" pitchFamily="50" charset="-128"/>
              </a:rPr>
              <a:t>女</a:t>
            </a:r>
            <a:endParaRPr kumimoji="1" lang="ja-JP" altLang="en-US" sz="1400" b="1" dirty="0">
              <a:solidFill>
                <a:srgbClr val="00B050"/>
              </a:solidFill>
              <a:latin typeface="Meiryo UI" pitchFamily="50" charset="-128"/>
              <a:ea typeface="Meiryo UI" pitchFamily="50" charset="-128"/>
            </a:endParaRPr>
          </a:p>
        </p:txBody>
      </p:sp>
      <p:sp>
        <p:nvSpPr>
          <p:cNvPr id="59" name="正方形/長方形 58"/>
          <p:cNvSpPr/>
          <p:nvPr/>
        </p:nvSpPr>
        <p:spPr>
          <a:xfrm>
            <a:off x="100805" y="6243568"/>
            <a:ext cx="4569821" cy="215444"/>
          </a:xfrm>
          <a:prstGeom prst="rect">
            <a:avLst/>
          </a:prstGeom>
        </p:spPr>
        <p:txBody>
          <a:bodyPr wrap="square" lIns="0" rIns="0">
            <a:spAutoFit/>
          </a:bodyPr>
          <a:lstStyle/>
          <a:p>
            <a:pPr algn="ctr"/>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国立社会保障・人口問題研究所「日本の地域別将来推計人口</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令和</a:t>
            </a:r>
            <a:r>
              <a:rPr lang="en-US" altLang="ja-JP" sz="800" dirty="0">
                <a:latin typeface="Meiryo UI" pitchFamily="50" charset="-128"/>
                <a:ea typeface="Meiryo UI" pitchFamily="50" charset="-128"/>
              </a:rPr>
              <a:t>5(2023)</a:t>
            </a:r>
            <a:r>
              <a:rPr lang="ja-JP" altLang="en-US" sz="800" dirty="0">
                <a:latin typeface="Meiryo UI" pitchFamily="50" charset="-128"/>
                <a:ea typeface="Meiryo UI" pitchFamily="50" charset="-128"/>
              </a:rPr>
              <a:t>年推計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」より作成</a:t>
            </a:r>
          </a:p>
        </p:txBody>
      </p:sp>
      <p:sp>
        <p:nvSpPr>
          <p:cNvPr id="60" name="テキスト ボックス 59"/>
          <p:cNvSpPr txBox="1"/>
          <p:nvPr/>
        </p:nvSpPr>
        <p:spPr>
          <a:xfrm>
            <a:off x="0" y="3255703"/>
            <a:ext cx="931293" cy="200055"/>
          </a:xfrm>
          <a:prstGeom prst="rect">
            <a:avLst/>
          </a:prstGeom>
          <a:noFill/>
        </p:spPr>
        <p:txBody>
          <a:bodyPr wrap="square" rtlCol="0">
            <a:spAutoFit/>
          </a:bodyPr>
          <a:lstStyle/>
          <a:p>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1" name="テキスト ボックス 60"/>
          <p:cNvSpPr txBox="1"/>
          <p:nvPr/>
        </p:nvSpPr>
        <p:spPr>
          <a:xfrm>
            <a:off x="4684560" y="3254474"/>
            <a:ext cx="911568" cy="200055"/>
          </a:xfrm>
          <a:prstGeom prst="rect">
            <a:avLst/>
          </a:prstGeom>
          <a:noFill/>
        </p:spPr>
        <p:txBody>
          <a:bodyPr wrap="square" rtlCol="0">
            <a:spAutoFit/>
          </a:bodyPr>
          <a:lstStyle/>
          <a:p>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2" name="テキスト ボックス 61"/>
          <p:cNvSpPr txBox="1"/>
          <p:nvPr/>
        </p:nvSpPr>
        <p:spPr>
          <a:xfrm>
            <a:off x="3675600" y="3255703"/>
            <a:ext cx="865613" cy="200055"/>
          </a:xfrm>
          <a:prstGeom prst="rect">
            <a:avLst/>
          </a:prstGeom>
          <a:noFill/>
        </p:spPr>
        <p:txBody>
          <a:bodyPr wrap="square" rtlCol="0">
            <a:spAutoFit/>
          </a:bodyPr>
          <a:lstStyle/>
          <a:p>
            <a:pPr algn="r"/>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3" name="テキスト ボックス 62"/>
          <p:cNvSpPr txBox="1"/>
          <p:nvPr/>
        </p:nvSpPr>
        <p:spPr>
          <a:xfrm>
            <a:off x="8303382" y="3254474"/>
            <a:ext cx="840618" cy="200055"/>
          </a:xfrm>
          <a:prstGeom prst="rect">
            <a:avLst/>
          </a:prstGeom>
          <a:noFill/>
        </p:spPr>
        <p:txBody>
          <a:bodyPr wrap="square" rtlCol="0">
            <a:spAutoFit/>
          </a:bodyPr>
          <a:lstStyle/>
          <a:p>
            <a:pPr algn="r"/>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4" name="正方形/長方形 63"/>
          <p:cNvSpPr/>
          <p:nvPr/>
        </p:nvSpPr>
        <p:spPr bwMode="auto">
          <a:xfrm>
            <a:off x="85520" y="1846700"/>
            <a:ext cx="4320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2030</a:t>
            </a:r>
            <a:r>
              <a:rPr lang="ja-JP" altLang="en-US" sz="1200" b="1" dirty="0">
                <a:latin typeface="Meiryo UI" pitchFamily="50" charset="-128"/>
                <a:ea typeface="Meiryo UI" pitchFamily="50" charset="-128"/>
              </a:rPr>
              <a:t>年では住民の約</a:t>
            </a:r>
            <a:r>
              <a:rPr lang="en-US" altLang="ja-JP" sz="1200" b="1" dirty="0">
                <a:latin typeface="Meiryo UI" pitchFamily="50" charset="-128"/>
                <a:ea typeface="Meiryo UI" pitchFamily="50" charset="-128"/>
              </a:rPr>
              <a:t>2.7</a:t>
            </a:r>
            <a:r>
              <a:rPr lang="ja-JP" altLang="en-US" sz="1200" b="1" dirty="0">
                <a:latin typeface="Meiryo UI" pitchFamily="50" charset="-128"/>
                <a:ea typeface="Meiryo UI" pitchFamily="50" charset="-128"/>
              </a:rPr>
              <a:t>人に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人が高齢者</a:t>
            </a:r>
            <a:r>
              <a:rPr lang="en-US" altLang="ja-JP" sz="1200" b="1" dirty="0">
                <a:latin typeface="Meiryo UI" pitchFamily="50" charset="-128"/>
                <a:ea typeface="Meiryo UI" pitchFamily="50" charset="-128"/>
              </a:rPr>
              <a:t>(65</a:t>
            </a:r>
            <a:r>
              <a:rPr lang="ja-JP" altLang="en-US" sz="1200" b="1" dirty="0">
                <a:latin typeface="Meiryo UI" pitchFamily="50" charset="-128"/>
                <a:ea typeface="Meiryo UI" pitchFamily="50" charset="-128"/>
              </a:rPr>
              <a:t>歳以上</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である。高齢化率は全国平均より高い。</a:t>
            </a:r>
            <a:endParaRPr lang="en-US" altLang="ja-JP" sz="1200" b="1" dirty="0">
              <a:latin typeface="Meiryo UI" pitchFamily="50" charset="-128"/>
              <a:ea typeface="Meiryo UI" pitchFamily="50" charset="-128"/>
            </a:endParaRPr>
          </a:p>
        </p:txBody>
      </p:sp>
      <p:sp>
        <p:nvSpPr>
          <p:cNvPr id="65" name="正方形/長方形 64"/>
          <p:cNvSpPr/>
          <p:nvPr/>
        </p:nvSpPr>
        <p:spPr bwMode="auto">
          <a:xfrm>
            <a:off x="4742909" y="1862928"/>
            <a:ext cx="4320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2050</a:t>
            </a:r>
            <a:r>
              <a:rPr lang="ja-JP" altLang="en-US" sz="1200" b="1" dirty="0">
                <a:latin typeface="Meiryo UI" pitchFamily="50" charset="-128"/>
                <a:ea typeface="Meiryo UI" pitchFamily="50" charset="-128"/>
              </a:rPr>
              <a:t>年では住民の約</a:t>
            </a:r>
            <a:r>
              <a:rPr lang="en-US" altLang="ja-JP" sz="1200" b="1" dirty="0">
                <a:latin typeface="Meiryo UI" pitchFamily="50" charset="-128"/>
                <a:ea typeface="Meiryo UI" pitchFamily="50" charset="-128"/>
              </a:rPr>
              <a:t>2.3</a:t>
            </a:r>
            <a:r>
              <a:rPr lang="ja-JP" altLang="en-US" sz="1200" b="1" dirty="0">
                <a:latin typeface="Meiryo UI" pitchFamily="50" charset="-128"/>
                <a:ea typeface="Meiryo UI" pitchFamily="50" charset="-128"/>
              </a:rPr>
              <a:t>人に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人が高齢者</a:t>
            </a:r>
            <a:r>
              <a:rPr lang="en-US" altLang="ja-JP" sz="1200" b="1" dirty="0">
                <a:latin typeface="Meiryo UI" pitchFamily="50" charset="-128"/>
                <a:ea typeface="Meiryo UI" pitchFamily="50" charset="-128"/>
              </a:rPr>
              <a:t>(65</a:t>
            </a:r>
            <a:r>
              <a:rPr lang="ja-JP" altLang="en-US" sz="1200" b="1" dirty="0">
                <a:latin typeface="Meiryo UI" pitchFamily="50" charset="-128"/>
                <a:ea typeface="Meiryo UI" pitchFamily="50" charset="-128"/>
              </a:rPr>
              <a:t>歳以上</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となる。高齢化率は全国平均より高い。</a:t>
            </a:r>
            <a:endParaRPr lang="en-US" altLang="ja-JP" sz="1200" b="1" dirty="0">
              <a:latin typeface="Meiryo UI" pitchFamily="50" charset="-128"/>
              <a:ea typeface="Meiryo UI" pitchFamily="50" charset="-128"/>
            </a:endParaRPr>
          </a:p>
        </p:txBody>
      </p:sp>
      <p:sp>
        <p:nvSpPr>
          <p:cNvPr id="66" name="テキスト ボックス 65"/>
          <p:cNvSpPr txBox="1"/>
          <p:nvPr/>
        </p:nvSpPr>
        <p:spPr>
          <a:xfrm>
            <a:off x="0" y="6067730"/>
            <a:ext cx="1080000" cy="215444"/>
          </a:xfrm>
          <a:prstGeom prst="rect">
            <a:avLst/>
          </a:prstGeom>
          <a:noFill/>
        </p:spPr>
        <p:txBody>
          <a:bodyPr wrap="square" rtlCol="0">
            <a:spAutoFit/>
          </a:bodyPr>
          <a:lstStyle/>
          <a:p>
            <a:r>
              <a:rPr lang="ja-JP" altLang="en-US" sz="800" b="1" dirty="0">
                <a:latin typeface="Meiryo UI" pitchFamily="50" charset="-128"/>
                <a:ea typeface="Meiryo UI" pitchFamily="50" charset="-128"/>
              </a:rPr>
              <a:t>○○</a:t>
            </a:r>
            <a:r>
              <a:rPr lang="zh-CN"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67" name="テキスト ボックス 66"/>
          <p:cNvSpPr txBox="1"/>
          <p:nvPr/>
        </p:nvSpPr>
        <p:spPr>
          <a:xfrm>
            <a:off x="3463200" y="6067731"/>
            <a:ext cx="1080000" cy="215444"/>
          </a:xfrm>
          <a:prstGeom prst="rect">
            <a:avLst/>
          </a:prstGeom>
          <a:noFill/>
        </p:spPr>
        <p:txBody>
          <a:bodyPr wrap="square" rtlCol="0">
            <a:spAutoFit/>
          </a:bodyPr>
          <a:lstStyle/>
          <a:p>
            <a:pPr algn="r"/>
            <a:r>
              <a:rPr lang="ja-JP" altLang="en-US" sz="800" b="1" dirty="0">
                <a:latin typeface="Meiryo UI" pitchFamily="50" charset="-128"/>
                <a:ea typeface="Meiryo UI" pitchFamily="50" charset="-128"/>
              </a:rPr>
              <a:t>○○</a:t>
            </a:r>
            <a:r>
              <a:rPr lang="zh-CN"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68" name="テキスト ボックス 67"/>
          <p:cNvSpPr txBox="1"/>
          <p:nvPr/>
        </p:nvSpPr>
        <p:spPr>
          <a:xfrm>
            <a:off x="1296000" y="2944093"/>
            <a:ext cx="2075688" cy="430887"/>
          </a:xfrm>
          <a:prstGeom prst="rect">
            <a:avLst/>
          </a:prstGeom>
          <a:noFill/>
        </p:spPr>
        <p:txBody>
          <a:bodyPr wrap="square" rtlCol="0">
            <a:spAutoFit/>
          </a:bodyPr>
          <a:lstStyle/>
          <a:p>
            <a:pPr algn="ctr">
              <a:tabLst>
                <a:tab pos="0" algn="l"/>
              </a:tabLst>
            </a:pPr>
            <a:r>
              <a:rPr kumimoji="1" lang="ja-JP" altLang="en-US" sz="1100" b="1" dirty="0">
                <a:latin typeface="Meiryo UI" pitchFamily="50" charset="-128"/>
                <a:ea typeface="Meiryo UI" pitchFamily="50" charset="-128"/>
              </a:rPr>
              <a:t>全国の高齢化率：</a:t>
            </a:r>
            <a:r>
              <a:rPr kumimoji="1" lang="en-US" altLang="ja-JP" sz="1100" b="1" dirty="0">
                <a:latin typeface="Meiryo UI" pitchFamily="50" charset="-128"/>
                <a:ea typeface="Meiryo UI" pitchFamily="50" charset="-128"/>
              </a:rPr>
              <a:t>26.6%</a:t>
            </a:r>
          </a:p>
          <a:p>
            <a:pPr algn="ctr">
              <a:tabLst>
                <a:tab pos="0" algn="l"/>
              </a:tabLst>
            </a:pPr>
            <a:r>
              <a:rPr lang="ja-JP" altLang="en-US" sz="1100" b="1" dirty="0">
                <a:latin typeface="Meiryo UI" pitchFamily="50" charset="-128"/>
                <a:ea typeface="Meiryo UI" pitchFamily="50" charset="-128"/>
              </a:rPr>
              <a:t>○○</a:t>
            </a:r>
            <a:r>
              <a:rPr kumimoji="1" lang="ja-JP" altLang="en-US" sz="1100" b="1" dirty="0">
                <a:latin typeface="Meiryo UI" pitchFamily="50" charset="-128"/>
                <a:ea typeface="Meiryo UI" pitchFamily="50" charset="-128"/>
              </a:rPr>
              <a:t>市の高齢化率：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endParaRPr kumimoji="1" lang="ja-JP" altLang="en-US" sz="1100" b="1" dirty="0">
              <a:latin typeface="Meiryo UI" pitchFamily="50" charset="-128"/>
              <a:ea typeface="Meiryo UI" pitchFamily="50" charset="-128"/>
            </a:endParaRPr>
          </a:p>
        </p:txBody>
      </p:sp>
      <p:sp>
        <p:nvSpPr>
          <p:cNvPr id="69" name="テキスト ボックス 68"/>
          <p:cNvSpPr txBox="1"/>
          <p:nvPr/>
        </p:nvSpPr>
        <p:spPr>
          <a:xfrm>
            <a:off x="4683600" y="6067731"/>
            <a:ext cx="1080000" cy="215444"/>
          </a:xfrm>
          <a:prstGeom prst="rect">
            <a:avLst/>
          </a:prstGeom>
          <a:noFill/>
        </p:spPr>
        <p:txBody>
          <a:bodyPr wrap="square" rtlCol="0">
            <a:spAutoFit/>
          </a:bodyPr>
          <a:lstStyle/>
          <a:p>
            <a:r>
              <a:rPr lang="ja-JP" altLang="en-US" sz="800" b="1" dirty="0">
                <a:latin typeface="Meiryo UI" pitchFamily="50" charset="-128"/>
                <a:ea typeface="Meiryo UI" pitchFamily="50" charset="-128"/>
              </a:rPr>
              <a:t>○○</a:t>
            </a:r>
            <a:r>
              <a:rPr lang="zh-CN"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70" name="テキスト ボックス 69"/>
          <p:cNvSpPr txBox="1"/>
          <p:nvPr/>
        </p:nvSpPr>
        <p:spPr>
          <a:xfrm>
            <a:off x="5889600" y="2944122"/>
            <a:ext cx="2072405" cy="430887"/>
          </a:xfrm>
          <a:prstGeom prst="rect">
            <a:avLst/>
          </a:prstGeom>
          <a:noFill/>
        </p:spPr>
        <p:txBody>
          <a:bodyPr wrap="square" rtlCol="0">
            <a:spAutoFit/>
          </a:bodyPr>
          <a:lstStyle/>
          <a:p>
            <a:pPr algn="ctr"/>
            <a:r>
              <a:rPr kumimoji="1" lang="ja-JP" altLang="en-US" sz="1100" b="1" dirty="0">
                <a:latin typeface="Meiryo UI" pitchFamily="50" charset="-128"/>
                <a:ea typeface="Meiryo UI" pitchFamily="50" charset="-128"/>
              </a:rPr>
              <a:t>全国の高齢化率：</a:t>
            </a:r>
            <a:r>
              <a:rPr kumimoji="1" lang="en-US" altLang="ja-JP" sz="1100" b="1" dirty="0">
                <a:latin typeface="Meiryo UI" pitchFamily="50" charset="-128"/>
                <a:ea typeface="Meiryo UI" pitchFamily="50" charset="-128"/>
              </a:rPr>
              <a:t>36.7%</a:t>
            </a:r>
          </a:p>
          <a:p>
            <a:pPr algn="ctr"/>
            <a:r>
              <a:rPr lang="ja-JP" altLang="en-US" sz="1100" b="1" dirty="0">
                <a:latin typeface="Meiryo UI" pitchFamily="50" charset="-128"/>
                <a:ea typeface="Meiryo UI" pitchFamily="50" charset="-128"/>
              </a:rPr>
              <a:t>○○</a:t>
            </a:r>
            <a:r>
              <a:rPr kumimoji="1" lang="ja-JP" altLang="en-US" sz="1100" b="1" dirty="0">
                <a:latin typeface="Meiryo UI" pitchFamily="50" charset="-128"/>
                <a:ea typeface="Meiryo UI" pitchFamily="50" charset="-128"/>
              </a:rPr>
              <a:t>市の高齢化率：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endParaRPr kumimoji="1" lang="ja-JP" altLang="en-US" sz="1100" b="1" dirty="0">
              <a:latin typeface="Meiryo UI" pitchFamily="50" charset="-128"/>
              <a:ea typeface="Meiryo UI" pitchFamily="50" charset="-128"/>
            </a:endParaRPr>
          </a:p>
        </p:txBody>
      </p:sp>
      <p:sp>
        <p:nvSpPr>
          <p:cNvPr id="71" name="テキスト ボックス 70"/>
          <p:cNvSpPr txBox="1"/>
          <p:nvPr/>
        </p:nvSpPr>
        <p:spPr>
          <a:xfrm>
            <a:off x="8064000" y="6067731"/>
            <a:ext cx="1080000" cy="215444"/>
          </a:xfrm>
          <a:prstGeom prst="rect">
            <a:avLst/>
          </a:prstGeom>
          <a:noFill/>
        </p:spPr>
        <p:txBody>
          <a:bodyPr wrap="square" rtlCol="0">
            <a:spAutoFit/>
          </a:bodyPr>
          <a:lstStyle/>
          <a:p>
            <a:pPr algn="r"/>
            <a:r>
              <a:rPr lang="ja-JP" altLang="en-US" sz="800" b="1" dirty="0">
                <a:latin typeface="Meiryo UI" pitchFamily="50" charset="-128"/>
                <a:ea typeface="Meiryo UI" pitchFamily="50" charset="-128"/>
              </a:rPr>
              <a:t>○○</a:t>
            </a:r>
            <a:r>
              <a:rPr lang="zh-CN"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3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68</a:t>
            </a:fld>
            <a:endParaRPr lang="en-US" altLang="ja-JP" b="1" dirty="0">
              <a:latin typeface="Meiryo UI" pitchFamily="50" charset="-128"/>
              <a:ea typeface="Meiryo UI" pitchFamily="50" charset="-128"/>
            </a:endParaRPr>
          </a:p>
        </p:txBody>
      </p:sp>
      <p:sp>
        <p:nvSpPr>
          <p:cNvPr id="30" name="Rectangle 3"/>
          <p:cNvSpPr>
            <a:spLocks noChangeArrowheads="1"/>
          </p:cNvSpPr>
          <p:nvPr/>
        </p:nvSpPr>
        <p:spPr bwMode="auto">
          <a:xfrm>
            <a:off x="820109" y="684283"/>
            <a:ext cx="8280000" cy="104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地域の住民が高齢化すれば、消費するモノやサービスが変化する。また所得の減少により消費が減少するため、従来の業態では商売が成り立たず地域の商店街の衰退等に繋がる可能性がある。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ここでは、将来の人口構成として、</a:t>
            </a:r>
            <a:r>
              <a:rPr lang="en-US" altLang="ja-JP" sz="1200" b="1" dirty="0">
                <a:latin typeface="Meiryo UI" pitchFamily="50" charset="-128"/>
                <a:ea typeface="Meiryo UI" pitchFamily="50" charset="-128"/>
              </a:rPr>
              <a:t>2030</a:t>
            </a:r>
            <a:r>
              <a:rPr lang="ja-JP" altLang="en-US" sz="1200" b="1" dirty="0">
                <a:latin typeface="Meiryo UI" pitchFamily="50" charset="-128"/>
                <a:ea typeface="Meiryo UI" pitchFamily="50" charset="-128"/>
              </a:rPr>
              <a:t>年と</a:t>
            </a:r>
            <a:r>
              <a:rPr lang="en-US" altLang="ja-JP" sz="1200" b="1" dirty="0">
                <a:latin typeface="Meiryo UI" pitchFamily="50" charset="-128"/>
                <a:ea typeface="Meiryo UI" pitchFamily="50" charset="-128"/>
              </a:rPr>
              <a:t>2050</a:t>
            </a:r>
            <a:r>
              <a:rPr lang="ja-JP" altLang="en-US" sz="1200" b="1" dirty="0">
                <a:latin typeface="Meiryo UI" pitchFamily="50" charset="-128"/>
                <a:ea typeface="Meiryo UI" pitchFamily="50" charset="-128"/>
              </a:rPr>
              <a:t>年の人口構成を人口ピラミッドより把握する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31" name="テキスト ボックス 30"/>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3" name="テキスト ボックス 15"/>
          <p:cNvSpPr txBox="1"/>
          <p:nvPr/>
        </p:nvSpPr>
        <p:spPr>
          <a:xfrm>
            <a:off x="82296" y="2924664"/>
            <a:ext cx="1080000" cy="236406"/>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lIns="36000" tIns="18000" rIns="36000" bIns="18000"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34" name="テキスト ボックス 16"/>
          <p:cNvSpPr txBox="1"/>
          <p:nvPr/>
        </p:nvSpPr>
        <p:spPr>
          <a:xfrm>
            <a:off x="4745736" y="2924664"/>
            <a:ext cx="1080000" cy="236406"/>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lIns="36000" tIns="18000" rIns="36000" bIns="18000"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32" name="テキスト ボックス 33">
            <a:extLst>
              <a:ext uri="{FF2B5EF4-FFF2-40B4-BE49-F238E27FC236}">
                <a16:creationId xmlns:a16="http://schemas.microsoft.com/office/drawing/2014/main" id="{5259EC31-462B-4C1C-9EEF-949BBFCA650E}"/>
              </a:ext>
            </a:extLst>
          </p:cNvPr>
          <p:cNvSpPr txBox="1"/>
          <p:nvPr/>
        </p:nvSpPr>
        <p:spPr>
          <a:xfrm>
            <a:off x="17999" y="6438758"/>
            <a:ext cx="9082109" cy="100027"/>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国立社会保障・人口問題研究所では、福島県の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については、</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市町村を「浜通り地域」として</a:t>
            </a:r>
            <a:r>
              <a:rPr lang="en-US" altLang="ja-JP" sz="650" dirty="0">
                <a:latin typeface="Meiryo UI" panose="020B0604030504040204" pitchFamily="50" charset="-128"/>
                <a:ea typeface="Meiryo UI" panose="020B0604030504040204" pitchFamily="50" charset="-128"/>
              </a:rPr>
              <a:t>1</a:t>
            </a:r>
            <a:r>
              <a:rPr lang="ja-JP" altLang="en-US" sz="650" dirty="0">
                <a:latin typeface="Meiryo UI" panose="020B0604030504040204" pitchFamily="50" charset="-128"/>
                <a:ea typeface="Meiryo UI" panose="020B0604030504040204" pitchFamily="50" charset="-128"/>
              </a:rPr>
              <a:t>地域にまとめて推計している。</a:t>
            </a:r>
            <a:endParaRPr kumimoji="1" lang="ja-JP" altLang="en-US" sz="650" dirty="0">
              <a:latin typeface="Meiryo UI" panose="020B0604030504040204" pitchFamily="50" charset="-128"/>
              <a:ea typeface="Meiryo UI" panose="020B0604030504040204" pitchFamily="50" charset="-128"/>
            </a:endParaRPr>
          </a:p>
        </p:txBody>
      </p:sp>
      <p:sp>
        <p:nvSpPr>
          <p:cNvPr id="35" name="テキスト ボックス 32">
            <a:extLst>
              <a:ext uri="{FF2B5EF4-FFF2-40B4-BE49-F238E27FC236}">
                <a16:creationId xmlns:a16="http://schemas.microsoft.com/office/drawing/2014/main" id="{73B7B1F3-2DD5-4A8D-8A72-C2DE176D794C}"/>
              </a:ext>
            </a:extLst>
          </p:cNvPr>
          <p:cNvSpPr txBox="1"/>
          <p:nvPr/>
        </p:nvSpPr>
        <p:spPr>
          <a:xfrm>
            <a:off x="18000" y="6438758"/>
            <a:ext cx="9108000" cy="100027"/>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a:t>
            </a:r>
            <a:r>
              <a:rPr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「②夜間人口の推移」には、福島県の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いわき市、相馬市、南相馬市、広野町、楢葉町、富岡町、川内村、大熊町、双葉町、浪江町、葛尾村、新地町、飯舘村の</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の人口を含まない</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出所としている国立社会保障・人口問題研究所で将来推計を行っていないため</a:t>
            </a:r>
            <a:r>
              <a:rPr lang="en-US" altLang="ja-JP" sz="650" dirty="0">
                <a:latin typeface="Meiryo UI" panose="020B0604030504040204" pitchFamily="50" charset="-128"/>
                <a:ea typeface="Meiryo UI" panose="020B0604030504040204" pitchFamily="50" charset="-128"/>
              </a:rPr>
              <a:t>)</a:t>
            </a:r>
            <a:endParaRPr kumimoji="1" lang="ja-JP" altLang="en-US" sz="650" dirty="0">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07DB2E6F-6D53-4210-995F-72742532642F}"/>
              </a:ext>
            </a:extLst>
          </p:cNvPr>
          <p:cNvSpPr/>
          <p:nvPr/>
        </p:nvSpPr>
        <p:spPr bwMode="auto">
          <a:xfrm>
            <a:off x="1107051" y="147237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471425219"/>
      </p:ext>
    </p:extLst>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（４）就業者</a:t>
            </a:r>
            <a:r>
              <a:rPr kumimoji="1" lang="ja-JP" altLang="en-US" dirty="0">
                <a:latin typeface="Meiryo UI" pitchFamily="50" charset="-128"/>
                <a:ea typeface="Meiryo UI" pitchFamily="50" charset="-128"/>
              </a:rPr>
              <a:t>の規模</a:t>
            </a:r>
          </a:p>
        </p:txBody>
      </p:sp>
      <p:sp>
        <p:nvSpPr>
          <p:cNvPr id="30" name="テキスト ボックス 29"/>
          <p:cNvSpPr txBox="1">
            <a:spLocks noChangeArrowheads="1"/>
          </p:cNvSpPr>
          <p:nvPr/>
        </p:nvSpPr>
        <p:spPr bwMode="auto">
          <a:xfrm>
            <a:off x="104493" y="2904819"/>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①就業者数と従業者数</a:t>
            </a:r>
          </a:p>
        </p:txBody>
      </p:sp>
      <p:sp>
        <p:nvSpPr>
          <p:cNvPr id="33" name="正方形/長方形 32"/>
          <p:cNvSpPr/>
          <p:nvPr/>
        </p:nvSpPr>
        <p:spPr>
          <a:xfrm>
            <a:off x="289865" y="6096657"/>
            <a:ext cx="4142025" cy="461665"/>
          </a:xfrm>
          <a:prstGeom prst="rect">
            <a:avLst/>
          </a:prstGeom>
        </p:spPr>
        <p:txBody>
          <a:bodyPr wrap="square">
            <a:spAutoFit/>
          </a:bodyPr>
          <a:lstStyle/>
          <a:p>
            <a:r>
              <a:rPr lang="ja-JP" altLang="en-US" sz="800" dirty="0">
                <a:latin typeface="Meiryo UI" pitchFamily="50" charset="-128"/>
                <a:ea typeface="Meiryo UI" pitchFamily="50" charset="-128"/>
              </a:rPr>
              <a:t>注）従業者数は、従業地における就業者の数（域外からの通勤者を含む）である。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　　 就業者数は、常住地の住民の就業者の数（域外への通勤者を含む）である。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34" name="テキスト ボックス 33"/>
          <p:cNvSpPr txBox="1">
            <a:spLocks noChangeArrowheads="1"/>
          </p:cNvSpPr>
          <p:nvPr/>
        </p:nvSpPr>
        <p:spPr bwMode="auto">
          <a:xfrm>
            <a:off x="4738316" y="2904819"/>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②産業別就業者数の推移</a:t>
            </a:r>
          </a:p>
        </p:txBody>
      </p:sp>
      <p:sp>
        <p:nvSpPr>
          <p:cNvPr id="36" name="正方形/長方形 35"/>
          <p:cNvSpPr/>
          <p:nvPr/>
        </p:nvSpPr>
        <p:spPr>
          <a:xfrm>
            <a:off x="4711923" y="6280985"/>
            <a:ext cx="3240000"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37" name="正方形/長方形 36"/>
          <p:cNvSpPr/>
          <p:nvPr/>
        </p:nvSpPr>
        <p:spPr bwMode="auto">
          <a:xfrm>
            <a:off x="4738316" y="2124051"/>
            <a:ext cx="4320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就業者数は全産業で近年減少傾向にある。産業別には第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次産業も第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次産業も減少している。</a:t>
            </a:r>
            <a:endParaRPr lang="en-US" altLang="ja-JP" sz="1200" b="1" dirty="0">
              <a:latin typeface="Meiryo UI" pitchFamily="50" charset="-128"/>
              <a:ea typeface="Meiryo UI" pitchFamily="50" charset="-128"/>
            </a:endParaRPr>
          </a:p>
        </p:txBody>
      </p:sp>
      <p:sp>
        <p:nvSpPr>
          <p:cNvPr id="38" name="正方形/長方形 37"/>
          <p:cNvSpPr/>
          <p:nvPr/>
        </p:nvSpPr>
        <p:spPr bwMode="auto">
          <a:xfrm>
            <a:off x="104493" y="2124051"/>
            <a:ext cx="4320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年は従業者数が就業者数よりも多く、通勤者が地域内に流入している拠点性の高い地域である。</a:t>
            </a:r>
            <a:endParaRPr lang="en-US" altLang="ja-JP" sz="1200" b="1" dirty="0">
              <a:latin typeface="Meiryo UI" pitchFamily="50" charset="-128"/>
              <a:ea typeface="Meiryo UI" pitchFamily="50" charset="-128"/>
            </a:endParaRPr>
          </a:p>
        </p:txBody>
      </p:sp>
      <p:cxnSp>
        <p:nvCxnSpPr>
          <p:cNvPr id="41" name="直線コネクタ 40"/>
          <p:cNvCxnSpPr/>
          <p:nvPr/>
        </p:nvCxnSpPr>
        <p:spPr bwMode="auto">
          <a:xfrm>
            <a:off x="1725396" y="3795472"/>
            <a:ext cx="1080000" cy="0"/>
          </a:xfrm>
          <a:prstGeom prst="line">
            <a:avLst/>
          </a:prstGeom>
          <a:noFill/>
          <a:ln w="15875" cap="flat" cmpd="sng" algn="ctr">
            <a:solidFill>
              <a:schemeClr val="bg1">
                <a:lumMod val="65000"/>
              </a:schemeClr>
            </a:solidFill>
            <a:prstDash val="lgDash"/>
            <a:round/>
            <a:headEnd type="none" w="med" len="med"/>
            <a:tailEnd type="none" w="med" len="med"/>
          </a:ln>
          <a:effectLst/>
        </p:spPr>
      </p:cxnSp>
      <p:sp>
        <p:nvSpPr>
          <p:cNvPr id="42" name="テキスト ボックス 41"/>
          <p:cNvSpPr txBox="1"/>
          <p:nvPr/>
        </p:nvSpPr>
        <p:spPr>
          <a:xfrm>
            <a:off x="2109136" y="3518473"/>
            <a:ext cx="883511" cy="276999"/>
          </a:xfrm>
          <a:prstGeom prst="rect">
            <a:avLst/>
          </a:prstGeom>
          <a:noFill/>
        </p:spPr>
        <p:txBody>
          <a:bodyPr wrap="square" rtlCol="0">
            <a:spAutoFit/>
          </a:bodyPr>
          <a:lstStyle/>
          <a:p>
            <a:pPr algn="ctr"/>
            <a:r>
              <a:rPr kumimoji="1" lang="en-US" altLang="ja-JP" sz="1200" b="1">
                <a:latin typeface="Meiryo UI" pitchFamily="50" charset="-128"/>
                <a:ea typeface="Meiryo UI" pitchFamily="50" charset="-128"/>
              </a:rPr>
              <a:t>+11.7%</a:t>
            </a:r>
            <a:endParaRPr kumimoji="1" lang="ja-JP" altLang="en-US" sz="1200" b="1" dirty="0">
              <a:latin typeface="Meiryo UI" pitchFamily="50" charset="-128"/>
              <a:ea typeface="Meiryo UI" pitchFamily="50" charset="-128"/>
            </a:endParaRPr>
          </a:p>
        </p:txBody>
      </p:sp>
      <p:cxnSp>
        <p:nvCxnSpPr>
          <p:cNvPr id="43" name="直線コネクタ 42"/>
          <p:cNvCxnSpPr/>
          <p:nvPr/>
        </p:nvCxnSpPr>
        <p:spPr bwMode="auto">
          <a:xfrm>
            <a:off x="2550891" y="3981915"/>
            <a:ext cx="1620000" cy="0"/>
          </a:xfrm>
          <a:prstGeom prst="line">
            <a:avLst/>
          </a:prstGeom>
          <a:noFill/>
          <a:ln w="15875" cap="flat" cmpd="sng" algn="ctr">
            <a:solidFill>
              <a:schemeClr val="bg1">
                <a:lumMod val="65000"/>
              </a:schemeClr>
            </a:solidFill>
            <a:prstDash val="lgDash"/>
            <a:round/>
            <a:headEnd type="none" w="med" len="med"/>
            <a:tailEnd type="none" w="med" len="med"/>
          </a:ln>
          <a:effectLst/>
        </p:spPr>
      </p:cxnSp>
      <p:cxnSp>
        <p:nvCxnSpPr>
          <p:cNvPr id="44" name="直線矢印コネクタ 43"/>
          <p:cNvCxnSpPr/>
          <p:nvPr/>
        </p:nvCxnSpPr>
        <p:spPr bwMode="auto">
          <a:xfrm flipV="1">
            <a:off x="2550892" y="3795472"/>
            <a:ext cx="0" cy="186443"/>
          </a:xfrm>
          <a:prstGeom prst="straightConnector1">
            <a:avLst/>
          </a:prstGeom>
          <a:noFill/>
          <a:ln w="12700" cap="flat" cmpd="sng" algn="ctr">
            <a:solidFill>
              <a:schemeClr val="bg1">
                <a:lumMod val="65000"/>
              </a:schemeClr>
            </a:solidFill>
            <a:prstDash val="solid"/>
            <a:round/>
            <a:headEnd type="none" w="med" len="med"/>
            <a:tailEnd type="triangle"/>
          </a:ln>
          <a:effectLst/>
        </p:spPr>
      </p:cxnSp>
      <p:sp>
        <p:nvSpPr>
          <p:cNvPr id="2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69</a:t>
            </a:fld>
            <a:endParaRPr lang="en-US" altLang="ja-JP" b="1" dirty="0">
              <a:latin typeface="Meiryo UI" pitchFamily="50" charset="-128"/>
              <a:ea typeface="Meiryo UI" pitchFamily="50" charset="-128"/>
            </a:endParaRPr>
          </a:p>
        </p:txBody>
      </p:sp>
      <p:sp>
        <p:nvSpPr>
          <p:cNvPr id="21" name="Rectangle 3"/>
          <p:cNvSpPr>
            <a:spLocks noChangeArrowheads="1"/>
          </p:cNvSpPr>
          <p:nvPr/>
        </p:nvSpPr>
        <p:spPr bwMode="auto">
          <a:xfrm>
            <a:off x="820109" y="689544"/>
            <a:ext cx="8280000" cy="1332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就業者は生産に従事するとともに、生産活動の対価として得た所得をもとに地域で消費を行うため、就業者の規模は地域の経済循環にとって重要な要素の１つである。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ここでは、地域の就業者数の推移を地域内雇用者数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従業者数</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地域住民雇用者数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就業者数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また、就業者数の近年の動向を産業別に把握する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24" name="テキスト ボックス 23"/>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6" name="正方形/長方形 31">
            <a:extLst>
              <a:ext uri="{FF2B5EF4-FFF2-40B4-BE49-F238E27FC236}">
                <a16:creationId xmlns:a16="http://schemas.microsoft.com/office/drawing/2014/main" id="{7C6ADA75-1E42-4178-8DE1-C027918B2329}"/>
              </a:ext>
            </a:extLst>
          </p:cNvPr>
          <p:cNvSpPr/>
          <p:nvPr/>
        </p:nvSpPr>
        <p:spPr bwMode="auto">
          <a:xfrm>
            <a:off x="1107051" y="1752198"/>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テキスト ボックス 16"/>
          <p:cNvSpPr txBox="1"/>
          <p:nvPr/>
        </p:nvSpPr>
        <p:spPr>
          <a:xfrm>
            <a:off x="7281226" y="642008"/>
            <a:ext cx="1836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分析内容</a:t>
            </a:r>
          </a:p>
        </p:txBody>
      </p:sp>
      <p:sp>
        <p:nvSpPr>
          <p:cNvPr id="11" name="テキスト ボックス 10"/>
          <p:cNvSpPr txBox="1"/>
          <p:nvPr/>
        </p:nvSpPr>
        <p:spPr>
          <a:xfrm>
            <a:off x="30001" y="2134877"/>
            <a:ext cx="648000" cy="2196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分</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配</a:t>
            </a:r>
            <a:endParaRPr kumimoji="1" lang="en-US" altLang="ja-JP" sz="1800" b="1" dirty="0">
              <a:solidFill>
                <a:schemeClr val="bg1"/>
              </a:solidFill>
              <a:latin typeface="Meiryo UI" pitchFamily="50" charset="-128"/>
              <a:ea typeface="Meiryo UI" pitchFamily="50" charset="-128"/>
            </a:endParaRPr>
          </a:p>
        </p:txBody>
      </p:sp>
      <p:sp>
        <p:nvSpPr>
          <p:cNvPr id="10" name="テキスト ボックス 9"/>
          <p:cNvSpPr txBox="1"/>
          <p:nvPr/>
        </p:nvSpPr>
        <p:spPr>
          <a:xfrm>
            <a:off x="695531" y="642008"/>
            <a:ext cx="6552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地域の特徴</a:t>
            </a:r>
          </a:p>
        </p:txBody>
      </p:sp>
      <p:sp>
        <p:nvSpPr>
          <p:cNvPr id="19" name="テキスト ボックス 7"/>
          <p:cNvSpPr txBox="1"/>
          <p:nvPr/>
        </p:nvSpPr>
        <p:spPr>
          <a:xfrm>
            <a:off x="30001" y="5612617"/>
            <a:ext cx="648000" cy="792000"/>
          </a:xfrm>
          <a:prstGeom prst="rect">
            <a:avLst/>
          </a:prstGeom>
          <a:solidFill>
            <a:srgbClr val="008080"/>
          </a:solidFill>
        </p:spPr>
        <p:txBody>
          <a:bodyPr vert="eaVert" wrap="square" rtlCol="0" anchor="ctr" anchorCtr="1">
            <a:normAutofit/>
          </a:bodyPr>
          <a:lstStyle/>
          <a:p>
            <a:pPr algn="ctr"/>
            <a:r>
              <a:rPr lang="ja-JP" altLang="en-US" sz="1400" b="1" dirty="0">
                <a:solidFill>
                  <a:schemeClr val="bg1"/>
                </a:solidFill>
                <a:latin typeface="Meiryo UI" pitchFamily="50" charset="-128"/>
                <a:ea typeface="Meiryo UI" pitchFamily="50" charset="-128"/>
              </a:rPr>
              <a:t>エネルギー</a:t>
            </a:r>
            <a:endParaRPr lang="en-US" altLang="ja-JP" sz="1400" b="1" dirty="0">
              <a:solidFill>
                <a:srgbClr val="008080"/>
              </a:solidFill>
              <a:latin typeface="Meiryo UI" pitchFamily="50" charset="-128"/>
              <a:ea typeface="Meiryo UI" pitchFamily="50" charset="-128"/>
            </a:endParaRPr>
          </a:p>
        </p:txBody>
      </p:sp>
      <p:sp>
        <p:nvSpPr>
          <p:cNvPr id="6" name="テキスト ボックス 5"/>
          <p:cNvSpPr txBox="1"/>
          <p:nvPr/>
        </p:nvSpPr>
        <p:spPr>
          <a:xfrm>
            <a:off x="30001" y="4359121"/>
            <a:ext cx="648000" cy="1224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支</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出</a:t>
            </a:r>
            <a:endParaRPr lang="en-US" altLang="ja-JP" sz="1800" b="1" dirty="0">
              <a:solidFill>
                <a:schemeClr val="bg1"/>
              </a:solidFill>
              <a:latin typeface="Meiryo UI" pitchFamily="50" charset="-128"/>
              <a:ea typeface="Meiryo UI" pitchFamily="50" charset="-128"/>
            </a:endParaRPr>
          </a:p>
        </p:txBody>
      </p:sp>
      <p:sp>
        <p:nvSpPr>
          <p:cNvPr id="4" name="テキスト ボックス 3"/>
          <p:cNvSpPr txBox="1"/>
          <p:nvPr/>
        </p:nvSpPr>
        <p:spPr>
          <a:xfrm>
            <a:off x="30001" y="1016213"/>
            <a:ext cx="648000" cy="1080000"/>
          </a:xfrm>
          <a:prstGeom prst="rect">
            <a:avLst/>
          </a:prstGeom>
          <a:solidFill>
            <a:srgbClr val="008080"/>
          </a:solidFill>
        </p:spPr>
        <p:txBody>
          <a:bodyPr wrap="square" rtlCol="0" anchor="ctr" anchorCtr="1">
            <a:normAutofit/>
          </a:bodyPr>
          <a:lstStyle/>
          <a:p>
            <a:pPr algn="ctr"/>
            <a:r>
              <a:rPr kumimoji="1" lang="ja-JP" altLang="en-US" sz="1800" b="1" dirty="0">
                <a:solidFill>
                  <a:schemeClr val="bg1"/>
                </a:solidFill>
                <a:latin typeface="Meiryo UI" pitchFamily="50" charset="-128"/>
                <a:ea typeface="Meiryo UI" pitchFamily="50" charset="-128"/>
              </a:rPr>
              <a:t>生産</a:t>
            </a:r>
            <a:endParaRPr kumimoji="1" lang="en-US" altLang="ja-JP" sz="1800" b="1" dirty="0">
              <a:solidFill>
                <a:schemeClr val="bg1"/>
              </a:solidFill>
              <a:latin typeface="Meiryo UI" pitchFamily="50" charset="-128"/>
              <a:ea typeface="Meiryo UI" pitchFamily="50" charset="-128"/>
            </a:endParaRPr>
          </a:p>
          <a:p>
            <a:pPr algn="ctr"/>
            <a:r>
              <a:rPr kumimoji="1" lang="ja-JP" altLang="en-US" sz="1800" b="1" dirty="0">
                <a:solidFill>
                  <a:schemeClr val="bg1"/>
                </a:solidFill>
                <a:latin typeface="Meiryo UI" pitchFamily="50" charset="-128"/>
                <a:ea typeface="Meiryo UI" pitchFamily="50" charset="-128"/>
              </a:rPr>
              <a:t>販売</a:t>
            </a:r>
          </a:p>
        </p:txBody>
      </p:sp>
      <p:sp>
        <p:nvSpPr>
          <p:cNvPr id="20" name="角丸四角形 15"/>
          <p:cNvSpPr/>
          <p:nvPr/>
        </p:nvSpPr>
        <p:spPr bwMode="auto">
          <a:xfrm>
            <a:off x="7281226" y="5564374"/>
            <a:ext cx="1836000" cy="936000"/>
          </a:xfrm>
          <a:prstGeom prst="roundRect">
            <a:avLst>
              <a:gd name="adj" fmla="val 15435"/>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エネルギー代金の支払いで住民の所得がどれだけ域外に流出しているか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地域内に再生可能エネルギーの導入ポテンシャルがどれぐらい存在するか</a:t>
            </a:r>
            <a:endParaRPr lang="en-US" altLang="ja-JP" sz="1100" b="1" dirty="0">
              <a:latin typeface="Meiryo UI" pitchFamily="50" charset="-128"/>
              <a:ea typeface="Meiryo UI" pitchFamily="50" charset="-128"/>
            </a:endParaRPr>
          </a:p>
        </p:txBody>
      </p:sp>
      <p:sp>
        <p:nvSpPr>
          <p:cNvPr id="15" name="角丸四角形 14"/>
          <p:cNvSpPr/>
          <p:nvPr/>
        </p:nvSpPr>
        <p:spPr bwMode="auto">
          <a:xfrm>
            <a:off x="7281226" y="4381217"/>
            <a:ext cx="1836000" cy="1152000"/>
          </a:xfrm>
          <a:prstGeom prst="roundRect">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地域内で稼いだ所得が地域内の消費や投資に回っているか否か</a:t>
            </a: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消費や投資が域内に流入しているか否か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移出入で所得を稼いでいるか否か</a:t>
            </a:r>
            <a:endParaRPr lang="en-US" altLang="ja-JP" sz="1100" b="1" dirty="0">
              <a:latin typeface="Meiryo UI" pitchFamily="50" charset="-128"/>
              <a:ea typeface="Meiryo UI" pitchFamily="50" charset="-128"/>
            </a:endParaRPr>
          </a:p>
        </p:txBody>
      </p:sp>
      <p:sp>
        <p:nvSpPr>
          <p:cNvPr id="14" name="角丸四角形 13"/>
          <p:cNvSpPr/>
          <p:nvPr/>
        </p:nvSpPr>
        <p:spPr bwMode="auto">
          <a:xfrm>
            <a:off x="7281226" y="2135261"/>
            <a:ext cx="1836000" cy="2196000"/>
          </a:xfrm>
          <a:prstGeom prst="roundRect">
            <a:avLst>
              <a:gd name="adj" fmla="val 8461"/>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spcAft>
                <a:spcPts val="600"/>
              </a:spcAft>
              <a:buFont typeface="Wingdings" panose="05000000000000000000" pitchFamily="2" charset="2"/>
              <a:buChar char="n"/>
            </a:pPr>
            <a:r>
              <a:rPr lang="ja-JP" altLang="en-US" sz="1100" b="1" dirty="0">
                <a:latin typeface="Meiryo UI" pitchFamily="50" charset="-128"/>
                <a:ea typeface="Meiryo UI" pitchFamily="50" charset="-128"/>
              </a:rPr>
              <a:t>生産面で稼いだ付加価値が賃金・人件費として分配され、地域住民の所得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夜間人口</a:t>
            </a:r>
            <a:r>
              <a:rPr lang="en-US" altLang="ja-JP" sz="1100" b="1" dirty="0">
                <a:latin typeface="Meiryo UI" pitchFamily="50" charset="-128"/>
                <a:ea typeface="Meiryo UI" pitchFamily="50" charset="-128"/>
              </a:rPr>
              <a:t>1</a:t>
            </a:r>
            <a:r>
              <a:rPr lang="ja-JP" altLang="en-US" sz="1100" b="1" dirty="0">
                <a:latin typeface="Meiryo UI" pitchFamily="50" charset="-128"/>
                <a:ea typeface="Meiryo UI" pitchFamily="50" charset="-128"/>
              </a:rPr>
              <a:t>人当たり所得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に繋がっているか否か</a:t>
            </a:r>
            <a:endParaRPr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本社等や域外からの通勤者に所得が流出していないか</a:t>
            </a:r>
            <a:endParaRPr kumimoji="1"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財政移転はどの程度か</a:t>
            </a:r>
          </a:p>
        </p:txBody>
      </p:sp>
      <p:sp>
        <p:nvSpPr>
          <p:cNvPr id="13" name="角丸四角形 12"/>
          <p:cNvSpPr/>
          <p:nvPr/>
        </p:nvSpPr>
        <p:spPr bwMode="auto">
          <a:xfrm>
            <a:off x="7281226" y="1023024"/>
            <a:ext cx="1836000" cy="1080000"/>
          </a:xfrm>
          <a:prstGeom prst="roundRect">
            <a:avLst>
              <a:gd name="adj" fmla="val 11808"/>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buFont typeface="Wingdings" panose="05000000000000000000" pitchFamily="2" charset="2"/>
              <a:buChar char="n"/>
            </a:pPr>
            <a:r>
              <a:rPr lang="ja-JP" altLang="en-US" sz="1100" b="1" dirty="0">
                <a:latin typeface="Meiryo UI" pitchFamily="50" charset="-128"/>
                <a:ea typeface="Meiryo UI" pitchFamily="50" charset="-128"/>
              </a:rPr>
              <a:t>域内で労働生産性とエネルギー生産性が両立できているか</a:t>
            </a:r>
            <a:endParaRPr lang="en-US" altLang="ja-JP" sz="1100" b="1" dirty="0">
              <a:latin typeface="Meiryo UI" pitchFamily="50" charset="-128"/>
              <a:ea typeface="Meiryo UI" pitchFamily="50" charset="-128"/>
            </a:endParaRPr>
          </a:p>
          <a:p>
            <a:pPr marL="171450" indent="-171450" algn="just">
              <a:buFont typeface="Wingdings" panose="05000000000000000000" pitchFamily="2" charset="2"/>
              <a:buChar char="n"/>
            </a:pPr>
            <a:r>
              <a:rPr kumimoji="1" lang="ja-JP" altLang="en-US" sz="1100" b="1" dirty="0">
                <a:latin typeface="Meiryo UI" pitchFamily="50" charset="-128"/>
                <a:ea typeface="Meiryo UI" pitchFamily="50" charset="-128"/>
              </a:rPr>
              <a:t>エネルギー生産性は、エネルギー消費１単位あたりの付加価値である</a:t>
            </a:r>
          </a:p>
        </p:txBody>
      </p:sp>
      <p:sp>
        <p:nvSpPr>
          <p:cNvPr id="21" name="TB4エネルギー"/>
          <p:cNvSpPr txBox="1"/>
          <p:nvPr/>
        </p:nvSpPr>
        <p:spPr>
          <a:xfrm>
            <a:off x="695532" y="5612617"/>
            <a:ext cx="6552000" cy="792000"/>
          </a:xfrm>
          <a:prstGeom prst="rect">
            <a:avLst/>
          </a:prstGeom>
          <a:noFill/>
          <a:ln w="12700">
            <a:solidFill>
              <a:schemeClr val="tx1"/>
            </a:solidFill>
          </a:ln>
        </p:spPr>
        <p:txBody>
          <a:bodyPr wrap="square" rtlCol="0" anchor="ctr" anchorCtr="1">
            <a:normAutofit fontScale="92500"/>
          </a:bodyPr>
          <a:lstStyle/>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○○市では、エネルギー代金が域外から○○しており、その規模は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の○○％である。</a:t>
            </a:r>
            <a:endParaRPr lang="en-US" altLang="ja-JP" sz="1400" b="1" dirty="0">
              <a:latin typeface="Meiryo UI" pitchFamily="50" charset="-128"/>
              <a:ea typeface="Meiryo UI" pitchFamily="50" charset="-128"/>
            </a:endParaRPr>
          </a:p>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○○市の再生可能エネルギーの導入ポテンシャルは○○</a:t>
            </a:r>
            <a:r>
              <a:rPr lang="en-US" altLang="ja-JP" sz="1400" b="1" dirty="0">
                <a:latin typeface="Meiryo UI" pitchFamily="50" charset="-128"/>
                <a:ea typeface="Meiryo UI" pitchFamily="50" charset="-128"/>
              </a:rPr>
              <a:t>TJ</a:t>
            </a:r>
            <a:r>
              <a:rPr lang="ja-JP" altLang="en-US" sz="1400" b="1" dirty="0">
                <a:latin typeface="Meiryo UI" pitchFamily="50" charset="-128"/>
                <a:ea typeface="Meiryo UI" pitchFamily="50" charset="-128"/>
              </a:rPr>
              <a:t>であり、地域で使用しているエネルギーの約○○倍である。</a:t>
            </a:r>
            <a:endParaRPr lang="en-US" altLang="ja-JP" sz="1400" b="1" dirty="0">
              <a:latin typeface="Meiryo UI" pitchFamily="50" charset="-128"/>
              <a:ea typeface="Meiryo UI" pitchFamily="50" charset="-128"/>
            </a:endParaRPr>
          </a:p>
        </p:txBody>
      </p:sp>
      <p:sp>
        <p:nvSpPr>
          <p:cNvPr id="7" name="TB3支出"/>
          <p:cNvSpPr txBox="1"/>
          <p:nvPr/>
        </p:nvSpPr>
        <p:spPr>
          <a:xfrm>
            <a:off x="695532" y="4359121"/>
            <a:ext cx="6552000" cy="1224000"/>
          </a:xfrm>
          <a:prstGeom prst="rect">
            <a:avLst/>
          </a:prstGeom>
          <a:noFill/>
          <a:ln w="12700">
            <a:solidFill>
              <a:schemeClr val="tx1"/>
            </a:solidFill>
          </a:ln>
        </p:spPr>
        <p:txBody>
          <a:bodyPr wrap="square" rtlCol="0" anchor="ctr" anchorCtr="0">
            <a:normAutofit/>
          </a:bodyPr>
          <a:lstStyle/>
          <a:p>
            <a:pPr marL="177800" indent="-177800">
              <a:spcAft>
                <a:spcPts val="600"/>
              </a:spcAft>
              <a:buFont typeface="+mj-ea"/>
              <a:buAutoNum type="circleNumDbPlain" startAt="9"/>
            </a:pPr>
            <a:r>
              <a:rPr lang="ja-JP" altLang="en-US" sz="1400" b="1" dirty="0">
                <a:latin typeface="Meiryo UI" pitchFamily="50" charset="-128"/>
                <a:ea typeface="Meiryo UI" pitchFamily="50" charset="-128"/>
              </a:rPr>
              <a:t>○○市では買い物や観光等で消費が○○億円○○しており、その規模は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投資は○○億円○○しており、その規模は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経常収支では○○億円の○○となっており、その規模は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p:txBody>
      </p:sp>
      <p:sp>
        <p:nvSpPr>
          <p:cNvPr id="12" name="TB2分配"/>
          <p:cNvSpPr txBox="1"/>
          <p:nvPr/>
        </p:nvSpPr>
        <p:spPr>
          <a:xfrm>
            <a:off x="695532" y="2134877"/>
            <a:ext cx="6552000" cy="2196000"/>
          </a:xfrm>
          <a:prstGeom prst="rect">
            <a:avLst/>
          </a:prstGeom>
          <a:noFill/>
          <a:ln w="12700">
            <a:solidFill>
              <a:schemeClr val="tx1"/>
            </a:solidFill>
          </a:ln>
        </p:spPr>
        <p:txBody>
          <a:bodyPr wrap="square" rtlCol="0" anchor="ctr">
            <a:normAutofit/>
          </a:bodyPr>
          <a:lstStyle/>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○○市の分配は○○億円であり、①の生産・販売よりも大きい。</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○○市では、本社等への資金として○○億円が○○しており、その規模は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また、通勤に伴う所得として○○億円が○○しており、その規模は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財政移転は○○億円が○○しており、その規模は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79388" indent="-179388">
              <a:spcAft>
                <a:spcPts val="600"/>
              </a:spcAft>
              <a:buFont typeface="+mj-ea"/>
              <a:buAutoNum type="circleNumDbPlain" startAt="4"/>
            </a:pPr>
            <a:r>
              <a:rPr lang="ja-JP" altLang="en-US" sz="1400" b="1" dirty="0">
                <a:latin typeface="Meiryo UI" pitchFamily="50" charset="-128"/>
                <a:ea typeface="Meiryo UI" pitchFamily="50" charset="-128"/>
              </a:rPr>
              <a:t>その結果、○○市の</a:t>
            </a:r>
            <a:r>
              <a:rPr lang="en-US" altLang="ja-JP" sz="1400" b="1" dirty="0">
                <a:latin typeface="Meiryo UI" pitchFamily="50" charset="-128"/>
                <a:ea typeface="Meiryo UI" pitchFamily="50" charset="-128"/>
              </a:rPr>
              <a:t>1</a:t>
            </a:r>
            <a:r>
              <a:rPr lang="ja-JP" altLang="en-US" sz="1400" b="1" dirty="0">
                <a:latin typeface="Meiryo UI" pitchFamily="50" charset="-128"/>
                <a:ea typeface="Meiryo UI" pitchFamily="50" charset="-128"/>
              </a:rPr>
              <a:t>人当たり所得は○○万円と全国平均よりも高く、全国で○○位である。</a:t>
            </a:r>
            <a:endParaRPr lang="en-US" altLang="ja-JP" sz="1400" b="1" dirty="0">
              <a:latin typeface="Meiryo UI" pitchFamily="50" charset="-128"/>
              <a:ea typeface="Meiryo UI" pitchFamily="50" charset="-128"/>
            </a:endParaRPr>
          </a:p>
        </p:txBody>
      </p:sp>
      <p:sp>
        <p:nvSpPr>
          <p:cNvPr id="5" name="TB1生産"/>
          <p:cNvSpPr txBox="1"/>
          <p:nvPr/>
        </p:nvSpPr>
        <p:spPr>
          <a:xfrm>
            <a:off x="695532" y="1016213"/>
            <a:ext cx="6552000" cy="1080000"/>
          </a:xfrm>
          <a:prstGeom prst="rect">
            <a:avLst/>
          </a:prstGeom>
          <a:noFill/>
          <a:ln w="12700">
            <a:solidFill>
              <a:schemeClr val="tx1"/>
            </a:solidFill>
          </a:ln>
        </p:spPr>
        <p:txBody>
          <a:bodyPr wrap="square" rtlCol="0" anchor="ctr" anchorCtr="0">
            <a:normAutofit/>
          </a:bodyPr>
          <a:lstStyle/>
          <a:p>
            <a:pPr marL="176213" indent="-176213">
              <a:spcAft>
                <a:spcPts val="600"/>
              </a:spcAft>
              <a:buFont typeface="+mj-ea"/>
              <a:buAutoNum type="circleNumDbPlain"/>
            </a:pPr>
            <a:r>
              <a:rPr lang="ja-JP" altLang="en-US" sz="1400" b="1" dirty="0">
                <a:latin typeface="Meiryo UI" pitchFamily="50" charset="-128"/>
                <a:ea typeface="Meiryo UI" pitchFamily="50" charset="-128"/>
              </a:rPr>
              <a:t>○○市では○○億円の付加価値を稼いでいる。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労働生産性は○○万円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エネルギー生産性は○○万円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2010</a:t>
            </a:r>
            <a:r>
              <a:rPr kumimoji="1" lang="ja-JP" altLang="en-US" dirty="0"/>
              <a:t>年</a:t>
            </a:r>
          </a:p>
        </p:txBody>
      </p:sp>
      <p:sp>
        <p:nvSpPr>
          <p:cNvPr id="18" name="正方形/長方形 17">
            <a:extLst>
              <a:ext uri="{FF2B5EF4-FFF2-40B4-BE49-F238E27FC236}">
                <a16:creationId xmlns:a16="http://schemas.microsoft.com/office/drawing/2014/main" id="{CC1F7C55-F892-E28E-35DA-D879A55FF127}"/>
              </a:ext>
            </a:extLst>
          </p:cNvPr>
          <p:cNvSpPr/>
          <p:nvPr/>
        </p:nvSpPr>
        <p:spPr>
          <a:xfrm>
            <a:off x="95377" y="6415248"/>
            <a:ext cx="3600000" cy="12311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⑪の経常収支では、</a:t>
            </a:r>
            <a:r>
              <a:rPr lang="en-US" altLang="ja-JP" sz="800" dirty="0">
                <a:latin typeface="Meiryo UI" pitchFamily="50" charset="-128"/>
                <a:ea typeface="Meiryo UI" pitchFamily="50" charset="-128"/>
              </a:rPr>
              <a:t>P.26</a:t>
            </a:r>
            <a:r>
              <a:rPr lang="ja-JP" altLang="en-US" sz="800" dirty="0">
                <a:latin typeface="Meiryo UI" pitchFamily="50" charset="-128"/>
                <a:ea typeface="Meiryo UI" pitchFamily="50" charset="-128"/>
              </a:rPr>
              <a:t>の</a:t>
            </a:r>
            <a:r>
              <a:rPr lang="zh-TW" altLang="en-US" sz="800" dirty="0">
                <a:latin typeface="Meiryo UI" pitchFamily="50" charset="-128"/>
                <a:ea typeface="Meiryo UI" pitchFamily="50" charset="-128"/>
              </a:rPr>
              <a:t>純移輸出額</a:t>
            </a:r>
            <a:r>
              <a:rPr lang="ja-JP" altLang="en-US" sz="800" dirty="0">
                <a:latin typeface="Meiryo UI" pitchFamily="50" charset="-128"/>
                <a:ea typeface="Meiryo UI" pitchFamily="50" charset="-128"/>
              </a:rPr>
              <a:t>から純輸出分を除いている。</a:t>
            </a:r>
          </a:p>
        </p:txBody>
      </p:sp>
      <p:sp>
        <p:nvSpPr>
          <p:cNvPr id="22" name="正方形/長方形 31">
            <a:extLst>
              <a:ext uri="{FF2B5EF4-FFF2-40B4-BE49-F238E27FC236}">
                <a16:creationId xmlns:a16="http://schemas.microsoft.com/office/drawing/2014/main" id="{200DCE6A-2C9E-483A-8CCB-4E46D994027C}"/>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23" name="スライド番号プレースホルダ 2">
            <a:extLst>
              <a:ext uri="{FF2B5EF4-FFF2-40B4-BE49-F238E27FC236}">
                <a16:creationId xmlns:a16="http://schemas.microsoft.com/office/drawing/2014/main" id="{77133B36-CFFA-4CEF-AB0F-CDACDD9F128A}"/>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7</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1848184489"/>
      </p:ext>
    </p:extLst>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a:t>
            </a:r>
            <a:r>
              <a:rPr lang="ja-JP" altLang="en-US" dirty="0"/>
              <a:t>５</a:t>
            </a:r>
            <a:r>
              <a:rPr lang="ja-JP" altLang="en-US" dirty="0">
                <a:latin typeface="Meiryo UI" pitchFamily="50" charset="-128"/>
                <a:ea typeface="Meiryo UI" pitchFamily="50" charset="-128"/>
              </a:rPr>
              <a:t>）夜間人口</a:t>
            </a:r>
            <a:r>
              <a:rPr lang="en-US" altLang="ja-JP" dirty="0">
                <a:latin typeface="Meiryo UI" pitchFamily="50" charset="-128"/>
                <a:ea typeface="Meiryo UI" pitchFamily="50" charset="-128"/>
              </a:rPr>
              <a:t>1</a:t>
            </a:r>
            <a:r>
              <a:rPr lang="ja-JP" altLang="en-US" dirty="0">
                <a:latin typeface="Meiryo UI" pitchFamily="50" charset="-128"/>
                <a:ea typeface="Meiryo UI" pitchFamily="50" charset="-128"/>
              </a:rPr>
              <a:t>人当たり就業者数</a:t>
            </a:r>
            <a:r>
              <a:rPr lang="en-US" altLang="ja-JP" dirty="0"/>
              <a:t>(</a:t>
            </a:r>
            <a:r>
              <a:rPr lang="ja-JP" altLang="en-US" dirty="0">
                <a:latin typeface="Meiryo UI" pitchFamily="50" charset="-128"/>
                <a:ea typeface="Meiryo UI" pitchFamily="50" charset="-128"/>
              </a:rPr>
              <a:t>職住比</a:t>
            </a:r>
            <a:r>
              <a:rPr lang="en-US" altLang="ja-JP" dirty="0">
                <a:latin typeface="Meiryo UI" pitchFamily="50" charset="-128"/>
                <a:ea typeface="Meiryo UI" pitchFamily="50" charset="-128"/>
              </a:rPr>
              <a:t>)</a:t>
            </a:r>
            <a:endParaRPr lang="ja-JP" altLang="en-US" dirty="0">
              <a:latin typeface="Meiryo UI" pitchFamily="50" charset="-128"/>
              <a:ea typeface="Meiryo UI" pitchFamily="50" charset="-128"/>
            </a:endParaRPr>
          </a:p>
        </p:txBody>
      </p:sp>
      <p:sp>
        <p:nvSpPr>
          <p:cNvPr id="15" name="正方形/長方形 14"/>
          <p:cNvSpPr/>
          <p:nvPr/>
        </p:nvSpPr>
        <p:spPr bwMode="auto">
          <a:xfrm>
            <a:off x="252000" y="1825037"/>
            <a:ext cx="8640000" cy="43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年と</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年の夜間人口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人当たり就業者数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職住比</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を比較すると増加している。</a:t>
            </a:r>
            <a:endParaRPr lang="en-US" altLang="ja-JP" sz="1200" b="1" dirty="0">
              <a:latin typeface="Meiryo UI" pitchFamily="50" charset="-128"/>
              <a:ea typeface="Meiryo UI" pitchFamily="50" charset="-128"/>
            </a:endParaRPr>
          </a:p>
        </p:txBody>
      </p:sp>
      <p:sp>
        <p:nvSpPr>
          <p:cNvPr id="16" name="テキスト ボックス 15"/>
          <p:cNvSpPr txBox="1">
            <a:spLocks noChangeArrowheads="1"/>
          </p:cNvSpPr>
          <p:nvPr/>
        </p:nvSpPr>
        <p:spPr bwMode="auto">
          <a:xfrm>
            <a:off x="252000" y="2360841"/>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人当たり就業者数</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職住比</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8" name="正方形/長方形 17"/>
          <p:cNvSpPr/>
          <p:nvPr/>
        </p:nvSpPr>
        <p:spPr>
          <a:xfrm>
            <a:off x="444002" y="6353428"/>
            <a:ext cx="3154533"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総務省統計局「国勢調査」より作成</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70</a:t>
            </a:fld>
            <a:endParaRPr lang="en-US" altLang="ja-JP" b="1" dirty="0">
              <a:latin typeface="Meiryo UI" pitchFamily="50" charset="-128"/>
              <a:ea typeface="Meiryo UI" pitchFamily="50" charset="-128"/>
            </a:endParaRPr>
          </a:p>
        </p:txBody>
      </p:sp>
      <p:sp>
        <p:nvSpPr>
          <p:cNvPr id="12" name="Rectangle 3"/>
          <p:cNvSpPr>
            <a:spLocks noChangeArrowheads="1"/>
          </p:cNvSpPr>
          <p:nvPr/>
        </p:nvSpPr>
        <p:spPr bwMode="auto">
          <a:xfrm>
            <a:off x="820109" y="669273"/>
            <a:ext cx="8280000" cy="1044000"/>
          </a:xfrm>
          <a:prstGeom prst="roundRect">
            <a:avLst/>
          </a:prstGeom>
          <a:noFill/>
          <a:ln w="28575">
            <a:solidFill>
              <a:srgbClr val="CC0066"/>
            </a:solidFill>
            <a:prstDash val="sysDash"/>
          </a:ln>
        </p:spPr>
        <p:txBody>
          <a:bodyPr wrap="square" rtlCol="0" anchor="t" anchorCtr="0">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人当たり就業者数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職住比</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が高い地域ほど、住民の幅広い年齢や性別を問わない労働参加があると考えられ、人口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人当たり雇用者所得の底上げにつながっている可能性がある。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ここでは、職住比の推移を比較し、地域住民の労働参加の状況が時系列でどのように変化しているかを把握する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3" name="テキスト ボックス 12"/>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9" name="正方形/長方形 31">
            <a:extLst>
              <a:ext uri="{FF2B5EF4-FFF2-40B4-BE49-F238E27FC236}">
                <a16:creationId xmlns:a16="http://schemas.microsoft.com/office/drawing/2014/main" id="{4241DB94-1579-48CA-9E87-9322C9818BFE}"/>
              </a:ext>
            </a:extLst>
          </p:cNvPr>
          <p:cNvSpPr/>
          <p:nvPr/>
        </p:nvSpPr>
        <p:spPr bwMode="auto">
          <a:xfrm>
            <a:off x="1107051" y="1454270"/>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円/楕円 8"/>
          <p:cNvSpPr/>
          <p:nvPr/>
        </p:nvSpPr>
        <p:spPr bwMode="auto">
          <a:xfrm>
            <a:off x="5333149"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支出</a:t>
            </a:r>
          </a:p>
        </p:txBody>
      </p:sp>
      <p:sp>
        <p:nvSpPr>
          <p:cNvPr id="97" name="四角形吹き出し 96"/>
          <p:cNvSpPr/>
          <p:nvPr/>
        </p:nvSpPr>
        <p:spPr bwMode="auto">
          <a:xfrm>
            <a:off x="4279803" y="4846592"/>
            <a:ext cx="1726302" cy="1116000"/>
          </a:xfrm>
          <a:prstGeom prst="wedgeRectCallout">
            <a:avLst>
              <a:gd name="adj1" fmla="val 64998"/>
              <a:gd name="adj2" fmla="val -15431"/>
            </a:avLst>
          </a:prstGeom>
          <a:noFill/>
          <a:ln w="19050" cap="flat" cmpd="sng" algn="ctr">
            <a:solidFill>
              <a:srgbClr val="BDDEFF"/>
            </a:solidFill>
            <a:prstDash val="sysDash"/>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2013</a:t>
            </a:r>
            <a:r>
              <a:rPr kumimoji="1" lang="ja-JP" altLang="en-US" dirty="0"/>
              <a:t>年</a:t>
            </a:r>
          </a:p>
        </p:txBody>
      </p:sp>
      <p:sp>
        <p:nvSpPr>
          <p:cNvPr id="4" name="曲折矢印 3"/>
          <p:cNvSpPr/>
          <p:nvPr/>
        </p:nvSpPr>
        <p:spPr bwMode="auto">
          <a:xfrm rot="5400000">
            <a:off x="5344469" y="2107010"/>
            <a:ext cx="1476000" cy="1498640"/>
          </a:xfrm>
          <a:prstGeom prst="bentArrow">
            <a:avLst>
              <a:gd name="adj1" fmla="val 2407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 name="左矢印 4"/>
          <p:cNvSpPr/>
          <p:nvPr/>
        </p:nvSpPr>
        <p:spPr bwMode="auto">
          <a:xfrm>
            <a:off x="2983830" y="4121273"/>
            <a:ext cx="2286386" cy="683551"/>
          </a:xfrm>
          <a:prstGeom prst="leftArrow">
            <a:avLst>
              <a:gd name="adj1" fmla="val 50000"/>
              <a:gd name="adj2" fmla="val 48734"/>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曲折矢印 5"/>
          <p:cNvSpPr/>
          <p:nvPr/>
        </p:nvSpPr>
        <p:spPr bwMode="auto">
          <a:xfrm>
            <a:off x="1722386" y="1941278"/>
            <a:ext cx="1429604" cy="1620000"/>
          </a:xfrm>
          <a:prstGeom prst="bentArrow">
            <a:avLst>
              <a:gd name="adj1" fmla="val 2615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円/楕円 6"/>
          <p:cNvSpPr/>
          <p:nvPr/>
        </p:nvSpPr>
        <p:spPr bwMode="auto">
          <a:xfrm>
            <a:off x="990383" y="3645552"/>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生産・販売</a:t>
            </a:r>
          </a:p>
        </p:txBody>
      </p:sp>
      <p:sp>
        <p:nvSpPr>
          <p:cNvPr id="8" name="円/楕円 7"/>
          <p:cNvSpPr/>
          <p:nvPr/>
        </p:nvSpPr>
        <p:spPr bwMode="auto">
          <a:xfrm>
            <a:off x="3205622" y="1593496"/>
            <a:ext cx="1980000" cy="1224000"/>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32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分配</a:t>
            </a:r>
          </a:p>
        </p:txBody>
      </p:sp>
      <p:sp>
        <p:nvSpPr>
          <p:cNvPr id="10" name="投資矢印"/>
          <p:cNvSpPr/>
          <p:nvPr/>
        </p:nvSpPr>
        <p:spPr bwMode="auto">
          <a:xfrm rot="16200000">
            <a:off x="7276875" y="4024302"/>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消費矢印"/>
          <p:cNvSpPr/>
          <p:nvPr/>
        </p:nvSpPr>
        <p:spPr bwMode="auto">
          <a:xfrm rot="13472663">
            <a:off x="7013825" y="3071151"/>
            <a:ext cx="576000" cy="864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経常収支矢印"/>
          <p:cNvSpPr/>
          <p:nvPr/>
        </p:nvSpPr>
        <p:spPr bwMode="auto">
          <a:xfrm rot="10800000">
            <a:off x="6270135" y="4919227"/>
            <a:ext cx="576000" cy="828000"/>
          </a:xfrm>
          <a:prstGeom prst="up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本社等矢印"/>
          <p:cNvSpPr/>
          <p:nvPr/>
        </p:nvSpPr>
        <p:spPr bwMode="auto">
          <a:xfrm rot="7491485">
            <a:off x="2685030" y="1148437"/>
            <a:ext cx="576000" cy="864000"/>
          </a:xfrm>
          <a:prstGeom prst="down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円/楕円 13"/>
          <p:cNvSpPr/>
          <p:nvPr/>
        </p:nvSpPr>
        <p:spPr bwMode="auto">
          <a:xfrm>
            <a:off x="2850960" y="1411371"/>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5" name="テキスト ボックス 14"/>
          <p:cNvSpPr txBox="1"/>
          <p:nvPr/>
        </p:nvSpPr>
        <p:spPr>
          <a:xfrm>
            <a:off x="5372354" y="594380"/>
            <a:ext cx="1720343" cy="246221"/>
          </a:xfrm>
          <a:prstGeom prst="rect">
            <a:avLst/>
          </a:prstGeom>
          <a:solidFill>
            <a:srgbClr val="C9E8FF"/>
          </a:solidFill>
        </p:spPr>
        <p:txBody>
          <a:bodyPr wrap="none" rtlCol="0">
            <a:spAutoFit/>
          </a:bodyPr>
          <a:lstStyle/>
          <a:p>
            <a:pPr algn="just"/>
            <a:r>
              <a:rPr kumimoji="1" lang="ja-JP" altLang="en-US" sz="1000" b="1" dirty="0">
                <a:latin typeface="Meiryo UI" pitchFamily="50" charset="-128"/>
                <a:ea typeface="Meiryo UI" pitchFamily="50" charset="-128"/>
                <a:cs typeface="Meiryo UI" panose="020B0604030504040204" pitchFamily="50" charset="-128"/>
              </a:rPr>
              <a:t>財政移転</a:t>
            </a:r>
            <a:r>
              <a:rPr kumimoji="1" lang="en-US" altLang="ja-JP" sz="1000" b="1" dirty="0">
                <a:latin typeface="Meiryo UI" pitchFamily="50" charset="-128"/>
                <a:ea typeface="Meiryo UI" pitchFamily="50" charset="-128"/>
                <a:cs typeface="Meiryo UI" panose="020B0604030504040204" pitchFamily="50" charset="-128"/>
              </a:rPr>
              <a:t>(</a:t>
            </a:r>
            <a:r>
              <a:rPr kumimoji="1" lang="ja-JP" altLang="en-US" sz="1000" b="1" dirty="0">
                <a:latin typeface="Meiryo UI" pitchFamily="50" charset="-128"/>
                <a:ea typeface="Meiryo UI" pitchFamily="50" charset="-128"/>
                <a:cs typeface="Meiryo UI" panose="020B0604030504040204" pitchFamily="50" charset="-128"/>
              </a:rPr>
              <a:t>政府支出－税金</a:t>
            </a:r>
            <a:r>
              <a:rPr kumimoji="1" lang="en-US" altLang="ja-JP" sz="1000" b="1" dirty="0">
                <a:latin typeface="Meiryo UI" pitchFamily="50" charset="-128"/>
                <a:ea typeface="Meiryo UI" pitchFamily="50" charset="-128"/>
                <a:cs typeface="Meiryo UI" panose="020B0604030504040204" pitchFamily="50" charset="-128"/>
              </a:rPr>
              <a:t>)</a:t>
            </a:r>
          </a:p>
        </p:txBody>
      </p:sp>
      <p:sp>
        <p:nvSpPr>
          <p:cNvPr id="16" name="テキスト ボックス 15"/>
          <p:cNvSpPr txBox="1"/>
          <p:nvPr/>
        </p:nvSpPr>
        <p:spPr>
          <a:xfrm>
            <a:off x="7101031" y="549239"/>
            <a:ext cx="1707023" cy="369332"/>
          </a:xfrm>
          <a:prstGeom prst="rect">
            <a:avLst/>
          </a:prstGeom>
          <a:noFill/>
        </p:spPr>
        <p:txBody>
          <a:bodyPr wrap="square" rtlCol="0">
            <a:spAutoFit/>
          </a:bodyPr>
          <a:lstStyle/>
          <a:p>
            <a:r>
              <a:rPr kumimoji="1" lang="ja-JP" altLang="en-US" sz="900" b="1" dirty="0">
                <a:latin typeface="Meiryo UI" panose="020B0604030504040204" pitchFamily="50" charset="-128"/>
                <a:ea typeface="Meiryo UI" panose="020B0604030504040204" pitchFamily="50" charset="-128"/>
                <a:cs typeface="Meiryo UI" panose="020B0604030504040204" pitchFamily="50" charset="-128"/>
              </a:rPr>
              <a:t>財政移転は補助金、交付税などの国・都道府県からの所得移転</a:t>
            </a:r>
            <a:endParaRPr kumimoji="1"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円/楕円 17"/>
          <p:cNvSpPr/>
          <p:nvPr/>
        </p:nvSpPr>
        <p:spPr bwMode="auto">
          <a:xfrm>
            <a:off x="6067235"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円/楕円 18"/>
          <p:cNvSpPr/>
          <p:nvPr/>
        </p:nvSpPr>
        <p:spPr bwMode="auto">
          <a:xfrm>
            <a:off x="4011967" y="4234908"/>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2" name="財政移転矢印"/>
          <p:cNvSpPr/>
          <p:nvPr/>
        </p:nvSpPr>
        <p:spPr bwMode="auto">
          <a:xfrm rot="13472663">
            <a:off x="4870374" y="1100459"/>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テキスト ボックス 24"/>
          <p:cNvSpPr txBox="1"/>
          <p:nvPr/>
        </p:nvSpPr>
        <p:spPr>
          <a:xfrm>
            <a:off x="1498082" y="448372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6" name="テキスト ボックス 25"/>
          <p:cNvSpPr txBox="1"/>
          <p:nvPr/>
        </p:nvSpPr>
        <p:spPr>
          <a:xfrm>
            <a:off x="3716842" y="244944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7" name="テキスト ボックス 26"/>
          <p:cNvSpPr txBox="1"/>
          <p:nvPr/>
        </p:nvSpPr>
        <p:spPr>
          <a:xfrm>
            <a:off x="1788084" y="1224817"/>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28" name="テキスト ボックス 27"/>
          <p:cNvSpPr txBox="1"/>
          <p:nvPr/>
        </p:nvSpPr>
        <p:spPr>
          <a:xfrm>
            <a:off x="7815607" y="3186084"/>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2" name="円/楕円 31"/>
          <p:cNvSpPr/>
          <p:nvPr/>
        </p:nvSpPr>
        <p:spPr bwMode="auto">
          <a:xfrm>
            <a:off x="7185900" y="3344554"/>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テキスト ボックス 32"/>
          <p:cNvSpPr txBox="1"/>
          <p:nvPr/>
        </p:nvSpPr>
        <p:spPr>
          <a:xfrm>
            <a:off x="5422185" y="876934"/>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a:t>
            </a:r>
            <a:r>
              <a:rPr kumimoji="1" lang="ja-JP" altLang="en-US" sz="1000" b="1" dirty="0">
                <a:solidFill>
                  <a:srgbClr val="FF0000"/>
                </a:solidFill>
                <a:latin typeface="Meiryo UI" pitchFamily="50" charset="-128"/>
                <a:ea typeface="Meiryo UI" pitchFamily="50" charset="-128"/>
                <a:cs typeface="Meiryo UI" panose="020B0604030504040204" pitchFamily="50" charset="-128"/>
              </a:rPr>
              <a:t>億円</a:t>
            </a:r>
          </a:p>
        </p:txBody>
      </p:sp>
      <p:sp>
        <p:nvSpPr>
          <p:cNvPr id="34" name="テキスト ボックス 33"/>
          <p:cNvSpPr txBox="1"/>
          <p:nvPr/>
        </p:nvSpPr>
        <p:spPr>
          <a:xfrm>
            <a:off x="8069041" y="447669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200" b="1" dirty="0">
              <a:solidFill>
                <a:srgbClr val="FF0000"/>
              </a:solidFill>
              <a:latin typeface="Meiryo UI" pitchFamily="50" charset="-128"/>
              <a:ea typeface="Meiryo UI" pitchFamily="50" charset="-128"/>
              <a:cs typeface="Meiryo UI" panose="020B0604030504040204" pitchFamily="50" charset="-128"/>
            </a:endParaRPr>
          </a:p>
        </p:txBody>
      </p:sp>
      <p:sp>
        <p:nvSpPr>
          <p:cNvPr id="35" name="テキスト ボックス 34"/>
          <p:cNvSpPr txBox="1"/>
          <p:nvPr/>
        </p:nvSpPr>
        <p:spPr>
          <a:xfrm>
            <a:off x="4036542" y="1249538"/>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36" name="テキスト ボックス 35"/>
          <p:cNvSpPr txBox="1"/>
          <p:nvPr/>
        </p:nvSpPr>
        <p:spPr>
          <a:xfrm>
            <a:off x="6680655" y="1091945"/>
            <a:ext cx="442750" cy="400110"/>
          </a:xfrm>
          <a:prstGeom prst="rect">
            <a:avLst/>
          </a:prstGeom>
          <a:noFill/>
        </p:spPr>
        <p:txBody>
          <a:bodyPr wrap="none" rtlCol="0">
            <a:spAutoFit/>
          </a:bodyPr>
          <a:lstStyle/>
          <a:p>
            <a:r>
              <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rPr>
              <a:t>○</a:t>
            </a:r>
          </a:p>
        </p:txBody>
      </p:sp>
      <p:sp>
        <p:nvSpPr>
          <p:cNvPr id="37" name="テキスト ボックス 36"/>
          <p:cNvSpPr txBox="1"/>
          <p:nvPr/>
        </p:nvSpPr>
        <p:spPr>
          <a:xfrm>
            <a:off x="3257587" y="4898304"/>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38" name="テキスト ボックス 37"/>
          <p:cNvSpPr txBox="1"/>
          <p:nvPr/>
        </p:nvSpPr>
        <p:spPr>
          <a:xfrm>
            <a:off x="72224" y="5302840"/>
            <a:ext cx="1980000" cy="430887"/>
          </a:xfrm>
          <a:prstGeom prst="rect">
            <a:avLst/>
          </a:prstGeom>
          <a:noFill/>
          <a:ln w="19050">
            <a:solidFill>
              <a:srgbClr val="0070C0"/>
            </a:solidFill>
            <a:prstDash val="sysDash"/>
          </a:ln>
        </p:spPr>
        <p:txBody>
          <a:bodyPr wrap="square" rtlCol="0">
            <a:normAutofit/>
          </a:bodyPr>
          <a:lstStyle/>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正方形/長方形 38"/>
          <p:cNvSpPr/>
          <p:nvPr/>
        </p:nvSpPr>
        <p:spPr>
          <a:xfrm>
            <a:off x="-1935" y="5720094"/>
            <a:ext cx="1874231"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0" name="正方形/長方形 39"/>
          <p:cNvSpPr/>
          <p:nvPr/>
        </p:nvSpPr>
        <p:spPr>
          <a:xfrm>
            <a:off x="5604682" y="1892001"/>
            <a:ext cx="1827744" cy="261610"/>
          </a:xfrm>
          <a:prstGeom prst="rect">
            <a:avLst/>
          </a:prstGeom>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endParaRPr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41" name="テキスト ボックス 40"/>
          <p:cNvSpPr txBox="1"/>
          <p:nvPr/>
        </p:nvSpPr>
        <p:spPr>
          <a:xfrm>
            <a:off x="6940155" y="5305836"/>
            <a:ext cx="756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経常収支</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3" name="円/楕円 42"/>
          <p:cNvSpPr/>
          <p:nvPr/>
        </p:nvSpPr>
        <p:spPr bwMode="auto">
          <a:xfrm>
            <a:off x="1838951" y="258478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4" name="正方形/長方形 43"/>
          <p:cNvSpPr/>
          <p:nvPr/>
        </p:nvSpPr>
        <p:spPr bwMode="auto">
          <a:xfrm>
            <a:off x="4036962" y="775747"/>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通勤</a:t>
            </a:r>
          </a:p>
        </p:txBody>
      </p:sp>
      <p:sp>
        <p:nvSpPr>
          <p:cNvPr id="45" name="テキスト ボックス 44"/>
          <p:cNvSpPr txBox="1"/>
          <p:nvPr/>
        </p:nvSpPr>
        <p:spPr>
          <a:xfrm>
            <a:off x="3952249" y="1003317"/>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en-US" altLang="ja-JP" dirty="0"/>
              <a:t>GRP</a:t>
            </a:r>
            <a:r>
              <a:rPr lang="ja-JP" altLang="en-US" dirty="0"/>
              <a:t>の○○</a:t>
            </a:r>
            <a:r>
              <a:rPr lang="en-US" altLang="ja-JP" dirty="0"/>
              <a:t>%</a:t>
            </a:r>
          </a:p>
        </p:txBody>
      </p:sp>
      <p:sp>
        <p:nvSpPr>
          <p:cNvPr id="46" name="テキスト ボックス 45"/>
          <p:cNvSpPr txBox="1"/>
          <p:nvPr/>
        </p:nvSpPr>
        <p:spPr>
          <a:xfrm>
            <a:off x="1749141" y="1000886"/>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7" name="テキスト ボックス 46"/>
          <p:cNvSpPr txBox="1"/>
          <p:nvPr/>
        </p:nvSpPr>
        <p:spPr>
          <a:xfrm>
            <a:off x="2366634" y="650150"/>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48" name="テキスト ボックス 47"/>
          <p:cNvSpPr txBox="1"/>
          <p:nvPr/>
        </p:nvSpPr>
        <p:spPr>
          <a:xfrm>
            <a:off x="5684184" y="1490769"/>
            <a:ext cx="2016000" cy="430887"/>
          </a:xfrm>
          <a:prstGeom prst="rect">
            <a:avLst/>
          </a:prstGeom>
          <a:noFill/>
          <a:ln w="19050">
            <a:solidFill>
              <a:srgbClr val="0070C0"/>
            </a:solidFill>
            <a:prstDash val="sysDash"/>
          </a:ln>
        </p:spPr>
        <p:txBody>
          <a:bodyPr wrap="square" rtlCol="0">
            <a:normAutofit/>
          </a:bodyPr>
          <a:lstStyle/>
          <a:p>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1</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人当たり所得○○万円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p:txBody>
      </p:sp>
      <p:sp>
        <p:nvSpPr>
          <p:cNvPr id="49" name="テキスト ボックス 48"/>
          <p:cNvSpPr txBox="1"/>
          <p:nvPr/>
        </p:nvSpPr>
        <p:spPr>
          <a:xfrm>
            <a:off x="6059767" y="880759"/>
            <a:ext cx="1152000"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pPr algn="r"/>
            <a:r>
              <a:rPr lang="en-US" altLang="ja-JP" dirty="0"/>
              <a:t>GRP</a:t>
            </a:r>
            <a:r>
              <a:rPr lang="ja-JP" altLang="en-US" dirty="0"/>
              <a:t>の○○</a:t>
            </a:r>
            <a:r>
              <a:rPr lang="en-US" altLang="ja-JP" dirty="0"/>
              <a:t>%</a:t>
            </a:r>
          </a:p>
        </p:txBody>
      </p:sp>
      <p:sp>
        <p:nvSpPr>
          <p:cNvPr id="50" name="円/楕円 49"/>
          <p:cNvSpPr/>
          <p:nvPr/>
        </p:nvSpPr>
        <p:spPr bwMode="auto">
          <a:xfrm>
            <a:off x="6333068" y="5052575"/>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テキスト ボックス 50"/>
          <p:cNvSpPr txBox="1"/>
          <p:nvPr/>
        </p:nvSpPr>
        <p:spPr>
          <a:xfrm>
            <a:off x="6940155" y="5756762"/>
            <a:ext cx="800219" cy="276999"/>
          </a:xfrm>
          <a:prstGeom prst="rect">
            <a:avLst/>
          </a:prstGeom>
          <a:solidFill>
            <a:srgbClr val="FFFF00"/>
          </a:solidFill>
        </p:spPr>
        <p:txBody>
          <a:bodyPr wrap="none" rtlCol="0">
            <a:spAutoFit/>
          </a:bodyPr>
          <a:lstStyle>
            <a:defPPr>
              <a:defRPr lang="ja-JP"/>
            </a:defPPr>
            <a:lvl1pPr>
              <a:defRPr sz="1200" b="1">
                <a:solidFill>
                  <a:srgbClr val="FF0000"/>
                </a:solidFill>
                <a:latin typeface="Meiryo UI" pitchFamily="50" charset="-128"/>
                <a:ea typeface="Meiryo UI" pitchFamily="50" charset="-128"/>
                <a:cs typeface="Meiryo UI" panose="020B0604030504040204" pitchFamily="50" charset="-128"/>
              </a:defRPr>
            </a:lvl1pPr>
          </a:lstStyle>
          <a:p>
            <a:r>
              <a:rPr lang="ja-JP" altLang="en-US" dirty="0"/>
              <a:t>○○億円</a:t>
            </a:r>
          </a:p>
        </p:txBody>
      </p:sp>
      <p:sp>
        <p:nvSpPr>
          <p:cNvPr id="52" name="円/楕円 51"/>
          <p:cNvSpPr/>
          <p:nvPr/>
        </p:nvSpPr>
        <p:spPr bwMode="auto">
          <a:xfrm>
            <a:off x="7341690" y="4376563"/>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3" name="テキスト ボックス 52"/>
          <p:cNvSpPr txBox="1"/>
          <p:nvPr/>
        </p:nvSpPr>
        <p:spPr>
          <a:xfrm>
            <a:off x="5892218" y="4473449"/>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54" name="テキスト ボックス 53"/>
          <p:cNvSpPr txBox="1"/>
          <p:nvPr/>
        </p:nvSpPr>
        <p:spPr>
          <a:xfrm>
            <a:off x="6539490" y="5647096"/>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dirty="0"/>
              <a:t>▲</a:t>
            </a:r>
          </a:p>
        </p:txBody>
      </p:sp>
      <p:sp>
        <p:nvSpPr>
          <p:cNvPr id="55" name="テキスト ボックス 54"/>
          <p:cNvSpPr txBox="1"/>
          <p:nvPr/>
        </p:nvSpPr>
        <p:spPr>
          <a:xfrm>
            <a:off x="4492993" y="655021"/>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56" name="テキスト ボックス 55"/>
          <p:cNvSpPr txBox="1"/>
          <p:nvPr/>
        </p:nvSpPr>
        <p:spPr>
          <a:xfrm>
            <a:off x="5699574" y="1195457"/>
            <a:ext cx="1031051"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地域住民所得</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7" name="テキスト ボックス 56"/>
          <p:cNvSpPr txBox="1"/>
          <p:nvPr/>
        </p:nvSpPr>
        <p:spPr>
          <a:xfrm>
            <a:off x="72225" y="4988583"/>
            <a:ext cx="889987"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労働生産性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58" name="テキスト ボックス 57"/>
          <p:cNvSpPr txBox="1"/>
          <p:nvPr/>
        </p:nvSpPr>
        <p:spPr>
          <a:xfrm>
            <a:off x="2097724" y="5305506"/>
            <a:ext cx="2052000" cy="430887"/>
          </a:xfrm>
          <a:prstGeom prst="rect">
            <a:avLst/>
          </a:prstGeom>
          <a:noFill/>
          <a:ln w="19050">
            <a:solidFill>
              <a:srgbClr val="0070C0"/>
            </a:solidFill>
            <a:prstDash val="sysDash"/>
          </a:ln>
        </p:spPr>
        <p:txBody>
          <a:bodyPr wrap="square" rtlCol="0">
            <a:normAutofit/>
          </a:bodyPr>
          <a:lstStyle/>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p>
          <a:p>
            <a:r>
              <a:rPr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全国平均○○百万円</a:t>
            </a:r>
            <a:r>
              <a:rPr lang="en-US" altLang="ja-JP"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endParaRPr kumimoji="1" lang="ja-JP" altLang="en-US" sz="11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p:cNvSpPr/>
          <p:nvPr/>
        </p:nvSpPr>
        <p:spPr>
          <a:xfrm>
            <a:off x="2037994" y="5720094"/>
            <a:ext cx="1874231" cy="261610"/>
          </a:xfrm>
          <a:prstGeom prst="rect">
            <a:avLst/>
          </a:prstGeom>
          <a:noFill/>
        </p:spPr>
        <p:txBody>
          <a:bodyPr wrap="none">
            <a:spAutoFit/>
          </a:bodyPr>
          <a:lstStyle/>
          <a:p>
            <a:r>
              <a:rPr lang="en-US" altLang="ja-JP" sz="1100" b="1" dirty="0">
                <a:solidFill>
                  <a:srgbClr val="FF0000"/>
                </a:solidFill>
                <a:latin typeface="Meiryo UI" pitchFamily="50" charset="-128"/>
                <a:ea typeface="Meiryo UI" pitchFamily="50" charset="-128"/>
                <a:cs typeface="Meiryo UI" panose="020B0604030504040204" pitchFamily="50" charset="-128"/>
              </a:rPr>
              <a:t>(</a:t>
            </a:r>
            <a:r>
              <a:rPr lang="ja-JP" altLang="en-US" sz="1100" b="1" dirty="0">
                <a:solidFill>
                  <a:srgbClr val="FF0000"/>
                </a:solidFill>
                <a:latin typeface="Meiryo UI" pitchFamily="50" charset="-128"/>
                <a:ea typeface="Meiryo UI" pitchFamily="50" charset="-128"/>
                <a:cs typeface="Meiryo UI" panose="020B0604030504040204" pitchFamily="50" charset="-128"/>
              </a:rPr>
              <a:t>○○位</a:t>
            </a:r>
            <a:r>
              <a:rPr lang="en-US" altLang="ja-JP" sz="1100" b="1" dirty="0">
                <a:solidFill>
                  <a:srgbClr val="FF0000"/>
                </a:solidFill>
                <a:latin typeface="Meiryo UI" pitchFamily="50" charset="-128"/>
                <a:ea typeface="Meiryo UI" pitchFamily="50" charset="-128"/>
                <a:cs typeface="Meiryo UI" panose="020B0604030504040204" pitchFamily="50" charset="-128"/>
              </a:rPr>
              <a:t>/1,741</a:t>
            </a:r>
            <a:r>
              <a:rPr lang="ja-JP" altLang="en-US" sz="110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100" b="1" dirty="0">
                <a:solidFill>
                  <a:srgbClr val="FF0000"/>
                </a:solidFill>
                <a:latin typeface="Meiryo UI" pitchFamily="50" charset="-128"/>
                <a:ea typeface="Meiryo UI" pitchFamily="50" charset="-128"/>
                <a:cs typeface="Meiryo UI" panose="020B0604030504040204" pitchFamily="50" charset="-128"/>
              </a:rPr>
              <a:t>)</a:t>
            </a:r>
          </a:p>
        </p:txBody>
      </p:sp>
      <p:sp>
        <p:nvSpPr>
          <p:cNvPr id="60" name="テキスト ボックス 59"/>
          <p:cNvSpPr txBox="1"/>
          <p:nvPr/>
        </p:nvSpPr>
        <p:spPr>
          <a:xfrm>
            <a:off x="2097725" y="4983893"/>
            <a:ext cx="1207382" cy="261610"/>
          </a:xfrm>
          <a:prstGeom prst="rect">
            <a:avLst/>
          </a:prstGeom>
          <a:solidFill>
            <a:srgbClr val="002060"/>
          </a:solidFill>
        </p:spPr>
        <p:txBody>
          <a:bodyPr wrap="none" rtlCol="0">
            <a:spAutoFit/>
          </a:bodyPr>
          <a:lstStyle/>
          <a:p>
            <a:r>
              <a:rPr lang="ja-JP" altLang="en-US" sz="1100" b="1" dirty="0">
                <a:solidFill>
                  <a:schemeClr val="bg1"/>
                </a:solidFill>
                <a:latin typeface="Meiryo UI" pitchFamily="50" charset="-128"/>
                <a:ea typeface="Meiryo UI" pitchFamily="50" charset="-128"/>
                <a:cs typeface="Meiryo UI" panose="020B0604030504040204" pitchFamily="50" charset="-128"/>
              </a:rPr>
              <a:t>エネルギー生産性</a:t>
            </a:r>
            <a:endParaRPr kumimoji="1" lang="ja-JP" altLang="en-US" sz="1100" b="1" dirty="0">
              <a:solidFill>
                <a:schemeClr val="bg1"/>
              </a:solidFill>
              <a:latin typeface="Meiryo UI" pitchFamily="50" charset="-128"/>
              <a:ea typeface="Meiryo UI" pitchFamily="50" charset="-128"/>
              <a:cs typeface="Meiryo UI" panose="020B0604030504040204" pitchFamily="50" charset="-128"/>
            </a:endParaRPr>
          </a:p>
        </p:txBody>
      </p:sp>
      <p:sp>
        <p:nvSpPr>
          <p:cNvPr id="65" name="通勤矢印"/>
          <p:cNvSpPr/>
          <p:nvPr/>
        </p:nvSpPr>
        <p:spPr bwMode="auto">
          <a:xfrm rot="10800000">
            <a:off x="3480590" y="879433"/>
            <a:ext cx="576000" cy="828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テキスト ボックス 65"/>
          <p:cNvSpPr txBox="1"/>
          <p:nvPr/>
        </p:nvSpPr>
        <p:spPr>
          <a:xfrm>
            <a:off x="8533708" y="3906898"/>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7" name="テキスト ボックス 66"/>
          <p:cNvSpPr txBox="1"/>
          <p:nvPr/>
        </p:nvSpPr>
        <p:spPr>
          <a:xfrm>
            <a:off x="8294831" y="2634197"/>
            <a:ext cx="442750" cy="400110"/>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8" name="テキスト ボックス 67"/>
          <p:cNvSpPr txBox="1"/>
          <p:nvPr/>
        </p:nvSpPr>
        <p:spPr>
          <a:xfrm>
            <a:off x="902926" y="4899895"/>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69" name="テキスト ボックス 68"/>
          <p:cNvSpPr txBox="1"/>
          <p:nvPr/>
        </p:nvSpPr>
        <p:spPr>
          <a:xfrm>
            <a:off x="7771378" y="2966674"/>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0" name="テキスト ボックス 69"/>
          <p:cNvSpPr txBox="1"/>
          <p:nvPr/>
        </p:nvSpPr>
        <p:spPr>
          <a:xfrm>
            <a:off x="8001949" y="4252813"/>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1" name="テキスト ボックス 70"/>
          <p:cNvSpPr txBox="1"/>
          <p:nvPr/>
        </p:nvSpPr>
        <p:spPr>
          <a:xfrm>
            <a:off x="6930448" y="5527939"/>
            <a:ext cx="1152000"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4" name="TB11"/>
          <p:cNvSpPr txBox="1"/>
          <p:nvPr/>
        </p:nvSpPr>
        <p:spPr>
          <a:xfrm>
            <a:off x="7709899" y="5211661"/>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⑪</a:t>
            </a:r>
          </a:p>
        </p:txBody>
      </p:sp>
      <p:sp>
        <p:nvSpPr>
          <p:cNvPr id="75" name="TB10"/>
          <p:cNvSpPr txBox="1"/>
          <p:nvPr/>
        </p:nvSpPr>
        <p:spPr>
          <a:xfrm>
            <a:off x="7693854" y="3869241"/>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⑩</a:t>
            </a:r>
            <a:endParaRPr kumimoji="1" lang="ja-JP" altLang="en-US" b="1" dirty="0">
              <a:solidFill>
                <a:schemeClr val="accent6">
                  <a:lumMod val="75000"/>
                </a:schemeClr>
              </a:solidFill>
              <a:latin typeface="Meiryo UI" pitchFamily="50" charset="-128"/>
              <a:ea typeface="Meiryo UI" pitchFamily="50" charset="-128"/>
            </a:endParaRPr>
          </a:p>
        </p:txBody>
      </p:sp>
      <p:sp>
        <p:nvSpPr>
          <p:cNvPr id="76" name="TB9"/>
          <p:cNvSpPr txBox="1"/>
          <p:nvPr/>
        </p:nvSpPr>
        <p:spPr>
          <a:xfrm>
            <a:off x="7448678" y="263766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⑨</a:t>
            </a:r>
            <a:endParaRPr kumimoji="1" lang="ja-JP" altLang="en-US" b="1" dirty="0">
              <a:solidFill>
                <a:schemeClr val="accent6">
                  <a:lumMod val="75000"/>
                </a:schemeClr>
              </a:solidFill>
              <a:latin typeface="Meiryo UI" pitchFamily="50" charset="-128"/>
              <a:ea typeface="Meiryo UI" pitchFamily="50" charset="-128"/>
            </a:endParaRPr>
          </a:p>
        </p:txBody>
      </p:sp>
      <p:sp>
        <p:nvSpPr>
          <p:cNvPr id="77" name="TB8"/>
          <p:cNvSpPr txBox="1"/>
          <p:nvPr/>
        </p:nvSpPr>
        <p:spPr>
          <a:xfrm>
            <a:off x="6991708" y="1088499"/>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⑧</a:t>
            </a:r>
            <a:endParaRPr kumimoji="1" lang="ja-JP" altLang="en-US" b="1" dirty="0">
              <a:solidFill>
                <a:schemeClr val="accent6">
                  <a:lumMod val="75000"/>
                </a:schemeClr>
              </a:solidFill>
              <a:latin typeface="Meiryo UI" pitchFamily="50" charset="-128"/>
              <a:ea typeface="Meiryo UI" pitchFamily="50" charset="-128"/>
            </a:endParaRPr>
          </a:p>
        </p:txBody>
      </p:sp>
      <p:sp>
        <p:nvSpPr>
          <p:cNvPr id="78" name="TB7"/>
          <p:cNvSpPr txBox="1"/>
          <p:nvPr/>
        </p:nvSpPr>
        <p:spPr>
          <a:xfrm>
            <a:off x="5021864" y="676254"/>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⑦</a:t>
            </a:r>
            <a:endParaRPr kumimoji="1" lang="ja-JP" altLang="en-US" b="1" dirty="0">
              <a:solidFill>
                <a:schemeClr val="accent6">
                  <a:lumMod val="75000"/>
                </a:schemeClr>
              </a:solidFill>
              <a:latin typeface="Meiryo UI" pitchFamily="50" charset="-128"/>
              <a:ea typeface="Meiryo UI" pitchFamily="50" charset="-128"/>
            </a:endParaRPr>
          </a:p>
        </p:txBody>
      </p:sp>
      <p:sp>
        <p:nvSpPr>
          <p:cNvPr id="79" name="TB6"/>
          <p:cNvSpPr txBox="1"/>
          <p:nvPr/>
        </p:nvSpPr>
        <p:spPr>
          <a:xfrm>
            <a:off x="3675083" y="5123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⑥</a:t>
            </a:r>
            <a:endParaRPr kumimoji="1" lang="ja-JP" altLang="en-US" b="1" dirty="0">
              <a:solidFill>
                <a:schemeClr val="accent6">
                  <a:lumMod val="75000"/>
                </a:schemeClr>
              </a:solidFill>
              <a:latin typeface="Meiryo UI" pitchFamily="50" charset="-128"/>
              <a:ea typeface="Meiryo UI" pitchFamily="50" charset="-128"/>
            </a:endParaRPr>
          </a:p>
        </p:txBody>
      </p:sp>
      <p:sp>
        <p:nvSpPr>
          <p:cNvPr id="80" name="TB5"/>
          <p:cNvSpPr txBox="1"/>
          <p:nvPr/>
        </p:nvSpPr>
        <p:spPr>
          <a:xfrm>
            <a:off x="1360169" y="73807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⑤</a:t>
            </a:r>
          </a:p>
        </p:txBody>
      </p:sp>
      <p:sp>
        <p:nvSpPr>
          <p:cNvPr id="81" name="TB4"/>
          <p:cNvSpPr txBox="1"/>
          <p:nvPr/>
        </p:nvSpPr>
        <p:spPr>
          <a:xfrm>
            <a:off x="3433021" y="1987955"/>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④</a:t>
            </a:r>
          </a:p>
        </p:txBody>
      </p:sp>
      <p:sp>
        <p:nvSpPr>
          <p:cNvPr id="82" name="TB3"/>
          <p:cNvSpPr txBox="1"/>
          <p:nvPr/>
        </p:nvSpPr>
        <p:spPr>
          <a:xfrm>
            <a:off x="3615465" y="4914643"/>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③</a:t>
            </a:r>
            <a:endParaRPr kumimoji="1" lang="ja-JP" altLang="en-US" b="1" dirty="0">
              <a:solidFill>
                <a:schemeClr val="accent6">
                  <a:lumMod val="75000"/>
                </a:schemeClr>
              </a:solidFill>
              <a:latin typeface="Meiryo UI" pitchFamily="50" charset="-128"/>
              <a:ea typeface="Meiryo UI" pitchFamily="50" charset="-128"/>
            </a:endParaRPr>
          </a:p>
        </p:txBody>
      </p:sp>
      <p:sp>
        <p:nvSpPr>
          <p:cNvPr id="83" name="TB2"/>
          <p:cNvSpPr txBox="1"/>
          <p:nvPr/>
        </p:nvSpPr>
        <p:spPr>
          <a:xfrm>
            <a:off x="1242058" y="4906242"/>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②</a:t>
            </a:r>
            <a:endParaRPr kumimoji="1" lang="ja-JP" altLang="en-US" b="1" dirty="0">
              <a:solidFill>
                <a:schemeClr val="accent6">
                  <a:lumMod val="75000"/>
                </a:schemeClr>
              </a:solidFill>
              <a:latin typeface="Meiryo UI" pitchFamily="50" charset="-128"/>
              <a:ea typeface="Meiryo UI" pitchFamily="50" charset="-128"/>
            </a:endParaRPr>
          </a:p>
        </p:txBody>
      </p:sp>
      <p:sp>
        <p:nvSpPr>
          <p:cNvPr id="84" name="TB1"/>
          <p:cNvSpPr txBox="1"/>
          <p:nvPr/>
        </p:nvSpPr>
        <p:spPr>
          <a:xfrm>
            <a:off x="955271" y="4046069"/>
            <a:ext cx="365760" cy="400110"/>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①</a:t>
            </a:r>
          </a:p>
        </p:txBody>
      </p:sp>
      <p:sp>
        <p:nvSpPr>
          <p:cNvPr id="85" name="テキスト ボックス 60"/>
          <p:cNvSpPr txBox="1"/>
          <p:nvPr/>
        </p:nvSpPr>
        <p:spPr>
          <a:xfrm>
            <a:off x="4365683" y="5378507"/>
            <a:ext cx="1152000" cy="246221"/>
          </a:xfrm>
          <a:prstGeom prst="rect">
            <a:avLst/>
          </a:prstGeom>
          <a:noFill/>
        </p:spPr>
        <p:txBody>
          <a:bodyPr wrap="square" rtlCol="0">
            <a:spAutoFit/>
          </a:bodyPr>
          <a:lstStyle/>
          <a:p>
            <a:pPr algn="ctr"/>
            <a:r>
              <a:rPr kumimoji="1" lang="en-US" altLang="ja-JP" sz="1000" b="1" dirty="0">
                <a:latin typeface="Meiryo UI" pitchFamily="50" charset="-128"/>
                <a:ea typeface="Meiryo UI" pitchFamily="50" charset="-128"/>
                <a:cs typeface="Meiryo UI" panose="020B0604030504040204" pitchFamily="50" charset="-128"/>
              </a:rPr>
              <a:t>GRP</a:t>
            </a:r>
            <a:r>
              <a:rPr kumimoji="1" lang="ja-JP" altLang="en-US" sz="1000" b="1" dirty="0">
                <a:latin typeface="Meiryo UI" pitchFamily="50" charset="-128"/>
                <a:ea typeface="Meiryo UI" pitchFamily="50" charset="-128"/>
                <a:cs typeface="Meiryo UI" panose="020B0604030504040204" pitchFamily="50" charset="-128"/>
              </a:rPr>
              <a:t>の</a:t>
            </a:r>
            <a:r>
              <a:rPr lang="ja-JP" altLang="en-US" sz="1000" b="1" dirty="0">
                <a:latin typeface="Meiryo UI" pitchFamily="50" charset="-128"/>
                <a:ea typeface="Meiryo UI" pitchFamily="50" charset="-128"/>
                <a:cs typeface="Meiryo UI" panose="020B0604030504040204" pitchFamily="50" charset="-128"/>
              </a:rPr>
              <a:t>○○</a:t>
            </a:r>
            <a:r>
              <a:rPr kumimoji="1" lang="en-US" altLang="ja-JP" sz="1000" b="1" dirty="0">
                <a:latin typeface="Meiryo UI" pitchFamily="50" charset="-128"/>
                <a:ea typeface="Meiryo UI" pitchFamily="50" charset="-128"/>
                <a:cs typeface="Meiryo UI" panose="020B0604030504040204" pitchFamily="50" charset="-128"/>
              </a:rPr>
              <a:t>%</a:t>
            </a:r>
            <a:endParaRPr kumimoji="1" lang="ja-JP" altLang="en-US" sz="1000" b="1" dirty="0">
              <a:latin typeface="Meiryo UI" pitchFamily="50" charset="-128"/>
              <a:ea typeface="Meiryo UI" pitchFamily="50" charset="-128"/>
              <a:cs typeface="Meiryo UI" panose="020B0604030504040204" pitchFamily="50" charset="-128"/>
            </a:endParaRPr>
          </a:p>
        </p:txBody>
      </p:sp>
      <p:sp>
        <p:nvSpPr>
          <p:cNvPr id="86" name="テキスト ボックス 61"/>
          <p:cNvSpPr txBox="1"/>
          <p:nvPr/>
        </p:nvSpPr>
        <p:spPr>
          <a:xfrm>
            <a:off x="4380333" y="5151515"/>
            <a:ext cx="982961" cy="246221"/>
          </a:xfrm>
          <a:prstGeom prst="rect">
            <a:avLst/>
          </a:prstGeom>
          <a:solidFill>
            <a:srgbClr val="C9E8FF"/>
          </a:solidFill>
        </p:spPr>
        <p:txBody>
          <a:bodyPr wrap="square" rtlCol="0">
            <a:spAutoFit/>
          </a:bodyPr>
          <a:lstStyle>
            <a:defPPr>
              <a:defRPr lang="ja-JP"/>
            </a:defPPr>
            <a:lvl1pPr algn="just">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dirty="0"/>
              <a:t>エネルギー代金</a:t>
            </a:r>
          </a:p>
        </p:txBody>
      </p:sp>
      <p:sp>
        <p:nvSpPr>
          <p:cNvPr id="87" name="テキスト ボックス 62"/>
          <p:cNvSpPr txBox="1"/>
          <p:nvPr/>
        </p:nvSpPr>
        <p:spPr>
          <a:xfrm>
            <a:off x="4652402" y="5606181"/>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88" name="エネルギー矢印"/>
          <p:cNvSpPr/>
          <p:nvPr/>
        </p:nvSpPr>
        <p:spPr bwMode="auto">
          <a:xfrm>
            <a:off x="5402427" y="4943841"/>
            <a:ext cx="576000" cy="792000"/>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9" name="テキスト ボックス 72"/>
          <p:cNvSpPr txBox="1"/>
          <p:nvPr/>
        </p:nvSpPr>
        <p:spPr>
          <a:xfrm>
            <a:off x="4259394" y="5569829"/>
            <a:ext cx="441146"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90" name="TB11"/>
          <p:cNvSpPr txBox="1"/>
          <p:nvPr/>
        </p:nvSpPr>
        <p:spPr>
          <a:xfrm>
            <a:off x="4405335" y="4796667"/>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⑫</a:t>
            </a:r>
            <a:endParaRPr kumimoji="1" lang="ja-JP" altLang="en-US" b="1" dirty="0">
              <a:solidFill>
                <a:schemeClr val="accent6">
                  <a:lumMod val="75000"/>
                </a:schemeClr>
              </a:solidFill>
              <a:latin typeface="Meiryo UI" pitchFamily="50" charset="-128"/>
              <a:ea typeface="Meiryo UI" pitchFamily="50" charset="-128"/>
            </a:endParaRPr>
          </a:p>
        </p:txBody>
      </p:sp>
      <p:sp>
        <p:nvSpPr>
          <p:cNvPr id="92" name="正方形/長方形 91"/>
          <p:cNvSpPr/>
          <p:nvPr/>
        </p:nvSpPr>
        <p:spPr bwMode="auto">
          <a:xfrm>
            <a:off x="1749141" y="773581"/>
            <a:ext cx="648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本社等</a:t>
            </a:r>
          </a:p>
        </p:txBody>
      </p:sp>
      <p:sp>
        <p:nvSpPr>
          <p:cNvPr id="93" name="正方形/長方形 92"/>
          <p:cNvSpPr/>
          <p:nvPr/>
        </p:nvSpPr>
        <p:spPr bwMode="auto">
          <a:xfrm>
            <a:off x="7815607" y="2748972"/>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消費</a:t>
            </a:r>
          </a:p>
        </p:txBody>
      </p:sp>
      <p:sp>
        <p:nvSpPr>
          <p:cNvPr id="94" name="正方形/長方形 93"/>
          <p:cNvSpPr/>
          <p:nvPr/>
        </p:nvSpPr>
        <p:spPr bwMode="auto">
          <a:xfrm>
            <a:off x="8069041" y="4027221"/>
            <a:ext cx="5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投資</a:t>
            </a:r>
          </a:p>
        </p:txBody>
      </p:sp>
      <p:sp>
        <p:nvSpPr>
          <p:cNvPr id="91" name="円/楕円 90"/>
          <p:cNvSpPr/>
          <p:nvPr/>
        </p:nvSpPr>
        <p:spPr bwMode="auto">
          <a:xfrm>
            <a:off x="3399288" y="1017016"/>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5" name="円/楕円 94"/>
          <p:cNvSpPr/>
          <p:nvPr/>
        </p:nvSpPr>
        <p:spPr bwMode="auto">
          <a:xfrm>
            <a:off x="5107106" y="1339100"/>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6" name="円/楕円 95"/>
          <p:cNvSpPr/>
          <p:nvPr/>
        </p:nvSpPr>
        <p:spPr bwMode="auto">
          <a:xfrm>
            <a:off x="5410225" y="5274659"/>
            <a:ext cx="468000" cy="324000"/>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2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1" name="TB11"/>
          <p:cNvSpPr txBox="1"/>
          <p:nvPr/>
        </p:nvSpPr>
        <p:spPr>
          <a:xfrm>
            <a:off x="3926102" y="5916955"/>
            <a:ext cx="365760" cy="400110"/>
          </a:xfrm>
          <a:prstGeom prst="rect">
            <a:avLst/>
          </a:prstGeom>
          <a:noFill/>
        </p:spPr>
        <p:txBody>
          <a:bodyPr wrap="square" rtlCol="0">
            <a:spAutoFit/>
          </a:bodyPr>
          <a:lstStyle/>
          <a:p>
            <a:pPr algn="ctr"/>
            <a:r>
              <a:rPr lang="ja-JP" altLang="en-US" b="1" dirty="0">
                <a:solidFill>
                  <a:schemeClr val="accent6">
                    <a:lumMod val="75000"/>
                  </a:schemeClr>
                </a:solidFill>
                <a:latin typeface="Meiryo UI" pitchFamily="50" charset="-128"/>
                <a:ea typeface="Meiryo UI" pitchFamily="50" charset="-128"/>
              </a:rPr>
              <a:t>⑬</a:t>
            </a:r>
            <a:endParaRPr kumimoji="1" lang="ja-JP" altLang="en-US" b="1" dirty="0">
              <a:solidFill>
                <a:schemeClr val="accent6">
                  <a:lumMod val="75000"/>
                </a:schemeClr>
              </a:solidFill>
              <a:latin typeface="Meiryo UI" pitchFamily="50" charset="-128"/>
              <a:ea typeface="Meiryo UI" pitchFamily="50" charset="-128"/>
            </a:endParaRPr>
          </a:p>
        </p:txBody>
      </p:sp>
      <p:sp>
        <p:nvSpPr>
          <p:cNvPr id="102" name="テキスト ボックス 101"/>
          <p:cNvSpPr txBox="1"/>
          <p:nvPr/>
        </p:nvSpPr>
        <p:spPr>
          <a:xfrm>
            <a:off x="4246518" y="6014729"/>
            <a:ext cx="1404000" cy="246221"/>
          </a:xfrm>
          <a:prstGeom prst="rect">
            <a:avLst/>
          </a:prstGeom>
          <a:solidFill>
            <a:srgbClr val="C9E8FF"/>
          </a:solidFill>
        </p:spPr>
        <p:txBody>
          <a:bodyPr wrap="square" rtlCol="0">
            <a:spAutoFit/>
          </a:bodyPr>
          <a:lstStyle/>
          <a:p>
            <a:pPr algn="just"/>
            <a:r>
              <a:rPr lang="ja-JP" altLang="en-US" sz="1000" b="1" dirty="0">
                <a:latin typeface="Meiryo UI" panose="020B0604030504040204" pitchFamily="50" charset="-128"/>
                <a:ea typeface="Meiryo UI" panose="020B0604030504040204" pitchFamily="50" charset="-128"/>
                <a:cs typeface="Meiryo UI" panose="020B0604030504040204" pitchFamily="50" charset="-128"/>
              </a:rPr>
              <a:t>再エネ導入ポテンシャル</a:t>
            </a:r>
            <a:endParaRPr kumimoji="1" lang="ja-JP" altLang="en-US"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3" name="テキスト ボックス 10"/>
          <p:cNvSpPr txBox="1"/>
          <p:nvPr/>
        </p:nvSpPr>
        <p:spPr>
          <a:xfrm>
            <a:off x="5664022" y="5999340"/>
            <a:ext cx="666721"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a:t>
            </a:r>
            <a:r>
              <a:rPr lang="en-US" altLang="ja-JP" sz="1200" b="1" dirty="0">
                <a:solidFill>
                  <a:srgbClr val="FF0000"/>
                </a:solidFill>
                <a:latin typeface="Meiryo UI" pitchFamily="50" charset="-128"/>
                <a:ea typeface="Meiryo UI" pitchFamily="50" charset="-128"/>
                <a:cs typeface="Meiryo UI" panose="020B0604030504040204" pitchFamily="50" charset="-128"/>
              </a:rPr>
              <a:t>TJ</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104" name="正方形/長方形 103">
            <a:extLst>
              <a:ext uri="{FF2B5EF4-FFF2-40B4-BE49-F238E27FC236}">
                <a16:creationId xmlns:a16="http://schemas.microsoft.com/office/drawing/2014/main" id="{CC1F7C55-F892-E28E-35DA-D879A55FF127}"/>
              </a:ext>
            </a:extLst>
          </p:cNvPr>
          <p:cNvSpPr/>
          <p:nvPr/>
        </p:nvSpPr>
        <p:spPr>
          <a:xfrm>
            <a:off x="94418" y="6282955"/>
            <a:ext cx="6327500" cy="24622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）地域住民所得は、夜間人口</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人当たりの所得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雇用者所得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その他所得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を意味する。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）エネルギー代金の収支は経常収支の内数であり、原材料利用や本社・営業所等の活動</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非エネルギー</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は含まれない。</a:t>
            </a:r>
            <a:r>
              <a:rPr lang="en-US" altLang="ja-JP" sz="800" dirty="0">
                <a:latin typeface="Meiryo UI" pitchFamily="50" charset="-128"/>
                <a:ea typeface="Meiryo UI" pitchFamily="50" charset="-128"/>
              </a:rPr>
              <a:t>※Ver3.0</a:t>
            </a:r>
            <a:r>
              <a:rPr lang="ja-JP" altLang="en-US" sz="800" dirty="0">
                <a:latin typeface="Meiryo UI" pitchFamily="50" charset="-128"/>
                <a:ea typeface="Meiryo UI" pitchFamily="50" charset="-128"/>
              </a:rPr>
              <a:t>までは含まれる</a:t>
            </a:r>
          </a:p>
        </p:txBody>
      </p:sp>
      <p:sp>
        <p:nvSpPr>
          <p:cNvPr id="105" name="正方形/長方形 104"/>
          <p:cNvSpPr/>
          <p:nvPr/>
        </p:nvSpPr>
        <p:spPr>
          <a:xfrm>
            <a:off x="0" y="6094918"/>
            <a:ext cx="392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「国民経済計算」、「県民経済計算」、「産業連関表」、「国勢調査」等より作成</a:t>
            </a:r>
          </a:p>
        </p:txBody>
      </p:sp>
      <p:sp>
        <p:nvSpPr>
          <p:cNvPr id="98" name="正方形/長方形 31">
            <a:extLst>
              <a:ext uri="{FF2B5EF4-FFF2-40B4-BE49-F238E27FC236}">
                <a16:creationId xmlns:a16="http://schemas.microsoft.com/office/drawing/2014/main" id="{BB53FCD6-B326-4029-93E8-1041244673C4}"/>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99" name="スライド番号プレースホルダ 2">
            <a:extLst>
              <a:ext uri="{FF2B5EF4-FFF2-40B4-BE49-F238E27FC236}">
                <a16:creationId xmlns:a16="http://schemas.microsoft.com/office/drawing/2014/main" id="{6433B6D8-53F7-4BC7-9BCB-D8969163D53E}"/>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8</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424099738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テキスト ボックス 16"/>
          <p:cNvSpPr txBox="1"/>
          <p:nvPr/>
        </p:nvSpPr>
        <p:spPr>
          <a:xfrm>
            <a:off x="7281226" y="642008"/>
            <a:ext cx="1836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分析内容</a:t>
            </a:r>
          </a:p>
        </p:txBody>
      </p:sp>
      <p:sp>
        <p:nvSpPr>
          <p:cNvPr id="11" name="テキスト ボックス 10"/>
          <p:cNvSpPr txBox="1"/>
          <p:nvPr/>
        </p:nvSpPr>
        <p:spPr>
          <a:xfrm>
            <a:off x="30001" y="2134877"/>
            <a:ext cx="648000" cy="2196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分</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配</a:t>
            </a:r>
            <a:endParaRPr kumimoji="1" lang="en-US" altLang="ja-JP" sz="1800" b="1" dirty="0">
              <a:solidFill>
                <a:schemeClr val="bg1"/>
              </a:solidFill>
              <a:latin typeface="Meiryo UI" pitchFamily="50" charset="-128"/>
              <a:ea typeface="Meiryo UI" pitchFamily="50" charset="-128"/>
            </a:endParaRPr>
          </a:p>
        </p:txBody>
      </p:sp>
      <p:sp>
        <p:nvSpPr>
          <p:cNvPr id="10" name="テキスト ボックス 9"/>
          <p:cNvSpPr txBox="1"/>
          <p:nvPr/>
        </p:nvSpPr>
        <p:spPr>
          <a:xfrm>
            <a:off x="695531" y="642008"/>
            <a:ext cx="6552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地域の特徴</a:t>
            </a:r>
          </a:p>
        </p:txBody>
      </p:sp>
      <p:sp>
        <p:nvSpPr>
          <p:cNvPr id="19" name="テキスト ボックス 7"/>
          <p:cNvSpPr txBox="1"/>
          <p:nvPr/>
        </p:nvSpPr>
        <p:spPr>
          <a:xfrm>
            <a:off x="30001" y="5612617"/>
            <a:ext cx="648000" cy="792000"/>
          </a:xfrm>
          <a:prstGeom prst="rect">
            <a:avLst/>
          </a:prstGeom>
          <a:solidFill>
            <a:srgbClr val="008080"/>
          </a:solidFill>
        </p:spPr>
        <p:txBody>
          <a:bodyPr vert="eaVert" wrap="square" rtlCol="0" anchor="ctr" anchorCtr="1">
            <a:normAutofit/>
          </a:bodyPr>
          <a:lstStyle/>
          <a:p>
            <a:pPr algn="ctr"/>
            <a:r>
              <a:rPr lang="ja-JP" altLang="en-US" sz="1400" b="1" dirty="0">
                <a:solidFill>
                  <a:schemeClr val="bg1"/>
                </a:solidFill>
                <a:latin typeface="Meiryo UI" pitchFamily="50" charset="-128"/>
                <a:ea typeface="Meiryo UI" pitchFamily="50" charset="-128"/>
              </a:rPr>
              <a:t>エネルギー</a:t>
            </a:r>
            <a:endParaRPr lang="en-US" altLang="ja-JP" sz="1400" b="1" dirty="0">
              <a:solidFill>
                <a:srgbClr val="008080"/>
              </a:solidFill>
              <a:latin typeface="Meiryo UI" pitchFamily="50" charset="-128"/>
              <a:ea typeface="Meiryo UI" pitchFamily="50" charset="-128"/>
            </a:endParaRPr>
          </a:p>
        </p:txBody>
      </p:sp>
      <p:sp>
        <p:nvSpPr>
          <p:cNvPr id="6" name="テキスト ボックス 5"/>
          <p:cNvSpPr txBox="1"/>
          <p:nvPr/>
        </p:nvSpPr>
        <p:spPr>
          <a:xfrm>
            <a:off x="30001" y="4359121"/>
            <a:ext cx="648000" cy="1224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支</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出</a:t>
            </a:r>
            <a:endParaRPr lang="en-US" altLang="ja-JP" sz="1800" b="1" dirty="0">
              <a:solidFill>
                <a:schemeClr val="bg1"/>
              </a:solidFill>
              <a:latin typeface="Meiryo UI" pitchFamily="50" charset="-128"/>
              <a:ea typeface="Meiryo UI" pitchFamily="50" charset="-128"/>
            </a:endParaRPr>
          </a:p>
        </p:txBody>
      </p:sp>
      <p:sp>
        <p:nvSpPr>
          <p:cNvPr id="4" name="テキスト ボックス 3"/>
          <p:cNvSpPr txBox="1"/>
          <p:nvPr/>
        </p:nvSpPr>
        <p:spPr>
          <a:xfrm>
            <a:off x="30001" y="1016213"/>
            <a:ext cx="648000" cy="1080000"/>
          </a:xfrm>
          <a:prstGeom prst="rect">
            <a:avLst/>
          </a:prstGeom>
          <a:solidFill>
            <a:srgbClr val="008080"/>
          </a:solidFill>
        </p:spPr>
        <p:txBody>
          <a:bodyPr wrap="square" rtlCol="0" anchor="ctr" anchorCtr="1">
            <a:normAutofit/>
          </a:bodyPr>
          <a:lstStyle/>
          <a:p>
            <a:pPr algn="ctr"/>
            <a:r>
              <a:rPr kumimoji="1" lang="ja-JP" altLang="en-US" sz="1800" b="1" dirty="0">
                <a:solidFill>
                  <a:schemeClr val="bg1"/>
                </a:solidFill>
                <a:latin typeface="Meiryo UI" pitchFamily="50" charset="-128"/>
                <a:ea typeface="Meiryo UI" pitchFamily="50" charset="-128"/>
              </a:rPr>
              <a:t>生産</a:t>
            </a:r>
            <a:endParaRPr kumimoji="1" lang="en-US" altLang="ja-JP" sz="1800" b="1" dirty="0">
              <a:solidFill>
                <a:schemeClr val="bg1"/>
              </a:solidFill>
              <a:latin typeface="Meiryo UI" pitchFamily="50" charset="-128"/>
              <a:ea typeface="Meiryo UI" pitchFamily="50" charset="-128"/>
            </a:endParaRPr>
          </a:p>
          <a:p>
            <a:pPr algn="ctr"/>
            <a:r>
              <a:rPr kumimoji="1" lang="ja-JP" altLang="en-US" sz="1800" b="1" dirty="0">
                <a:solidFill>
                  <a:schemeClr val="bg1"/>
                </a:solidFill>
                <a:latin typeface="Meiryo UI" pitchFamily="50" charset="-128"/>
                <a:ea typeface="Meiryo UI" pitchFamily="50" charset="-128"/>
              </a:rPr>
              <a:t>販売</a:t>
            </a:r>
          </a:p>
        </p:txBody>
      </p:sp>
      <p:sp>
        <p:nvSpPr>
          <p:cNvPr id="20" name="角丸四角形 15"/>
          <p:cNvSpPr/>
          <p:nvPr/>
        </p:nvSpPr>
        <p:spPr bwMode="auto">
          <a:xfrm>
            <a:off x="7281226" y="5564374"/>
            <a:ext cx="1836000" cy="936000"/>
          </a:xfrm>
          <a:prstGeom prst="roundRect">
            <a:avLst>
              <a:gd name="adj" fmla="val 15435"/>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エネルギー代金の支払いで住民の所得がどれだけ域外に流出しているか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地域内に再生可能エネルギーの導入ポテンシャルがどれぐらい存在するか</a:t>
            </a:r>
            <a:endParaRPr lang="en-US" altLang="ja-JP" sz="1100" b="1" dirty="0">
              <a:latin typeface="Meiryo UI" pitchFamily="50" charset="-128"/>
              <a:ea typeface="Meiryo UI" pitchFamily="50" charset="-128"/>
            </a:endParaRPr>
          </a:p>
        </p:txBody>
      </p:sp>
      <p:sp>
        <p:nvSpPr>
          <p:cNvPr id="15" name="角丸四角形 14"/>
          <p:cNvSpPr/>
          <p:nvPr/>
        </p:nvSpPr>
        <p:spPr bwMode="auto">
          <a:xfrm>
            <a:off x="7281226" y="4381217"/>
            <a:ext cx="1836000" cy="1152000"/>
          </a:xfrm>
          <a:prstGeom prst="roundRect">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地域内で稼いだ所得が地域内の消費や投資に回っているか否か</a:t>
            </a: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消費や投資が域内に流入しているか否か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移出入で所得を稼いでいるか否か</a:t>
            </a:r>
            <a:endParaRPr lang="en-US" altLang="ja-JP" sz="1100" b="1" dirty="0">
              <a:latin typeface="Meiryo UI" pitchFamily="50" charset="-128"/>
              <a:ea typeface="Meiryo UI" pitchFamily="50" charset="-128"/>
            </a:endParaRPr>
          </a:p>
        </p:txBody>
      </p:sp>
      <p:sp>
        <p:nvSpPr>
          <p:cNvPr id="14" name="角丸四角形 13"/>
          <p:cNvSpPr/>
          <p:nvPr/>
        </p:nvSpPr>
        <p:spPr bwMode="auto">
          <a:xfrm>
            <a:off x="7281226" y="2135261"/>
            <a:ext cx="1836000" cy="2196000"/>
          </a:xfrm>
          <a:prstGeom prst="roundRect">
            <a:avLst>
              <a:gd name="adj" fmla="val 8461"/>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spcAft>
                <a:spcPts val="600"/>
              </a:spcAft>
              <a:buFont typeface="Wingdings" panose="05000000000000000000" pitchFamily="2" charset="2"/>
              <a:buChar char="n"/>
            </a:pPr>
            <a:r>
              <a:rPr lang="ja-JP" altLang="en-US" sz="1100" b="1" dirty="0">
                <a:latin typeface="Meiryo UI" pitchFamily="50" charset="-128"/>
                <a:ea typeface="Meiryo UI" pitchFamily="50" charset="-128"/>
              </a:rPr>
              <a:t>生産面で稼いだ付加価値が賃金・人件費として分配され、地域住民の所得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夜間人口</a:t>
            </a:r>
            <a:r>
              <a:rPr lang="en-US" altLang="ja-JP" sz="1100" b="1" dirty="0">
                <a:latin typeface="Meiryo UI" pitchFamily="50" charset="-128"/>
                <a:ea typeface="Meiryo UI" pitchFamily="50" charset="-128"/>
              </a:rPr>
              <a:t>1</a:t>
            </a:r>
            <a:r>
              <a:rPr lang="ja-JP" altLang="en-US" sz="1100" b="1" dirty="0">
                <a:latin typeface="Meiryo UI" pitchFamily="50" charset="-128"/>
                <a:ea typeface="Meiryo UI" pitchFamily="50" charset="-128"/>
              </a:rPr>
              <a:t>人当たり所得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に繋がっているか否か</a:t>
            </a:r>
            <a:endParaRPr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本社等や域外からの通勤者に所得が流出していないか</a:t>
            </a:r>
            <a:endParaRPr kumimoji="1"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財政移転はどの程度か</a:t>
            </a:r>
          </a:p>
        </p:txBody>
      </p:sp>
      <p:sp>
        <p:nvSpPr>
          <p:cNvPr id="13" name="角丸四角形 12"/>
          <p:cNvSpPr/>
          <p:nvPr/>
        </p:nvSpPr>
        <p:spPr bwMode="auto">
          <a:xfrm>
            <a:off x="7281226" y="1023024"/>
            <a:ext cx="1836000" cy="1080000"/>
          </a:xfrm>
          <a:prstGeom prst="roundRect">
            <a:avLst>
              <a:gd name="adj" fmla="val 11808"/>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buFont typeface="Wingdings" panose="05000000000000000000" pitchFamily="2" charset="2"/>
              <a:buChar char="n"/>
            </a:pPr>
            <a:r>
              <a:rPr lang="ja-JP" altLang="en-US" sz="1100" b="1" dirty="0">
                <a:latin typeface="Meiryo UI" pitchFamily="50" charset="-128"/>
                <a:ea typeface="Meiryo UI" pitchFamily="50" charset="-128"/>
              </a:rPr>
              <a:t>域内で労働生産性とエネルギー生産性が両立できているか</a:t>
            </a:r>
            <a:endParaRPr lang="en-US" altLang="ja-JP" sz="1100" b="1" dirty="0">
              <a:latin typeface="Meiryo UI" pitchFamily="50" charset="-128"/>
              <a:ea typeface="Meiryo UI" pitchFamily="50" charset="-128"/>
            </a:endParaRPr>
          </a:p>
          <a:p>
            <a:pPr marL="171450" indent="-171450" algn="just">
              <a:buFont typeface="Wingdings" panose="05000000000000000000" pitchFamily="2" charset="2"/>
              <a:buChar char="n"/>
            </a:pPr>
            <a:r>
              <a:rPr kumimoji="1" lang="ja-JP" altLang="en-US" sz="1100" b="1" dirty="0">
                <a:latin typeface="Meiryo UI" pitchFamily="50" charset="-128"/>
                <a:ea typeface="Meiryo UI" pitchFamily="50" charset="-128"/>
              </a:rPr>
              <a:t>エネルギー生産性は、エネルギー消費１単位あたりの付加価値である</a:t>
            </a:r>
          </a:p>
        </p:txBody>
      </p:sp>
      <p:sp>
        <p:nvSpPr>
          <p:cNvPr id="21" name="TB4エネルギー"/>
          <p:cNvSpPr txBox="1"/>
          <p:nvPr/>
        </p:nvSpPr>
        <p:spPr>
          <a:xfrm>
            <a:off x="695532" y="5612617"/>
            <a:ext cx="6552000" cy="792000"/>
          </a:xfrm>
          <a:prstGeom prst="rect">
            <a:avLst/>
          </a:prstGeom>
          <a:noFill/>
          <a:ln w="12700">
            <a:solidFill>
              <a:schemeClr val="tx1"/>
            </a:solidFill>
          </a:ln>
        </p:spPr>
        <p:txBody>
          <a:bodyPr wrap="square" rtlCol="0" anchor="ctr" anchorCtr="1">
            <a:normAutofit fontScale="92500"/>
          </a:bodyPr>
          <a:lstStyle/>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○○市では、エネルギー代金が域外から○○しており、その規模は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の○○％である。</a:t>
            </a:r>
            <a:endParaRPr lang="en-US" altLang="ja-JP" sz="1400" b="1" dirty="0">
              <a:latin typeface="Meiryo UI" pitchFamily="50" charset="-128"/>
              <a:ea typeface="Meiryo UI" pitchFamily="50" charset="-128"/>
            </a:endParaRPr>
          </a:p>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○○市の再生可能エネルギーの導入ポテンシャルは○○</a:t>
            </a:r>
            <a:r>
              <a:rPr lang="en-US" altLang="ja-JP" sz="1400" b="1" dirty="0">
                <a:latin typeface="Meiryo UI" pitchFamily="50" charset="-128"/>
                <a:ea typeface="Meiryo UI" pitchFamily="50" charset="-128"/>
              </a:rPr>
              <a:t>TJ</a:t>
            </a:r>
            <a:r>
              <a:rPr lang="ja-JP" altLang="en-US" sz="1400" b="1" dirty="0">
                <a:latin typeface="Meiryo UI" pitchFamily="50" charset="-128"/>
                <a:ea typeface="Meiryo UI" pitchFamily="50" charset="-128"/>
              </a:rPr>
              <a:t>であり、地域で使用しているエネルギーの約○○倍である。</a:t>
            </a:r>
            <a:endParaRPr lang="en-US" altLang="ja-JP" sz="1400" b="1" dirty="0">
              <a:latin typeface="Meiryo UI" pitchFamily="50" charset="-128"/>
              <a:ea typeface="Meiryo UI" pitchFamily="50" charset="-128"/>
            </a:endParaRPr>
          </a:p>
        </p:txBody>
      </p:sp>
      <p:sp>
        <p:nvSpPr>
          <p:cNvPr id="7" name="TB3支出"/>
          <p:cNvSpPr txBox="1"/>
          <p:nvPr/>
        </p:nvSpPr>
        <p:spPr>
          <a:xfrm>
            <a:off x="695532" y="4359121"/>
            <a:ext cx="6552000" cy="1224000"/>
          </a:xfrm>
          <a:prstGeom prst="rect">
            <a:avLst/>
          </a:prstGeom>
          <a:noFill/>
          <a:ln w="12700">
            <a:solidFill>
              <a:schemeClr val="tx1"/>
            </a:solidFill>
          </a:ln>
        </p:spPr>
        <p:txBody>
          <a:bodyPr wrap="square" rtlCol="0" anchor="ctr" anchorCtr="0">
            <a:normAutofit/>
          </a:bodyPr>
          <a:lstStyle/>
          <a:p>
            <a:pPr marL="177800" indent="-177800">
              <a:spcAft>
                <a:spcPts val="600"/>
              </a:spcAft>
              <a:buFont typeface="+mj-ea"/>
              <a:buAutoNum type="circleNumDbPlain" startAt="9"/>
            </a:pPr>
            <a:r>
              <a:rPr lang="ja-JP" altLang="en-US" sz="1400" b="1" dirty="0">
                <a:latin typeface="Meiryo UI" pitchFamily="50" charset="-128"/>
                <a:ea typeface="Meiryo UI" pitchFamily="50" charset="-128"/>
              </a:rPr>
              <a:t>○○市では買い物や観光等で消費が○○億円○○しており、その規模は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投資は○○億円○○しており、その規模は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975" indent="-180975">
              <a:spcAft>
                <a:spcPts val="600"/>
              </a:spcAft>
              <a:buFont typeface="+mj-ea"/>
              <a:buAutoNum type="circleNumDbPlain" startAt="9"/>
            </a:pPr>
            <a:r>
              <a:rPr lang="ja-JP" altLang="en-US" sz="1400" b="1" dirty="0">
                <a:latin typeface="Meiryo UI" pitchFamily="50" charset="-128"/>
                <a:ea typeface="Meiryo UI" pitchFamily="50" charset="-128"/>
              </a:rPr>
              <a:t>経常収支では○○億円の○○となっており、その規模は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p:txBody>
      </p:sp>
      <p:sp>
        <p:nvSpPr>
          <p:cNvPr id="12" name="TB2分配"/>
          <p:cNvSpPr txBox="1"/>
          <p:nvPr/>
        </p:nvSpPr>
        <p:spPr>
          <a:xfrm>
            <a:off x="695532" y="2134877"/>
            <a:ext cx="6552000" cy="2196000"/>
          </a:xfrm>
          <a:prstGeom prst="rect">
            <a:avLst/>
          </a:prstGeom>
          <a:noFill/>
          <a:ln w="12700">
            <a:solidFill>
              <a:schemeClr val="tx1"/>
            </a:solidFill>
          </a:ln>
        </p:spPr>
        <p:txBody>
          <a:bodyPr wrap="square" rtlCol="0" anchor="ctr">
            <a:normAutofit/>
          </a:bodyPr>
          <a:lstStyle/>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○○市の分配は○○億円であり、①の生産・販売よりも大きい。</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○○市では、本社等への資金として○○億円が○○しており、その規模は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また、通勤に伴う所得として○○億円が○○しており、その規模は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80000" indent="-180000">
              <a:spcAft>
                <a:spcPts val="600"/>
              </a:spcAft>
              <a:buFont typeface="+mj-ea"/>
              <a:buAutoNum type="circleNumDbPlain" startAt="4"/>
            </a:pPr>
            <a:r>
              <a:rPr lang="ja-JP" altLang="en-US" sz="1400" b="1" dirty="0">
                <a:latin typeface="Meiryo UI" pitchFamily="50" charset="-128"/>
                <a:ea typeface="Meiryo UI" pitchFamily="50" charset="-128"/>
              </a:rPr>
              <a:t>財政移転は○○億円が○○しており、その規模は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の○○％を占めている。</a:t>
            </a:r>
            <a:endParaRPr lang="en-US" altLang="ja-JP" sz="1400" b="1" dirty="0">
              <a:latin typeface="Meiryo UI" pitchFamily="50" charset="-128"/>
              <a:ea typeface="Meiryo UI" pitchFamily="50" charset="-128"/>
            </a:endParaRPr>
          </a:p>
          <a:p>
            <a:pPr marL="179388" indent="-179388">
              <a:spcAft>
                <a:spcPts val="600"/>
              </a:spcAft>
              <a:buFont typeface="+mj-ea"/>
              <a:buAutoNum type="circleNumDbPlain" startAt="4"/>
            </a:pPr>
            <a:r>
              <a:rPr lang="ja-JP" altLang="en-US" sz="1400" b="1" dirty="0">
                <a:latin typeface="Meiryo UI" pitchFamily="50" charset="-128"/>
                <a:ea typeface="Meiryo UI" pitchFamily="50" charset="-128"/>
              </a:rPr>
              <a:t>その結果、○○市の</a:t>
            </a:r>
            <a:r>
              <a:rPr lang="en-US" altLang="ja-JP" sz="1400" b="1" dirty="0">
                <a:latin typeface="Meiryo UI" pitchFamily="50" charset="-128"/>
                <a:ea typeface="Meiryo UI" pitchFamily="50" charset="-128"/>
              </a:rPr>
              <a:t>1</a:t>
            </a:r>
            <a:r>
              <a:rPr lang="ja-JP" altLang="en-US" sz="1400" b="1" dirty="0">
                <a:latin typeface="Meiryo UI" pitchFamily="50" charset="-128"/>
                <a:ea typeface="Meiryo UI" pitchFamily="50" charset="-128"/>
              </a:rPr>
              <a:t>人当たり所得は○○万円と全国平均よりも高く、全国で○○位である。</a:t>
            </a:r>
            <a:endParaRPr lang="en-US" altLang="ja-JP" sz="1400" b="1" dirty="0">
              <a:latin typeface="Meiryo UI" pitchFamily="50" charset="-128"/>
              <a:ea typeface="Meiryo UI" pitchFamily="50" charset="-128"/>
            </a:endParaRPr>
          </a:p>
        </p:txBody>
      </p:sp>
      <p:sp>
        <p:nvSpPr>
          <p:cNvPr id="5" name="TB1生産"/>
          <p:cNvSpPr txBox="1"/>
          <p:nvPr/>
        </p:nvSpPr>
        <p:spPr>
          <a:xfrm>
            <a:off x="695532" y="1016213"/>
            <a:ext cx="6552000" cy="1080000"/>
          </a:xfrm>
          <a:prstGeom prst="rect">
            <a:avLst/>
          </a:prstGeom>
          <a:noFill/>
          <a:ln w="12700">
            <a:solidFill>
              <a:schemeClr val="tx1"/>
            </a:solidFill>
          </a:ln>
        </p:spPr>
        <p:txBody>
          <a:bodyPr wrap="square" rtlCol="0" anchor="ctr" anchorCtr="0">
            <a:normAutofit/>
          </a:bodyPr>
          <a:lstStyle/>
          <a:p>
            <a:pPr marL="176213" indent="-176213">
              <a:spcAft>
                <a:spcPts val="600"/>
              </a:spcAft>
              <a:buFont typeface="+mj-ea"/>
              <a:buAutoNum type="circleNumDbPlain"/>
            </a:pPr>
            <a:r>
              <a:rPr lang="ja-JP" altLang="en-US" sz="1400" b="1" dirty="0">
                <a:latin typeface="Meiryo UI" pitchFamily="50" charset="-128"/>
                <a:ea typeface="Meiryo UI" pitchFamily="50" charset="-128"/>
              </a:rPr>
              <a:t>○○市では○○億円の付加価値を稼いでいる。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労働生産性は○○万円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a:p>
            <a:pPr marL="176213" indent="-176213">
              <a:spcAft>
                <a:spcPts val="600"/>
              </a:spcAft>
              <a:buFont typeface="+mj-ea"/>
              <a:buAutoNum type="circleNumDbPlain"/>
            </a:pPr>
            <a:r>
              <a:rPr lang="ja-JP" altLang="en-US" sz="1400" b="1" dirty="0">
                <a:latin typeface="Meiryo UI" pitchFamily="50" charset="-128"/>
                <a:ea typeface="Meiryo UI" pitchFamily="50" charset="-128"/>
              </a:rPr>
              <a:t>エネルギー生産性は○○万円</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人と全国平均よりも○○ 、全国で○○位である。</a:t>
            </a:r>
            <a:endParaRPr lang="en-US" altLang="ja-JP" sz="1400" b="1" dirty="0">
              <a:latin typeface="Meiryo UI" pitchFamily="50" charset="-128"/>
              <a:ea typeface="Meiryo UI" pitchFamily="50" charset="-128"/>
            </a:endParaRPr>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r>
              <a:rPr kumimoji="1" lang="en-US" altLang="ja-JP" dirty="0"/>
              <a:t>2013</a:t>
            </a:r>
            <a:r>
              <a:rPr kumimoji="1" lang="ja-JP" altLang="en-US" dirty="0"/>
              <a:t>年</a:t>
            </a:r>
          </a:p>
        </p:txBody>
      </p:sp>
      <p:sp>
        <p:nvSpPr>
          <p:cNvPr id="18" name="正方形/長方形 17">
            <a:extLst>
              <a:ext uri="{FF2B5EF4-FFF2-40B4-BE49-F238E27FC236}">
                <a16:creationId xmlns:a16="http://schemas.microsoft.com/office/drawing/2014/main" id="{CC1F7C55-F892-E28E-35DA-D879A55FF127}"/>
              </a:ext>
            </a:extLst>
          </p:cNvPr>
          <p:cNvSpPr/>
          <p:nvPr/>
        </p:nvSpPr>
        <p:spPr>
          <a:xfrm>
            <a:off x="95377" y="6415248"/>
            <a:ext cx="3600000" cy="12311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⑪の経常収支では、</a:t>
            </a:r>
            <a:r>
              <a:rPr lang="en-US" altLang="ja-JP" sz="800" dirty="0">
                <a:latin typeface="Meiryo UI" pitchFamily="50" charset="-128"/>
                <a:ea typeface="Meiryo UI" pitchFamily="50" charset="-128"/>
              </a:rPr>
              <a:t>P.26</a:t>
            </a:r>
            <a:r>
              <a:rPr lang="ja-JP" altLang="en-US" sz="800" dirty="0">
                <a:latin typeface="Meiryo UI" pitchFamily="50" charset="-128"/>
                <a:ea typeface="Meiryo UI" pitchFamily="50" charset="-128"/>
              </a:rPr>
              <a:t>の</a:t>
            </a:r>
            <a:r>
              <a:rPr lang="zh-TW" altLang="en-US" sz="800" dirty="0">
                <a:latin typeface="Meiryo UI" pitchFamily="50" charset="-128"/>
                <a:ea typeface="Meiryo UI" pitchFamily="50" charset="-128"/>
              </a:rPr>
              <a:t>純移輸出額</a:t>
            </a:r>
            <a:r>
              <a:rPr lang="ja-JP" altLang="en-US" sz="800" dirty="0">
                <a:latin typeface="Meiryo UI" pitchFamily="50" charset="-128"/>
                <a:ea typeface="Meiryo UI" pitchFamily="50" charset="-128"/>
              </a:rPr>
              <a:t>から純輸出分を除いている。</a:t>
            </a:r>
          </a:p>
        </p:txBody>
      </p:sp>
      <p:sp>
        <p:nvSpPr>
          <p:cNvPr id="22" name="正方形/長方形 31">
            <a:extLst>
              <a:ext uri="{FF2B5EF4-FFF2-40B4-BE49-F238E27FC236}">
                <a16:creationId xmlns:a16="http://schemas.microsoft.com/office/drawing/2014/main" id="{9339A23F-D13D-446C-9174-4EEB41341DE0}"/>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23" name="スライド番号プレースホルダ 2">
            <a:extLst>
              <a:ext uri="{FF2B5EF4-FFF2-40B4-BE49-F238E27FC236}">
                <a16:creationId xmlns:a16="http://schemas.microsoft.com/office/drawing/2014/main" id="{BFBC92DC-0402-468E-9392-A7E6691C8BDD}"/>
              </a:ext>
            </a:extLst>
          </p:cNvPr>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9</a:t>
            </a:fld>
            <a:endParaRPr lang="en-US" altLang="ja-JP" b="1" dirty="0">
              <a:latin typeface="Meiryo UI" pitchFamily="50" charset="-128"/>
              <a:ea typeface="Meiryo UI" pitchFamily="50" charset="-128"/>
            </a:endParaRPr>
          </a:p>
        </p:txBody>
      </p:sp>
    </p:spTree>
    <p:extLst>
      <p:ext uri="{BB962C8B-B14F-4D97-AF65-F5344CB8AC3E}">
        <p14:creationId xmlns:p14="http://schemas.microsoft.com/office/powerpoint/2010/main" val="3953872050"/>
      </p:ext>
    </p:extLst>
  </p:cSld>
  <p:clrMapOvr>
    <a:masterClrMapping/>
  </p:clrMapOvr>
</p:sld>
</file>

<file path=ppt/theme/theme1.xml><?xml version="1.0" encoding="utf-8"?>
<a:theme xmlns:a="http://schemas.openxmlformats.org/drawingml/2006/main" name="Profil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noFill/>
        <a:ln w="38100" cap="flat" cmpd="sng" algn="ctr">
          <a:solidFill>
            <a:schemeClr val="folHlink"/>
          </a:solidFill>
          <a:prstDash val="solid"/>
          <a:round/>
          <a:headEnd type="none" w="med" len="med"/>
          <a:tailEnd type="none" w="med" len="med"/>
        </a:ln>
        <a:effectLst/>
      </a:spPr>
      <a:bodyPr vert="horz" wrap="none" lIns="36000" tIns="45720" rIns="36000" bIns="45720" numCol="1" rtlCol="0"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sz="1100" dirty="0" smtClean="0"/>
        </a:defPPr>
      </a:lstStyle>
    </a:spDef>
    <a:lnDef>
      <a:spPr bwMode="auto">
        <a:xfrm>
          <a:off x="0" y="0"/>
          <a:ext cx="1" cy="1"/>
        </a:xfrm>
        <a:custGeom>
          <a:avLst/>
          <a:gdLst/>
          <a:ahLst/>
          <a:cxnLst/>
          <a:rect l="0" t="0" r="0" b="0"/>
          <a:pathLst/>
        </a:custGeom>
        <a:noFill/>
        <a:ln w="38100" cap="flat" cmpd="sng" algn="ctr">
          <a:solidFill>
            <a:schemeClr val="folHlink"/>
          </a:solidFill>
          <a:prstDash val="solid"/>
          <a:round/>
          <a:headEnd type="none" w="med" len="med"/>
          <a:tailEnd type="none" w="med" len="med"/>
        </a:ln>
        <a:effectLst/>
      </a:spPr>
      <a:bodyPr vert="horz" wrap="none" lIns="36000" tIns="45720" rIns="36000" bIns="45720" numCol="1"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ja-JP" altLang="en-US" sz="1400" b="0" i="0" u="none" strike="noStrike" cap="none" normalizeH="0" baseline="0" smtClean="0">
            <a:ln>
              <a:noFill/>
            </a:ln>
            <a:solidFill>
              <a:schemeClr val="tx1"/>
            </a:solidFill>
            <a:effectLst/>
            <a:latin typeface="HGPｺﾞｼｯｸE" pitchFamily="50" charset="-128"/>
            <a:ea typeface="HGPｺﾞｼｯｸE" pitchFamily="50" charset="-128"/>
          </a:defRPr>
        </a:defPPr>
      </a:lstStyle>
    </a:lnDef>
  </a:objectDefaults>
  <a:extraClrSchemeLst>
    <a:extraClrScheme>
      <a:clrScheme name="Profile 1">
        <a:dk1>
          <a:srgbClr val="A50021"/>
        </a:dk1>
        <a:lt1>
          <a:srgbClr val="FFFFFF"/>
        </a:lt1>
        <a:dk2>
          <a:srgbClr val="800000"/>
        </a:dk2>
        <a:lt2>
          <a:srgbClr val="FFFFFF"/>
        </a:lt2>
        <a:accent1>
          <a:srgbClr val="FF9900"/>
        </a:accent1>
        <a:accent2>
          <a:srgbClr val="FF3300"/>
        </a:accent2>
        <a:accent3>
          <a:srgbClr val="C0AAAA"/>
        </a:accent3>
        <a:accent4>
          <a:srgbClr val="DADADA"/>
        </a:accent4>
        <a:accent5>
          <a:srgbClr val="FFCAAA"/>
        </a:accent5>
        <a:accent6>
          <a:srgbClr val="E72D00"/>
        </a:accent6>
        <a:hlink>
          <a:srgbClr val="FFFFCC"/>
        </a:hlink>
        <a:folHlink>
          <a:srgbClr val="FFCC99"/>
        </a:folHlink>
      </a:clrScheme>
      <a:clrMap bg1="dk2" tx1="lt1" bg2="dk1" tx2="lt2" accent1="accent1" accent2="accent2" accent3="accent3" accent4="accent4" accent5="accent5" accent6="accent6" hlink="hlink" folHlink="folHlink"/>
    </a:extraClrScheme>
    <a:extraClrScheme>
      <a:clrScheme name="Profile 2">
        <a:dk1>
          <a:srgbClr val="3C001E"/>
        </a:dk1>
        <a:lt1>
          <a:srgbClr val="FFFFFF"/>
        </a:lt1>
        <a:dk2>
          <a:srgbClr val="51072E"/>
        </a:dk2>
        <a:lt2>
          <a:srgbClr val="FFFFFF"/>
        </a:lt2>
        <a:accent1>
          <a:srgbClr val="89A38F"/>
        </a:accent1>
        <a:accent2>
          <a:srgbClr val="666699"/>
        </a:accent2>
        <a:accent3>
          <a:srgbClr val="B3AAAD"/>
        </a:accent3>
        <a:accent4>
          <a:srgbClr val="DADADA"/>
        </a:accent4>
        <a:accent5>
          <a:srgbClr val="C4CEC6"/>
        </a:accent5>
        <a:accent6>
          <a:srgbClr val="5C5C8A"/>
        </a:accent6>
        <a:hlink>
          <a:srgbClr val="808000"/>
        </a:hlink>
        <a:folHlink>
          <a:srgbClr val="666633"/>
        </a:folHlink>
      </a:clrScheme>
      <a:clrMap bg1="dk2" tx1="lt1" bg2="dk1" tx2="lt2" accent1="accent1" accent2="accent2" accent3="accent3" accent4="accent4" accent5="accent5" accent6="accent6" hlink="hlink" folHlink="folHlink"/>
    </a:extraClrScheme>
    <a:extraClrScheme>
      <a:clrScheme name="Profile 3">
        <a:dk1>
          <a:srgbClr val="333333"/>
        </a:dk1>
        <a:lt1>
          <a:srgbClr val="FFFFFF"/>
        </a:lt1>
        <a:dk2>
          <a:srgbClr val="000000"/>
        </a:dk2>
        <a:lt2>
          <a:srgbClr val="FFFFFF"/>
        </a:lt2>
        <a:accent1>
          <a:srgbClr val="3399FF"/>
        </a:accent1>
        <a:accent2>
          <a:srgbClr val="CC0000"/>
        </a:accent2>
        <a:accent3>
          <a:srgbClr val="AAAAAA"/>
        </a:accent3>
        <a:accent4>
          <a:srgbClr val="DADADA"/>
        </a:accent4>
        <a:accent5>
          <a:srgbClr val="ADCAFF"/>
        </a:accent5>
        <a:accent6>
          <a:srgbClr val="B90000"/>
        </a:accent6>
        <a:hlink>
          <a:srgbClr val="666699"/>
        </a:hlink>
        <a:folHlink>
          <a:srgbClr val="6600CC"/>
        </a:folHlink>
      </a:clrScheme>
      <a:clrMap bg1="dk2" tx1="lt1" bg2="dk1" tx2="lt2" accent1="accent1" accent2="accent2" accent3="accent3" accent4="accent4" accent5="accent5" accent6="accent6" hlink="hlink" folHlink="folHlink"/>
    </a:extraClrScheme>
    <a:extraClrScheme>
      <a:clrScheme name="Profile 4">
        <a:dk1>
          <a:srgbClr val="4B3D1B"/>
        </a:dk1>
        <a:lt1>
          <a:srgbClr val="FFFFFF"/>
        </a:lt1>
        <a:dk2>
          <a:srgbClr val="330000"/>
        </a:dk2>
        <a:lt2>
          <a:srgbClr val="FFFFFF"/>
        </a:lt2>
        <a:accent1>
          <a:srgbClr val="CC9900"/>
        </a:accent1>
        <a:accent2>
          <a:srgbClr val="CC6600"/>
        </a:accent2>
        <a:accent3>
          <a:srgbClr val="ADAAAA"/>
        </a:accent3>
        <a:accent4>
          <a:srgbClr val="DADADA"/>
        </a:accent4>
        <a:accent5>
          <a:srgbClr val="E2CAAA"/>
        </a:accent5>
        <a:accent6>
          <a:srgbClr val="B95C00"/>
        </a:accent6>
        <a:hlink>
          <a:srgbClr val="666699"/>
        </a:hlink>
        <a:folHlink>
          <a:srgbClr val="CCCC00"/>
        </a:folHlink>
      </a:clrScheme>
      <a:clrMap bg1="dk2" tx1="lt1" bg2="dk1" tx2="lt2" accent1="accent1" accent2="accent2" accent3="accent3" accent4="accent4" accent5="accent5" accent6="accent6" hlink="hlink" folHlink="folHlink"/>
    </a:extraClrScheme>
    <a:extraClrScheme>
      <a:clrScheme name="Profile 5">
        <a:dk1>
          <a:srgbClr val="006666"/>
        </a:dk1>
        <a:lt1>
          <a:srgbClr val="FFFFFF"/>
        </a:lt1>
        <a:dk2>
          <a:srgbClr val="003366"/>
        </a:dk2>
        <a:lt2>
          <a:srgbClr val="FFFFFF"/>
        </a:lt2>
        <a:accent1>
          <a:srgbClr val="0099CC"/>
        </a:accent1>
        <a:accent2>
          <a:srgbClr val="6666FF"/>
        </a:accent2>
        <a:accent3>
          <a:srgbClr val="AAADB8"/>
        </a:accent3>
        <a:accent4>
          <a:srgbClr val="DADADA"/>
        </a:accent4>
        <a:accent5>
          <a:srgbClr val="AACAE2"/>
        </a:accent5>
        <a:accent6>
          <a:srgbClr val="5C5CE7"/>
        </a:accent6>
        <a:hlink>
          <a:srgbClr val="FFFFCC"/>
        </a:hlink>
        <a:folHlink>
          <a:srgbClr val="FFCC00"/>
        </a:folHlink>
      </a:clrScheme>
      <a:clrMap bg1="dk2" tx1="lt1" bg2="dk1" tx2="lt2" accent1="accent1" accent2="accent2" accent3="accent3" accent4="accent4" accent5="accent5" accent6="accent6" hlink="hlink" folHlink="folHlink"/>
    </a:extraClrScheme>
    <a:extraClrScheme>
      <a:clrScheme name="Profile 6">
        <a:dk1>
          <a:srgbClr val="003366"/>
        </a:dk1>
        <a:lt1>
          <a:srgbClr val="FFFFFF"/>
        </a:lt1>
        <a:dk2>
          <a:srgbClr val="006666"/>
        </a:dk2>
        <a:lt2>
          <a:srgbClr val="FFFFFF"/>
        </a:lt2>
        <a:accent1>
          <a:srgbClr val="6699FF"/>
        </a:accent1>
        <a:accent2>
          <a:srgbClr val="00CCFF"/>
        </a:accent2>
        <a:accent3>
          <a:srgbClr val="AAB8B8"/>
        </a:accent3>
        <a:accent4>
          <a:srgbClr val="DADADA"/>
        </a:accent4>
        <a:accent5>
          <a:srgbClr val="B8CAFF"/>
        </a:accent5>
        <a:accent6>
          <a:srgbClr val="00B9E7"/>
        </a:accent6>
        <a:hlink>
          <a:srgbClr val="FFFFCC"/>
        </a:hlink>
        <a:folHlink>
          <a:srgbClr val="33CCCC"/>
        </a:folHlink>
      </a:clrScheme>
      <a:clrMap bg1="dk2" tx1="lt1" bg2="dk1" tx2="lt2" accent1="accent1" accent2="accent2" accent3="accent3" accent4="accent4" accent5="accent5" accent6="accent6" hlink="hlink" folHlink="folHlink"/>
    </a:extraClrScheme>
    <a:extraClrScheme>
      <a:clrScheme name="Profile 7">
        <a:dk1>
          <a:srgbClr val="000000"/>
        </a:dk1>
        <a:lt1>
          <a:srgbClr val="619CB1"/>
        </a:lt1>
        <a:dk2>
          <a:srgbClr val="FFFFFF"/>
        </a:dk2>
        <a:lt2>
          <a:srgbClr val="4E899E"/>
        </a:lt2>
        <a:accent1>
          <a:srgbClr val="FFCC00"/>
        </a:accent1>
        <a:accent2>
          <a:srgbClr val="B6523E"/>
        </a:accent2>
        <a:accent3>
          <a:srgbClr val="B7CBD5"/>
        </a:accent3>
        <a:accent4>
          <a:srgbClr val="000000"/>
        </a:accent4>
        <a:accent5>
          <a:srgbClr val="FFE2AA"/>
        </a:accent5>
        <a:accent6>
          <a:srgbClr val="A54937"/>
        </a:accent6>
        <a:hlink>
          <a:srgbClr val="99CC00"/>
        </a:hlink>
        <a:folHlink>
          <a:srgbClr val="666699"/>
        </a:folHlink>
      </a:clrScheme>
      <a:clrMap bg1="lt1" tx1="dk1" bg2="lt2" tx2="dk2" accent1="accent1" accent2="accent2" accent3="accent3" accent4="accent4" accent5="accent5" accent6="accent6" hlink="hlink" folHlink="folHlink"/>
    </a:extraClrScheme>
    <a:extraClrScheme>
      <a:clrScheme name="Profile 8">
        <a:dk1>
          <a:srgbClr val="598600"/>
        </a:dk1>
        <a:lt1>
          <a:srgbClr val="FFFFFF"/>
        </a:lt1>
        <a:dk2>
          <a:srgbClr val="336600"/>
        </a:dk2>
        <a:lt2>
          <a:srgbClr val="FFFFFF"/>
        </a:lt2>
        <a:accent1>
          <a:srgbClr val="33CC33"/>
        </a:accent1>
        <a:accent2>
          <a:srgbClr val="99CC00"/>
        </a:accent2>
        <a:accent3>
          <a:srgbClr val="ADB8AA"/>
        </a:accent3>
        <a:accent4>
          <a:srgbClr val="DADADA"/>
        </a:accent4>
        <a:accent5>
          <a:srgbClr val="ADE2AD"/>
        </a:accent5>
        <a:accent6>
          <a:srgbClr val="8AB900"/>
        </a:accent6>
        <a:hlink>
          <a:srgbClr val="FFCC00"/>
        </a:hlink>
        <a:folHlink>
          <a:srgbClr val="FFFF99"/>
        </a:folHlink>
      </a:clrScheme>
      <a:clrMap bg1="dk2" tx1="lt1" bg2="dk1" tx2="lt2" accent1="accent1" accent2="accent2" accent3="accent3" accent4="accent4" accent5="accent5" accent6="accent6" hlink="hlink" folHlink="folHlink"/>
    </a:extraClrScheme>
    <a:extraClrScheme>
      <a:clrScheme name="Profile 9">
        <a:dk1>
          <a:srgbClr val="000000"/>
        </a:dk1>
        <a:lt1>
          <a:srgbClr val="FFFFFF"/>
        </a:lt1>
        <a:dk2>
          <a:srgbClr val="000000"/>
        </a:dk2>
        <a:lt2>
          <a:srgbClr val="DDDDDD"/>
        </a:lt2>
        <a:accent1>
          <a:srgbClr val="A3B2C1"/>
        </a:accent1>
        <a:accent2>
          <a:srgbClr val="CC0000"/>
        </a:accent2>
        <a:accent3>
          <a:srgbClr val="FFFFFF"/>
        </a:accent3>
        <a:accent4>
          <a:srgbClr val="000000"/>
        </a:accent4>
        <a:accent5>
          <a:srgbClr val="CED5DD"/>
        </a:accent5>
        <a:accent6>
          <a:srgbClr val="B90000"/>
        </a:accent6>
        <a:hlink>
          <a:srgbClr val="336699"/>
        </a:hlink>
        <a:folHlink>
          <a:srgbClr val="00336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DECF94CF360A8344B4E88EB6C212422C" ma:contentTypeVersion="13" ma:contentTypeDescription="新しいドキュメントを作成します。" ma:contentTypeScope="" ma:versionID="a2c24460a730c3ab13e028caffc26803">
  <xsd:schema xmlns:xsd="http://www.w3.org/2001/XMLSchema" xmlns:xs="http://www.w3.org/2001/XMLSchema" xmlns:p="http://schemas.microsoft.com/office/2006/metadata/properties" xmlns:ns2="b9620526-75f8-4246-9115-2dabd408206d" xmlns:ns3="342acbb0-541b-4276-89c5-a733474b62ab" targetNamespace="http://schemas.microsoft.com/office/2006/metadata/properties" ma:root="true" ma:fieldsID="d99f60a325796d18b3f1a45e599dad9f" ns2:_="" ns3:_="">
    <xsd:import namespace="b9620526-75f8-4246-9115-2dabd408206d"/>
    <xsd:import namespace="342acbb0-541b-4276-89c5-a733474b62ab"/>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GenerationTime" minOccurs="0"/>
                <xsd:element ref="ns2:MediaServiceEventHashCode" minOccurs="0"/>
                <xsd:element ref="ns2:MediaLengthInSeconds" minOccurs="0"/>
                <xsd:element ref="ns2:MediaServiceBillingMetadata" minOccurs="0"/>
                <xsd:element ref="ns2:MediaServiceDateTaken" minOccurs="0"/>
                <xsd:element ref="ns2:lcf76f155ced4ddcb4097134ff3c332f" minOccurs="0"/>
                <xsd:element ref="ns3:TaxCatchAll" minOccurs="0"/>
                <xsd:element ref="ns2:MediaServiceLocation"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620526-75f8-4246-9115-2dabd408206d"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GenerationTime" ma:index="11" nillable="true" ma:displayName="MediaServiceGenerationTime" ma:hidden="true" ma:internalName="MediaServiceGenerationTime"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LengthInSeconds" ma:index="13" nillable="true" ma:displayName="MediaLengthInSeconds" ma:hidden="true" ma:internalName="MediaLengthInSeconds" ma:readOnly="true">
      <xsd:simpleType>
        <xsd:restriction base="dms:Unknown"/>
      </xsd:simpleType>
    </xsd:element>
    <xsd:element name="MediaServiceBillingMetadata" ma:index="14" nillable="true" ma:displayName="MediaServiceBillingMetadata" ma:hidden="true" ma:internalName="MediaServiceBillingMetadata" ma:readOnly="true">
      <xsd:simpleType>
        <xsd:restriction base="dms:Note"/>
      </xsd:simpleType>
    </xsd:element>
    <xsd:element name="MediaServiceDateTaken" ma:index="15" nillable="true" ma:displayName="MediaServiceDateTaken" ma:description="" ma:hidden="true" ma:indexed="true" ma:internalName="MediaServiceDateTaken" ma:readOnly="true">
      <xsd:simpleType>
        <xsd:restriction base="dms:Text"/>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1e1c6816-2a4f-4461-93c7-8dd281d6228d" ma:termSetId="09814cd3-568e-fe90-9814-8d621ff8fb84" ma:anchorId="fba54fb3-c3e1-fe81-a776-ca4b69148c4d" ma:open="true" ma:isKeyword="false">
      <xsd:complexType>
        <xsd:sequence>
          <xsd:element ref="pc:Terms" minOccurs="0" maxOccurs="1"/>
        </xsd:sequence>
      </xsd:complexType>
    </xsd:element>
    <xsd:element name="MediaServiceLocation" ma:index="19" nillable="true" ma:displayName="Location" ma:description="" ma:indexed="true" ma:internalName="MediaServiceLocation" ma:readOnly="true">
      <xsd:simpleType>
        <xsd:restriction base="dms:Text"/>
      </xsd:simpleType>
    </xsd:element>
    <xsd:element name="MediaServiceOCR" ma:index="20"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342acbb0-541b-4276-89c5-a733474b62ab"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ef4c2804-4a76-45a6-ae04-3c1080f8cb84}" ma:internalName="TaxCatchAll" ma:showField="CatchAllData" ma:web="342acbb0-541b-4276-89c5-a733474b62ab">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342acbb0-541b-4276-89c5-a733474b62ab" xsi:nil="true"/>
    <lcf76f155ced4ddcb4097134ff3c332f xmlns="b9620526-75f8-4246-9115-2dabd408206d">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4001AF17-D4EC-45A3-B734-FEFE2D5F60AA}"/>
</file>

<file path=customXml/itemProps2.xml><?xml version="1.0" encoding="utf-8"?>
<ds:datastoreItem xmlns:ds="http://schemas.openxmlformats.org/officeDocument/2006/customXml" ds:itemID="{CB51F4BA-BA4F-46AF-9B3C-830B94CA7A42}"/>
</file>

<file path=customXml/itemProps3.xml><?xml version="1.0" encoding="utf-8"?>
<ds:datastoreItem xmlns:ds="http://schemas.openxmlformats.org/officeDocument/2006/customXml" ds:itemID="{C7BFA30F-23D4-444D-B60D-BC0DD5A67FC0}"/>
</file>

<file path=docProps/app.xml><?xml version="1.0" encoding="utf-8"?>
<Properties xmlns="http://schemas.openxmlformats.org/officeDocument/2006/extended-properties" xmlns:vt="http://schemas.openxmlformats.org/officeDocument/2006/docPropsVTypes">
  <Template/>
  <TotalTime>0</TotalTime>
  <Words>16624</Words>
  <Application>Microsoft Office PowerPoint</Application>
  <PresentationFormat>画面に合わせる (4:3)</PresentationFormat>
  <Paragraphs>1599</Paragraphs>
  <Slides>70</Slides>
  <Notes>4</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70</vt:i4>
      </vt:variant>
    </vt:vector>
  </HeadingPairs>
  <TitlesOfParts>
    <vt:vector size="80" baseType="lpstr">
      <vt:lpstr>HGPｺﾞｼｯｸE</vt:lpstr>
      <vt:lpstr>HGPｺﾞｼｯｸM</vt:lpstr>
      <vt:lpstr>HGP創英角ｺﾞｼｯｸUB</vt:lpstr>
      <vt:lpstr>Meiryo UI</vt:lpstr>
      <vt:lpstr>ＭＳ Ｐゴシック</vt:lpstr>
      <vt:lpstr>Arial</vt:lpstr>
      <vt:lpstr>Tahoma</vt:lpstr>
      <vt:lpstr>Verdana</vt:lpstr>
      <vt:lpstr>Wingdings</vt:lpstr>
      <vt:lpstr>Profile</vt:lpstr>
      <vt:lpstr>○○市の地域経済循環分析</vt:lpstr>
      <vt:lpstr>PowerPoint プレゼンテーション</vt:lpstr>
      <vt:lpstr>目次</vt:lpstr>
      <vt:lpstr>PowerPoint プレゼンテーション</vt:lpstr>
      <vt:lpstr>１．地域の所得循環構造</vt:lpstr>
      <vt:lpstr>地域の所得循環構造：2010年</vt:lpstr>
      <vt:lpstr>地域の所得循環構造：2010年</vt:lpstr>
      <vt:lpstr>地域の所得循環構造：2013年</vt:lpstr>
      <vt:lpstr>地域の所得循環構造：2013年</vt:lpstr>
      <vt:lpstr>地域の所得循環構造：2015年</vt:lpstr>
      <vt:lpstr>地域の所得循環構造：2015年</vt:lpstr>
      <vt:lpstr>地域の所得循環構造：2018年</vt:lpstr>
      <vt:lpstr>地域の所得循環構造：2018年</vt:lpstr>
      <vt:lpstr>地域の所得循環構造：2020年</vt:lpstr>
      <vt:lpstr>地域の所得循環構造：2020年</vt:lpstr>
      <vt:lpstr>地域の所得循環構造：2022年</vt:lpstr>
      <vt:lpstr>地域の所得循環構造：2022年</vt:lpstr>
      <vt:lpstr>２．地域の経済</vt:lpstr>
      <vt:lpstr>本DBの38産業について</vt:lpstr>
      <vt:lpstr>PowerPoint プレゼンテーション</vt:lpstr>
      <vt:lpstr>（１）地域の中で規模の大きい産業は何か①：売上(生産額)</vt:lpstr>
      <vt:lpstr>（１）地域の中で規模の大きい産業は何か①：産業別生産額</vt:lpstr>
      <vt:lpstr>（１）地域の中で規模の大きい産業は何か②：産業別生産額構成比</vt:lpstr>
      <vt:lpstr>（２）地域の中で得意な産業は何か：産業別修正特化係数</vt:lpstr>
      <vt:lpstr>（３）域外から所得を獲得している産業は何か：純移輸出額</vt:lpstr>
      <vt:lpstr>（３）域外から所得を獲得している産業は何か：産業別純移輸出額</vt:lpstr>
      <vt:lpstr>（４）地域で所得(付加価値)を稼いでいる産業は何か①：付加価値額</vt:lpstr>
      <vt:lpstr>（４）地域で所得(付加価値)を稼いでいる産業は何か①：産業別付加価値額</vt:lpstr>
      <vt:lpstr>（４）地域で所得(付加価値)を稼いでいる産業は何か②：産業別付加価値構成比</vt:lpstr>
      <vt:lpstr>（５）地域の産業の稼ぐ力(1人当たり付加価値額)：第1次・2次・3次</vt:lpstr>
      <vt:lpstr>（５）地域の産業の稼ぐ力(1人当たり付加価値額)：第1次・2次産業</vt:lpstr>
      <vt:lpstr>（５）地域の産業の稼ぐ力(1人当たり付加価値額)：第3次産業</vt:lpstr>
      <vt:lpstr>（６）住民の生活を支えている産業は何か：雇用者所得</vt:lpstr>
      <vt:lpstr>（６）住民の生活を支えている産業は何か：産業別雇用者所得</vt:lpstr>
      <vt:lpstr>（６）住民の生活を支えている産業は何か:産業別雇用者所得構成比</vt:lpstr>
      <vt:lpstr>（７）地域の産業の従業者1人当たり雇用者所得</vt:lpstr>
      <vt:lpstr>PowerPoint プレゼンテーション</vt:lpstr>
      <vt:lpstr>（１）地域住民に所得が分配されているか</vt:lpstr>
      <vt:lpstr>（２）地域の所得の流出額はどの程度か</vt:lpstr>
      <vt:lpstr>（３）地域の所得の流出率はどの程度か</vt:lpstr>
      <vt:lpstr>（４）地域住民の所得はどの程度か</vt:lpstr>
      <vt:lpstr>PowerPoint プレゼンテーション</vt:lpstr>
      <vt:lpstr>（１）住民の所得が域内で消費されているか</vt:lpstr>
      <vt:lpstr>（２）1人当たりの消費水準の分析</vt:lpstr>
      <vt:lpstr>（３）地域内に投資需要があるか</vt:lpstr>
      <vt:lpstr>（４）1人当たりの投資水準の分析</vt:lpstr>
      <vt:lpstr>（５）エネルギー収支の分析</vt:lpstr>
      <vt:lpstr>３．地域のエネルギー消費</vt:lpstr>
      <vt:lpstr>エネルギーの分析における23産業について</vt:lpstr>
      <vt:lpstr>PowerPoint プレゼンテーション</vt:lpstr>
      <vt:lpstr>（１）産業別エネルギー消費量</vt:lpstr>
      <vt:lpstr>（２）産業別エネルギー消費量構成比</vt:lpstr>
      <vt:lpstr>PowerPoint プレゼンテーション</vt:lpstr>
      <vt:lpstr>（１）エネルギー生産性①：第1次・2次・3次別</vt:lpstr>
      <vt:lpstr>（２）エネルギー生産性②：第１次・2次産業</vt:lpstr>
      <vt:lpstr>（３）エネルギー生産性③：第3次産業</vt:lpstr>
      <vt:lpstr>PowerPoint プレゼンテーション</vt:lpstr>
      <vt:lpstr>（１）CO2排出量：部門別</vt:lpstr>
      <vt:lpstr>（２）1人当たりCO2排出量①：産業部門</vt:lpstr>
      <vt:lpstr>（２）1人当たりCO2排出量②：民生部門</vt:lpstr>
      <vt:lpstr>（２）1人当たりCO2排出量③：運輸部門</vt:lpstr>
      <vt:lpstr>PowerPoint プレゼンテーション</vt:lpstr>
      <vt:lpstr>再生可能エネルギー導入ポテンシャル</vt:lpstr>
      <vt:lpstr>４．地域の概況</vt:lpstr>
      <vt:lpstr>（１）基礎的な指標の推移</vt:lpstr>
      <vt:lpstr>（２）人口①：現在の人口規模と将来動向</vt:lpstr>
      <vt:lpstr>（３）人口②：現在と将来の年齢別の人口構成</vt:lpstr>
      <vt:lpstr>（３）人口②：現在と将来の年齢別の人口構成</vt:lpstr>
      <vt:lpstr>（４）就業者の規模</vt:lpstr>
      <vt:lpstr>（５）夜間人口1人当たり就業者数(職住比)</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2025-12-01T07:33:33Z</dcterms:created>
  <dcterms:modified xsi:type="dcterms:W3CDTF">2025-12-01T07:33:41Z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0x010100DECF94CF360A8344B4E88EB6C212422C</vt:lpwstr>
  </property>
</Properties>
</file>