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1876" r:id="rId2"/>
    <p:sldId id="1927" r:id="rId3"/>
    <p:sldId id="1878" r:id="rId4"/>
    <p:sldId id="1932" r:id="rId5"/>
    <p:sldId id="1885" r:id="rId6"/>
    <p:sldId id="1887" r:id="rId7"/>
    <p:sldId id="1933" r:id="rId8"/>
    <p:sldId id="1931" r:id="rId9"/>
    <p:sldId id="1893" r:id="rId10"/>
    <p:sldId id="1928" r:id="rId11"/>
    <p:sldId id="1902" r:id="rId12"/>
    <p:sldId id="1929" r:id="rId13"/>
    <p:sldId id="1879" r:id="rId14"/>
    <p:sldId id="1925" r:id="rId15"/>
    <p:sldId id="1930" r:id="rId16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HGPｺﾞｼｯｸE" pitchFamily="50" charset="-128"/>
        <a:ea typeface="HGPｺﾞｼｯｸE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0000"/>
    <a:srgbClr val="D9D9D9"/>
    <a:srgbClr val="D3F9EB"/>
    <a:srgbClr val="CC9900"/>
    <a:srgbClr val="ABDB77"/>
    <a:srgbClr val="92D050"/>
    <a:srgbClr val="339933"/>
    <a:srgbClr val="CC00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3" autoAdjust="0"/>
    <p:restoredTop sz="86424" autoAdjust="0"/>
  </p:normalViewPr>
  <p:slideViewPr>
    <p:cSldViewPr snapToGrid="0">
      <p:cViewPr varScale="1">
        <p:scale>
          <a:sx n="159" d="100"/>
          <a:sy n="159" d="100"/>
        </p:scale>
        <p:origin x="4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3032"/>
    </p:cViewPr>
  </p:sorterViewPr>
  <p:notesViewPr>
    <p:cSldViewPr snapToGrid="0">
      <p:cViewPr varScale="1">
        <p:scale>
          <a:sx n="90" d="100"/>
          <a:sy n="90" d="100"/>
        </p:scale>
        <p:origin x="-3756" y="-108"/>
      </p:cViewPr>
      <p:guideLst>
        <p:guide orient="horz" pos="3131"/>
        <p:guide pos="214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7" y="5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t" anchorCtr="0" compatLnSpc="1">
            <a:prstTxWarp prst="textNoShape">
              <a:avLst/>
            </a:prstTxWarp>
          </a:bodyPr>
          <a:lstStyle>
            <a:lvl1pPr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66" y="5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t" anchorCtr="0" compatLnSpc="1">
            <a:prstTxWarp prst="textNoShape">
              <a:avLst/>
            </a:prstTxWarp>
          </a:bodyPr>
          <a:lstStyle>
            <a:lvl1pPr algn="r"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7" y="9440871"/>
            <a:ext cx="2951163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b" anchorCtr="0" compatLnSpc="1">
            <a:prstTxWarp prst="textNoShape">
              <a:avLst/>
            </a:prstTxWarp>
          </a:bodyPr>
          <a:lstStyle>
            <a:lvl1pPr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66" y="9440871"/>
            <a:ext cx="2951163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b" anchorCtr="0" compatLnSpc="1">
            <a:prstTxWarp prst="textNoShape">
              <a:avLst/>
            </a:prstTxWarp>
          </a:bodyPr>
          <a:lstStyle>
            <a:lvl1pPr algn="r"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D50D208-1B19-45DE-ABFD-9787C11CBF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08241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7" y="5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t" anchorCtr="0" compatLnSpc="1">
            <a:prstTxWarp prst="textNoShape">
              <a:avLst/>
            </a:prstTxWarp>
          </a:bodyPr>
          <a:lstStyle>
            <a:lvl1pPr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66" y="5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t" anchorCtr="0" compatLnSpc="1">
            <a:prstTxWarp prst="textNoShape">
              <a:avLst/>
            </a:prstTxWarp>
          </a:bodyPr>
          <a:lstStyle>
            <a:lvl1pPr algn="r"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30" y="4721237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" y="9440871"/>
            <a:ext cx="2951163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b" anchorCtr="0" compatLnSpc="1">
            <a:prstTxWarp prst="textNoShape">
              <a:avLst/>
            </a:prstTxWarp>
          </a:bodyPr>
          <a:lstStyle>
            <a:lvl1pPr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66" y="9440871"/>
            <a:ext cx="2951163" cy="49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0" tIns="46066" rIns="92130" bIns="46066" numCol="1" anchor="b" anchorCtr="0" compatLnSpc="1">
            <a:prstTxWarp prst="textNoShape">
              <a:avLst/>
            </a:prstTxWarp>
          </a:bodyPr>
          <a:lstStyle>
            <a:lvl1pPr algn="r" defTabSz="921042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361620E-6F95-41EB-B32D-1E8CFB5BE0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8699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FBA12-C8DD-46D3-A1E2-48A685F88CC4}" type="slidenum">
              <a:rPr lang="en-US" altLang="ja-JP" smtClean="0"/>
              <a:pPr/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1560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3830" y="1"/>
            <a:ext cx="7772400" cy="49305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lang="ja-JP" altLang="en-US"/>
            </a:lvl1pPr>
          </a:lstStyle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96000" y="6582147"/>
            <a:ext cx="648000" cy="252000"/>
          </a:xfrm>
          <a:prstGeom prst="rect">
            <a:avLst/>
          </a:prstGeom>
          <a:noFill/>
          <a:ln/>
        </p:spPr>
        <p:txBody>
          <a:bodyPr/>
          <a:lstStyle>
            <a:lvl1pPr algn="ctr">
              <a:defRPr sz="1200" b="1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defRPr>
            </a:lvl1pPr>
          </a:lstStyle>
          <a:p>
            <a:pPr>
              <a:defRPr/>
            </a:pPr>
            <a:fld id="{20DC7313-58E3-4F6B-88A3-0F915AD38F1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640" y="0"/>
            <a:ext cx="9144000" cy="51054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lang="ja-JP" altLang="en-US" dirty="0"/>
            </a:lvl1pPr>
          </a:lstStyle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4746" y="901627"/>
            <a:ext cx="9038769" cy="1223612"/>
          </a:xfrm>
          <a:prstGeom prst="rect">
            <a:avLst/>
          </a:prstGeom>
          <a:ln w="28575">
            <a:solidFill>
              <a:srgbClr val="002060"/>
            </a:solidFill>
          </a:ln>
        </p:spPr>
        <p:txBody>
          <a:bodyPr/>
          <a:lstStyle>
            <a:lvl1pPr marL="180000" indent="-180000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defRPr>
            </a:lvl1pPr>
            <a:lvl2pPr marL="446088" indent="-180000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l"/>
              <a:tabLst>
                <a:tab pos="265113" algn="l"/>
              </a:tabLst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defRPr>
            </a:lvl2pPr>
            <a:lvl3pPr marL="712788" indent="-180000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p"/>
              <a:tabLst>
                <a:tab pos="265113" algn="l"/>
              </a:tabLst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defRPr>
            </a:lvl3pPr>
            <a:lvl4pPr marL="989013" indent="-180000">
              <a:spcBef>
                <a:spcPts val="300"/>
              </a:spcBef>
              <a:buClr>
                <a:schemeClr val="accent2"/>
              </a:buClr>
              <a:buFont typeface="Verdana" pitchFamily="34" charset="0"/>
              <a:buChar char="▪"/>
              <a:tabLst>
                <a:tab pos="265113" algn="l"/>
              </a:tabLst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defRPr>
            </a:lvl4pPr>
            <a:lvl5pPr marL="1169988" indent="-180000">
              <a:spcBef>
                <a:spcPts val="300"/>
              </a:spcBef>
              <a:buClr>
                <a:schemeClr val="accent2"/>
              </a:buClr>
              <a:buFont typeface="Verdana" pitchFamily="34" charset="0"/>
              <a:buChar char="›"/>
              <a:tabLst>
                <a:tab pos="265113" algn="l"/>
              </a:tabLst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defRPr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96000" y="6582147"/>
            <a:ext cx="648000" cy="252000"/>
          </a:xfrm>
          <a:prstGeom prst="rect">
            <a:avLst/>
          </a:prstGeom>
          <a:noFill/>
          <a:ln/>
        </p:spPr>
        <p:txBody>
          <a:bodyPr/>
          <a:lstStyle>
            <a:lvl1pPr algn="ctr">
              <a:defRPr sz="1200" b="1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defRPr>
            </a:lvl1pPr>
          </a:lstStyle>
          <a:p>
            <a:pPr>
              <a:defRPr/>
            </a:pPr>
            <a:fld id="{20DC7313-58E3-4F6B-88A3-0F915AD38F1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640" y="1"/>
            <a:ext cx="9144000" cy="4953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96000" y="6582147"/>
            <a:ext cx="648000" cy="252000"/>
          </a:xfrm>
          <a:prstGeom prst="rect">
            <a:avLst/>
          </a:prstGeom>
          <a:noFill/>
          <a:ln/>
        </p:spPr>
        <p:txBody>
          <a:bodyPr/>
          <a:lstStyle>
            <a:lvl1pPr algn="ctr">
              <a:defRPr sz="1200" b="1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defRPr>
            </a:lvl1pPr>
          </a:lstStyle>
          <a:p>
            <a:pPr>
              <a:defRPr/>
            </a:pPr>
            <a:fld id="{20DC7313-58E3-4F6B-88A3-0F915AD38F1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968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8750" y="1"/>
            <a:ext cx="8100000" cy="49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33124" name="AutoShape 4"/>
          <p:cNvSpPr>
            <a:spLocks noChangeArrowheads="1"/>
          </p:cNvSpPr>
          <p:nvPr/>
        </p:nvSpPr>
        <p:spPr bwMode="auto">
          <a:xfrm>
            <a:off x="152400" y="49922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en-US" sz="2400" b="1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496000" y="6582147"/>
            <a:ext cx="648000" cy="252000"/>
          </a:xfrm>
          <a:prstGeom prst="rect">
            <a:avLst/>
          </a:prstGeom>
          <a:noFill/>
          <a:ln/>
        </p:spPr>
        <p:txBody>
          <a:bodyPr/>
          <a:lstStyle>
            <a:lvl1pPr algn="ctr">
              <a:defRPr sz="1200" b="1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defRPr>
            </a:lvl1pPr>
          </a:lstStyle>
          <a:p>
            <a:pPr>
              <a:defRPr/>
            </a:pPr>
            <a:fld id="{20DC7313-58E3-4F6B-88A3-0F915AD38F1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152400" y="6547102"/>
            <a:ext cx="8928000" cy="0"/>
          </a:xfrm>
          <a:prstGeom prst="line">
            <a:avLst/>
          </a:prstGeom>
          <a:solidFill>
            <a:schemeClr val="accent2"/>
          </a:solidFill>
          <a:ln w="9525">
            <a:solidFill>
              <a:srgbClr val="008080"/>
            </a:solidFill>
            <a:round/>
            <a:headEnd/>
            <a:tailEnd/>
          </a:ln>
        </p:spPr>
      </p:cxnSp>
      <p:pic>
        <p:nvPicPr>
          <p:cNvPr id="7" name="Picture 3" descr="\\Vmi-fs12\共通\ロゴマーク\新ロゴ（20130401以降）\和文\グループマーク＋社名ロゴ.jpg"/>
          <p:cNvPicPr>
            <a:picLocks noChangeAspect="1" noChangeArrowheads="1"/>
          </p:cNvPicPr>
          <p:nvPr userDrawn="1"/>
        </p:nvPicPr>
        <p:blipFill>
          <a:blip r:embed="rId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4847" y="6554739"/>
            <a:ext cx="1505742" cy="303261"/>
          </a:xfrm>
          <a:prstGeom prst="rect">
            <a:avLst/>
          </a:prstGeom>
          <a:noFill/>
        </p:spPr>
      </p:pic>
      <p:pic>
        <p:nvPicPr>
          <p:cNvPr id="10" name="Picture 5" descr="環境省：Ministry of the Environment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631" y="6529864"/>
            <a:ext cx="883444" cy="32813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lang="ja-JP" altLang="en-US" sz="2400" b="1" dirty="0">
          <a:solidFill>
            <a:srgbClr val="1F497D"/>
          </a:solidFill>
          <a:latin typeface="Meiryo UI" pitchFamily="50" charset="-128"/>
          <a:ea typeface="Meiryo UI" pitchFamily="50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1"/>
          <p:cNvSpPr txBox="1">
            <a:spLocks/>
          </p:cNvSpPr>
          <p:nvPr/>
        </p:nvSpPr>
        <p:spPr bwMode="auto">
          <a:xfrm>
            <a:off x="0" y="1790700"/>
            <a:ext cx="9144000" cy="158400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400" b="1" dirty="0">
                <a:solidFill>
                  <a:srgbClr val="1F497D"/>
                </a:solidFill>
                <a:latin typeface="Meiryo UI" pitchFamily="50" charset="-128"/>
                <a:ea typeface="Meiryo UI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ja-JP" altLang="en-US" sz="4000" dirty="0">
                <a:solidFill>
                  <a:schemeClr val="bg1"/>
                </a:solidFill>
                <a:cs typeface="+mn-cs"/>
              </a:rPr>
              <a:t>地域経済循環分析</a:t>
            </a:r>
            <a:endParaRPr lang="en-US" altLang="ja-JP" sz="4000" dirty="0">
              <a:solidFill>
                <a:schemeClr val="bg1"/>
              </a:solidFill>
              <a:cs typeface="+mn-cs"/>
            </a:endParaRPr>
          </a:p>
          <a:p>
            <a:pPr algn="ctr">
              <a:spcAft>
                <a:spcPts val="600"/>
              </a:spcAft>
            </a:pPr>
            <a:r>
              <a:rPr lang="en-US" altLang="ja-JP" dirty="0">
                <a:solidFill>
                  <a:schemeClr val="bg1"/>
                </a:solidFill>
                <a:cs typeface="+mn-cs"/>
              </a:rPr>
              <a:t>-</a:t>
            </a:r>
            <a:r>
              <a:rPr lang="ja-JP" altLang="en-US" dirty="0">
                <a:solidFill>
                  <a:schemeClr val="bg1"/>
                </a:solidFill>
                <a:cs typeface="+mn-cs"/>
              </a:rPr>
              <a:t>　各年版地域経済循環分析自動作成ツール　演習シート　</a:t>
            </a:r>
            <a:r>
              <a:rPr lang="en-US" altLang="ja-JP" dirty="0">
                <a:solidFill>
                  <a:schemeClr val="bg1"/>
                </a:solidFill>
                <a:cs typeface="+mn-cs"/>
              </a:rPr>
              <a:t>-</a:t>
            </a:r>
          </a:p>
        </p:txBody>
      </p:sp>
      <p:sp>
        <p:nvSpPr>
          <p:cNvPr id="10" name="タイトル 4"/>
          <p:cNvSpPr txBox="1">
            <a:spLocks/>
          </p:cNvSpPr>
          <p:nvPr/>
        </p:nvSpPr>
        <p:spPr bwMode="auto">
          <a:xfrm>
            <a:off x="3235474" y="4656118"/>
            <a:ext cx="2629161" cy="523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en-US" altLang="ja-JP" sz="1800" b="1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2024</a:t>
            </a:r>
            <a:r>
              <a:rPr lang="ja-JP" altLang="en-US" sz="1800" b="1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年</a:t>
            </a: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○月○日</a:t>
            </a:r>
            <a:endParaRPr lang="en-US" altLang="ja-JP" sz="18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</p:txBody>
      </p:sp>
      <p:pic>
        <p:nvPicPr>
          <p:cNvPr id="12" name="Picture 3" descr="\\Vmi-fs12\共通\ロゴマーク\新ロゴ（20130401以降）\和文\グループマーク＋社名ロゴ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42346" y="5379916"/>
            <a:ext cx="2681190" cy="540000"/>
          </a:xfrm>
          <a:prstGeom prst="rect">
            <a:avLst/>
          </a:prstGeom>
          <a:noFill/>
        </p:spPr>
      </p:pic>
      <p:pic>
        <p:nvPicPr>
          <p:cNvPr id="14" name="Picture 5" descr="環境省：Ministry of the Environm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3005" y="5330658"/>
            <a:ext cx="1689815" cy="627647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3011057" y="3475516"/>
            <a:ext cx="312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【</a:t>
            </a:r>
            <a:r>
              <a:rPr lang="ja-JP" altLang="en-US" sz="32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○○市区町村</a:t>
            </a:r>
            <a:r>
              <a:rPr kumimoji="1" lang="en-US" altLang="ja-JP" sz="32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】</a:t>
            </a:r>
            <a:endParaRPr kumimoji="1" lang="ja-JP" altLang="en-US" sz="32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0204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 txBox="1">
            <a:spLocks/>
          </p:cNvSpPr>
          <p:nvPr/>
        </p:nvSpPr>
        <p:spPr bwMode="auto">
          <a:xfrm>
            <a:off x="0" y="2221555"/>
            <a:ext cx="9144000" cy="646331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4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3600" kern="0" dirty="0">
                <a:solidFill>
                  <a:schemeClr val="bg1"/>
                </a:solidFill>
              </a:rPr>
              <a:t>２．施策の方向性の検討</a:t>
            </a:r>
          </a:p>
        </p:txBody>
      </p:sp>
      <p:sp>
        <p:nvSpPr>
          <p:cNvPr id="4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10</a:t>
            </a:fld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839893" y="3435773"/>
            <a:ext cx="7477760" cy="1166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（１）施策の方向性の検討のための長所、短所の抽出</a:t>
            </a:r>
            <a:br>
              <a:rPr lang="en-US" altLang="ja-JP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（解決すべき課題（取り組むべき短所）の抽出、課題解決に用いることのできる長所の抽出）</a:t>
            </a:r>
            <a:endParaRPr lang="en-US" altLang="ja-JP" sz="14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（２）施策の方向性</a:t>
            </a: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（課題、課題への対応方針、施策の方向性）</a:t>
            </a:r>
            <a:endParaRPr lang="en-US" altLang="ja-JP" sz="14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09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1</a:t>
            </a:r>
            <a:r>
              <a:rPr lang="ja-JP" altLang="en-US" dirty="0"/>
              <a:t>）施策の方向性の検討のための長所、短所の抽出①（○○市）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5" name="角丸四角形 4"/>
          <p:cNvSpPr/>
          <p:nvPr/>
        </p:nvSpPr>
        <p:spPr bwMode="auto">
          <a:xfrm>
            <a:off x="7105628" y="484296"/>
            <a:ext cx="1920384" cy="407974"/>
          </a:xfrm>
          <a:prstGeom prst="roundRect">
            <a:avLst>
              <a:gd name="adj" fmla="val 8298"/>
            </a:avLst>
          </a:prstGeom>
          <a:solidFill>
            <a:srgbClr val="FFFF0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STEP1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：スライド</a:t>
            </a: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7,8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の内容をコピー＆ペースト</a:t>
            </a:r>
            <a:endParaRPr lang="en-US" altLang="ja-JP" sz="55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STEP2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：短所より解決すべき</a:t>
            </a:r>
            <a:r>
              <a:rPr lang="ja-JP" altLang="en-US" sz="550" b="1" u="sng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</a:rPr>
              <a:t>課題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（取り組むべき短所）を抽出</a:t>
            </a:r>
            <a:endParaRPr lang="en-US" altLang="ja-JP" sz="55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STEP3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：長所より課題解決に用いることのできる</a:t>
            </a:r>
            <a:r>
              <a:rPr lang="ja-JP" altLang="en-US" sz="55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を抽出</a:t>
            </a:r>
          </a:p>
        </p:txBody>
      </p:sp>
      <p:sp>
        <p:nvSpPr>
          <p:cNvPr id="41" name="円/楕円 23">
            <a:extLst>
              <a:ext uri="{FF2B5EF4-FFF2-40B4-BE49-F238E27FC236}">
                <a16:creationId xmlns:a16="http://schemas.microsoft.com/office/drawing/2014/main" id="{1B360F91-CB27-2291-D581-8924A92334EB}"/>
              </a:ext>
            </a:extLst>
          </p:cNvPr>
          <p:cNvSpPr/>
          <p:nvPr/>
        </p:nvSpPr>
        <p:spPr bwMode="auto">
          <a:xfrm>
            <a:off x="169669" y="657530"/>
            <a:ext cx="288000" cy="5875778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生産面</a:t>
            </a:r>
          </a:p>
        </p:txBody>
      </p:sp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415808"/>
              </p:ext>
            </p:extLst>
          </p:nvPr>
        </p:nvGraphicFramePr>
        <p:xfrm>
          <a:off x="518711" y="657531"/>
          <a:ext cx="6516000" cy="5971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17942724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02708141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4623128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39085686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05342662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42954498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66042326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917413233"/>
                    </a:ext>
                  </a:extLst>
                </a:gridCol>
              </a:tblGrid>
              <a:tr h="215910">
                <a:tc row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№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DB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の産業分類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演習シートでの分類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地域の産業の生産性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（絶対優位）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域外から所得を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稼ぐ産業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地域の得意な産業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（比較優位）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地域の核となる産業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537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00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農林水産業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農業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670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林業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784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77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鉱業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1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16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食料品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815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繊維製品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9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パルプ・紙・紙加工品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0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5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石油・石炭製品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55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窯業・土石製品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686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85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非鉄金属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95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金属製品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953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はん用・生産用・業務用機械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69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電子部品・デバイス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45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316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情報・通信機器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20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輸送用機械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264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印刷業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11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53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電気・ガス・水道・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廃棄物処理業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611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ガス・熱供給業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95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813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廃棄物処理業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862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建設業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18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卸売・小売業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2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62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運輸・郵便業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752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宿泊・飲食サービス業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907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情報通信業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770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金融・保険業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92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不動産業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住宅賃貸業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524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その他の不動産業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362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専門・科学技術、業務支援サービス業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104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13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370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保健衛生・社会事業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977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その他のサービス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02149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5065B47-F809-F7D8-DEC6-7A64B4617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2" y="927720"/>
            <a:ext cx="1904860" cy="246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1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996F946-08E8-BC63-F06C-91D2D9C032A7}"/>
              </a:ext>
            </a:extLst>
          </p:cNvPr>
          <p:cNvSpPr>
            <a:spLocks/>
          </p:cNvSpPr>
          <p:nvPr/>
        </p:nvSpPr>
        <p:spPr bwMode="auto">
          <a:xfrm>
            <a:off x="7121152" y="1467099"/>
            <a:ext cx="1904860" cy="22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endParaRPr lang="ja-JP" altLang="en-US" sz="7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C0D469-7E40-76BF-D130-814685FD1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2" y="1190454"/>
            <a:ext cx="1904860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05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47414C-03DD-1E57-BF3F-E59F5580473C}"/>
              </a:ext>
            </a:extLst>
          </p:cNvPr>
          <p:cNvSpPr>
            <a:spLocks/>
          </p:cNvSpPr>
          <p:nvPr/>
        </p:nvSpPr>
        <p:spPr bwMode="auto">
          <a:xfrm>
            <a:off x="7121152" y="4301308"/>
            <a:ext cx="1904860" cy="22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sz="7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4C52A3-B686-5850-4478-67BB07623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3" y="3756654"/>
            <a:ext cx="1904860" cy="246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1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2FBA58D-65AD-41D7-E2F3-0D0C17624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2" y="4022025"/>
            <a:ext cx="1904860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05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21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1</a:t>
            </a:r>
            <a:r>
              <a:rPr lang="ja-JP" altLang="en-US" dirty="0"/>
              <a:t>）施策の方向性の検討のための長所、短所の抽出②（○○市）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3DBAB57-D45E-CDFA-5312-870C7A505C78}"/>
              </a:ext>
            </a:extLst>
          </p:cNvPr>
          <p:cNvSpPr>
            <a:spLocks/>
          </p:cNvSpPr>
          <p:nvPr/>
        </p:nvSpPr>
        <p:spPr bwMode="auto">
          <a:xfrm>
            <a:off x="4746567" y="4193325"/>
            <a:ext cx="4286957" cy="2304000"/>
          </a:xfrm>
          <a:prstGeom prst="rect">
            <a:avLst/>
          </a:prstGeom>
          <a:noFill/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ja-JP" altLang="en-US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E1C5671D-AFD4-4702-34E5-44EE4F2A9FF4}"/>
              </a:ext>
            </a:extLst>
          </p:cNvPr>
          <p:cNvSpPr>
            <a:spLocks/>
          </p:cNvSpPr>
          <p:nvPr/>
        </p:nvSpPr>
        <p:spPr bwMode="auto">
          <a:xfrm>
            <a:off x="428307" y="4193325"/>
            <a:ext cx="4285718" cy="2304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ja-JP" altLang="en-US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69" name="円/楕円 23">
            <a:extLst>
              <a:ext uri="{FF2B5EF4-FFF2-40B4-BE49-F238E27FC236}">
                <a16:creationId xmlns:a16="http://schemas.microsoft.com/office/drawing/2014/main" id="{7033C0B2-2AA0-2C0D-898F-9C16BCE67B23}"/>
              </a:ext>
            </a:extLst>
          </p:cNvPr>
          <p:cNvSpPr/>
          <p:nvPr/>
        </p:nvSpPr>
        <p:spPr bwMode="auto">
          <a:xfrm>
            <a:off x="112047" y="3898446"/>
            <a:ext cx="288000" cy="25988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分配面</a:t>
            </a: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6" y="3637174"/>
            <a:ext cx="4285718" cy="246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D4AA7BF3-DB12-3216-20D5-A7E9DF2B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832" y="3631158"/>
            <a:ext cx="4287692" cy="246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819" y="3908293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6" y="3908293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3DBAB57-D45E-CDFA-5312-870C7A505C78}"/>
              </a:ext>
            </a:extLst>
          </p:cNvPr>
          <p:cNvSpPr>
            <a:spLocks/>
          </p:cNvSpPr>
          <p:nvPr/>
        </p:nvSpPr>
        <p:spPr bwMode="auto">
          <a:xfrm>
            <a:off x="4745832" y="1287895"/>
            <a:ext cx="4287692" cy="2304000"/>
          </a:xfrm>
          <a:prstGeom prst="rect">
            <a:avLst/>
          </a:prstGeom>
          <a:noFill/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7" y="728027"/>
            <a:ext cx="4285718" cy="246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D4AA7BF3-DB12-3216-20D5-A7E9DF2B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833" y="728027"/>
            <a:ext cx="4287691" cy="246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E1C5671D-AFD4-4702-34E5-44EE4F2A9FF4}"/>
              </a:ext>
            </a:extLst>
          </p:cNvPr>
          <p:cNvSpPr>
            <a:spLocks/>
          </p:cNvSpPr>
          <p:nvPr/>
        </p:nvSpPr>
        <p:spPr bwMode="auto">
          <a:xfrm>
            <a:off x="428307" y="1287895"/>
            <a:ext cx="4285718" cy="2304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ja-JP" altLang="en-US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78" name="円/楕円 23">
            <a:extLst>
              <a:ext uri="{FF2B5EF4-FFF2-40B4-BE49-F238E27FC236}">
                <a16:creationId xmlns:a16="http://schemas.microsoft.com/office/drawing/2014/main" id="{0A422DEA-89D2-6295-568B-A52EBB474574}"/>
              </a:ext>
            </a:extLst>
          </p:cNvPr>
          <p:cNvSpPr/>
          <p:nvPr/>
        </p:nvSpPr>
        <p:spPr bwMode="auto">
          <a:xfrm>
            <a:off x="112047" y="1001006"/>
            <a:ext cx="288000" cy="259088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支出面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6" y="1001005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7806" y="1001005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7105628" y="528746"/>
            <a:ext cx="1920384" cy="407974"/>
          </a:xfrm>
          <a:prstGeom prst="roundRect">
            <a:avLst>
              <a:gd name="adj" fmla="val 8298"/>
            </a:avLst>
          </a:prstGeom>
          <a:solidFill>
            <a:srgbClr val="FFFF0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STEP1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：スライド</a:t>
            </a: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7,8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の内容をコピー＆ペースト</a:t>
            </a:r>
            <a:endParaRPr lang="en-US" altLang="ja-JP" sz="55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STEP2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：短所より解決すべき</a:t>
            </a:r>
            <a:r>
              <a:rPr lang="ja-JP" altLang="en-US" sz="550" b="1" u="sng" dirty="0">
                <a:solidFill>
                  <a:srgbClr val="0070C0"/>
                </a:solidFill>
                <a:latin typeface="Meiryo UI" pitchFamily="50" charset="-128"/>
                <a:ea typeface="Meiryo UI" pitchFamily="50" charset="-128"/>
              </a:rPr>
              <a:t>課題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（取り組むべき短所）を抽出</a:t>
            </a:r>
            <a:endParaRPr lang="en-US" altLang="ja-JP" sz="55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ja-JP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STEP3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：長所より課題解決に用いることのできる</a:t>
            </a:r>
            <a:r>
              <a:rPr lang="ja-JP" altLang="en-US" sz="55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r>
              <a:rPr lang="ja-JP" altLang="en-US" sz="55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を抽出</a:t>
            </a:r>
          </a:p>
        </p:txBody>
      </p:sp>
    </p:spTree>
    <p:extLst>
      <p:ext uri="{BB962C8B-B14F-4D97-AF65-F5344CB8AC3E}">
        <p14:creationId xmlns:p14="http://schemas.microsoft.com/office/powerpoint/2010/main" val="29364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直線コネクタ 66"/>
          <p:cNvCxnSpPr/>
          <p:nvPr/>
        </p:nvCxnSpPr>
        <p:spPr bwMode="auto">
          <a:xfrm>
            <a:off x="358500" y="2143426"/>
            <a:ext cx="8640000" cy="0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>
                <a:cs typeface="Meiryo UI" panose="020B0604030504040204" pitchFamily="50" charset="-128"/>
              </a:rPr>
              <a:t>（</a:t>
            </a:r>
            <a:r>
              <a:rPr lang="en-US" altLang="ja-JP" dirty="0">
                <a:cs typeface="Meiryo UI" panose="020B0604030504040204" pitchFamily="50" charset="-128"/>
              </a:rPr>
              <a:t>2</a:t>
            </a:r>
            <a:r>
              <a:rPr lang="ja-JP" altLang="en-US" dirty="0">
                <a:cs typeface="Meiryo UI" panose="020B0604030504040204" pitchFamily="50" charset="-128"/>
              </a:rPr>
              <a:t>）施策の方向性①（○○市）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6" y="703313"/>
            <a:ext cx="8905488" cy="377209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6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施策の方向性の検討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00" y="1194562"/>
            <a:ext cx="1111934" cy="838800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</a:p>
          <a:p>
            <a:pPr algn="ctr"/>
            <a:r>
              <a:rPr lang="ja-JP" altLang="en-US" sz="11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（＝取り組む短所）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00" y="2239944"/>
            <a:ext cx="1111934" cy="2453977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課題への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対応方針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414" y="3108834"/>
            <a:ext cx="761580" cy="715686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長所の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</a:t>
            </a:r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495414" y="3032232"/>
            <a:ext cx="7488000" cy="0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414" y="3971706"/>
            <a:ext cx="761580" cy="716199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方策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414" y="2245960"/>
            <a:ext cx="761580" cy="715686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</a:t>
            </a:r>
          </a:p>
        </p:txBody>
      </p:sp>
      <p:cxnSp>
        <p:nvCxnSpPr>
          <p:cNvPr id="62" name="直線コネクタ 61"/>
          <p:cNvCxnSpPr/>
          <p:nvPr/>
        </p:nvCxnSpPr>
        <p:spPr bwMode="auto">
          <a:xfrm>
            <a:off x="1495414" y="3895106"/>
            <a:ext cx="7488000" cy="0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500" y="4923268"/>
            <a:ext cx="1111934" cy="1377816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358500" y="4801818"/>
            <a:ext cx="8640000" cy="0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6" y="4920970"/>
            <a:ext cx="255594" cy="1380114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6" y="2242421"/>
            <a:ext cx="255594" cy="245150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10" y="1194562"/>
            <a:ext cx="258439" cy="83880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1489785" y="1201553"/>
            <a:ext cx="7493629" cy="83180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2281974" y="2245960"/>
            <a:ext cx="6701440" cy="72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2281975" y="3108833"/>
            <a:ext cx="6701440" cy="7156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2281975" y="3971706"/>
            <a:ext cx="6701440" cy="7147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1492840" y="5445758"/>
            <a:ext cx="7490574" cy="85404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784" y="4929286"/>
            <a:ext cx="7493629" cy="481076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600" b="1" u="sng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タイトルを記入</a:t>
            </a:r>
            <a:endParaRPr lang="en-US" altLang="ja-JP" sz="1600" b="1" u="sng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7961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dirty="0">
                <a:cs typeface="Meiryo UI" panose="020B0604030504040204" pitchFamily="50" charset="-128"/>
              </a:rPr>
              <a:t>施策の</a:t>
            </a:r>
            <a:r>
              <a:rPr lang="ja-JP" altLang="en-US">
                <a:cs typeface="Meiryo UI" panose="020B0604030504040204" pitchFamily="50" charset="-128"/>
              </a:rPr>
              <a:t>方向性②（○○市）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16" y="1388597"/>
            <a:ext cx="1111934" cy="1343678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1" name="直線コネクタ 70"/>
          <p:cNvCxnSpPr/>
          <p:nvPr/>
        </p:nvCxnSpPr>
        <p:spPr bwMode="auto">
          <a:xfrm>
            <a:off x="364116" y="2961747"/>
            <a:ext cx="8604000" cy="0"/>
          </a:xfrm>
          <a:prstGeom prst="line">
            <a:avLst/>
          </a:prstGeom>
          <a:noFill/>
          <a:ln w="1905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030" y="1388597"/>
            <a:ext cx="7468862" cy="481076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600" b="1" u="sng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タイトルを記入</a:t>
            </a:r>
            <a:endParaRPr lang="en-US" altLang="ja-JP" sz="1600" b="1" u="sng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030" y="3216125"/>
            <a:ext cx="7468862" cy="481076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600" b="1" u="sng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タイトルを記入</a:t>
            </a:r>
            <a:endParaRPr lang="en-US" altLang="ja-JP" sz="1600" b="1" u="sng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14</a:t>
            </a:fld>
            <a:endParaRPr lang="en-US" altLang="ja-JP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6" y="3212807"/>
            <a:ext cx="258439" cy="1344578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6" y="1388597"/>
            <a:ext cx="258439" cy="1343678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364116" y="4774504"/>
            <a:ext cx="8604000" cy="0"/>
          </a:xfrm>
          <a:prstGeom prst="line">
            <a:avLst/>
          </a:prstGeom>
          <a:noFill/>
          <a:ln w="1905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030" y="4997957"/>
            <a:ext cx="7468862" cy="481076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600" b="1" u="sng" dirty="0">
                <a:solidFill>
                  <a:schemeClr val="bg1">
                    <a:lumMod val="6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タイトルを記入</a:t>
            </a:r>
            <a:endParaRPr lang="en-US" altLang="ja-JP" sz="1600" b="1" u="sng" dirty="0">
              <a:solidFill>
                <a:schemeClr val="bg1">
                  <a:lumMod val="6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7" y="5000655"/>
            <a:ext cx="258438" cy="133983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1501030" y="1897631"/>
            <a:ext cx="7467086" cy="8346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1501030" y="3721551"/>
            <a:ext cx="7467086" cy="8346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30" y="3213707"/>
            <a:ext cx="1111934" cy="1343678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730" y="4996807"/>
            <a:ext cx="1111934" cy="1343678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endParaRPr lang="en-US" altLang="ja-JP" sz="1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1501030" y="5511858"/>
            <a:ext cx="7467086" cy="8346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26" y="703313"/>
            <a:ext cx="8905488" cy="377209"/>
          </a:xfrm>
          <a:prstGeom prst="rect">
            <a:avLst/>
          </a:prstGeom>
          <a:solidFill>
            <a:srgbClr val="008080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6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施策の方向性</a:t>
            </a:r>
            <a:r>
              <a:rPr lang="en-US" altLang="ja-JP" sz="16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+α</a:t>
            </a:r>
            <a:r>
              <a:rPr lang="ja-JP" altLang="en-US" sz="16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（追加的に実施可能な個別施策の方向性）の検討</a:t>
            </a:r>
          </a:p>
        </p:txBody>
      </p:sp>
    </p:spTree>
    <p:extLst>
      <p:ext uri="{BB962C8B-B14F-4D97-AF65-F5344CB8AC3E}">
        <p14:creationId xmlns:p14="http://schemas.microsoft.com/office/powerpoint/2010/main" val="2647589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>
                <a:cs typeface="Meiryo UI" panose="020B0604030504040204" pitchFamily="50" charset="-128"/>
              </a:rPr>
              <a:t>参考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）各産業の分類と産業別の労働生産性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15</a:t>
            </a:fld>
            <a:endParaRPr lang="en-US" altLang="ja-JP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54" y="685261"/>
            <a:ext cx="8417891" cy="2611929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7" y="3656204"/>
            <a:ext cx="9046703" cy="2855949"/>
          </a:xfrm>
          <a:prstGeom prst="rect">
            <a:avLst/>
          </a:prstGeom>
          <a:ln w="19050">
            <a:solidFill>
              <a:srgbClr val="008080"/>
            </a:solidFill>
            <a:miter lim="800000"/>
          </a:ln>
        </p:spPr>
      </p:pic>
      <p:cxnSp>
        <p:nvCxnSpPr>
          <p:cNvPr id="21" name="直線コネクタ 20"/>
          <p:cNvCxnSpPr>
            <a:cxnSpLocks/>
          </p:cNvCxnSpPr>
          <p:nvPr/>
        </p:nvCxnSpPr>
        <p:spPr bwMode="auto">
          <a:xfrm flipH="1">
            <a:off x="0" y="3252716"/>
            <a:ext cx="2079010" cy="391236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>
            <a:cxnSpLocks/>
          </p:cNvCxnSpPr>
          <p:nvPr/>
        </p:nvCxnSpPr>
        <p:spPr bwMode="auto">
          <a:xfrm>
            <a:off x="8711173" y="3252716"/>
            <a:ext cx="373687" cy="400335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/>
          <p:nvPr/>
        </p:nvCxnSpPr>
        <p:spPr bwMode="auto">
          <a:xfrm flipH="1">
            <a:off x="2081616" y="1816677"/>
            <a:ext cx="0" cy="1449091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/>
          <p:nvPr/>
        </p:nvCxnSpPr>
        <p:spPr bwMode="auto">
          <a:xfrm flipH="1">
            <a:off x="8713780" y="1803625"/>
            <a:ext cx="0" cy="1449091"/>
          </a:xfrm>
          <a:prstGeom prst="line">
            <a:avLst/>
          </a:prstGeom>
          <a:noFill/>
          <a:ln w="19050" cap="flat" cmpd="sng" algn="ctr">
            <a:solidFill>
              <a:srgbClr val="00808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5C57C3E-CE5C-4A02-94CD-30B2340D1331}"/>
              </a:ext>
            </a:extLst>
          </p:cNvPr>
          <p:cNvSpPr txBox="1"/>
          <p:nvPr/>
        </p:nvSpPr>
        <p:spPr>
          <a:xfrm>
            <a:off x="749045" y="4041279"/>
            <a:ext cx="640080" cy="215444"/>
          </a:xfrm>
          <a:prstGeom prst="rect">
            <a:avLst/>
          </a:prstGeom>
          <a:solidFill>
            <a:srgbClr val="C00000"/>
          </a:solidFill>
          <a:ln w="19050">
            <a:solidFill>
              <a:schemeClr val="bg1"/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素材系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E246946-8CF3-41EA-A4E2-DB4E3A5C86E5}"/>
              </a:ext>
            </a:extLst>
          </p:cNvPr>
          <p:cNvSpPr txBox="1"/>
          <p:nvPr/>
        </p:nvSpPr>
        <p:spPr>
          <a:xfrm>
            <a:off x="1468613" y="4839543"/>
            <a:ext cx="470156" cy="338554"/>
          </a:xfrm>
          <a:prstGeom prst="rect">
            <a:avLst/>
          </a:prstGeom>
          <a:solidFill>
            <a:srgbClr val="0070C0"/>
          </a:solidFill>
          <a:ln w="19050">
            <a:solidFill>
              <a:schemeClr val="bg1"/>
            </a:solidFill>
            <a:prstDash val="solid"/>
            <a:miter lim="800000"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加工組立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BF87E6E-D0F7-4014-833B-ACC6BEADA35C}"/>
              </a:ext>
            </a:extLst>
          </p:cNvPr>
          <p:cNvSpPr txBox="1"/>
          <p:nvPr/>
        </p:nvSpPr>
        <p:spPr>
          <a:xfrm>
            <a:off x="2013060" y="5000747"/>
            <a:ext cx="683838" cy="215444"/>
          </a:xfrm>
          <a:prstGeom prst="rect">
            <a:avLst/>
          </a:prstGeom>
          <a:solidFill>
            <a:srgbClr val="FFFF00"/>
          </a:solidFill>
          <a:ln w="19050">
            <a:solidFill>
              <a:srgbClr val="0070C0"/>
            </a:solidFill>
            <a:prstDash val="solid"/>
            <a:miter lim="800000"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知識集約</a:t>
            </a:r>
            <a:endParaRPr lang="en-US" altLang="ja-JP" sz="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493B1BE-64A7-43F1-AE63-AFBAB2002CAC}"/>
              </a:ext>
            </a:extLst>
          </p:cNvPr>
          <p:cNvSpPr txBox="1"/>
          <p:nvPr/>
        </p:nvSpPr>
        <p:spPr>
          <a:xfrm>
            <a:off x="3587457" y="5318412"/>
            <a:ext cx="640079" cy="215444"/>
          </a:xfrm>
          <a:prstGeom prst="rect">
            <a:avLst/>
          </a:prstGeom>
          <a:solidFill>
            <a:srgbClr val="0070C0"/>
          </a:solidFill>
          <a:ln w="19050">
            <a:solidFill>
              <a:schemeClr val="bg1"/>
            </a:solidFill>
            <a:prstDash val="solid"/>
            <a:miter lim="800000"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加工組立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521FAE2-0C15-4309-BA4C-8A7A5276E363}"/>
              </a:ext>
            </a:extLst>
          </p:cNvPr>
          <p:cNvSpPr txBox="1"/>
          <p:nvPr/>
        </p:nvSpPr>
        <p:spPr>
          <a:xfrm>
            <a:off x="7234778" y="5343827"/>
            <a:ext cx="812963" cy="21544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rgbClr val="0070C0"/>
            </a:solidFill>
            <a:prstDash val="solid"/>
            <a:miter lim="800000"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労働集約</a:t>
            </a:r>
            <a:endParaRPr lang="en-US" altLang="ja-JP" sz="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4D15E10-ED3F-435E-B9D8-F8D8DCC4F36D}"/>
              </a:ext>
            </a:extLst>
          </p:cNvPr>
          <p:cNvSpPr txBox="1"/>
          <p:nvPr/>
        </p:nvSpPr>
        <p:spPr>
          <a:xfrm>
            <a:off x="3047998" y="4970176"/>
            <a:ext cx="454381" cy="338554"/>
          </a:xfrm>
          <a:prstGeom prst="rect">
            <a:avLst/>
          </a:prstGeom>
          <a:solidFill>
            <a:srgbClr val="FFFF00"/>
          </a:solidFill>
          <a:ln w="19050">
            <a:solidFill>
              <a:srgbClr val="0070C0"/>
            </a:solidFill>
            <a:prstDash val="solid"/>
            <a:miter lim="800000"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知識集約</a:t>
            </a:r>
            <a:endParaRPr lang="en-US" altLang="ja-JP" sz="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6BA8431-D8A2-46B8-BEF5-74ABC9F170A1}"/>
              </a:ext>
            </a:extLst>
          </p:cNvPr>
          <p:cNvSpPr txBox="1"/>
          <p:nvPr/>
        </p:nvSpPr>
        <p:spPr>
          <a:xfrm>
            <a:off x="4338548" y="5178097"/>
            <a:ext cx="428446" cy="338554"/>
          </a:xfrm>
          <a:prstGeom prst="rect">
            <a:avLst/>
          </a:prstGeom>
          <a:solidFill>
            <a:srgbClr val="FFFF00"/>
          </a:solidFill>
          <a:ln w="19050">
            <a:solidFill>
              <a:srgbClr val="0070C0"/>
            </a:solidFill>
            <a:prstDash val="solid"/>
            <a:miter lim="800000"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知識集約</a:t>
            </a:r>
            <a:endParaRPr lang="en-US" altLang="ja-JP" sz="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AD3E895-6BE2-4099-BDBC-61926E0B9FA3}"/>
              </a:ext>
            </a:extLst>
          </p:cNvPr>
          <p:cNvSpPr txBox="1"/>
          <p:nvPr/>
        </p:nvSpPr>
        <p:spPr>
          <a:xfrm>
            <a:off x="4841283" y="5178097"/>
            <a:ext cx="495481" cy="215444"/>
          </a:xfrm>
          <a:prstGeom prst="rect">
            <a:avLst/>
          </a:prstGeom>
          <a:solidFill>
            <a:srgbClr val="C00000"/>
          </a:solidFill>
          <a:ln w="19050">
            <a:solidFill>
              <a:schemeClr val="bg1"/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素材系</a:t>
            </a:r>
            <a:endParaRPr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FFD6ACE-6211-4CF0-9AF7-41601FA8E4A0}"/>
              </a:ext>
            </a:extLst>
          </p:cNvPr>
          <p:cNvSpPr txBox="1"/>
          <p:nvPr/>
        </p:nvSpPr>
        <p:spPr>
          <a:xfrm>
            <a:off x="5943519" y="5295252"/>
            <a:ext cx="812963" cy="2154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70C0"/>
            </a:solidFill>
            <a:prstDash val="solid"/>
            <a:miter lim="800000"/>
          </a:ln>
        </p:spPr>
        <p:txBody>
          <a:bodyPr vert="horz"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</a:pPr>
            <a:r>
              <a:rPr lang="ja-JP" altLang="en-US" sz="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都市型</a:t>
            </a:r>
            <a:r>
              <a:rPr lang="en-US" altLang="ja-JP" sz="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endParaRPr lang="en-US" altLang="ja-JP" sz="8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4951588" y="714323"/>
            <a:ext cx="3609788" cy="802784"/>
            <a:chOff x="4685554" y="644921"/>
            <a:chExt cx="3609788" cy="802784"/>
          </a:xfrm>
        </p:grpSpPr>
        <p:sp>
          <p:nvSpPr>
            <p:cNvPr id="44" name="テキスト ボックス 43"/>
            <p:cNvSpPr txBox="1"/>
            <p:nvPr/>
          </p:nvSpPr>
          <p:spPr>
            <a:xfrm>
              <a:off x="4685554" y="644921"/>
              <a:ext cx="3609788" cy="8027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凡例</a:t>
              </a:r>
              <a:endPara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400"/>
                </a:lnSpc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第</a:t>
              </a:r>
              <a:r>
                <a: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次産業　　　　　　　　　 第</a:t>
              </a:r>
              <a:r>
                <a: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次産業　　　　　　　　　　　　　　第３次産業　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700"/>
                </a:lnSpc>
              </a:pPr>
              <a:r>
                <a:rPr kumimoji="1"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 第</a:t>
              </a:r>
              <a:r>
                <a:rPr lang="en-US" altLang="ja-JP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次産業 　　　　　　　　　素材型産業　　　　　　　　　　　　　装置型３次産業</a:t>
              </a:r>
              <a:endPara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400"/>
                </a:lnSpc>
              </a:pPr>
              <a:r>
                <a:rPr kumimoji="1"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</a:t>
              </a: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r>
                <a:rPr kumimoji="1"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加工組立型製造業　　　　　　　　 知識集約型３次産業</a:t>
              </a:r>
              <a:endParaRPr kumimoji="1"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7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　　　　　　都市型２次産業　　　　　　　　　　労働集約型３次産業</a:t>
              </a:r>
              <a:endPara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 bwMode="auto">
            <a:xfrm>
              <a:off x="5768727" y="969879"/>
              <a:ext cx="385598" cy="12096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 bwMode="auto">
            <a:xfrm>
              <a:off x="5768726" y="1124373"/>
              <a:ext cx="385599" cy="120965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 bwMode="auto">
            <a:xfrm>
              <a:off x="5769510" y="1280232"/>
              <a:ext cx="384816" cy="120965"/>
            </a:xfrm>
            <a:prstGeom prst="rect">
              <a:avLst/>
            </a:prstGeom>
            <a:solidFill>
              <a:srgbClr val="ABDB7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 bwMode="auto">
            <a:xfrm>
              <a:off x="6997180" y="965129"/>
              <a:ext cx="372723" cy="1209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 bwMode="auto">
            <a:xfrm>
              <a:off x="6997180" y="1115565"/>
              <a:ext cx="372723" cy="12096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 bwMode="auto">
            <a:xfrm>
              <a:off x="6997180" y="1272975"/>
              <a:ext cx="372723" cy="120965"/>
            </a:xfrm>
            <a:prstGeom prst="rect">
              <a:avLst/>
            </a:prstGeom>
            <a:solidFill>
              <a:srgbClr val="CC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 bwMode="auto">
            <a:xfrm>
              <a:off x="4787141" y="965129"/>
              <a:ext cx="385598" cy="120965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45720" rIns="36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836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52400" y="877669"/>
            <a:ext cx="8841846" cy="4596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ja-JP" altLang="en-US" sz="2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１．現状分析：地域の長所、短所の把握</a:t>
            </a:r>
            <a:endParaRPr lang="en-US" altLang="ja-JP" sz="24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）生産面の長所、短所</a:t>
            </a:r>
            <a:endParaRPr lang="en-US" altLang="ja-JP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（地域の産業の生産性、域外から所得を稼ぐ産業、地域の得意な産業、地域の核となる産業）</a:t>
            </a:r>
            <a:endParaRPr lang="en-US" altLang="ja-JP" sz="16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2</a:t>
            </a: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）支出面の長所、短所</a:t>
            </a:r>
            <a:endParaRPr lang="en-US" altLang="ja-JP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（消費での流出入、投資での流出入、経常収支）</a:t>
            </a:r>
            <a:endParaRPr lang="en-US" altLang="ja-JP" sz="16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3</a:t>
            </a: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）分配面の長所、短所</a:t>
            </a:r>
            <a:endParaRPr lang="en-US" altLang="ja-JP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（循環率、</a:t>
            </a:r>
            <a:r>
              <a:rPr lang="en-US" altLang="ja-JP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人当たり雇用者所得の水準、住民</a:t>
            </a:r>
            <a:r>
              <a:rPr lang="en-US" altLang="ja-JP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人当たり所得の水準）</a:t>
            </a:r>
            <a:endParaRPr lang="en-US" altLang="ja-JP" sz="16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4</a:t>
            </a: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）生産面・支出面・分配面の長所、短所の整理</a:t>
            </a:r>
            <a:endParaRPr lang="en-US" altLang="ja-JP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endParaRPr lang="en-US" altLang="ja-JP" sz="18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2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２．施策の方向性の検討</a:t>
            </a:r>
            <a:endParaRPr lang="en-US" altLang="ja-JP" sz="24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）施策の方向性の検討のための長所、短所の抽出</a:t>
            </a:r>
            <a:br>
              <a:rPr lang="en-US" altLang="ja-JP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（解決すべき課題（取り組むべき短所）の抽出、課題解決に用いることのできる長所の抽出）</a:t>
            </a:r>
            <a:endParaRPr lang="en-US" altLang="ja-JP" sz="16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2</a:t>
            </a:r>
            <a:r>
              <a:rPr lang="ja-JP" altLang="en-US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）施策の方向性</a:t>
            </a:r>
            <a:endParaRPr lang="en-US" altLang="ja-JP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（課題、課題への対応方針、施策の方向性）</a:t>
            </a:r>
            <a:endParaRPr lang="en-US" altLang="ja-JP" sz="16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0DC7313-58E3-4F6B-88A3-0F915AD38F14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152400" y="49922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8080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en-US" sz="2400" b="1">
              <a:latin typeface="Meiryo UI" pitchFamily="50" charset="-128"/>
              <a:ea typeface="Meiryo UI" pitchFamily="50" charset="-128"/>
            </a:endParaRPr>
          </a:p>
        </p:txBody>
      </p:sp>
      <p:pic>
        <p:nvPicPr>
          <p:cNvPr id="7" name="Picture 3" descr="\\Vmi-fs12\共通\ロゴマーク\新ロゴ（20130401以降）\和文\グループマーク＋社名ロゴ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4847" y="6554739"/>
            <a:ext cx="1505742" cy="303261"/>
          </a:xfrm>
          <a:prstGeom prst="rect">
            <a:avLst/>
          </a:prstGeom>
          <a:noFill/>
        </p:spPr>
      </p:pic>
      <p:cxnSp>
        <p:nvCxnSpPr>
          <p:cNvPr id="8" name="直線コネクタ 7"/>
          <p:cNvCxnSpPr/>
          <p:nvPr/>
        </p:nvCxnSpPr>
        <p:spPr bwMode="auto">
          <a:xfrm>
            <a:off x="152400" y="6547102"/>
            <a:ext cx="8928000" cy="0"/>
          </a:xfrm>
          <a:prstGeom prst="line">
            <a:avLst/>
          </a:prstGeom>
          <a:solidFill>
            <a:schemeClr val="accent2"/>
          </a:solidFill>
          <a:ln w="9525">
            <a:solidFill>
              <a:srgbClr val="008080"/>
            </a:solidFill>
            <a:round/>
            <a:headEnd/>
            <a:tailEnd/>
          </a:ln>
        </p:spPr>
      </p:cxnSp>
      <p:pic>
        <p:nvPicPr>
          <p:cNvPr id="11" name="Picture 5" descr="環境省：Ministry of the Environ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31" y="6529864"/>
            <a:ext cx="883444" cy="328136"/>
          </a:xfrm>
          <a:prstGeom prst="rect">
            <a:avLst/>
          </a:prstGeom>
          <a:noFill/>
        </p:spPr>
      </p:pic>
      <p:sp>
        <p:nvSpPr>
          <p:cNvPr id="15" name="タイトル 1"/>
          <p:cNvSpPr txBox="1">
            <a:spLocks/>
          </p:cNvSpPr>
          <p:nvPr/>
        </p:nvSpPr>
        <p:spPr bwMode="auto">
          <a:xfrm>
            <a:off x="0" y="4462"/>
            <a:ext cx="9144000" cy="490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400" b="1" dirty="0">
                <a:solidFill>
                  <a:srgbClr val="1F497D"/>
                </a:solidFill>
                <a:latin typeface="Meiryo UI" pitchFamily="50" charset="-128"/>
                <a:ea typeface="Meiryo UI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kern="0" dirty="0"/>
              <a:t> 目次</a:t>
            </a:r>
          </a:p>
        </p:txBody>
      </p:sp>
    </p:spTree>
    <p:extLst>
      <p:ext uri="{BB962C8B-B14F-4D97-AF65-F5344CB8AC3E}">
        <p14:creationId xmlns:p14="http://schemas.microsoft.com/office/powerpoint/2010/main" val="204936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6" name="タイトル 5"/>
          <p:cNvSpPr txBox="1">
            <a:spLocks/>
          </p:cNvSpPr>
          <p:nvPr/>
        </p:nvSpPr>
        <p:spPr bwMode="auto">
          <a:xfrm>
            <a:off x="0" y="2221555"/>
            <a:ext cx="9144000" cy="646331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400" b="1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2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3600" kern="0" dirty="0">
                <a:solidFill>
                  <a:schemeClr val="bg1"/>
                </a:solidFill>
              </a:rPr>
              <a:t>１．現状分析：地域の長所、短所の把握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70743" y="3429000"/>
            <a:ext cx="7615265" cy="2115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）生産面の長所、短所</a:t>
            </a:r>
            <a:endParaRPr lang="en-US" altLang="ja-JP" sz="18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（地域の産業の生産性、域外から所得を稼ぐ産業、地域の得意な産業、地域の核となる産業）</a:t>
            </a:r>
            <a:endParaRPr lang="en-US" altLang="ja-JP" sz="14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2</a:t>
            </a: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）支出面の長所、短所</a:t>
            </a:r>
            <a:endParaRPr lang="en-US" altLang="ja-JP" sz="18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（消費での流出入、投資での流出入、経常収支）</a:t>
            </a:r>
            <a:endParaRPr lang="en-US" altLang="ja-JP" sz="14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3</a:t>
            </a: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）分配面の長所、短所</a:t>
            </a:r>
            <a:endParaRPr lang="en-US" altLang="ja-JP" sz="18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　　　　（循環率、</a:t>
            </a:r>
            <a:r>
              <a:rPr lang="en-US" altLang="ja-JP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人当たり雇用者所得の水準、住民</a:t>
            </a:r>
            <a:r>
              <a:rPr lang="en-US" altLang="ja-JP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4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人当たり所得の水準）</a:t>
            </a:r>
            <a:endParaRPr lang="en-US" altLang="ja-JP" sz="14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（</a:t>
            </a:r>
            <a:r>
              <a:rPr lang="en-US" altLang="ja-JP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4</a:t>
            </a:r>
            <a:r>
              <a:rPr lang="ja-JP" altLang="en-US" sz="1800" b="1" dirty="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</a:rPr>
              <a:t>）生産面・支出面・分配面の長所・短所の整理</a:t>
            </a:r>
            <a:endParaRPr lang="en-US" altLang="ja-JP" sz="1800" b="1" dirty="0">
              <a:solidFill>
                <a:srgbClr val="44546A"/>
              </a:solidFill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238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>
                <a:solidFill>
                  <a:srgbClr val="009999"/>
                </a:solidFill>
              </a:rPr>
              <a:t>（</a:t>
            </a:r>
            <a:r>
              <a:rPr lang="en-US" altLang="ja-JP" dirty="0">
                <a:solidFill>
                  <a:srgbClr val="009999"/>
                </a:solidFill>
              </a:rPr>
              <a:t>1</a:t>
            </a:r>
            <a:r>
              <a:rPr lang="ja-JP" altLang="en-US" dirty="0">
                <a:solidFill>
                  <a:srgbClr val="009999"/>
                </a:solidFill>
              </a:rPr>
              <a:t>）生産面の長所、短所（○○市）</a:t>
            </a:r>
          </a:p>
        </p:txBody>
      </p:sp>
      <p:sp>
        <p:nvSpPr>
          <p:cNvPr id="31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56964" y="636309"/>
          <a:ext cx="6516000" cy="5971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17942724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02708141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4623128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39085686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05342662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42954498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66042326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917413233"/>
                    </a:ext>
                  </a:extLst>
                </a:gridCol>
              </a:tblGrid>
              <a:tr h="192584">
                <a:tc row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№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DB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の産業分類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演習シートでの分類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地域の産業の生産性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（絶対優位）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域外から所得を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稼ぐ産業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地域の得意な産業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（比較優位）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地域の核となる産業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537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00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農林水産業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農業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670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林業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784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77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鉱業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1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16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食料品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815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繊維製品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9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パルプ・紙・紙加工品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0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5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石油・石炭製品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55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窯業・土石製品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686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85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非鉄金属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95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金属製品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953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はん用・生産用・業務用機械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69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電子部品・デバイス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45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316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情報・通信機器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20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輸送用機械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264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印刷業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11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53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電気・ガス・水道・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廃棄物処理業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611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ガス・熱供給業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95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813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廃棄物処理業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862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建設業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18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卸売・小売業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2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62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運輸・郵便業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752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宿泊・飲食サービス業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907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情報通信業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770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金融・保険業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92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不動産業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住宅賃貸業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524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その他の不動産業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362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専門・科学技術、業務支援サービス業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104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13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370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保健衛生・社会事業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977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その他のサービス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02149"/>
                  </a:ext>
                </a:extLst>
              </a:tr>
            </a:tbl>
          </a:graphicData>
        </a:graphic>
      </p:graphicFrame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013" y="650707"/>
            <a:ext cx="2223367" cy="396427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lnSpc>
                <a:spcPts val="1400"/>
              </a:lnSpc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１）地域の産業の生産性（絶対優位）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400"/>
              </a:lnSpc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出力資料 スライド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740012" y="1094272"/>
            <a:ext cx="2223368" cy="806237"/>
          </a:xfrm>
          <a:prstGeom prst="rect">
            <a:avLst/>
          </a:prstGeom>
          <a:noFill/>
          <a:ln w="19050">
            <a:solidFill>
              <a:srgbClr val="CC0066"/>
            </a:solidFill>
            <a:prstDash val="sysDash"/>
          </a:ln>
        </p:spPr>
        <p:txBody>
          <a:bodyPr wrap="square" lIns="180000" rIns="108000" rtlCol="0" anchor="ctr">
            <a:no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  <a:spcAft>
                <a:spcPts val="0"/>
              </a:spcAft>
            </a:pP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8" name="円/楕円 23"/>
          <p:cNvSpPr/>
          <p:nvPr/>
        </p:nvSpPr>
        <p:spPr bwMode="auto">
          <a:xfrm>
            <a:off x="6780619" y="1190079"/>
            <a:ext cx="279911" cy="24505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49" name="円/楕円 23"/>
          <p:cNvSpPr/>
          <p:nvPr/>
        </p:nvSpPr>
        <p:spPr bwMode="auto">
          <a:xfrm>
            <a:off x="6780618" y="1538495"/>
            <a:ext cx="279911" cy="24505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013" y="2011064"/>
            <a:ext cx="2223367" cy="396427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lnSpc>
                <a:spcPts val="1400"/>
              </a:lnSpc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２）域外から所得を稼ぐ産業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400"/>
              </a:lnSpc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出力資料 スライド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740012" y="2454630"/>
            <a:ext cx="2223368" cy="806237"/>
          </a:xfrm>
          <a:prstGeom prst="rect">
            <a:avLst/>
          </a:prstGeom>
          <a:noFill/>
          <a:ln w="19050">
            <a:solidFill>
              <a:srgbClr val="CC0066"/>
            </a:solidFill>
            <a:prstDash val="sysDash"/>
          </a:ln>
        </p:spPr>
        <p:txBody>
          <a:bodyPr wrap="square" lIns="180000" rIns="108000" rtlCol="0" anchor="ctr">
            <a:no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  <a:spcAft>
                <a:spcPts val="0"/>
              </a:spcAft>
            </a:pP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94" name="円/楕円 23"/>
          <p:cNvSpPr/>
          <p:nvPr/>
        </p:nvSpPr>
        <p:spPr bwMode="auto">
          <a:xfrm>
            <a:off x="6780619" y="2550436"/>
            <a:ext cx="279911" cy="24505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95" name="円/楕円 23"/>
          <p:cNvSpPr/>
          <p:nvPr/>
        </p:nvSpPr>
        <p:spPr bwMode="auto">
          <a:xfrm>
            <a:off x="6780618" y="2898852"/>
            <a:ext cx="279911" cy="24505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013" y="3376450"/>
            <a:ext cx="2223367" cy="396427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lnSpc>
                <a:spcPts val="1400"/>
              </a:lnSpc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３）地域の得意な産業（比較優位）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400"/>
              </a:lnSpc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出力資料 スライド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740013" y="3820016"/>
            <a:ext cx="2223368" cy="806237"/>
          </a:xfrm>
          <a:prstGeom prst="rect">
            <a:avLst/>
          </a:prstGeom>
          <a:noFill/>
          <a:ln w="19050">
            <a:solidFill>
              <a:srgbClr val="CC0066"/>
            </a:solidFill>
            <a:prstDash val="sysDash"/>
          </a:ln>
        </p:spPr>
        <p:txBody>
          <a:bodyPr wrap="square" lIns="180000" rIns="108000" rtlCol="0" anchor="ctr">
            <a:no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  <a:spcAft>
                <a:spcPts val="0"/>
              </a:spcAft>
            </a:pP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98" name="円/楕円 23"/>
          <p:cNvSpPr/>
          <p:nvPr/>
        </p:nvSpPr>
        <p:spPr bwMode="auto">
          <a:xfrm>
            <a:off x="6780619" y="3915822"/>
            <a:ext cx="279911" cy="24505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99" name="円/楕円 23"/>
          <p:cNvSpPr/>
          <p:nvPr/>
        </p:nvSpPr>
        <p:spPr bwMode="auto">
          <a:xfrm>
            <a:off x="6780618" y="4264238"/>
            <a:ext cx="279911" cy="24505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60529" y="1128059"/>
            <a:ext cx="1769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付加価値シェア、労働生産性ともに全国より高い産業</a:t>
            </a:r>
            <a:endParaRPr kumimoji="1" lang="ja-JP" altLang="en-US" sz="9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060528" y="1472129"/>
            <a:ext cx="176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付加価値シェアは全国より高いが、労働生産性は全国より低い産業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058622" y="2560285"/>
            <a:ext cx="1862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域外から所得を獲得している産業</a:t>
            </a: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062198" y="2907141"/>
            <a:ext cx="19011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00113">
              <a:spcBef>
                <a:spcPts val="300"/>
              </a:spcBef>
              <a:spcAft>
                <a:spcPts val="400"/>
              </a:spcAft>
            </a:pP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域外に所得が流出している産業</a:t>
            </a: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058622" y="3924971"/>
            <a:ext cx="1862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修正特化係数が</a:t>
            </a:r>
            <a:r>
              <a:rPr lang="en-US" altLang="ja-JP" sz="900" b="1" dirty="0"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以上の産業</a:t>
            </a: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058622" y="4271347"/>
            <a:ext cx="19047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修正特化係数が</a:t>
            </a:r>
            <a:r>
              <a:rPr lang="en-US" altLang="ja-JP" sz="900" b="1" dirty="0"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に満たない産業</a:t>
            </a: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013" y="4732006"/>
            <a:ext cx="2223367" cy="396427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lnSpc>
                <a:spcPts val="1400"/>
              </a:lnSpc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４）地域の核となる産業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>
              <a:lnSpc>
                <a:spcPts val="1400"/>
              </a:lnSpc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出力資料 スライド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740013" y="5175572"/>
            <a:ext cx="2223368" cy="806237"/>
          </a:xfrm>
          <a:prstGeom prst="rect">
            <a:avLst/>
          </a:prstGeom>
          <a:noFill/>
          <a:ln w="19050">
            <a:solidFill>
              <a:srgbClr val="CC0066"/>
            </a:solidFill>
            <a:prstDash val="sysDash"/>
          </a:ln>
        </p:spPr>
        <p:txBody>
          <a:bodyPr wrap="square" lIns="180000" rIns="108000" rtlCol="0" anchor="ctr">
            <a:no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  <a:spcAft>
                <a:spcPts val="0"/>
              </a:spcAft>
            </a:pP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7" name="円/楕円 23"/>
          <p:cNvSpPr/>
          <p:nvPr/>
        </p:nvSpPr>
        <p:spPr bwMode="auto">
          <a:xfrm>
            <a:off x="6780619" y="5271378"/>
            <a:ext cx="279911" cy="24505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108" name="円/楕円 23"/>
          <p:cNvSpPr/>
          <p:nvPr/>
        </p:nvSpPr>
        <p:spPr bwMode="auto">
          <a:xfrm>
            <a:off x="6780618" y="5619794"/>
            <a:ext cx="279911" cy="24505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7058623" y="5278487"/>
            <a:ext cx="1862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第</a:t>
            </a:r>
            <a:r>
              <a:rPr lang="en-US" altLang="ja-JP" sz="900" b="1" dirty="0"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象限にある産業</a:t>
            </a: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7058622" y="5622569"/>
            <a:ext cx="1862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第</a:t>
            </a:r>
            <a:r>
              <a:rPr lang="en-US" altLang="ja-JP" sz="900" b="1" dirty="0">
                <a:latin typeface="Meiryo UI" pitchFamily="50" charset="-128"/>
                <a:ea typeface="Meiryo UI" pitchFamily="50" charset="-128"/>
              </a:rPr>
              <a:t>3</a:t>
            </a:r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象限にある産業</a:t>
            </a: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1" name="右矢印 10"/>
          <p:cNvSpPr/>
          <p:nvPr/>
        </p:nvSpPr>
        <p:spPr bwMode="auto">
          <a:xfrm flipH="1">
            <a:off x="6704661" y="6084724"/>
            <a:ext cx="346587" cy="408364"/>
          </a:xfrm>
          <a:prstGeom prst="rightArrow">
            <a:avLst/>
          </a:prstGeom>
          <a:solidFill>
            <a:srgbClr val="D3F9EB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1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058622" y="6038778"/>
            <a:ext cx="20099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上記の１）～４）について、表中に</a:t>
            </a:r>
            <a:endParaRPr lang="en-US" altLang="ja-JP" sz="900" b="1" dirty="0">
              <a:latin typeface="Meiryo UI" pitchFamily="50" charset="-128"/>
              <a:ea typeface="Meiryo UI" pitchFamily="50" charset="-128"/>
            </a:endParaRPr>
          </a:p>
          <a:p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長所の産業 ⇒ ●、短所の産業 ⇒ </a:t>
            </a:r>
            <a:r>
              <a:rPr lang="en-US" altLang="ja-JP" sz="900" b="1" dirty="0">
                <a:latin typeface="Meiryo UI" pitchFamily="50" charset="-128"/>
                <a:ea typeface="Meiryo UI" pitchFamily="50" charset="-128"/>
              </a:rPr>
              <a:t>×</a:t>
            </a:r>
          </a:p>
          <a:p>
            <a:r>
              <a:rPr lang="ja-JP" altLang="en-US" sz="900" b="1" dirty="0">
                <a:latin typeface="Meiryo UI" pitchFamily="50" charset="-128"/>
                <a:ea typeface="Meiryo UI" pitchFamily="50" charset="-128"/>
              </a:rPr>
              <a:t>を付けていきましょう</a:t>
            </a:r>
          </a:p>
        </p:txBody>
      </p:sp>
    </p:spTree>
    <p:extLst>
      <p:ext uri="{BB962C8B-B14F-4D97-AF65-F5344CB8AC3E}">
        <p14:creationId xmlns:p14="http://schemas.microsoft.com/office/powerpoint/2010/main" val="329083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49785" y="2871413"/>
            <a:ext cx="8413200" cy="568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2867404"/>
            <a:ext cx="502841" cy="57266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49785" y="1951525"/>
            <a:ext cx="8413200" cy="568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1947516"/>
            <a:ext cx="502841" cy="57266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1022441"/>
            <a:ext cx="502841" cy="57266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2</a:t>
            </a:r>
            <a:r>
              <a:rPr lang="ja-JP" altLang="en-US" dirty="0"/>
              <a:t>）支出面の長所、短所（○○市）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745479"/>
            <a:ext cx="8942849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１）消費での流出入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1673044"/>
            <a:ext cx="8942849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２）投資での流出入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2590208"/>
            <a:ext cx="8942849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３）経常収支（企業間取引による流出入）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49785" y="1022441"/>
            <a:ext cx="8413200" cy="568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52" y="3485096"/>
            <a:ext cx="8575733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主要な産業間取引構造の状況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487251" y="3782539"/>
            <a:ext cx="8575737" cy="489600"/>
          </a:xfrm>
          <a:prstGeom prst="rect">
            <a:avLst/>
          </a:prstGeom>
          <a:noFill/>
          <a:ln w="28575">
            <a:solidFill>
              <a:srgbClr val="CC0066"/>
            </a:solidFill>
            <a:prstDash val="sysDash"/>
          </a:ln>
        </p:spPr>
        <p:txBody>
          <a:bodyPr wrap="square" lIns="1080000" rIns="1080000" rtlCol="0" anchor="ctr">
            <a:noAutofit/>
          </a:bodyPr>
          <a:lstStyle/>
          <a:p>
            <a:pPr marL="180975" indent="-180975" algn="just">
              <a:spcBef>
                <a:spcPts val="300"/>
              </a:spcBef>
              <a:spcAft>
                <a:spcPts val="400"/>
              </a:spcAft>
              <a:buFont typeface="Wingdings" pitchFamily="2" charset="2"/>
              <a:buChar char="n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得意な産業で、域内調達が多い産業（向いている矢印が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</a:rPr>
              <a:t>3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本以上である）</a:t>
            </a:r>
            <a:endParaRPr lang="en-US" altLang="ja-JP" sz="1200" b="1" dirty="0">
              <a:latin typeface="Meiryo UI" pitchFamily="50" charset="-128"/>
              <a:ea typeface="Meiryo UI" pitchFamily="50" charset="-128"/>
            </a:endParaRPr>
          </a:p>
          <a:p>
            <a:pPr marL="180975" indent="-180975" algn="just">
              <a:spcBef>
                <a:spcPts val="300"/>
              </a:spcBef>
              <a:spcAft>
                <a:spcPts val="400"/>
              </a:spcAft>
              <a:buFont typeface="Wingdings" pitchFamily="2" charset="2"/>
              <a:buChar char="n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得意な産業であるが、域内調達が少ない産業（向いている矢印がない）</a:t>
            </a:r>
            <a:endParaRPr lang="en-US" altLang="ja-JP" sz="1200" b="1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9" name="円/楕円 23"/>
          <p:cNvSpPr/>
          <p:nvPr/>
        </p:nvSpPr>
        <p:spPr bwMode="auto">
          <a:xfrm>
            <a:off x="317511" y="1128764"/>
            <a:ext cx="424269" cy="37143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en-US" altLang="ja-JP" sz="600" b="1" dirty="0">
                <a:latin typeface="Meiryo UI" pitchFamily="50" charset="-128"/>
                <a:ea typeface="Meiryo UI" pitchFamily="50" charset="-128"/>
              </a:rPr>
              <a:t>or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  <a:endParaRPr lang="en-US" altLang="ja-JP" sz="80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7701443" y="962055"/>
            <a:ext cx="1361546" cy="630721"/>
            <a:chOff x="7701443" y="1138219"/>
            <a:chExt cx="1361546" cy="630721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2BC566A9-35E7-473E-1A5C-D14FD1E74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0247" y="1184714"/>
              <a:ext cx="1242742" cy="584226"/>
            </a:xfrm>
            <a:prstGeom prst="rect">
              <a:avLst/>
            </a:prstGeom>
            <a:noFill/>
            <a:ln w="28575">
              <a:solidFill>
                <a:srgbClr val="CC0066"/>
              </a:solidFill>
              <a:prstDash val="sysDash"/>
            </a:ln>
          </p:spPr>
          <p:txBody>
            <a:bodyPr wrap="square" lIns="144000" rIns="144000" rtlCol="0" anchor="ctr">
              <a:noAutofit/>
            </a:bodyPr>
            <a:lstStyle/>
            <a:p>
              <a:pPr marL="180975" indent="-180975" algn="r">
                <a:spcBef>
                  <a:spcPts val="300"/>
                </a:spcBef>
                <a:spcAft>
                  <a:spcPts val="400"/>
                </a:spcAft>
                <a:buFont typeface="Wingdings" pitchFamily="2" charset="2"/>
                <a:buChar char="n"/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</a:rPr>
                <a:t>流入</a:t>
              </a:r>
              <a:endParaRPr lang="en-US" altLang="ja-JP" sz="1200" b="1" dirty="0">
                <a:latin typeface="Meiryo UI" pitchFamily="50" charset="-128"/>
                <a:ea typeface="Meiryo UI" pitchFamily="50" charset="-128"/>
              </a:endParaRPr>
            </a:p>
            <a:p>
              <a:pPr marL="180975" indent="-180975" algn="r">
                <a:spcBef>
                  <a:spcPts val="300"/>
                </a:spcBef>
                <a:spcAft>
                  <a:spcPts val="400"/>
                </a:spcAft>
                <a:buFont typeface="Wingdings" pitchFamily="2" charset="2"/>
                <a:buChar char="n"/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</a:rPr>
                <a:t>流出</a:t>
              </a:r>
              <a:endParaRPr lang="en-US" altLang="ja-JP" sz="1200" b="1" dirty="0">
                <a:latin typeface="Meiryo UI" pitchFamily="50" charset="-128"/>
                <a:ea typeface="Meiryo UI" pitchFamily="50" charset="-128"/>
              </a:endParaRPr>
            </a:p>
          </p:txBody>
        </p:sp>
        <p:sp>
          <p:nvSpPr>
            <p:cNvPr id="4" name="円/楕円 23">
              <a:extLst>
                <a:ext uri="{FF2B5EF4-FFF2-40B4-BE49-F238E27FC236}">
                  <a16:creationId xmlns:a16="http://schemas.microsoft.com/office/drawing/2014/main" id="{EAEEE0AF-D297-607C-E9FE-D3140BD9ACA2}"/>
                </a:ext>
              </a:extLst>
            </p:cNvPr>
            <p:cNvSpPr/>
            <p:nvPr/>
          </p:nvSpPr>
          <p:spPr bwMode="auto">
            <a:xfrm>
              <a:off x="8277447" y="1203395"/>
              <a:ext cx="279911" cy="2450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ja-JP" altLang="en-US" sz="800" b="1" dirty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</a:rPr>
                <a:t>長所</a:t>
              </a:r>
            </a:p>
          </p:txBody>
        </p:sp>
        <p:sp>
          <p:nvSpPr>
            <p:cNvPr id="5" name="円/楕円 23">
              <a:extLst>
                <a:ext uri="{FF2B5EF4-FFF2-40B4-BE49-F238E27FC236}">
                  <a16:creationId xmlns:a16="http://schemas.microsoft.com/office/drawing/2014/main" id="{ADCA61DD-0EF1-D453-C1CB-DCBE90997331}"/>
                </a:ext>
              </a:extLst>
            </p:cNvPr>
            <p:cNvSpPr/>
            <p:nvPr/>
          </p:nvSpPr>
          <p:spPr bwMode="auto">
            <a:xfrm>
              <a:off x="8277447" y="1510808"/>
              <a:ext cx="279911" cy="24505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0" rIns="3600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ja-JP" altLang="en-US" sz="8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</a:rPr>
                <a:t>短所</a:t>
              </a:r>
            </a:p>
          </p:txBody>
        </p:sp>
        <p:sp>
          <p:nvSpPr>
            <p:cNvPr id="25" name="テキスト ボックス 24"/>
            <p:cNvSpPr txBox="1">
              <a:spLocks noChangeArrowheads="1"/>
            </p:cNvSpPr>
            <p:nvPr/>
          </p:nvSpPr>
          <p:spPr bwMode="auto">
            <a:xfrm>
              <a:off x="7701443" y="1138219"/>
              <a:ext cx="528808" cy="528808"/>
            </a:xfrm>
            <a:prstGeom prst="ellipse">
              <a:avLst/>
            </a:prstGeom>
            <a:solidFill>
              <a:srgbClr val="CC0066"/>
            </a:solidFill>
            <a:ln w="38100" algn="ctr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</a:rPr>
                <a:t>分析の</a:t>
              </a:r>
              <a:br>
                <a:rPr lang="en-US" altLang="ja-JP" sz="11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</a:rPr>
              </a:br>
              <a:r>
                <a:rPr lang="ja-JP" altLang="en-US" sz="11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</a:rPr>
                <a:t>視点</a:t>
              </a:r>
            </a:p>
          </p:txBody>
        </p:sp>
      </p:grp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463272" y="3773521"/>
            <a:ext cx="528808" cy="528808"/>
          </a:xfrm>
          <a:prstGeom prst="ellipse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wrap="none" lIns="36000" rIns="3600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分析の</a:t>
            </a:r>
            <a:br>
              <a:rPr lang="en-US" altLang="ja-JP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視点</a:t>
            </a:r>
          </a:p>
        </p:txBody>
      </p:sp>
      <p:sp>
        <p:nvSpPr>
          <p:cNvPr id="34" name="円/楕円 23"/>
          <p:cNvSpPr/>
          <p:nvPr/>
        </p:nvSpPr>
        <p:spPr bwMode="auto">
          <a:xfrm>
            <a:off x="1418265" y="3749865"/>
            <a:ext cx="279911" cy="24505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35" name="円/楕円 23"/>
          <p:cNvSpPr/>
          <p:nvPr/>
        </p:nvSpPr>
        <p:spPr bwMode="auto">
          <a:xfrm>
            <a:off x="1418265" y="4057278"/>
            <a:ext cx="279911" cy="24505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72" y="4325323"/>
            <a:ext cx="502841" cy="1890173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B00BBF9-4F2A-8F3C-6F38-9EC5243B3310}"/>
              </a:ext>
            </a:extLst>
          </p:cNvPr>
          <p:cNvSpPr txBox="1"/>
          <p:nvPr/>
        </p:nvSpPr>
        <p:spPr>
          <a:xfrm>
            <a:off x="8611105" y="745479"/>
            <a:ext cx="451883" cy="252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/>
              <a:t>出力資料 スライド</a:t>
            </a:r>
            <a:r>
              <a:rPr lang="en-US" altLang="ja-JP" sz="1200" dirty="0"/>
              <a:t>7</a:t>
            </a:r>
            <a:endParaRPr kumimoji="1" lang="ja-JP" altLang="en-US" sz="12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0B00BBF9-4F2A-8F3C-6F38-9EC5243B3310}"/>
              </a:ext>
            </a:extLst>
          </p:cNvPr>
          <p:cNvSpPr txBox="1"/>
          <p:nvPr/>
        </p:nvSpPr>
        <p:spPr>
          <a:xfrm>
            <a:off x="8611105" y="1672566"/>
            <a:ext cx="451883" cy="252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/>
              <a:t>出力資料 スライド</a:t>
            </a:r>
            <a:r>
              <a:rPr lang="en-US" altLang="ja-JP" sz="1200" dirty="0"/>
              <a:t>7</a:t>
            </a:r>
            <a:endParaRPr kumimoji="1" lang="ja-JP" altLang="en-US" sz="12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B00BBF9-4F2A-8F3C-6F38-9EC5243B3310}"/>
              </a:ext>
            </a:extLst>
          </p:cNvPr>
          <p:cNvSpPr txBox="1"/>
          <p:nvPr/>
        </p:nvSpPr>
        <p:spPr>
          <a:xfrm>
            <a:off x="8611105" y="2589730"/>
            <a:ext cx="451883" cy="252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/>
              <a:t>出力資料 スライド</a:t>
            </a:r>
            <a:r>
              <a:rPr lang="en-US" altLang="ja-JP" sz="1200" dirty="0"/>
              <a:t>7</a:t>
            </a:r>
            <a:endParaRPr kumimoji="1" lang="ja-JP" altLang="en-US" sz="12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0B00BBF9-4F2A-8F3C-6F38-9EC5243B3310}"/>
              </a:ext>
            </a:extLst>
          </p:cNvPr>
          <p:cNvSpPr txBox="1"/>
          <p:nvPr/>
        </p:nvSpPr>
        <p:spPr>
          <a:xfrm>
            <a:off x="8611105" y="3484618"/>
            <a:ext cx="451883" cy="252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/>
              <a:t>出力資料 スライド</a:t>
            </a:r>
            <a:r>
              <a:rPr lang="en-US" altLang="ja-JP" sz="1200" dirty="0"/>
              <a:t>28</a:t>
            </a:r>
            <a:r>
              <a:rPr lang="ja-JP" altLang="en-US" sz="1200" dirty="0"/>
              <a:t>～</a:t>
            </a:r>
            <a:r>
              <a:rPr lang="en-US" altLang="ja-JP" sz="1200" dirty="0"/>
              <a:t>31</a:t>
            </a:r>
            <a:endParaRPr kumimoji="1" lang="ja-JP" altLang="en-US" sz="1200" dirty="0"/>
          </a:p>
        </p:txBody>
      </p:sp>
      <p:sp>
        <p:nvSpPr>
          <p:cNvPr id="39" name="円/楕円 23"/>
          <p:cNvSpPr/>
          <p:nvPr/>
        </p:nvSpPr>
        <p:spPr bwMode="auto">
          <a:xfrm>
            <a:off x="317511" y="2055753"/>
            <a:ext cx="424269" cy="37143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en-US" altLang="ja-JP" sz="600" b="1" dirty="0">
                <a:latin typeface="Meiryo UI" pitchFamily="50" charset="-128"/>
                <a:ea typeface="Meiryo UI" pitchFamily="50" charset="-128"/>
              </a:rPr>
              <a:t>or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  <a:endParaRPr lang="en-US" altLang="ja-JP" sz="80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0" name="円/楕円 23"/>
          <p:cNvSpPr/>
          <p:nvPr/>
        </p:nvSpPr>
        <p:spPr bwMode="auto">
          <a:xfrm>
            <a:off x="319596" y="2970022"/>
            <a:ext cx="424269" cy="37143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en-US" altLang="ja-JP" sz="600" b="1" dirty="0">
                <a:latin typeface="Meiryo UI" pitchFamily="50" charset="-128"/>
                <a:ea typeface="Meiryo UI" pitchFamily="50" charset="-128"/>
              </a:rPr>
              <a:t>or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  <a:endParaRPr lang="en-US" altLang="ja-JP" sz="80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992079" y="4325323"/>
            <a:ext cx="8070906" cy="18901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2" name="円/楕円 23"/>
          <p:cNvSpPr/>
          <p:nvPr/>
        </p:nvSpPr>
        <p:spPr bwMode="auto">
          <a:xfrm>
            <a:off x="714692" y="4318397"/>
            <a:ext cx="424269" cy="37143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43" name="円/楕円 23"/>
          <p:cNvSpPr/>
          <p:nvPr/>
        </p:nvSpPr>
        <p:spPr bwMode="auto">
          <a:xfrm>
            <a:off x="710605" y="5114525"/>
            <a:ext cx="424269" cy="37143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4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586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7" y="2243011"/>
            <a:ext cx="504000" cy="42217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7" y="2695509"/>
            <a:ext cx="504000" cy="955674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1015725"/>
            <a:ext cx="504000" cy="56880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49785" y="2695509"/>
            <a:ext cx="8014447" cy="95567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3</a:t>
            </a:r>
            <a:r>
              <a:rPr lang="ja-JP" altLang="en-US" dirty="0"/>
              <a:t>）分配面の長所、短所（○○市）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737493"/>
            <a:ext cx="8942849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１）循環率（＝分配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生産）</a:t>
            </a:r>
            <a:endParaRPr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1675853"/>
            <a:ext cx="8942849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spcAft>
                <a:spcPts val="600"/>
              </a:spcAft>
            </a:pP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人当たり雇用者所得の水準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49785" y="1015725"/>
            <a:ext cx="8413200" cy="568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49784" y="2243011"/>
            <a:ext cx="3708000" cy="42217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endParaRPr lang="en-US" altLang="ja-JP" sz="1200" u="sng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85" y="1960575"/>
            <a:ext cx="3708000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spcAft>
                <a:spcPts val="6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従業者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人当たり雇用者所得（従業地ベース）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3748031"/>
            <a:ext cx="8942849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spcAft>
                <a:spcPts val="600"/>
              </a:spcAft>
            </a:pP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）住民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人当たり所得の水準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4920232" y="2243122"/>
            <a:ext cx="3744000" cy="4220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endParaRPr lang="en-US" altLang="ja-JP" sz="1200" u="sng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232" y="1960983"/>
            <a:ext cx="3744000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spcAft>
                <a:spcPts val="6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就業者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人当たり雇用者所得（居住地ベース）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49786" y="4299353"/>
            <a:ext cx="2556000" cy="568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85" y="4027821"/>
            <a:ext cx="2554063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spcAft>
                <a:spcPts val="6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夜間人口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人当たり雇用者所得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9796" y="4027821"/>
            <a:ext cx="2556000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spcAft>
                <a:spcPts val="6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夜間人口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人当たりその他所得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1744" y="4027821"/>
            <a:ext cx="2556001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8080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>
              <a:spcAft>
                <a:spcPts val="600"/>
              </a:spcAft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夜間人口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人当たり所得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 bwMode="auto">
          <a:xfrm>
            <a:off x="6081990" y="4416234"/>
            <a:ext cx="243561" cy="325068"/>
          </a:xfrm>
          <a:prstGeom prst="rightArrow">
            <a:avLst/>
          </a:prstGeom>
          <a:solidFill>
            <a:srgbClr val="00808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100" dirty="0"/>
          </a:p>
        </p:txBody>
      </p:sp>
      <p:sp>
        <p:nvSpPr>
          <p:cNvPr id="6" name="加算 5"/>
          <p:cNvSpPr/>
          <p:nvPr/>
        </p:nvSpPr>
        <p:spPr bwMode="auto">
          <a:xfrm>
            <a:off x="3196864" y="4427313"/>
            <a:ext cx="325329" cy="302910"/>
          </a:xfrm>
          <a:prstGeom prst="mathPlus">
            <a:avLst/>
          </a:prstGeom>
          <a:solidFill>
            <a:srgbClr val="008080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100" dirty="0"/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653982" y="4868004"/>
            <a:ext cx="380319" cy="1584000"/>
          </a:xfrm>
          <a:prstGeom prst="line">
            <a:avLst/>
          </a:prstGeom>
          <a:noFill/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線コネクタ 75"/>
          <p:cNvCxnSpPr/>
          <p:nvPr/>
        </p:nvCxnSpPr>
        <p:spPr bwMode="auto">
          <a:xfrm flipH="1">
            <a:off x="1034300" y="6459376"/>
            <a:ext cx="3780000" cy="0"/>
          </a:xfrm>
          <a:prstGeom prst="line">
            <a:avLst/>
          </a:prstGeom>
          <a:noFill/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直線コネクタ 77"/>
          <p:cNvCxnSpPr/>
          <p:nvPr/>
        </p:nvCxnSpPr>
        <p:spPr bwMode="auto">
          <a:xfrm>
            <a:off x="4831763" y="4868004"/>
            <a:ext cx="380319" cy="1584000"/>
          </a:xfrm>
          <a:prstGeom prst="line">
            <a:avLst/>
          </a:prstGeom>
          <a:noFill/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直線コネクタ 78"/>
          <p:cNvCxnSpPr/>
          <p:nvPr/>
        </p:nvCxnSpPr>
        <p:spPr bwMode="auto">
          <a:xfrm flipH="1">
            <a:off x="5211116" y="6451756"/>
            <a:ext cx="3780000" cy="0"/>
          </a:xfrm>
          <a:prstGeom prst="line">
            <a:avLst/>
          </a:prstGeom>
          <a:noFill/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6" name="グループ化 35"/>
          <p:cNvGrpSpPr/>
          <p:nvPr/>
        </p:nvGrpSpPr>
        <p:grpSpPr>
          <a:xfrm>
            <a:off x="7701443" y="955339"/>
            <a:ext cx="1361546" cy="630721"/>
            <a:chOff x="7701443" y="1138219"/>
            <a:chExt cx="1361546" cy="630721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2BC566A9-35E7-473E-1A5C-D14FD1E74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0247" y="1184714"/>
              <a:ext cx="1242742" cy="584226"/>
            </a:xfrm>
            <a:prstGeom prst="rect">
              <a:avLst/>
            </a:prstGeom>
            <a:noFill/>
            <a:ln w="28575">
              <a:solidFill>
                <a:srgbClr val="CC0066"/>
              </a:solidFill>
              <a:prstDash val="sysDash"/>
            </a:ln>
          </p:spPr>
          <p:txBody>
            <a:bodyPr wrap="square" lIns="144000" rIns="144000" rtlCol="0" anchor="ctr">
              <a:noAutofit/>
            </a:bodyPr>
            <a:lstStyle/>
            <a:p>
              <a:pPr marL="180975" indent="-180975" algn="r">
                <a:spcBef>
                  <a:spcPts val="300"/>
                </a:spcBef>
                <a:spcAft>
                  <a:spcPts val="400"/>
                </a:spcAft>
                <a:buFont typeface="Wingdings" pitchFamily="2" charset="2"/>
                <a:buChar char="n"/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</a:rPr>
                <a:t>流入</a:t>
              </a:r>
              <a:endParaRPr lang="en-US" altLang="ja-JP" sz="1200" b="1" dirty="0">
                <a:latin typeface="Meiryo UI" pitchFamily="50" charset="-128"/>
                <a:ea typeface="Meiryo UI" pitchFamily="50" charset="-128"/>
              </a:endParaRPr>
            </a:p>
            <a:p>
              <a:pPr marL="180975" indent="-180975" algn="r">
                <a:spcBef>
                  <a:spcPts val="300"/>
                </a:spcBef>
                <a:spcAft>
                  <a:spcPts val="400"/>
                </a:spcAft>
                <a:buFont typeface="Wingdings" pitchFamily="2" charset="2"/>
                <a:buChar char="n"/>
              </a:pPr>
              <a:r>
                <a:rPr lang="ja-JP" altLang="en-US" sz="1200" b="1" dirty="0">
                  <a:latin typeface="Meiryo UI" pitchFamily="50" charset="-128"/>
                  <a:ea typeface="Meiryo UI" pitchFamily="50" charset="-128"/>
                </a:rPr>
                <a:t>流出</a:t>
              </a:r>
              <a:endParaRPr lang="en-US" altLang="ja-JP" sz="1200" b="1" dirty="0">
                <a:latin typeface="Meiryo UI" pitchFamily="50" charset="-128"/>
                <a:ea typeface="Meiryo UI" pitchFamily="50" charset="-128"/>
              </a:endParaRPr>
            </a:p>
          </p:txBody>
        </p:sp>
        <p:sp>
          <p:nvSpPr>
            <p:cNvPr id="39" name="円/楕円 23">
              <a:extLst>
                <a:ext uri="{FF2B5EF4-FFF2-40B4-BE49-F238E27FC236}">
                  <a16:creationId xmlns:a16="http://schemas.microsoft.com/office/drawing/2014/main" id="{EAEEE0AF-D297-607C-E9FE-D3140BD9ACA2}"/>
                </a:ext>
              </a:extLst>
            </p:cNvPr>
            <p:cNvSpPr/>
            <p:nvPr/>
          </p:nvSpPr>
          <p:spPr bwMode="auto">
            <a:xfrm>
              <a:off x="8277447" y="1203395"/>
              <a:ext cx="279911" cy="245051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ja-JP" altLang="en-US" sz="800" b="1" dirty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</a:rPr>
                <a:t>長所</a:t>
              </a:r>
            </a:p>
          </p:txBody>
        </p:sp>
        <p:sp>
          <p:nvSpPr>
            <p:cNvPr id="40" name="円/楕円 23">
              <a:extLst>
                <a:ext uri="{FF2B5EF4-FFF2-40B4-BE49-F238E27FC236}">
                  <a16:creationId xmlns:a16="http://schemas.microsoft.com/office/drawing/2014/main" id="{ADCA61DD-0EF1-D453-C1CB-DCBE90997331}"/>
                </a:ext>
              </a:extLst>
            </p:cNvPr>
            <p:cNvSpPr/>
            <p:nvPr/>
          </p:nvSpPr>
          <p:spPr bwMode="auto">
            <a:xfrm>
              <a:off x="8277447" y="1510808"/>
              <a:ext cx="279911" cy="245051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0" rIns="3600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600"/>
                </a:spcAft>
              </a:pPr>
              <a:r>
                <a:rPr lang="ja-JP" altLang="en-US" sz="8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</a:rPr>
                <a:t>短所</a:t>
              </a:r>
            </a:p>
          </p:txBody>
        </p:sp>
        <p:sp>
          <p:nvSpPr>
            <p:cNvPr id="41" name="テキスト ボックス 40"/>
            <p:cNvSpPr txBox="1">
              <a:spLocks noChangeArrowheads="1"/>
            </p:cNvSpPr>
            <p:nvPr/>
          </p:nvSpPr>
          <p:spPr bwMode="auto">
            <a:xfrm>
              <a:off x="7701443" y="1138219"/>
              <a:ext cx="528808" cy="528808"/>
            </a:xfrm>
            <a:prstGeom prst="ellipse">
              <a:avLst/>
            </a:prstGeom>
            <a:solidFill>
              <a:srgbClr val="CC0066"/>
            </a:solidFill>
            <a:ln w="38100" algn="ctr">
              <a:noFill/>
              <a:round/>
              <a:headEnd/>
              <a:tailEnd/>
            </a:ln>
          </p:spPr>
          <p:txBody>
            <a:bodyPr wrap="none" lIns="36000" rIns="36000" anchor="ctr"/>
            <a:lstStyle/>
            <a:p>
              <a:pPr algn="ctr"/>
              <a:r>
                <a:rPr lang="ja-JP" altLang="en-US" sz="11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</a:rPr>
                <a:t>分析の</a:t>
              </a:r>
              <a:br>
                <a:rPr lang="en-US" altLang="ja-JP" sz="11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</a:rPr>
              </a:br>
              <a:r>
                <a:rPr lang="ja-JP" altLang="en-US" sz="11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</a:rPr>
                <a:t>視点</a:t>
              </a:r>
            </a:p>
          </p:txBody>
        </p:sp>
      </p:grp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7" y="4894580"/>
            <a:ext cx="504000" cy="1579464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B00BBF9-4F2A-8F3C-6F38-9EC5243B3310}"/>
              </a:ext>
            </a:extLst>
          </p:cNvPr>
          <p:cNvSpPr txBox="1"/>
          <p:nvPr/>
        </p:nvSpPr>
        <p:spPr>
          <a:xfrm>
            <a:off x="8611105" y="737493"/>
            <a:ext cx="451883" cy="252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/>
              <a:t>出力資料 スライド</a:t>
            </a:r>
            <a:r>
              <a:rPr lang="en-US" altLang="ja-JP" sz="1200" dirty="0"/>
              <a:t>7</a:t>
            </a:r>
            <a:endParaRPr kumimoji="1" lang="ja-JP" altLang="en-US" sz="1200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B00BBF9-4F2A-8F3C-6F38-9EC5243B3310}"/>
              </a:ext>
            </a:extLst>
          </p:cNvPr>
          <p:cNvSpPr txBox="1"/>
          <p:nvPr/>
        </p:nvSpPr>
        <p:spPr>
          <a:xfrm>
            <a:off x="8611105" y="3747553"/>
            <a:ext cx="451883" cy="252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/>
              <a:t>出力資料 スライド</a:t>
            </a:r>
            <a:r>
              <a:rPr lang="en-US" altLang="ja-JP" sz="1200" dirty="0"/>
              <a:t>39</a:t>
            </a:r>
            <a:endParaRPr kumimoji="1" lang="ja-JP" altLang="en-US" sz="12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B00BBF9-4F2A-8F3C-6F38-9EC5243B3310}"/>
              </a:ext>
            </a:extLst>
          </p:cNvPr>
          <p:cNvSpPr txBox="1"/>
          <p:nvPr/>
        </p:nvSpPr>
        <p:spPr>
          <a:xfrm>
            <a:off x="8611105" y="1675853"/>
            <a:ext cx="451883" cy="252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/>
              <a:t>出力資料 スライド</a:t>
            </a:r>
            <a:r>
              <a:rPr lang="en-US" altLang="ja-JP" sz="1200" dirty="0"/>
              <a:t>38</a:t>
            </a:r>
            <a:endParaRPr kumimoji="1" lang="ja-JP" altLang="en-US" sz="1200" dirty="0"/>
          </a:p>
        </p:txBody>
      </p:sp>
      <p:sp>
        <p:nvSpPr>
          <p:cNvPr id="53" name="円/楕円 23"/>
          <p:cNvSpPr/>
          <p:nvPr/>
        </p:nvSpPr>
        <p:spPr bwMode="auto">
          <a:xfrm>
            <a:off x="318670" y="1102434"/>
            <a:ext cx="424269" cy="37143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en-US" altLang="ja-JP" sz="600" b="1" dirty="0">
                <a:latin typeface="Meiryo UI" pitchFamily="50" charset="-128"/>
                <a:ea typeface="Meiryo UI" pitchFamily="50" charset="-128"/>
              </a:rPr>
              <a:t>or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  <a:endParaRPr lang="en-US" altLang="ja-JP" sz="80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57784" y="1941455"/>
            <a:ext cx="54962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or</a:t>
            </a:r>
          </a:p>
          <a:p>
            <a:pPr algn="ctr"/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endParaRPr lang="en-US" altLang="ja-JP" sz="1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円/楕円 23"/>
          <p:cNvSpPr/>
          <p:nvPr/>
        </p:nvSpPr>
        <p:spPr bwMode="auto">
          <a:xfrm>
            <a:off x="318671" y="2714770"/>
            <a:ext cx="424269" cy="37143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en-US" altLang="ja-JP" sz="600" b="1" dirty="0">
                <a:latin typeface="Meiryo UI" pitchFamily="50" charset="-128"/>
                <a:ea typeface="Meiryo UI" pitchFamily="50" charset="-128"/>
              </a:rPr>
              <a:t>or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  <a:endParaRPr lang="en-US" altLang="ja-JP" sz="80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3500014" y="4297171"/>
            <a:ext cx="2556000" cy="568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AB51911-E76C-411B-B1F9-EDBF736D7B09}"/>
              </a:ext>
            </a:extLst>
          </p:cNvPr>
          <p:cNvSpPr>
            <a:spLocks/>
          </p:cNvSpPr>
          <p:nvPr/>
        </p:nvSpPr>
        <p:spPr bwMode="auto">
          <a:xfrm>
            <a:off x="6347734" y="4301653"/>
            <a:ext cx="2556000" cy="5686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endParaRPr lang="en-US" altLang="ja-JP" sz="1200" b="1" u="sng" dirty="0">
              <a:solidFill>
                <a:srgbClr val="0070C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64" name="円/楕円 23"/>
          <p:cNvSpPr/>
          <p:nvPr/>
        </p:nvSpPr>
        <p:spPr bwMode="auto">
          <a:xfrm>
            <a:off x="8452097" y="4055882"/>
            <a:ext cx="424269" cy="37143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en-US" altLang="ja-JP" sz="600" b="1" dirty="0">
                <a:latin typeface="Meiryo UI" pitchFamily="50" charset="-128"/>
                <a:ea typeface="Meiryo UI" pitchFamily="50" charset="-128"/>
              </a:rPr>
              <a:t>or</a:t>
            </a:r>
            <a:br>
              <a:rPr lang="en-US" altLang="ja-JP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</a:b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  <a:endParaRPr lang="en-US" altLang="ja-JP" sz="800" b="1" dirty="0">
              <a:solidFill>
                <a:srgbClr val="00206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61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" y="4297171"/>
            <a:ext cx="504000" cy="568650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eaVert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" name="角丸四角形 2"/>
          <p:cNvSpPr/>
          <p:nvPr/>
        </p:nvSpPr>
        <p:spPr bwMode="auto">
          <a:xfrm>
            <a:off x="758179" y="4916843"/>
            <a:ext cx="378896" cy="178715"/>
          </a:xfrm>
          <a:prstGeom prst="roundRect">
            <a:avLst/>
          </a:prstGeom>
          <a:solidFill>
            <a:srgbClr val="D3F9EB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要因</a:t>
            </a:r>
          </a:p>
        </p:txBody>
      </p:sp>
      <p:sp>
        <p:nvSpPr>
          <p:cNvPr id="69" name="角丸四角形 68"/>
          <p:cNvSpPr/>
          <p:nvPr/>
        </p:nvSpPr>
        <p:spPr bwMode="auto">
          <a:xfrm>
            <a:off x="4933749" y="4912612"/>
            <a:ext cx="378896" cy="178715"/>
          </a:xfrm>
          <a:prstGeom prst="roundRect">
            <a:avLst/>
          </a:prstGeom>
          <a:solidFill>
            <a:srgbClr val="D3F9EB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要因</a:t>
            </a:r>
          </a:p>
        </p:txBody>
      </p:sp>
    </p:spTree>
    <p:extLst>
      <p:ext uri="{BB962C8B-B14F-4D97-AF65-F5344CB8AC3E}">
        <p14:creationId xmlns:p14="http://schemas.microsoft.com/office/powerpoint/2010/main" val="260621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3E941ED-6960-4831-A3F3-35A507BC3073}"/>
              </a:ext>
            </a:extLst>
          </p:cNvPr>
          <p:cNvSpPr/>
          <p:nvPr/>
        </p:nvSpPr>
        <p:spPr bwMode="auto">
          <a:xfrm>
            <a:off x="47954" y="765809"/>
            <a:ext cx="9048091" cy="516751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15008BD-C71E-4B4B-9651-88A69DD46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86" y="6013"/>
            <a:ext cx="8100000" cy="493058"/>
          </a:xfrm>
        </p:spPr>
        <p:txBody>
          <a:bodyPr/>
          <a:lstStyle/>
          <a:p>
            <a:r>
              <a:rPr lang="ja-JP" altLang="en-US" kern="0" dirty="0">
                <a:solidFill>
                  <a:srgbClr val="009999"/>
                </a:solidFill>
              </a:rPr>
              <a:t>労働生産性と地域住民１人あたりの所得の関係</a:t>
            </a:r>
            <a:r>
              <a:rPr lang="ja-JP" altLang="en-US" dirty="0">
                <a:solidFill>
                  <a:srgbClr val="009999"/>
                </a:solidFill>
              </a:rPr>
              <a:t>（○○市）</a:t>
            </a:r>
            <a:endParaRPr kumimoji="1" lang="ja-JP" altLang="en-US" dirty="0">
              <a:solidFill>
                <a:srgbClr val="009999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C3918CE-6C3C-436E-96EA-23E91213E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DC7313-58E3-4F6B-88A3-0F915AD38F14}" type="slidenum">
              <a:rPr kumimoji="1" lang="en-US" altLang="ja-JP" sz="9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8357D3-2B53-46B8-8321-7314D0BE764C}"/>
              </a:ext>
            </a:extLst>
          </p:cNvPr>
          <p:cNvSpPr txBox="1"/>
          <p:nvPr/>
        </p:nvSpPr>
        <p:spPr>
          <a:xfrm>
            <a:off x="227566" y="1208987"/>
            <a:ext cx="1499629" cy="5078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地域住民所得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全国平均と比較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3A0616-8755-4B63-93FB-60CC92E2FEF3}"/>
              </a:ext>
            </a:extLst>
          </p:cNvPr>
          <p:cNvSpPr/>
          <p:nvPr/>
        </p:nvSpPr>
        <p:spPr bwMode="auto">
          <a:xfrm>
            <a:off x="4208328" y="1262826"/>
            <a:ext cx="1018904" cy="338554"/>
          </a:xfrm>
          <a:prstGeom prst="rect">
            <a:avLst/>
          </a:prstGeom>
          <a:solidFill>
            <a:srgbClr val="C9E8FF"/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本社等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F4E7D1-E535-433B-949E-D283F027ADDC}"/>
              </a:ext>
            </a:extLst>
          </p:cNvPr>
          <p:cNvSpPr/>
          <p:nvPr/>
        </p:nvSpPr>
        <p:spPr bwMode="auto">
          <a:xfrm>
            <a:off x="5307446" y="1262486"/>
            <a:ext cx="721672" cy="338554"/>
          </a:xfrm>
          <a:prstGeom prst="rect">
            <a:avLst/>
          </a:prstGeom>
          <a:solidFill>
            <a:srgbClr val="C9E8FF"/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通勤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BDD967F-1818-4339-971E-0031154786AC}"/>
              </a:ext>
            </a:extLst>
          </p:cNvPr>
          <p:cNvSpPr txBox="1"/>
          <p:nvPr/>
        </p:nvSpPr>
        <p:spPr>
          <a:xfrm>
            <a:off x="6109332" y="1255878"/>
            <a:ext cx="2643672" cy="338554"/>
          </a:xfrm>
          <a:prstGeom prst="rect">
            <a:avLst/>
          </a:prstGeom>
          <a:solidFill>
            <a:srgbClr val="C9E8FF"/>
          </a:solidFill>
        </p:spPr>
        <p:txBody>
          <a:bodyPr wrap="non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財政移転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政府支出－税金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94D4E6AB-FC6B-48B7-9ED0-8CB97EFD1E94}"/>
              </a:ext>
            </a:extLst>
          </p:cNvPr>
          <p:cNvSpPr/>
          <p:nvPr/>
        </p:nvSpPr>
        <p:spPr bwMode="auto">
          <a:xfrm>
            <a:off x="1718030" y="1337511"/>
            <a:ext cx="607053" cy="24825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十字形 9">
            <a:extLst>
              <a:ext uri="{FF2B5EF4-FFF2-40B4-BE49-F238E27FC236}">
                <a16:creationId xmlns:a16="http://schemas.microsoft.com/office/drawing/2014/main" id="{693AE8E7-46A7-428F-B6AD-A4387926C3E9}"/>
              </a:ext>
            </a:extLst>
          </p:cNvPr>
          <p:cNvSpPr/>
          <p:nvPr/>
        </p:nvSpPr>
        <p:spPr bwMode="auto">
          <a:xfrm>
            <a:off x="3790402" y="1286373"/>
            <a:ext cx="319280" cy="314667"/>
          </a:xfrm>
          <a:prstGeom prst="plus">
            <a:avLst>
              <a:gd name="adj" fmla="val 4101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22B504B-3CC4-4885-A51E-3EF08440B3CC}"/>
              </a:ext>
            </a:extLst>
          </p:cNvPr>
          <p:cNvSpPr txBox="1"/>
          <p:nvPr/>
        </p:nvSpPr>
        <p:spPr>
          <a:xfrm>
            <a:off x="2343322" y="1207010"/>
            <a:ext cx="1403509" cy="5078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労働生産性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全国平均と比較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2" name="左中かっこ 11">
            <a:extLst>
              <a:ext uri="{FF2B5EF4-FFF2-40B4-BE49-F238E27FC236}">
                <a16:creationId xmlns:a16="http://schemas.microsoft.com/office/drawing/2014/main" id="{D5A168A2-6835-4C78-80E6-729770BA5D24}"/>
              </a:ext>
            </a:extLst>
          </p:cNvPr>
          <p:cNvSpPr/>
          <p:nvPr/>
        </p:nvSpPr>
        <p:spPr bwMode="auto">
          <a:xfrm rot="16200000">
            <a:off x="5853479" y="451214"/>
            <a:ext cx="271598" cy="2446457"/>
          </a:xfrm>
          <a:prstGeom prst="leftBrace">
            <a:avLst>
              <a:gd name="adj1" fmla="val 8333"/>
              <a:gd name="adj2" fmla="val 49543"/>
            </a:avLst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30243B-84F7-4610-A7BB-2FCAD514950A}"/>
              </a:ext>
            </a:extLst>
          </p:cNvPr>
          <p:cNvSpPr txBox="1"/>
          <p:nvPr/>
        </p:nvSpPr>
        <p:spPr>
          <a:xfrm>
            <a:off x="4842178" y="1822898"/>
            <a:ext cx="41300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80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80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３要素の合計がプラスかマイナスか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000080"/>
                </a:highligh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highlight>
                <a:srgbClr val="000080"/>
              </a:highligh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3DB3B12-E211-41BE-9BE7-CF764B9F6CB1}"/>
              </a:ext>
            </a:extLst>
          </p:cNvPr>
          <p:cNvSpPr>
            <a:spLocks/>
          </p:cNvSpPr>
          <p:nvPr/>
        </p:nvSpPr>
        <p:spPr bwMode="auto">
          <a:xfrm>
            <a:off x="316777" y="4559383"/>
            <a:ext cx="1499629" cy="44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</a:rPr>
              <a:t>427.3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万円</a:t>
            </a:r>
            <a:r>
              <a:rPr kumimoji="1" lang="en-US" altLang="ja-JP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/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人</a:t>
            </a: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2E04344-B661-4C24-9CD1-C9B8D6769A01}"/>
              </a:ext>
            </a:extLst>
          </p:cNvPr>
          <p:cNvSpPr txBox="1"/>
          <p:nvPr/>
        </p:nvSpPr>
        <p:spPr>
          <a:xfrm>
            <a:off x="888625" y="3634140"/>
            <a:ext cx="1081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or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9152886-1082-42D9-8887-99D268566102}"/>
              </a:ext>
            </a:extLst>
          </p:cNvPr>
          <p:cNvSpPr txBox="1"/>
          <p:nvPr/>
        </p:nvSpPr>
        <p:spPr>
          <a:xfrm>
            <a:off x="8014731" y="5205707"/>
            <a:ext cx="1081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=</a:t>
            </a:r>
            <a:endParaRPr kumimoji="1" lang="en-US" altLang="ja-JP" sz="1200" b="1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=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C945C66-319C-4E15-A406-C016D30BCFBC}"/>
              </a:ext>
            </a:extLst>
          </p:cNvPr>
          <p:cNvSpPr>
            <a:spLocks/>
          </p:cNvSpPr>
          <p:nvPr/>
        </p:nvSpPr>
        <p:spPr bwMode="auto">
          <a:xfrm>
            <a:off x="4267453" y="3296494"/>
            <a:ext cx="871243" cy="4308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34" name="左中かっこ 33">
            <a:extLst>
              <a:ext uri="{FF2B5EF4-FFF2-40B4-BE49-F238E27FC236}">
                <a16:creationId xmlns:a16="http://schemas.microsoft.com/office/drawing/2014/main" id="{2DC7B585-F76F-4451-A66E-EF931D610C0A}"/>
              </a:ext>
            </a:extLst>
          </p:cNvPr>
          <p:cNvSpPr/>
          <p:nvPr/>
        </p:nvSpPr>
        <p:spPr bwMode="auto">
          <a:xfrm rot="16200000">
            <a:off x="5530001" y="2655606"/>
            <a:ext cx="271598" cy="2446457"/>
          </a:xfrm>
          <a:prstGeom prst="leftBrace">
            <a:avLst>
              <a:gd name="adj1" fmla="val 8333"/>
              <a:gd name="adj2" fmla="val 49543"/>
            </a:avLst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+mn-cs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FC8BC2E-F31D-409D-B228-C75325CCEB24}"/>
              </a:ext>
            </a:extLst>
          </p:cNvPr>
          <p:cNvSpPr>
            <a:spLocks/>
          </p:cNvSpPr>
          <p:nvPr/>
        </p:nvSpPr>
        <p:spPr bwMode="auto">
          <a:xfrm>
            <a:off x="315113" y="3039826"/>
            <a:ext cx="1499629" cy="44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　　　　　万円</a:t>
            </a:r>
            <a:r>
              <a:rPr kumimoji="1" lang="en-US" altLang="ja-JP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/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人</a:t>
            </a: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39327A89-78C2-4FAE-87C4-CB2D37253BD5}"/>
              </a:ext>
            </a:extLst>
          </p:cNvPr>
          <p:cNvSpPr/>
          <p:nvPr/>
        </p:nvSpPr>
        <p:spPr bwMode="auto">
          <a:xfrm>
            <a:off x="312267" y="2575040"/>
            <a:ext cx="907148" cy="44194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対象地域</a:t>
            </a: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537FB2C2-9D4A-4B7B-9099-AC4D6E9E433E}"/>
              </a:ext>
            </a:extLst>
          </p:cNvPr>
          <p:cNvSpPr/>
          <p:nvPr/>
        </p:nvSpPr>
        <p:spPr bwMode="auto">
          <a:xfrm>
            <a:off x="312267" y="4089066"/>
            <a:ext cx="907148" cy="44194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全国平均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CC9624A-6735-41A2-A032-6E65C706C196}"/>
              </a:ext>
            </a:extLst>
          </p:cNvPr>
          <p:cNvSpPr/>
          <p:nvPr/>
        </p:nvSpPr>
        <p:spPr bwMode="auto">
          <a:xfrm>
            <a:off x="407636" y="3691121"/>
            <a:ext cx="411317" cy="24982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高い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CF815B5-83F5-4C4A-A644-1519D9037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37" y="2247241"/>
            <a:ext cx="1158397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地域住民所得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3B2AF1C-8BC4-4BE7-8DF3-FA6299350B63}"/>
              </a:ext>
            </a:extLst>
          </p:cNvPr>
          <p:cNvSpPr/>
          <p:nvPr/>
        </p:nvSpPr>
        <p:spPr bwMode="auto">
          <a:xfrm>
            <a:off x="1308667" y="3691121"/>
            <a:ext cx="384750" cy="26019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低い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36D4DBF-AD2C-408D-A1A7-A243B2F153F8}"/>
              </a:ext>
            </a:extLst>
          </p:cNvPr>
          <p:cNvSpPr>
            <a:spLocks/>
          </p:cNvSpPr>
          <p:nvPr/>
        </p:nvSpPr>
        <p:spPr bwMode="auto">
          <a:xfrm>
            <a:off x="2341067" y="4559383"/>
            <a:ext cx="1499629" cy="44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u="sng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</a:rPr>
              <a:t>935.2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万円</a:t>
            </a:r>
            <a:r>
              <a:rPr kumimoji="1" lang="en-US" altLang="ja-JP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/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人</a:t>
            </a: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A634A4B-3BD6-47CE-B5B2-A407A25464B9}"/>
              </a:ext>
            </a:extLst>
          </p:cNvPr>
          <p:cNvSpPr txBox="1"/>
          <p:nvPr/>
        </p:nvSpPr>
        <p:spPr>
          <a:xfrm>
            <a:off x="2912915" y="3634140"/>
            <a:ext cx="1081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or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E299EC3-9380-4265-816C-DCC90B66FA2B}"/>
              </a:ext>
            </a:extLst>
          </p:cNvPr>
          <p:cNvSpPr>
            <a:spLocks/>
          </p:cNvSpPr>
          <p:nvPr/>
        </p:nvSpPr>
        <p:spPr bwMode="auto">
          <a:xfrm>
            <a:off x="2339403" y="3039826"/>
            <a:ext cx="1499629" cy="44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　　　　　万円</a:t>
            </a:r>
            <a:r>
              <a:rPr kumimoji="1" lang="en-US" altLang="ja-JP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/</a:t>
            </a: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人</a:t>
            </a: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57" name="楕円 56">
            <a:extLst>
              <a:ext uri="{FF2B5EF4-FFF2-40B4-BE49-F238E27FC236}">
                <a16:creationId xmlns:a16="http://schemas.microsoft.com/office/drawing/2014/main" id="{F1339FAD-2E4E-4B23-B153-E98E93F3D529}"/>
              </a:ext>
            </a:extLst>
          </p:cNvPr>
          <p:cNvSpPr/>
          <p:nvPr/>
        </p:nvSpPr>
        <p:spPr bwMode="auto">
          <a:xfrm>
            <a:off x="2336557" y="2575040"/>
            <a:ext cx="907148" cy="44194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対象地域</a:t>
            </a:r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50147F68-C2CB-4EF1-9F15-C3E2333978C9}"/>
              </a:ext>
            </a:extLst>
          </p:cNvPr>
          <p:cNvSpPr/>
          <p:nvPr/>
        </p:nvSpPr>
        <p:spPr bwMode="auto">
          <a:xfrm>
            <a:off x="2336557" y="4089066"/>
            <a:ext cx="907148" cy="44194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全国平均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B2C600F1-281E-4091-99B6-87F5D4BEAF2F}"/>
              </a:ext>
            </a:extLst>
          </p:cNvPr>
          <p:cNvSpPr/>
          <p:nvPr/>
        </p:nvSpPr>
        <p:spPr bwMode="auto">
          <a:xfrm>
            <a:off x="2431926" y="3691121"/>
            <a:ext cx="411317" cy="24982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高い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5B3E8F0F-9182-4C3E-B2A4-C3D6FA16D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4155" y="2247241"/>
            <a:ext cx="967594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労働生産性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4A57564-5AC2-47B7-AB5F-7A1B87E2529A}"/>
              </a:ext>
            </a:extLst>
          </p:cNvPr>
          <p:cNvSpPr/>
          <p:nvPr/>
        </p:nvSpPr>
        <p:spPr bwMode="auto">
          <a:xfrm>
            <a:off x="3332957" y="3691121"/>
            <a:ext cx="384750" cy="26019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低い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761B32E-626C-42E6-9DF8-4D2A10C65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7239" y="2265278"/>
            <a:ext cx="1158397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所得の流出入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37FE7F76-3F3E-46F9-9274-4B96FB5508D4}"/>
              </a:ext>
            </a:extLst>
          </p:cNvPr>
          <p:cNvSpPr>
            <a:spLocks/>
          </p:cNvSpPr>
          <p:nvPr/>
        </p:nvSpPr>
        <p:spPr bwMode="auto">
          <a:xfrm>
            <a:off x="5246312" y="3296494"/>
            <a:ext cx="871243" cy="4308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4B83ADDD-2320-4115-8A22-73560DDAC089}"/>
              </a:ext>
            </a:extLst>
          </p:cNvPr>
          <p:cNvSpPr>
            <a:spLocks/>
          </p:cNvSpPr>
          <p:nvPr/>
        </p:nvSpPr>
        <p:spPr bwMode="auto">
          <a:xfrm>
            <a:off x="6225179" y="3296493"/>
            <a:ext cx="871243" cy="4308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66" name="楕円 65">
            <a:extLst>
              <a:ext uri="{FF2B5EF4-FFF2-40B4-BE49-F238E27FC236}">
                <a16:creationId xmlns:a16="http://schemas.microsoft.com/office/drawing/2014/main" id="{D0C85198-C20B-4683-B987-D196F9774230}"/>
              </a:ext>
            </a:extLst>
          </p:cNvPr>
          <p:cNvSpPr/>
          <p:nvPr/>
        </p:nvSpPr>
        <p:spPr bwMode="auto">
          <a:xfrm>
            <a:off x="4308211" y="2836776"/>
            <a:ext cx="746294" cy="42802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本社等</a:t>
            </a:r>
          </a:p>
        </p:txBody>
      </p:sp>
      <p:sp>
        <p:nvSpPr>
          <p:cNvPr id="67" name="楕円 66">
            <a:extLst>
              <a:ext uri="{FF2B5EF4-FFF2-40B4-BE49-F238E27FC236}">
                <a16:creationId xmlns:a16="http://schemas.microsoft.com/office/drawing/2014/main" id="{34B2A72F-3BC3-41B2-96B5-AC86E9826693}"/>
              </a:ext>
            </a:extLst>
          </p:cNvPr>
          <p:cNvSpPr/>
          <p:nvPr/>
        </p:nvSpPr>
        <p:spPr bwMode="auto">
          <a:xfrm>
            <a:off x="5301518" y="2836479"/>
            <a:ext cx="746294" cy="42802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通勤</a:t>
            </a: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A66120B1-9422-4DA3-BC17-8EFE6B393576}"/>
              </a:ext>
            </a:extLst>
          </p:cNvPr>
          <p:cNvSpPr/>
          <p:nvPr/>
        </p:nvSpPr>
        <p:spPr bwMode="auto">
          <a:xfrm>
            <a:off x="6269944" y="2836479"/>
            <a:ext cx="746294" cy="42802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財政移転</a:t>
            </a: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6B9387DA-E062-4283-BB3D-DE52CACCD39F}"/>
              </a:ext>
            </a:extLst>
          </p:cNvPr>
          <p:cNvSpPr>
            <a:spLocks/>
          </p:cNvSpPr>
          <p:nvPr/>
        </p:nvSpPr>
        <p:spPr bwMode="auto">
          <a:xfrm>
            <a:off x="5222193" y="4182087"/>
            <a:ext cx="871243" cy="4308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C15A56A3-DC2F-467B-BAE2-EB6623F6E5C9}"/>
              </a:ext>
            </a:extLst>
          </p:cNvPr>
          <p:cNvSpPr/>
          <p:nvPr/>
        </p:nvSpPr>
        <p:spPr bwMode="auto">
          <a:xfrm>
            <a:off x="4761168" y="3976438"/>
            <a:ext cx="746294" cy="42802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合計</a:t>
            </a: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4BD99FF5-62AC-4718-927A-204961ECA7FF}"/>
              </a:ext>
            </a:extLst>
          </p:cNvPr>
          <p:cNvSpPr/>
          <p:nvPr/>
        </p:nvSpPr>
        <p:spPr bwMode="auto">
          <a:xfrm>
            <a:off x="5092261" y="4775242"/>
            <a:ext cx="411317" cy="24982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流入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8D535F4C-F9F0-4574-A0E8-71EED4A65E45}"/>
              </a:ext>
            </a:extLst>
          </p:cNvPr>
          <p:cNvSpPr/>
          <p:nvPr/>
        </p:nvSpPr>
        <p:spPr bwMode="auto">
          <a:xfrm>
            <a:off x="5900521" y="4770059"/>
            <a:ext cx="384750" cy="26019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流出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057ECC6-6A25-4B85-8083-CD4AA4597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6439" y="2237016"/>
            <a:ext cx="651947" cy="251522"/>
          </a:xfrm>
          <a:prstGeom prst="rect">
            <a:avLst/>
          </a:prstGeom>
          <a:solidFill>
            <a:srgbClr val="D3F9EB"/>
          </a:solidFill>
          <a:ln w="12700" algn="ctr">
            <a:solidFill>
              <a:srgbClr val="009999"/>
            </a:solidFill>
            <a:round/>
            <a:headEnd/>
            <a:tailEnd/>
          </a:ln>
        </p:spPr>
        <p:txBody>
          <a:bodyPr wrap="none" lIns="36000" rIns="36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職住比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6EC55603-A9C1-4090-9278-2BAC9C7BDA38}"/>
              </a:ext>
            </a:extLst>
          </p:cNvPr>
          <p:cNvSpPr>
            <a:spLocks/>
          </p:cNvSpPr>
          <p:nvPr/>
        </p:nvSpPr>
        <p:spPr bwMode="auto">
          <a:xfrm>
            <a:off x="7599576" y="3048344"/>
            <a:ext cx="1251248" cy="44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　　</a:t>
            </a:r>
            <a:endParaRPr kumimoji="1" lang="en-US" altLang="ja-JP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+mn-cs"/>
            </a:endParaRPr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32506BDE-6196-451C-90C7-F3247092AE93}"/>
              </a:ext>
            </a:extLst>
          </p:cNvPr>
          <p:cNvSpPr/>
          <p:nvPr/>
        </p:nvSpPr>
        <p:spPr bwMode="auto">
          <a:xfrm>
            <a:off x="7479241" y="2583558"/>
            <a:ext cx="907148" cy="44194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対象地域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3582BA8-5B7B-4E47-BE31-329915621D35}"/>
              </a:ext>
            </a:extLst>
          </p:cNvPr>
          <p:cNvSpPr>
            <a:spLocks/>
          </p:cNvSpPr>
          <p:nvPr/>
        </p:nvSpPr>
        <p:spPr bwMode="auto">
          <a:xfrm>
            <a:off x="7629129" y="4544605"/>
            <a:ext cx="1249403" cy="441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itchFamily="50" charset="-128"/>
                <a:ea typeface="Meiryo UI" pitchFamily="50" charset="-128"/>
                <a:cs typeface="+mn-cs"/>
              </a:rPr>
              <a:t>0.457</a:t>
            </a:r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55712908-D804-407A-9D6F-84BF363CBB34}"/>
              </a:ext>
            </a:extLst>
          </p:cNvPr>
          <p:cNvSpPr/>
          <p:nvPr/>
        </p:nvSpPr>
        <p:spPr bwMode="auto">
          <a:xfrm>
            <a:off x="7479241" y="4079819"/>
            <a:ext cx="907148" cy="44194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全国平均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7C49B0C4-589E-4C20-B914-E6609D909483}"/>
              </a:ext>
            </a:extLst>
          </p:cNvPr>
          <p:cNvSpPr/>
          <p:nvPr/>
        </p:nvSpPr>
        <p:spPr bwMode="auto">
          <a:xfrm>
            <a:off x="7601747" y="3696550"/>
            <a:ext cx="411317" cy="24982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高い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05C0081A-0885-4BA8-BC6F-F26DB6B819CC}"/>
              </a:ext>
            </a:extLst>
          </p:cNvPr>
          <p:cNvSpPr/>
          <p:nvPr/>
        </p:nvSpPr>
        <p:spPr bwMode="auto">
          <a:xfrm>
            <a:off x="8482578" y="3686182"/>
            <a:ext cx="384750" cy="26019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低い</a:t>
            </a: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C6D269B2-E8B7-450F-BA02-94606D1015BF}"/>
              </a:ext>
            </a:extLst>
          </p:cNvPr>
          <p:cNvSpPr txBox="1"/>
          <p:nvPr/>
        </p:nvSpPr>
        <p:spPr>
          <a:xfrm>
            <a:off x="8114657" y="3648343"/>
            <a:ext cx="1081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or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2E0577F-819A-4111-A583-098ADBFF200E}"/>
              </a:ext>
            </a:extLst>
          </p:cNvPr>
          <p:cNvSpPr/>
          <p:nvPr/>
        </p:nvSpPr>
        <p:spPr bwMode="auto">
          <a:xfrm>
            <a:off x="7624536" y="5230493"/>
            <a:ext cx="411317" cy="24982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EA1D3CD-47F1-4E99-B18D-0EB71C1E34FD}"/>
              </a:ext>
            </a:extLst>
          </p:cNvPr>
          <p:cNvSpPr/>
          <p:nvPr/>
        </p:nvSpPr>
        <p:spPr bwMode="auto">
          <a:xfrm>
            <a:off x="7628313" y="5548782"/>
            <a:ext cx="407539" cy="260191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3" name="円/楕円 23">
            <a:extLst>
              <a:ext uri="{FF2B5EF4-FFF2-40B4-BE49-F238E27FC236}">
                <a16:creationId xmlns:a16="http://schemas.microsoft.com/office/drawing/2014/main" id="{40975C2C-8F7F-4256-8DF0-629E7C09FBDD}"/>
              </a:ext>
            </a:extLst>
          </p:cNvPr>
          <p:cNvSpPr/>
          <p:nvPr/>
        </p:nvSpPr>
        <p:spPr bwMode="auto">
          <a:xfrm>
            <a:off x="8243886" y="5248546"/>
            <a:ext cx="427399" cy="24505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74" name="円/楕円 23">
            <a:extLst>
              <a:ext uri="{FF2B5EF4-FFF2-40B4-BE49-F238E27FC236}">
                <a16:creationId xmlns:a16="http://schemas.microsoft.com/office/drawing/2014/main" id="{726597AA-EF31-403A-A0AF-E914FAA86798}"/>
              </a:ext>
            </a:extLst>
          </p:cNvPr>
          <p:cNvSpPr/>
          <p:nvPr/>
        </p:nvSpPr>
        <p:spPr bwMode="auto">
          <a:xfrm>
            <a:off x="8268263" y="5544261"/>
            <a:ext cx="406690" cy="2601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0" rIns="36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83" name="スライド番号プレースホルダ 4">
            <a:extLst>
              <a:ext uri="{FF2B5EF4-FFF2-40B4-BE49-F238E27FC236}">
                <a16:creationId xmlns:a16="http://schemas.microsoft.com/office/drawing/2014/main" id="{65612303-29E4-4F63-A104-9A0DF1E0C13F}"/>
              </a:ext>
            </a:extLst>
          </p:cNvPr>
          <p:cNvSpPr txBox="1">
            <a:spLocks/>
          </p:cNvSpPr>
          <p:nvPr/>
        </p:nvSpPr>
        <p:spPr>
          <a:xfrm>
            <a:off x="8724140" y="6584502"/>
            <a:ext cx="396000" cy="252000"/>
          </a:xfrm>
          <a:prstGeom prst="rect">
            <a:avLst/>
          </a:prstGeom>
          <a:noFill/>
          <a:ln/>
        </p:spPr>
        <p:txBody>
          <a:bodyPr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rgbClr val="44546A"/>
                </a:solidFill>
                <a:latin typeface="Meiryo UI" pitchFamily="50" charset="-128"/>
                <a:ea typeface="Meiryo UI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000" kern="120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  <a:cs typeface="+mn-cs"/>
              </a:defRPr>
            </a:lvl9pPr>
          </a:lstStyle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9406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4</a:t>
            </a:r>
            <a:r>
              <a:rPr lang="ja-JP" altLang="en-US" dirty="0"/>
              <a:t>）</a:t>
            </a:r>
            <a:r>
              <a:rPr lang="ja-JP" altLang="en-US" dirty="0">
                <a:cs typeface="Meiryo UI" panose="020B0604030504040204" pitchFamily="50" charset="-128"/>
              </a:rPr>
              <a:t>生産面・支出面・分配面の長所、短所の整理①（○○市）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円/楕円 23">
            <a:extLst>
              <a:ext uri="{FF2B5EF4-FFF2-40B4-BE49-F238E27FC236}">
                <a16:creationId xmlns:a16="http://schemas.microsoft.com/office/drawing/2014/main" id="{1B360F91-CB27-2291-D581-8924A92334EB}"/>
              </a:ext>
            </a:extLst>
          </p:cNvPr>
          <p:cNvSpPr/>
          <p:nvPr/>
        </p:nvSpPr>
        <p:spPr bwMode="auto">
          <a:xfrm>
            <a:off x="169669" y="657530"/>
            <a:ext cx="288000" cy="5875778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生産面</a:t>
            </a:r>
          </a:p>
        </p:txBody>
      </p:sp>
      <p:sp>
        <p:nvSpPr>
          <p:cNvPr id="10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930864"/>
              </p:ext>
            </p:extLst>
          </p:nvPr>
        </p:nvGraphicFramePr>
        <p:xfrm>
          <a:off x="518711" y="657530"/>
          <a:ext cx="6516000" cy="5971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17942724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02708141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4623128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39085686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053426626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42954498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3660423265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1917413233"/>
                    </a:ext>
                  </a:extLst>
                </a:gridCol>
              </a:tblGrid>
              <a:tr h="166862">
                <a:tc row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№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DB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の産業分類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分類）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演習シートでの分類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１）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地域の産業の生産性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（絶対優位）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域外から所得を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稼ぐ産業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地域の得意な産業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（比較優位）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４）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地域の核となる産業</a:t>
                      </a:r>
                      <a:b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4537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記入欄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00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農林水産業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農業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670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林業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784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4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7770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鉱業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01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16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食料品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815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繊維製品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95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パルプ・紙・紙加工品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0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化学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5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石油・石炭製品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55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窯業・土石製品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686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鉄鋼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85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非鉄金属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素材型産業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95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金属製品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953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はん用・生産用・業務用機械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69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電子部品・デバイス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45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316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情報・通信機器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20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輸送用機械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加工組立型製造業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264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印刷業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11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その他の製造業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53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電気・ガス・水道・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70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廃棄物処理業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電気業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611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ガス・熱供給業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795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水道業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813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5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廃棄物処理業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装置型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862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建設業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18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卸売・小売業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卸売業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2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小売業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62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運輸・郵便業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752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宿泊・飲食サービス業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907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情報通信業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770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金融・保険業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492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不動産業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住宅賃貸業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524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その他の不動産業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362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専門・科学技術、業務支援サービス業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104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13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知識集約型</a:t>
                      </a: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370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保健衛生・社会事業</a:t>
                      </a:r>
                      <a:endParaRPr kumimoji="1" lang="en-US" altLang="ja-JP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977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en-US" altLang="ja-JP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kumimoji="1" lang="ja-JP" altLang="en-US" sz="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その他のサービス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労働集約型</a:t>
                      </a:r>
                      <a:r>
                        <a:rPr kumimoji="1" lang="en-US" altLang="ja-JP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次産業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30"/>
                        </a:lnSpc>
                      </a:pPr>
                      <a:endParaRPr kumimoji="1" lang="ja-JP" altLang="en-US" sz="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02149"/>
                  </a:ext>
                </a:extLst>
              </a:tr>
            </a:tbl>
          </a:graphicData>
        </a:graphic>
      </p:graphicFrame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2" y="927720"/>
            <a:ext cx="1904860" cy="246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1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1C5671D-AFD4-4702-34E5-44EE4F2A9FF4}"/>
              </a:ext>
            </a:extLst>
          </p:cNvPr>
          <p:cNvSpPr>
            <a:spLocks/>
          </p:cNvSpPr>
          <p:nvPr/>
        </p:nvSpPr>
        <p:spPr bwMode="auto">
          <a:xfrm>
            <a:off x="7121152" y="1467099"/>
            <a:ext cx="1904860" cy="22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endParaRPr lang="ja-JP" altLang="en-US" sz="7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2" y="653746"/>
            <a:ext cx="1904860" cy="246040"/>
          </a:xfrm>
          <a:prstGeom prst="rect">
            <a:avLst/>
          </a:prstGeom>
          <a:solidFill>
            <a:srgbClr val="D9D9D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メモ欄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2" y="1190454"/>
            <a:ext cx="1904860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05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3DBAB57-D45E-CDFA-5312-870C7A505C78}"/>
              </a:ext>
            </a:extLst>
          </p:cNvPr>
          <p:cNvSpPr>
            <a:spLocks/>
          </p:cNvSpPr>
          <p:nvPr/>
        </p:nvSpPr>
        <p:spPr bwMode="auto">
          <a:xfrm>
            <a:off x="7121152" y="4301308"/>
            <a:ext cx="1904860" cy="223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ja-JP" sz="7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4AA7BF3-DB12-3216-20D5-A7E9DF2B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3" y="3756654"/>
            <a:ext cx="1904860" cy="246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1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152" y="4022025"/>
            <a:ext cx="1904860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05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150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"/>
            <a:ext cx="9144000" cy="490943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4</a:t>
            </a:r>
            <a:r>
              <a:rPr lang="ja-JP" altLang="en-US" dirty="0"/>
              <a:t>）生産面・支出面・分配面の長所、短所の整理②（○○市）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724140" y="6584502"/>
            <a:ext cx="396000" cy="252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72A9EE-503C-4A34-81E5-ED5C603B789E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3DBAB57-D45E-CDFA-5312-870C7A505C78}"/>
              </a:ext>
            </a:extLst>
          </p:cNvPr>
          <p:cNvSpPr>
            <a:spLocks/>
          </p:cNvSpPr>
          <p:nvPr/>
        </p:nvSpPr>
        <p:spPr bwMode="auto">
          <a:xfrm>
            <a:off x="4746567" y="4193325"/>
            <a:ext cx="4286957" cy="2304000"/>
          </a:xfrm>
          <a:prstGeom prst="rect">
            <a:avLst/>
          </a:prstGeom>
          <a:noFill/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ja-JP" altLang="en-US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E1C5671D-AFD4-4702-34E5-44EE4F2A9FF4}"/>
              </a:ext>
            </a:extLst>
          </p:cNvPr>
          <p:cNvSpPr>
            <a:spLocks/>
          </p:cNvSpPr>
          <p:nvPr/>
        </p:nvSpPr>
        <p:spPr bwMode="auto">
          <a:xfrm>
            <a:off x="428307" y="4193325"/>
            <a:ext cx="4285718" cy="2304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ja-JP" altLang="en-US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1" name="円/楕円 23">
            <a:extLst>
              <a:ext uri="{FF2B5EF4-FFF2-40B4-BE49-F238E27FC236}">
                <a16:creationId xmlns:a16="http://schemas.microsoft.com/office/drawing/2014/main" id="{7033C0B2-2AA0-2C0D-898F-9C16BCE67B23}"/>
              </a:ext>
            </a:extLst>
          </p:cNvPr>
          <p:cNvSpPr/>
          <p:nvPr/>
        </p:nvSpPr>
        <p:spPr bwMode="auto">
          <a:xfrm>
            <a:off x="112047" y="3898446"/>
            <a:ext cx="288000" cy="25988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分配面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6" y="3637174"/>
            <a:ext cx="4285718" cy="246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4AA7BF3-DB12-3216-20D5-A7E9DF2B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832" y="3631158"/>
            <a:ext cx="4287692" cy="246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819" y="3908293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6" y="3908293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3DBAB57-D45E-CDFA-5312-870C7A505C78}"/>
              </a:ext>
            </a:extLst>
          </p:cNvPr>
          <p:cNvSpPr>
            <a:spLocks/>
          </p:cNvSpPr>
          <p:nvPr/>
        </p:nvSpPr>
        <p:spPr bwMode="auto">
          <a:xfrm>
            <a:off x="4745832" y="1287895"/>
            <a:ext cx="4287692" cy="2304000"/>
          </a:xfrm>
          <a:prstGeom prst="rect">
            <a:avLst/>
          </a:prstGeom>
          <a:noFill/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ja-JP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7CDCED1-999E-A613-7AC0-BAF58E93D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7" y="728027"/>
            <a:ext cx="4285718" cy="2460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長所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4AA7BF3-DB12-3216-20D5-A7E9DF2B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833" y="728027"/>
            <a:ext cx="4287691" cy="246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2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</a:rPr>
              <a:t>短所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1C5671D-AFD4-4702-34E5-44EE4F2A9FF4}"/>
              </a:ext>
            </a:extLst>
          </p:cNvPr>
          <p:cNvSpPr>
            <a:spLocks/>
          </p:cNvSpPr>
          <p:nvPr/>
        </p:nvSpPr>
        <p:spPr bwMode="auto">
          <a:xfrm>
            <a:off x="428307" y="1287895"/>
            <a:ext cx="4285718" cy="2304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3600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ja-JP" altLang="en-US" sz="12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0" name="円/楕円 23">
            <a:extLst>
              <a:ext uri="{FF2B5EF4-FFF2-40B4-BE49-F238E27FC236}">
                <a16:creationId xmlns:a16="http://schemas.microsoft.com/office/drawing/2014/main" id="{0A422DEA-89D2-6295-568B-A52EBB474574}"/>
              </a:ext>
            </a:extLst>
          </p:cNvPr>
          <p:cNvSpPr/>
          <p:nvPr/>
        </p:nvSpPr>
        <p:spPr bwMode="auto">
          <a:xfrm>
            <a:off x="112047" y="1001006"/>
            <a:ext cx="288000" cy="259088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0000" tIns="45720" rIns="3600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</a:rPr>
              <a:t>支出面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06" y="1001005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4EF2589-F513-FD31-2334-170B34D5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7806" y="1001005"/>
            <a:ext cx="4285718" cy="259952"/>
          </a:xfrm>
          <a:prstGeom prst="rect">
            <a:avLst/>
          </a:prstGeom>
          <a:solidFill>
            <a:srgbClr val="CC0066"/>
          </a:solidFill>
          <a:ln w="38100" algn="ctr">
            <a:noFill/>
            <a:round/>
            <a:headEnd/>
            <a:tailEnd/>
          </a:ln>
        </p:spPr>
        <p:txBody>
          <a:bodyPr vert="horz" wrap="none" lIns="36000" rIns="36000" anchor="b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</a:rPr>
              <a:t>記入欄</a:t>
            </a:r>
            <a:endParaRPr lang="en-US" altLang="ja-JP" sz="11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654454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45720" rIns="3600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11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45720" rIns="3600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ｺﾞｼｯｸE" pitchFamily="50" charset="-128"/>
            <a:ea typeface="HGPｺﾞｼｯｸE" pitchFamily="50" charset="-128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127520</TotalTime>
  <Words>2447</Words>
  <Application>Microsoft Office PowerPoint</Application>
  <PresentationFormat>画面に合わせる (4:3)</PresentationFormat>
  <Paragraphs>664</Paragraphs>
  <Slides>15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4" baseType="lpstr">
      <vt:lpstr>HGPｺﾞｼｯｸE</vt:lpstr>
      <vt:lpstr>HGP創英角ｺﾞｼｯｸUB</vt:lpstr>
      <vt:lpstr>Meiryo UI</vt:lpstr>
      <vt:lpstr>Arial</vt:lpstr>
      <vt:lpstr>Calibri</vt:lpstr>
      <vt:lpstr>Tahoma</vt:lpstr>
      <vt:lpstr>Verdana</vt:lpstr>
      <vt:lpstr>Wingdings</vt:lpstr>
      <vt:lpstr>Profile</vt:lpstr>
      <vt:lpstr>PowerPoint プレゼンテーション</vt:lpstr>
      <vt:lpstr>PowerPoint プレゼンテーション</vt:lpstr>
      <vt:lpstr>PowerPoint プレゼンテーション</vt:lpstr>
      <vt:lpstr>（1）生産面の長所、短所（○○市）</vt:lpstr>
      <vt:lpstr>（2）支出面の長所、短所（○○市）</vt:lpstr>
      <vt:lpstr>（3）分配面の長所、短所（○○市）</vt:lpstr>
      <vt:lpstr>労働生産性と地域住民１人あたりの所得の関係（○○市）</vt:lpstr>
      <vt:lpstr>（4）生産面・支出面・分配面の長所、短所の整理①（○○市）</vt:lpstr>
      <vt:lpstr>（4）生産面・支出面・分配面の長所、短所の整理②（○○市）</vt:lpstr>
      <vt:lpstr>PowerPoint プレゼンテーション</vt:lpstr>
      <vt:lpstr>（1）施策の方向性の検討のための長所、短所の抽出①（○○市）</vt:lpstr>
      <vt:lpstr>（1）施策の方向性の検討のための長所、短所の抽出②（○○市）</vt:lpstr>
      <vt:lpstr>（2）施策の方向性①（○○市）</vt:lpstr>
      <vt:lpstr>（2）施策の方向性②（○○市）</vt:lpstr>
      <vt:lpstr>（参考）各産業の分類と産業別の労働生産性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山崎　清</dc:creator>
  <cp:lastModifiedBy>衛藤 幾満</cp:lastModifiedBy>
  <cp:revision>8700</cp:revision>
  <cp:lastPrinted>2024-01-30T03:03:43Z</cp:lastPrinted>
  <dcterms:created xsi:type="dcterms:W3CDTF">2006-02-07T07:02:04Z</dcterms:created>
  <dcterms:modified xsi:type="dcterms:W3CDTF">2024-05-16T05:45:36Z</dcterms:modified>
</cp:coreProperties>
</file>