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1876" r:id="rId2"/>
    <p:sldId id="1555" r:id="rId3"/>
    <p:sldId id="3125" r:id="rId4"/>
    <p:sldId id="1532" r:id="rId5"/>
    <p:sldId id="3121" r:id="rId6"/>
    <p:sldId id="3157" r:id="rId7"/>
    <p:sldId id="3141" r:id="rId8"/>
    <p:sldId id="3142" r:id="rId9"/>
    <p:sldId id="1945" r:id="rId10"/>
    <p:sldId id="3119" r:id="rId11"/>
    <p:sldId id="3116" r:id="rId12"/>
    <p:sldId id="3117" r:id="rId13"/>
    <p:sldId id="3143" r:id="rId14"/>
    <p:sldId id="3144" r:id="rId15"/>
    <p:sldId id="3145" r:id="rId16"/>
    <p:sldId id="3146" r:id="rId17"/>
    <p:sldId id="3147" r:id="rId18"/>
    <p:sldId id="3148" r:id="rId19"/>
    <p:sldId id="1946" r:id="rId20"/>
    <p:sldId id="3112" r:id="rId21"/>
    <p:sldId id="3149" r:id="rId22"/>
    <p:sldId id="3158" r:id="rId23"/>
    <p:sldId id="3150" r:id="rId24"/>
    <p:sldId id="3151" r:id="rId25"/>
    <p:sldId id="1947" r:id="rId26"/>
    <p:sldId id="3115" r:id="rId27"/>
    <p:sldId id="3152" r:id="rId28"/>
    <p:sldId id="3153" r:id="rId29"/>
    <p:sldId id="3154" r:id="rId30"/>
    <p:sldId id="3156" r:id="rId31"/>
    <p:sldId id="3155" r:id="rId32"/>
    <p:sldId id="3161" r:id="rId33"/>
    <p:sldId id="3122" r:id="rId34"/>
    <p:sldId id="1539" r:id="rId35"/>
    <p:sldId id="3130" r:id="rId36"/>
    <p:sldId id="3135" r:id="rId37"/>
    <p:sldId id="3136" r:id="rId38"/>
    <p:sldId id="3137" r:id="rId39"/>
    <p:sldId id="3120" r:id="rId40"/>
    <p:sldId id="1887" r:id="rId41"/>
    <p:sldId id="1885" r:id="rId42"/>
    <p:sldId id="1556" r:id="rId43"/>
    <p:sldId id="3138" r:id="rId44"/>
    <p:sldId id="3139" r:id="rId45"/>
    <p:sldId id="3140" r:id="rId46"/>
    <p:sldId id="3107" r:id="rId47"/>
    <p:sldId id="3109" r:id="rId48"/>
    <p:sldId id="1930" r:id="rId49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HGPｺﾞｼｯｸE" pitchFamily="50" charset="-128"/>
        <a:ea typeface="HGPｺﾞｼｯｸE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HGPｺﾞｼｯｸE" pitchFamily="50" charset="-128"/>
        <a:ea typeface="HGPｺﾞｼｯｸE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HGPｺﾞｼｯｸE" pitchFamily="50" charset="-128"/>
        <a:ea typeface="HGPｺﾞｼｯｸE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HGPｺﾞｼｯｸE" pitchFamily="50" charset="-128"/>
        <a:ea typeface="HGPｺﾞｼｯｸE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HGPｺﾞｼｯｸE" pitchFamily="50" charset="-128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HGPｺﾞｼｯｸE" pitchFamily="50" charset="-128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HGPｺﾞｼｯｸE" pitchFamily="50" charset="-128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HGPｺﾞｼｯｸE" pitchFamily="50" charset="-128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HGPｺﾞｼｯｸE" pitchFamily="50" charset="-128"/>
        <a:ea typeface="HGPｺﾞｼｯｸE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44546A"/>
    <a:srgbClr val="009999"/>
    <a:srgbClr val="E1ECF7"/>
    <a:srgbClr val="D2E2F2"/>
    <a:srgbClr val="EBF2F9"/>
    <a:srgbClr val="F3F7FB"/>
    <a:srgbClr val="F6FBFC"/>
    <a:srgbClr val="75DD75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6" autoAdjust="0"/>
    <p:restoredTop sz="86424" autoAdjust="0"/>
  </p:normalViewPr>
  <p:slideViewPr>
    <p:cSldViewPr snapToGrid="0">
      <p:cViewPr varScale="1">
        <p:scale>
          <a:sx n="156" d="100"/>
          <a:sy n="156" d="100"/>
        </p:scale>
        <p:origin x="19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3032"/>
    </p:cViewPr>
  </p:sorterViewPr>
  <p:notesViewPr>
    <p:cSldViewPr snapToGrid="0">
      <p:cViewPr varScale="1">
        <p:scale>
          <a:sx n="90" d="100"/>
          <a:sy n="90" d="100"/>
        </p:scale>
        <p:origin x="-3756" y="-108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" y="5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0" tIns="46066" rIns="92130" bIns="46066" numCol="1" anchor="t" anchorCtr="0" compatLnSpc="1">
            <a:prstTxWarp prst="textNoShape">
              <a:avLst/>
            </a:prstTxWarp>
          </a:bodyPr>
          <a:lstStyle>
            <a:lvl1pPr defTabSz="921042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66" y="5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0" tIns="46066" rIns="92130" bIns="46066" numCol="1" anchor="t" anchorCtr="0" compatLnSpc="1">
            <a:prstTxWarp prst="textNoShape">
              <a:avLst/>
            </a:prstTxWarp>
          </a:bodyPr>
          <a:lstStyle>
            <a:lvl1pPr algn="r" defTabSz="921042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7" y="9440871"/>
            <a:ext cx="2951163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0" tIns="46066" rIns="92130" bIns="46066" numCol="1" anchor="b" anchorCtr="0" compatLnSpc="1">
            <a:prstTxWarp prst="textNoShape">
              <a:avLst/>
            </a:prstTxWarp>
          </a:bodyPr>
          <a:lstStyle>
            <a:lvl1pPr defTabSz="921042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66" y="9440871"/>
            <a:ext cx="2951163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0" tIns="46066" rIns="92130" bIns="46066" numCol="1" anchor="b" anchorCtr="0" compatLnSpc="1">
            <a:prstTxWarp prst="textNoShape">
              <a:avLst/>
            </a:prstTxWarp>
          </a:bodyPr>
          <a:lstStyle>
            <a:lvl1pPr algn="r" defTabSz="921042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D50D208-1B19-45DE-ABFD-9787C11CBF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08241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" y="5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0" tIns="46066" rIns="92130" bIns="46066" numCol="1" anchor="t" anchorCtr="0" compatLnSpc="1">
            <a:prstTxWarp prst="textNoShape">
              <a:avLst/>
            </a:prstTxWarp>
          </a:bodyPr>
          <a:lstStyle>
            <a:lvl1pPr defTabSz="921042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66" y="5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0" tIns="46066" rIns="92130" bIns="46066" numCol="1" anchor="t" anchorCtr="0" compatLnSpc="1">
            <a:prstTxWarp prst="textNoShape">
              <a:avLst/>
            </a:prstTxWarp>
          </a:bodyPr>
          <a:lstStyle>
            <a:lvl1pPr algn="r" defTabSz="921042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30" y="4721237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0" tIns="46066" rIns="92130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" y="9440871"/>
            <a:ext cx="2951163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0" tIns="46066" rIns="92130" bIns="46066" numCol="1" anchor="b" anchorCtr="0" compatLnSpc="1">
            <a:prstTxWarp prst="textNoShape">
              <a:avLst/>
            </a:prstTxWarp>
          </a:bodyPr>
          <a:lstStyle>
            <a:lvl1pPr defTabSz="921042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66" y="9440871"/>
            <a:ext cx="2951163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0" tIns="46066" rIns="92130" bIns="46066" numCol="1" anchor="b" anchorCtr="0" compatLnSpc="1">
            <a:prstTxWarp prst="textNoShape">
              <a:avLst/>
            </a:prstTxWarp>
          </a:bodyPr>
          <a:lstStyle>
            <a:lvl1pPr algn="r" defTabSz="921042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361620E-6F95-41EB-B32D-1E8CFB5BE0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8699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BA12-C8DD-46D3-A1E2-48A685F88CC4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60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3830" y="1"/>
            <a:ext cx="7772400" cy="49305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ja-JP" altLang="en-US"/>
            </a:lvl1pPr>
          </a:lstStyle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000" y="6582147"/>
            <a:ext cx="648000" cy="252000"/>
          </a:xfrm>
          <a:prstGeom prst="rect">
            <a:avLst/>
          </a:prstGeom>
          <a:noFill/>
          <a:ln/>
        </p:spPr>
        <p:txBody>
          <a:bodyPr/>
          <a:lstStyle>
            <a:lvl1pPr algn="ctr">
              <a:defRPr sz="1200" b="1">
                <a:solidFill>
                  <a:srgbClr val="44546A"/>
                </a:solidFill>
                <a:latin typeface="Meiryo UI" pitchFamily="50" charset="-128"/>
                <a:ea typeface="Meiryo UI" pitchFamily="50" charset="-128"/>
              </a:defRPr>
            </a:lvl1pPr>
          </a:lstStyle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640" y="0"/>
            <a:ext cx="9144000" cy="5105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ja-JP" altLang="en-US" dirty="0"/>
            </a:lvl1pPr>
          </a:lstStyle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746" y="901627"/>
            <a:ext cx="9038769" cy="1223612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/>
          <a:lstStyle>
            <a:lvl1pPr marL="180000" indent="-1800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defRPr>
            </a:lvl1pPr>
            <a:lvl2pPr marL="446088" indent="-1800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l"/>
              <a:tabLst>
                <a:tab pos="265113" algn="l"/>
              </a:tabLst>
              <a:defRPr sz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defRPr>
            </a:lvl2pPr>
            <a:lvl3pPr marL="712788" indent="-1800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p"/>
              <a:tabLst>
                <a:tab pos="265113" algn="l"/>
              </a:tabLst>
              <a:defRPr sz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defRPr>
            </a:lvl3pPr>
            <a:lvl4pPr marL="989013" indent="-180000">
              <a:spcBef>
                <a:spcPts val="300"/>
              </a:spcBef>
              <a:buClr>
                <a:schemeClr val="accent2"/>
              </a:buClr>
              <a:buFont typeface="Verdana" pitchFamily="34" charset="0"/>
              <a:buChar char="▪"/>
              <a:tabLst>
                <a:tab pos="265113" algn="l"/>
              </a:tabLst>
              <a:defRPr sz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defRPr>
            </a:lvl4pPr>
            <a:lvl5pPr marL="1169988" indent="-180000">
              <a:spcBef>
                <a:spcPts val="300"/>
              </a:spcBef>
              <a:buClr>
                <a:schemeClr val="accent2"/>
              </a:buClr>
              <a:buFont typeface="Verdana" pitchFamily="34" charset="0"/>
              <a:buChar char="›"/>
              <a:tabLst>
                <a:tab pos="265113" algn="l"/>
              </a:tabLst>
              <a:defRPr sz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000" y="6582147"/>
            <a:ext cx="648000" cy="252000"/>
          </a:xfrm>
          <a:prstGeom prst="rect">
            <a:avLst/>
          </a:prstGeom>
          <a:noFill/>
          <a:ln/>
        </p:spPr>
        <p:txBody>
          <a:bodyPr/>
          <a:lstStyle>
            <a:lvl1pPr algn="ctr">
              <a:defRPr sz="1200" b="1">
                <a:solidFill>
                  <a:srgbClr val="44546A"/>
                </a:solidFill>
                <a:latin typeface="Meiryo UI" pitchFamily="50" charset="-128"/>
                <a:ea typeface="Meiryo UI" pitchFamily="50" charset="-128"/>
              </a:defRPr>
            </a:lvl1pPr>
          </a:lstStyle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640" y="1"/>
            <a:ext cx="9144000" cy="4953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000" y="6582147"/>
            <a:ext cx="648000" cy="252000"/>
          </a:xfrm>
          <a:prstGeom prst="rect">
            <a:avLst/>
          </a:prstGeom>
          <a:noFill/>
          <a:ln/>
        </p:spPr>
        <p:txBody>
          <a:bodyPr/>
          <a:lstStyle>
            <a:lvl1pPr algn="ctr">
              <a:defRPr sz="1200" b="1">
                <a:solidFill>
                  <a:srgbClr val="44546A"/>
                </a:solidFill>
                <a:latin typeface="Meiryo UI" pitchFamily="50" charset="-128"/>
                <a:ea typeface="Meiryo UI" pitchFamily="50" charset="-128"/>
              </a:defRPr>
            </a:lvl1pPr>
          </a:lstStyle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968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400" y="0"/>
            <a:ext cx="8928000" cy="493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lang="ja-JP" altLang="en-US" sz="2400" b="1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  <a:cs typeface="+mj-cs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/>
              <a:t>マスタ タイトルの書式設定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50293C-E57C-4135-98AA-40E1ED9DD1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000" y="6582147"/>
            <a:ext cx="648000" cy="252000"/>
          </a:xfrm>
          <a:prstGeom prst="rect">
            <a:avLst/>
          </a:prstGeom>
          <a:noFill/>
          <a:ln/>
        </p:spPr>
        <p:txBody>
          <a:bodyPr/>
          <a:lstStyle>
            <a:lvl1pPr algn="ctr">
              <a:defRPr sz="1200" b="1">
                <a:solidFill>
                  <a:srgbClr val="44546A"/>
                </a:solidFill>
                <a:latin typeface="Meiryo UI" pitchFamily="50" charset="-128"/>
                <a:ea typeface="Meiryo UI" pitchFamily="50" charset="-128"/>
              </a:defRPr>
            </a:lvl1pPr>
          </a:lstStyle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725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"/>
            <a:ext cx="8100000" cy="4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152400" y="499228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9999"/>
          </a:solidFill>
          <a:ln w="9525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sz="24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000" y="6582147"/>
            <a:ext cx="648000" cy="252000"/>
          </a:xfrm>
          <a:prstGeom prst="rect">
            <a:avLst/>
          </a:prstGeom>
          <a:noFill/>
          <a:ln/>
        </p:spPr>
        <p:txBody>
          <a:bodyPr/>
          <a:lstStyle>
            <a:lvl1pPr algn="ctr">
              <a:defRPr sz="1200" b="1">
                <a:solidFill>
                  <a:srgbClr val="44546A"/>
                </a:solidFill>
                <a:latin typeface="Meiryo UI" pitchFamily="50" charset="-128"/>
                <a:ea typeface="Meiryo UI" pitchFamily="50" charset="-128"/>
              </a:defRPr>
            </a:lvl1pPr>
          </a:lstStyle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152400" y="6547102"/>
            <a:ext cx="8928000" cy="0"/>
          </a:xfrm>
          <a:prstGeom prst="line">
            <a:avLst/>
          </a:prstGeom>
          <a:solidFill>
            <a:schemeClr val="accent2"/>
          </a:solidFill>
          <a:ln w="9525">
            <a:solidFill>
              <a:srgbClr val="009999"/>
            </a:solidFill>
            <a:round/>
            <a:headEnd/>
            <a:tailEnd/>
          </a:ln>
        </p:spPr>
      </p:cxnSp>
      <p:pic>
        <p:nvPicPr>
          <p:cNvPr id="7" name="Picture 3" descr="\\Vmi-fs12\共通\ロゴマーク\新ロゴ（20130401以降）\和文\グループマーク＋社名ロゴ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4847" y="6554739"/>
            <a:ext cx="1505742" cy="303261"/>
          </a:xfrm>
          <a:prstGeom prst="rect">
            <a:avLst/>
          </a:prstGeom>
          <a:noFill/>
        </p:spPr>
      </p:pic>
      <p:pic>
        <p:nvPicPr>
          <p:cNvPr id="10" name="Picture 5" descr="環境省：Ministry of the Environment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31" y="6529864"/>
            <a:ext cx="883444" cy="3281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ja-JP" altLang="en-US" sz="2400" b="1" dirty="0">
          <a:solidFill>
            <a:srgbClr val="1F497D"/>
          </a:solidFill>
          <a:latin typeface="Meiryo UI" pitchFamily="50" charset="-128"/>
          <a:ea typeface="Meiryo UI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chiikijunkan.env.go.jp/manabu/bunseki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1"/>
          <p:cNvSpPr txBox="1">
            <a:spLocks/>
          </p:cNvSpPr>
          <p:nvPr/>
        </p:nvSpPr>
        <p:spPr bwMode="auto">
          <a:xfrm>
            <a:off x="0" y="1790700"/>
            <a:ext cx="9144000" cy="15840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dirty="0">
                <a:solidFill>
                  <a:srgbClr val="1F497D"/>
                </a:solidFill>
                <a:latin typeface="Meiryo UI" pitchFamily="50" charset="-128"/>
                <a:ea typeface="Meiryo UI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ja-JP" altLang="en-US" sz="4000" dirty="0">
                <a:solidFill>
                  <a:schemeClr val="bg1"/>
                </a:solidFill>
                <a:cs typeface="+mn-cs"/>
              </a:rPr>
              <a:t>地域経済循環分析</a:t>
            </a:r>
            <a:endParaRPr lang="en-US" altLang="ja-JP" sz="4000" dirty="0">
              <a:solidFill>
                <a:schemeClr val="bg1"/>
              </a:solidFill>
              <a:cs typeface="+mn-cs"/>
            </a:endParaRPr>
          </a:p>
          <a:p>
            <a:pPr algn="ctr">
              <a:spcAft>
                <a:spcPts val="600"/>
              </a:spcAft>
            </a:pPr>
            <a:r>
              <a:rPr lang="en-US" altLang="ja-JP" sz="2800" dirty="0">
                <a:solidFill>
                  <a:schemeClr val="bg1"/>
                </a:solidFill>
                <a:cs typeface="+mn-cs"/>
              </a:rPr>
              <a:t>-</a:t>
            </a:r>
            <a:r>
              <a:rPr lang="ja-JP" altLang="en-US" sz="2800" dirty="0">
                <a:solidFill>
                  <a:schemeClr val="bg1"/>
                </a:solidFill>
                <a:cs typeface="+mn-cs"/>
              </a:rPr>
              <a:t>各年版地域経済循環分析自動作成ツール　演習ブック</a:t>
            </a:r>
            <a:r>
              <a:rPr lang="en-US" altLang="ja-JP" sz="2800" dirty="0">
                <a:solidFill>
                  <a:schemeClr val="bg1"/>
                </a:solidFill>
                <a:cs typeface="+mn-cs"/>
              </a:rPr>
              <a:t>-</a:t>
            </a:r>
          </a:p>
        </p:txBody>
      </p:sp>
      <p:sp>
        <p:nvSpPr>
          <p:cNvPr id="10" name="タイトル 4"/>
          <p:cNvSpPr txBox="1">
            <a:spLocks/>
          </p:cNvSpPr>
          <p:nvPr/>
        </p:nvSpPr>
        <p:spPr bwMode="auto">
          <a:xfrm>
            <a:off x="3235474" y="4656118"/>
            <a:ext cx="2629161" cy="52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altLang="ja-JP" b="1" dirty="0">
                <a:solidFill>
                  <a:schemeClr val="accent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</a:rPr>
              <a:t>2025</a:t>
            </a: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</a:rPr>
              <a:t>年〇月〇日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2" name="Picture 3" descr="\\Vmi-fs12\共通\ロゴマーク\新ロゴ（20130401以降）\和文\グループマーク＋社名ロゴ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2346" y="5379916"/>
            <a:ext cx="2681190" cy="540000"/>
          </a:xfrm>
          <a:prstGeom prst="rect">
            <a:avLst/>
          </a:prstGeom>
          <a:noFill/>
        </p:spPr>
      </p:pic>
      <p:pic>
        <p:nvPicPr>
          <p:cNvPr id="14" name="Picture 5" descr="環境省：Ministry of the Enviro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005" y="5330658"/>
            <a:ext cx="1689815" cy="627647"/>
          </a:xfrm>
          <a:prstGeom prst="rect">
            <a:avLst/>
          </a:prstGeom>
          <a:noFill/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07CDBD-C958-440D-BF4B-A24607AEAF06}"/>
              </a:ext>
            </a:extLst>
          </p:cNvPr>
          <p:cNvSpPr txBox="1"/>
          <p:nvPr/>
        </p:nvSpPr>
        <p:spPr>
          <a:xfrm>
            <a:off x="3011057" y="3475516"/>
            <a:ext cx="312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44546A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3200" b="1" dirty="0">
                <a:solidFill>
                  <a:srgbClr val="44546A"/>
                </a:solidFill>
                <a:latin typeface="Meiryo UI" pitchFamily="50" charset="-128"/>
                <a:ea typeface="Meiryo UI" pitchFamily="50" charset="-128"/>
              </a:rPr>
              <a:t>○○市区町村</a:t>
            </a:r>
            <a:r>
              <a:rPr kumimoji="1" lang="en-US" altLang="ja-JP" sz="3200" b="1" dirty="0">
                <a:solidFill>
                  <a:srgbClr val="44546A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kumimoji="1" lang="ja-JP" altLang="en-US" sz="3200" b="1" dirty="0">
              <a:solidFill>
                <a:srgbClr val="44546A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8" name="タイトル 4">
            <a:extLst>
              <a:ext uri="{FF2B5EF4-FFF2-40B4-BE49-F238E27FC236}">
                <a16:creationId xmlns:a16="http://schemas.microsoft.com/office/drawing/2014/main" id="{8692546C-BCB8-42AB-93B2-BFFCC606CEF8}"/>
              </a:ext>
            </a:extLst>
          </p:cNvPr>
          <p:cNvSpPr txBox="1">
            <a:spLocks/>
          </p:cNvSpPr>
          <p:nvPr/>
        </p:nvSpPr>
        <p:spPr bwMode="auto">
          <a:xfrm>
            <a:off x="3257418" y="3853768"/>
            <a:ext cx="2629161" cy="52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altLang="ja-JP" b="1" dirty="0">
                <a:solidFill>
                  <a:schemeClr val="accent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</a:rPr>
              <a:t>Ver3.0</a:t>
            </a:r>
          </a:p>
        </p:txBody>
      </p:sp>
    </p:spTree>
    <p:extLst>
      <p:ext uri="{BB962C8B-B14F-4D97-AF65-F5344CB8AC3E}">
        <p14:creationId xmlns:p14="http://schemas.microsoft.com/office/powerpoint/2010/main" val="319020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A54E2E8E-2677-46B5-9D6C-E39580DE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現状分析：生産面①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194D51E2-B509-4514-8A0A-699665F55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" y="1155573"/>
            <a:ext cx="8893810" cy="4124935"/>
          </a:xfrm>
          <a:prstGeom prst="roundRect">
            <a:avLst>
              <a:gd name="adj" fmla="val 8404"/>
            </a:avLst>
          </a:prstGeom>
          <a:noFill/>
          <a:ln w="28575">
            <a:solidFill>
              <a:srgbClr val="CC0066"/>
            </a:solidFill>
            <a:prstDash val="sysDash"/>
          </a:ln>
        </p:spPr>
        <p:txBody>
          <a:bodyPr wrap="square" lIns="0" tIns="324000" rIns="0" bIns="14400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競争力（生産性）が高い産業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、</a:t>
            </a:r>
            <a:r>
              <a:rPr lang="ja-JP" altLang="en-US" sz="2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得意な産業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、</a:t>
            </a:r>
            <a:r>
              <a:rPr lang="ja-JP" altLang="en-US" sz="2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一般に競争力（生産性）が高い産業が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、</a:t>
            </a:r>
            <a:r>
              <a:rPr lang="ja-JP" altLang="en-US" sz="2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地域外に依存せず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、</a:t>
            </a:r>
            <a:r>
              <a:rPr lang="ja-JP" altLang="en-US" sz="2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地域の中で産業クラスターを形成すること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が、地域経済の向上の近道である。</a:t>
            </a:r>
            <a:endParaRPr lang="en-US" altLang="ja-JP" sz="2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defRPr/>
            </a:pPr>
            <a:endParaRPr lang="en-US" altLang="ja-JP" sz="2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defRPr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⇒ 逆に、それができていないと地域の生産面の課題となる</a:t>
            </a:r>
            <a:endParaRPr lang="en-US" altLang="ja-JP" sz="2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defRPr/>
            </a:pPr>
            <a:endParaRPr lang="en-US" altLang="ja-JP" sz="2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defRPr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１．この分析のために、まず</a:t>
            </a:r>
            <a:r>
              <a:rPr lang="ja-JP" altLang="en-US" sz="2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地域の産業構造の特徴を把握</a:t>
            </a:r>
            <a:endParaRPr lang="en-US" altLang="ja-JP" sz="24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defRPr/>
            </a:pPr>
            <a:endParaRPr lang="en-US" altLang="ja-JP" sz="2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defRPr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２．次に、それらをもとに、</a:t>
            </a:r>
            <a:r>
              <a:rPr lang="ja-JP" altLang="en-US" sz="2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生産面の課題を把握</a:t>
            </a:r>
            <a:endParaRPr lang="en-US" altLang="ja-JP" sz="24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defRPr/>
            </a:pPr>
            <a:endParaRPr lang="en-US" altLang="ja-JP" sz="24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D6B1626-522C-4E12-9F44-373AE041F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5573"/>
            <a:ext cx="900000" cy="900000"/>
          </a:xfrm>
          <a:prstGeom prst="ellipse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分析の</a:t>
            </a:r>
            <a:br>
              <a:rPr lang="en-US" altLang="ja-JP" sz="1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1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視点</a:t>
            </a:r>
          </a:p>
        </p:txBody>
      </p:sp>
    </p:spTree>
    <p:extLst>
      <p:ext uri="{BB962C8B-B14F-4D97-AF65-F5344CB8AC3E}">
        <p14:creationId xmlns:p14="http://schemas.microsoft.com/office/powerpoint/2010/main" val="375933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F17F490-BD88-4890-A235-3000CDBBE8FB}"/>
              </a:ext>
            </a:extLst>
          </p:cNvPr>
          <p:cNvSpPr txBox="1"/>
          <p:nvPr/>
        </p:nvSpPr>
        <p:spPr>
          <a:xfrm>
            <a:off x="360945" y="1165735"/>
            <a:ext cx="8783055" cy="69940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ja-JP" altLang="en-US" dirty="0">
                <a:solidFill>
                  <a:srgbClr val="FF0000"/>
                </a:solidFill>
              </a:rPr>
              <a:t>競争力の高い産業</a:t>
            </a:r>
            <a:r>
              <a:rPr lang="ja-JP" altLang="en-US" b="0" dirty="0">
                <a:solidFill>
                  <a:srgbClr val="009999"/>
                </a:solidFill>
              </a:rPr>
              <a:t>：付加価値シェアがあり（</a:t>
            </a:r>
            <a:r>
              <a:rPr lang="en-US" altLang="ja-JP" b="0" dirty="0">
                <a:solidFill>
                  <a:srgbClr val="009999"/>
                </a:solidFill>
              </a:rPr>
              <a:t>1.0%</a:t>
            </a:r>
            <a:r>
              <a:rPr lang="ja-JP" altLang="en-US" b="0" dirty="0">
                <a:solidFill>
                  <a:srgbClr val="009999"/>
                </a:solidFill>
              </a:rPr>
              <a:t>以上もしくは全国平均よりも高い）、かつ、労働生産性が全国平均よりも高い産業</a:t>
            </a:r>
            <a:endParaRPr lang="en-US" altLang="ja-JP" b="0" dirty="0">
              <a:solidFill>
                <a:srgbClr val="009999"/>
              </a:solidFill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A54E2E8E-2677-46B5-9D6C-E39580DE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現状分析：生産面②　　</a:t>
            </a:r>
            <a:r>
              <a:rPr lang="ja-JP" altLang="en-US" sz="2000" dirty="0">
                <a:solidFill>
                  <a:srgbClr val="009999"/>
                </a:solidFill>
              </a:rPr>
              <a:t>本資料の</a:t>
            </a:r>
            <a:r>
              <a:rPr lang="en-US" altLang="ja-JP" sz="2000" dirty="0">
                <a:solidFill>
                  <a:srgbClr val="009999"/>
                </a:solidFill>
              </a:rPr>
              <a:t>13</a:t>
            </a:r>
            <a:r>
              <a:rPr lang="ja-JP" altLang="en-US" sz="2000" dirty="0">
                <a:solidFill>
                  <a:srgbClr val="009999"/>
                </a:solidFill>
              </a:rPr>
              <a:t>～</a:t>
            </a:r>
            <a:r>
              <a:rPr lang="en-US" altLang="ja-JP" sz="2000" dirty="0">
                <a:solidFill>
                  <a:srgbClr val="009999"/>
                </a:solidFill>
              </a:rPr>
              <a:t>18</a:t>
            </a:r>
            <a:r>
              <a:rPr lang="ja-JP" altLang="en-US" sz="2000" dirty="0">
                <a:solidFill>
                  <a:srgbClr val="009999"/>
                </a:solidFill>
              </a:rPr>
              <a:t>スライド</a:t>
            </a:r>
            <a:endParaRPr lang="ja-JP" altLang="en-US" dirty="0">
              <a:solidFill>
                <a:srgbClr val="009999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889E12E-2FFB-4FCC-AB08-85F1AB4B425B}"/>
              </a:ext>
            </a:extLst>
          </p:cNvPr>
          <p:cNvSpPr txBox="1"/>
          <p:nvPr/>
        </p:nvSpPr>
        <p:spPr>
          <a:xfrm>
            <a:off x="24161" y="755169"/>
            <a:ext cx="322748" cy="5721831"/>
          </a:xfrm>
          <a:prstGeom prst="rect">
            <a:avLst/>
          </a:prstGeom>
          <a:solidFill>
            <a:srgbClr val="009999"/>
          </a:solidFill>
          <a:ln w="12700">
            <a:noFill/>
          </a:ln>
        </p:spPr>
        <p:txBody>
          <a:bodyPr vert="eaVert" wrap="square" lIns="36000" tIns="0" rIns="36000" bIns="0" rtlCol="0" anchor="ctr">
            <a:noAutofit/>
          </a:bodyPr>
          <a:lstStyle/>
          <a:p>
            <a:pPr algn="ctr"/>
            <a:r>
              <a:rPr kumimoji="1" lang="ja-JP" altLang="en-US" b="1" kern="2400" spc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　地域の産業構造の特徴を把握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D81AC69-F288-4C15-87BC-E008F2400237}"/>
              </a:ext>
            </a:extLst>
          </p:cNvPr>
          <p:cNvSpPr txBox="1"/>
          <p:nvPr/>
        </p:nvSpPr>
        <p:spPr>
          <a:xfrm>
            <a:off x="360945" y="755170"/>
            <a:ext cx="8783054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sz="1700" dirty="0">
                <a:solidFill>
                  <a:sysClr val="windowText" lastClr="000000"/>
                </a:solidFill>
              </a:rPr>
              <a:t>（１）競争力の高い産業を抽出する（本資料 </a:t>
            </a:r>
            <a:r>
              <a:rPr lang="en-US" altLang="ja-JP" sz="1700" dirty="0">
                <a:solidFill>
                  <a:sysClr val="windowText" lastClr="000000"/>
                </a:solidFill>
              </a:rPr>
              <a:t>13</a:t>
            </a:r>
            <a:r>
              <a:rPr lang="ja-JP" altLang="en-US" sz="1700" dirty="0">
                <a:solidFill>
                  <a:sysClr val="windowText" lastClr="000000"/>
                </a:solidFill>
              </a:rPr>
              <a:t>、</a:t>
            </a:r>
            <a:r>
              <a:rPr lang="en-US" altLang="ja-JP" sz="1700" dirty="0">
                <a:solidFill>
                  <a:sysClr val="windowText" lastClr="000000"/>
                </a:solidFill>
              </a:rPr>
              <a:t>14</a:t>
            </a:r>
            <a:r>
              <a:rPr lang="ja-JP" altLang="en-US" sz="1700" dirty="0">
                <a:solidFill>
                  <a:sysClr val="windowText" lastClr="000000"/>
                </a:solidFill>
              </a:rPr>
              <a:t>スライド）</a:t>
            </a:r>
            <a:endParaRPr lang="en-US" altLang="ja-JP" sz="170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7E63B5-F657-460F-800F-68513035EB4C}"/>
              </a:ext>
            </a:extLst>
          </p:cNvPr>
          <p:cNvSpPr txBox="1"/>
          <p:nvPr/>
        </p:nvSpPr>
        <p:spPr>
          <a:xfrm>
            <a:off x="360947" y="2822454"/>
            <a:ext cx="8783054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sz="1700" dirty="0">
                <a:solidFill>
                  <a:sysClr val="windowText" lastClr="000000"/>
                </a:solidFill>
              </a:rPr>
              <a:t>（２）得意な産業を抽出する（本資料 </a:t>
            </a:r>
            <a:r>
              <a:rPr lang="en-US" altLang="ja-JP" sz="1700" dirty="0">
                <a:solidFill>
                  <a:sysClr val="windowText" lastClr="000000"/>
                </a:solidFill>
              </a:rPr>
              <a:t>15</a:t>
            </a:r>
            <a:r>
              <a:rPr lang="ja-JP" altLang="en-US" sz="1700" dirty="0">
                <a:solidFill>
                  <a:sysClr val="windowText" lastClr="000000"/>
                </a:solidFill>
              </a:rPr>
              <a:t>スライド）</a:t>
            </a:r>
            <a:endParaRPr lang="en-US" altLang="ja-JP" sz="170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DDFADDA-94EA-4CB5-8F6F-19A7E31295AD}"/>
              </a:ext>
            </a:extLst>
          </p:cNvPr>
          <p:cNvSpPr txBox="1"/>
          <p:nvPr/>
        </p:nvSpPr>
        <p:spPr>
          <a:xfrm>
            <a:off x="360946" y="4689963"/>
            <a:ext cx="8783053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sz="1700" dirty="0">
                <a:solidFill>
                  <a:sysClr val="windowText" lastClr="000000"/>
                </a:solidFill>
              </a:rPr>
              <a:t>（３）一般に競争力の高い産業を把握する（本資料 </a:t>
            </a:r>
            <a:r>
              <a:rPr lang="en-US" altLang="ja-JP" sz="1700" dirty="0">
                <a:solidFill>
                  <a:sysClr val="windowText" lastClr="000000"/>
                </a:solidFill>
              </a:rPr>
              <a:t>13</a:t>
            </a:r>
            <a:r>
              <a:rPr lang="ja-JP" altLang="en-US" sz="1700" dirty="0">
                <a:solidFill>
                  <a:sysClr val="windowText" lastClr="000000"/>
                </a:solidFill>
              </a:rPr>
              <a:t>、</a:t>
            </a:r>
            <a:r>
              <a:rPr lang="en-US" altLang="ja-JP" sz="1700" dirty="0">
                <a:solidFill>
                  <a:sysClr val="windowText" lastClr="000000"/>
                </a:solidFill>
              </a:rPr>
              <a:t>14</a:t>
            </a:r>
            <a:r>
              <a:rPr lang="ja-JP" altLang="en-US" sz="1700" dirty="0">
                <a:solidFill>
                  <a:sysClr val="windowText" lastClr="000000"/>
                </a:solidFill>
              </a:rPr>
              <a:t>スライド）</a:t>
            </a:r>
            <a:endParaRPr lang="en-US" altLang="ja-JP" sz="170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0BA1323-4FB3-4539-883A-57C8F720ADA1}"/>
              </a:ext>
            </a:extLst>
          </p:cNvPr>
          <p:cNvGrpSpPr/>
          <p:nvPr/>
        </p:nvGrpSpPr>
        <p:grpSpPr>
          <a:xfrm>
            <a:off x="360945" y="5114185"/>
            <a:ext cx="8783055" cy="699404"/>
            <a:chOff x="360945" y="5152285"/>
            <a:chExt cx="8783055" cy="699404"/>
          </a:xfrm>
        </p:grpSpPr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E8CBCAC4-B5E1-4C18-A036-E4B0550B44E0}"/>
                </a:ext>
              </a:extLst>
            </p:cNvPr>
            <p:cNvSpPr txBox="1"/>
            <p:nvPr/>
          </p:nvSpPr>
          <p:spPr>
            <a:xfrm>
              <a:off x="360945" y="5152285"/>
              <a:ext cx="8783055" cy="699404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tIns="72000" bIns="72000" anchor="ctr">
              <a:sp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 marL="1793875" indent="-1793875" algn="l">
                <a:spcAft>
                  <a:spcPts val="600"/>
                </a:spcAft>
              </a:pPr>
              <a:r>
                <a:rPr lang="ja-JP" altLang="en-US" dirty="0">
                  <a:solidFill>
                    <a:srgbClr val="FF0000"/>
                  </a:solidFill>
                </a:rPr>
                <a:t>一般に競争力の高い産業</a:t>
              </a:r>
              <a:r>
                <a:rPr lang="ja-JP" altLang="en-US" b="0" dirty="0">
                  <a:solidFill>
                    <a:srgbClr val="009999"/>
                  </a:solidFill>
                </a:rPr>
                <a:t>：加工組立型製造業　　、知識集約型</a:t>
              </a:r>
              <a:r>
                <a:rPr lang="en-US" altLang="ja-JP" b="0" dirty="0">
                  <a:solidFill>
                    <a:srgbClr val="009999"/>
                  </a:solidFill>
                </a:rPr>
                <a:t>3</a:t>
              </a:r>
              <a:r>
                <a:rPr lang="ja-JP" altLang="en-US" b="0" dirty="0">
                  <a:solidFill>
                    <a:srgbClr val="009999"/>
                  </a:solidFill>
                </a:rPr>
                <a:t>次産業　　</a:t>
              </a:r>
              <a:br>
                <a:rPr lang="en-US" altLang="ja-JP" b="0" dirty="0">
                  <a:solidFill>
                    <a:srgbClr val="009999"/>
                  </a:solidFill>
                </a:rPr>
              </a:br>
              <a:r>
                <a:rPr lang="ja-JP" altLang="en-US" b="0" dirty="0">
                  <a:solidFill>
                    <a:srgbClr val="009999"/>
                  </a:solidFill>
                </a:rPr>
                <a:t>　　　　　（詳細は</a:t>
              </a:r>
              <a:r>
                <a:rPr lang="en-US" altLang="ja-JP" b="0" dirty="0">
                  <a:solidFill>
                    <a:srgbClr val="009999"/>
                  </a:solidFill>
                </a:rPr>
                <a:t>48</a:t>
              </a:r>
              <a:r>
                <a:rPr lang="ja-JP" altLang="en-US" b="0" dirty="0">
                  <a:solidFill>
                    <a:srgbClr val="009999"/>
                  </a:solidFill>
                </a:rPr>
                <a:t>スライド参照）</a:t>
              </a:r>
              <a:endParaRPr lang="en-US" altLang="ja-JP" b="0" dirty="0">
                <a:solidFill>
                  <a:srgbClr val="009999"/>
                </a:solidFill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CA96B0BA-6976-4C1B-8CAC-8D4CD51DFF92}"/>
                </a:ext>
              </a:extLst>
            </p:cNvPr>
            <p:cNvSpPr txBox="1"/>
            <p:nvPr/>
          </p:nvSpPr>
          <p:spPr>
            <a:xfrm>
              <a:off x="4998039" y="5248863"/>
              <a:ext cx="216000" cy="216000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2060"/>
              </a:solidFill>
              <a:prstDash val="solid"/>
              <a:miter lim="800000"/>
            </a:ln>
          </p:spPr>
          <p:txBody>
            <a:bodyPr vert="horz"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rgbClr val="002060"/>
                </a:buClr>
              </a:pPr>
              <a:endParaRPr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AD835C96-BABE-4A04-A632-E253583A3C33}"/>
                </a:ext>
              </a:extLst>
            </p:cNvPr>
            <p:cNvSpPr txBox="1"/>
            <p:nvPr/>
          </p:nvSpPr>
          <p:spPr>
            <a:xfrm>
              <a:off x="7422909" y="5248863"/>
              <a:ext cx="216000" cy="2160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2060"/>
              </a:solidFill>
              <a:prstDash val="solid"/>
              <a:miter lim="800000"/>
            </a:ln>
          </p:spPr>
          <p:txBody>
            <a:bodyPr vert="horz" wrap="square" rtlCol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rgbClr val="002060"/>
                </a:buClr>
              </a:pPr>
              <a:endParaRPr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39643E2-4B6D-475C-9A0B-252D15569E63}"/>
              </a:ext>
            </a:extLst>
          </p:cNvPr>
          <p:cNvSpPr txBox="1"/>
          <p:nvPr/>
        </p:nvSpPr>
        <p:spPr>
          <a:xfrm>
            <a:off x="360945" y="3179928"/>
            <a:ext cx="8783055" cy="42240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03388" indent="-1703388" algn="just">
              <a:spcAft>
                <a:spcPts val="600"/>
              </a:spcAft>
            </a:pPr>
            <a:r>
              <a:rPr lang="ja-JP" altLang="en-US" dirty="0">
                <a:solidFill>
                  <a:srgbClr val="FF0000"/>
                </a:solidFill>
              </a:rPr>
              <a:t>得意な産業</a:t>
            </a:r>
            <a:r>
              <a:rPr lang="ja-JP" altLang="en-US" b="0" dirty="0">
                <a:solidFill>
                  <a:srgbClr val="009999"/>
                </a:solidFill>
              </a:rPr>
              <a:t>：修正特化係数が</a:t>
            </a:r>
            <a:r>
              <a:rPr lang="en-US" altLang="ja-JP" b="0" dirty="0">
                <a:solidFill>
                  <a:srgbClr val="009999"/>
                </a:solidFill>
              </a:rPr>
              <a:t>1.0</a:t>
            </a:r>
            <a:r>
              <a:rPr lang="ja-JP" altLang="en-US" b="0" dirty="0">
                <a:solidFill>
                  <a:srgbClr val="009999"/>
                </a:solidFill>
              </a:rPr>
              <a:t>以上であるが、競争力が低い（　　以外）産業</a:t>
            </a:r>
            <a:endParaRPr lang="en-US" altLang="ja-JP" b="0" dirty="0">
              <a:solidFill>
                <a:srgbClr val="009999"/>
              </a:solidFill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416D84AA-C376-40F4-A014-B3467427148B}"/>
              </a:ext>
            </a:extLst>
          </p:cNvPr>
          <p:cNvSpPr/>
          <p:nvPr/>
        </p:nvSpPr>
        <p:spPr bwMode="auto">
          <a:xfrm>
            <a:off x="6634300" y="3276611"/>
            <a:ext cx="216000" cy="21600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982A23-A216-40F4-8A06-75AD7F047153}"/>
              </a:ext>
            </a:extLst>
          </p:cNvPr>
          <p:cNvGrpSpPr/>
          <p:nvPr/>
        </p:nvGrpSpPr>
        <p:grpSpPr>
          <a:xfrm>
            <a:off x="1612472" y="3696490"/>
            <a:ext cx="5520690" cy="853292"/>
            <a:chOff x="-4693919" y="4133826"/>
            <a:chExt cx="5520690" cy="853292"/>
          </a:xfrm>
        </p:grpSpPr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FA787B07-4602-4D60-9667-2AC505E62629}"/>
                </a:ext>
              </a:extLst>
            </p:cNvPr>
            <p:cNvSpPr txBox="1"/>
            <p:nvPr/>
          </p:nvSpPr>
          <p:spPr>
            <a:xfrm>
              <a:off x="-4693919" y="4133826"/>
              <a:ext cx="5520690" cy="853292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tIns="72000" bIns="72000" anchor="ctr">
              <a:sp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 marL="342900" indent="-342900" algn="just">
                <a:spcAft>
                  <a:spcPts val="600"/>
                </a:spcAft>
                <a:buFont typeface="+mj-lt"/>
                <a:buAutoNum type="alphaLcPeriod"/>
              </a:pPr>
              <a:r>
                <a:rPr lang="ja-JP" altLang="en-US" u="sng" dirty="0">
                  <a:solidFill>
                    <a:srgbClr val="009999"/>
                  </a:solidFill>
                </a:rPr>
                <a:t>　　で囲む。</a:t>
              </a:r>
              <a:endParaRPr lang="en-US" altLang="ja-JP" u="sng" dirty="0">
                <a:solidFill>
                  <a:srgbClr val="009999"/>
                </a:solidFill>
              </a:endParaRPr>
            </a:p>
            <a:p>
              <a:pPr marL="342900" indent="-342900" algn="just">
                <a:spcAft>
                  <a:spcPts val="600"/>
                </a:spcAft>
                <a:buFont typeface="+mj-lt"/>
                <a:buAutoNum type="alphaLcPeriod"/>
              </a:pPr>
              <a:r>
                <a:rPr lang="ja-JP" altLang="en-US" u="sng" dirty="0">
                  <a:solidFill>
                    <a:srgbClr val="009999"/>
                  </a:solidFill>
                </a:rPr>
                <a:t>　　は、</a:t>
              </a:r>
              <a:r>
                <a:rPr lang="en-US" altLang="ja-JP" u="sng" dirty="0">
                  <a:solidFill>
                    <a:srgbClr val="009999"/>
                  </a:solidFill>
                </a:rPr>
                <a:t>16</a:t>
              </a:r>
              <a:r>
                <a:rPr lang="ja-JP" altLang="en-US" u="sng" dirty="0">
                  <a:solidFill>
                    <a:srgbClr val="009999"/>
                  </a:solidFill>
                </a:rPr>
                <a:t>～</a:t>
              </a:r>
              <a:r>
                <a:rPr lang="en-US" altLang="ja-JP" u="sng" dirty="0">
                  <a:solidFill>
                    <a:srgbClr val="009999"/>
                  </a:solidFill>
                </a:rPr>
                <a:t>18</a:t>
              </a:r>
              <a:r>
                <a:rPr lang="ja-JP" altLang="en-US" u="sng" dirty="0">
                  <a:solidFill>
                    <a:srgbClr val="009999"/>
                  </a:solidFill>
                </a:rPr>
                <a:t>スライドにも転記しておく。</a:t>
              </a:r>
              <a:endParaRPr lang="en-US" altLang="ja-JP" u="sng" dirty="0">
                <a:solidFill>
                  <a:srgbClr val="009999"/>
                </a:solidFill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0F41FFC3-D719-45AD-BE20-8B8A0A3C0AF2}"/>
                </a:ext>
              </a:extLst>
            </p:cNvPr>
            <p:cNvSpPr/>
            <p:nvPr/>
          </p:nvSpPr>
          <p:spPr bwMode="auto">
            <a:xfrm>
              <a:off x="-4212540" y="4222432"/>
              <a:ext cx="216000" cy="216000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lphaLcPeriod"/>
                <a:tabLst/>
              </a:pPr>
              <a:endParaRPr kumimoji="1" lang="ja-JP" altLang="en-US" sz="1100" dirty="0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BCA6F91B-FC35-4BEA-AFED-3A5E652846C9}"/>
                </a:ext>
              </a:extLst>
            </p:cNvPr>
            <p:cNvSpPr/>
            <p:nvPr/>
          </p:nvSpPr>
          <p:spPr bwMode="auto">
            <a:xfrm>
              <a:off x="-4212540" y="4643186"/>
              <a:ext cx="216000" cy="216000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lphaLcPeriod"/>
                <a:tabLst/>
              </a:pPr>
              <a:endParaRPr kumimoji="1" lang="ja-JP" altLang="en-US" sz="1100" dirty="0"/>
            </a:p>
          </p:txBody>
        </p:sp>
      </p:grp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55A4CDF-5CEE-4CDA-A646-E05FFDCF1D35}"/>
              </a:ext>
            </a:extLst>
          </p:cNvPr>
          <p:cNvSpPr txBox="1"/>
          <p:nvPr/>
        </p:nvSpPr>
        <p:spPr>
          <a:xfrm>
            <a:off x="1242060" y="6005715"/>
            <a:ext cx="4508227" cy="42240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dirty="0">
                <a:solidFill>
                  <a:srgbClr val="009999"/>
                </a:solidFill>
              </a:rPr>
              <a:t>⇒ </a:t>
            </a:r>
            <a:r>
              <a:rPr lang="ja-JP" altLang="en-US" u="sng" dirty="0">
                <a:solidFill>
                  <a:srgbClr val="009999"/>
                </a:solidFill>
              </a:rPr>
              <a:t>どんな産業が地域にあるか把握しておく。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5180674-A0E5-4886-AF78-88B2E160FB93}"/>
              </a:ext>
            </a:extLst>
          </p:cNvPr>
          <p:cNvGrpSpPr/>
          <p:nvPr/>
        </p:nvGrpSpPr>
        <p:grpSpPr>
          <a:xfrm>
            <a:off x="1626508" y="1831669"/>
            <a:ext cx="5454015" cy="853292"/>
            <a:chOff x="2049781" y="1701696"/>
            <a:chExt cx="5454015" cy="853292"/>
          </a:xfrm>
        </p:grpSpPr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D3BE151F-AE61-4CA8-905C-4B8B478B7B27}"/>
                </a:ext>
              </a:extLst>
            </p:cNvPr>
            <p:cNvSpPr txBox="1"/>
            <p:nvPr/>
          </p:nvSpPr>
          <p:spPr>
            <a:xfrm>
              <a:off x="2049781" y="1701696"/>
              <a:ext cx="5454015" cy="853292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tIns="72000" bIns="72000" anchor="ctr">
              <a:sp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 marL="342900" indent="-342900" algn="just">
                <a:spcAft>
                  <a:spcPts val="600"/>
                </a:spcAft>
                <a:buFont typeface="+mj-lt"/>
                <a:buAutoNum type="alphaLcPeriod"/>
              </a:pPr>
              <a:r>
                <a:rPr lang="ja-JP" altLang="en-US" u="sng" dirty="0">
                  <a:solidFill>
                    <a:srgbClr val="009999"/>
                  </a:solidFill>
                </a:rPr>
                <a:t>　　で囲む。</a:t>
              </a:r>
              <a:endParaRPr lang="en-US" altLang="ja-JP" u="sng" dirty="0">
                <a:solidFill>
                  <a:srgbClr val="009999"/>
                </a:solidFill>
              </a:endParaRPr>
            </a:p>
            <a:p>
              <a:pPr marL="342900" indent="-342900" algn="just">
                <a:spcAft>
                  <a:spcPts val="600"/>
                </a:spcAft>
                <a:buFont typeface="+mj-lt"/>
                <a:buAutoNum type="alphaLcPeriod"/>
              </a:pPr>
              <a:r>
                <a:rPr lang="ja-JP" altLang="en-US" u="sng" dirty="0">
                  <a:solidFill>
                    <a:srgbClr val="009999"/>
                  </a:solidFill>
                </a:rPr>
                <a:t>　　は、</a:t>
              </a:r>
              <a:r>
                <a:rPr lang="en-US" altLang="ja-JP" u="sng" dirty="0">
                  <a:solidFill>
                    <a:srgbClr val="009999"/>
                  </a:solidFill>
                </a:rPr>
                <a:t>15</a:t>
              </a:r>
              <a:r>
                <a:rPr lang="ja-JP" altLang="en-US" u="sng" dirty="0">
                  <a:solidFill>
                    <a:srgbClr val="009999"/>
                  </a:solidFill>
                </a:rPr>
                <a:t>～</a:t>
              </a:r>
              <a:r>
                <a:rPr lang="en-US" altLang="ja-JP" u="sng" dirty="0">
                  <a:solidFill>
                    <a:srgbClr val="009999"/>
                  </a:solidFill>
                </a:rPr>
                <a:t>18</a:t>
              </a:r>
              <a:r>
                <a:rPr lang="ja-JP" altLang="en-US" u="sng" dirty="0">
                  <a:solidFill>
                    <a:srgbClr val="009999"/>
                  </a:solidFill>
                </a:rPr>
                <a:t>スライドにも転記しておく。</a:t>
              </a:r>
              <a:endParaRPr lang="en-US" altLang="ja-JP" u="sng" dirty="0">
                <a:solidFill>
                  <a:srgbClr val="009999"/>
                </a:solidFill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02A187E2-585D-4D37-9076-30A124E52F83}"/>
                </a:ext>
              </a:extLst>
            </p:cNvPr>
            <p:cNvSpPr/>
            <p:nvPr/>
          </p:nvSpPr>
          <p:spPr bwMode="auto">
            <a:xfrm>
              <a:off x="2531160" y="1788661"/>
              <a:ext cx="216000" cy="216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A3A2C866-36C8-4371-97A3-1B1D481615FF}"/>
                </a:ext>
              </a:extLst>
            </p:cNvPr>
            <p:cNvSpPr/>
            <p:nvPr/>
          </p:nvSpPr>
          <p:spPr bwMode="auto">
            <a:xfrm>
              <a:off x="2531160" y="2216188"/>
              <a:ext cx="216000" cy="216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52F3780-3C57-41D3-83D4-691167C63D7A}"/>
              </a:ext>
            </a:extLst>
          </p:cNvPr>
          <p:cNvSpPr txBox="1"/>
          <p:nvPr/>
        </p:nvSpPr>
        <p:spPr>
          <a:xfrm>
            <a:off x="1242060" y="1863876"/>
            <a:ext cx="370412" cy="42240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dirty="0">
                <a:solidFill>
                  <a:srgbClr val="009999"/>
                </a:solidFill>
              </a:rPr>
              <a:t>⇒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DF16D5B-202E-458E-A6D1-79D3CE7E4417}"/>
              </a:ext>
            </a:extLst>
          </p:cNvPr>
          <p:cNvSpPr txBox="1"/>
          <p:nvPr/>
        </p:nvSpPr>
        <p:spPr>
          <a:xfrm>
            <a:off x="1237875" y="3696490"/>
            <a:ext cx="370412" cy="42240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dirty="0">
                <a:solidFill>
                  <a:srgbClr val="009999"/>
                </a:solidFill>
              </a:rPr>
              <a:t>⇒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3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10F141E-2420-4637-8732-8C380EC53150}"/>
              </a:ext>
            </a:extLst>
          </p:cNvPr>
          <p:cNvSpPr txBox="1"/>
          <p:nvPr/>
        </p:nvSpPr>
        <p:spPr>
          <a:xfrm>
            <a:off x="338087" y="1096915"/>
            <a:ext cx="8783053" cy="39932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650" dirty="0">
                <a:solidFill>
                  <a:srgbClr val="FF0000"/>
                </a:solidFill>
              </a:rPr>
              <a:t>競争力の高いまたは得意な産業で域外に依存している産業</a:t>
            </a:r>
            <a:r>
              <a:rPr lang="ja-JP" altLang="en-US" sz="1650" b="0" dirty="0">
                <a:solidFill>
                  <a:srgbClr val="009999"/>
                </a:solidFill>
              </a:rPr>
              <a:t>：</a:t>
            </a:r>
            <a:endParaRPr lang="en-US" altLang="ja-JP" sz="1650" b="0" dirty="0">
              <a:solidFill>
                <a:srgbClr val="009999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2198731-858A-4B37-97EF-734E21717534}"/>
              </a:ext>
            </a:extLst>
          </p:cNvPr>
          <p:cNvSpPr txBox="1"/>
          <p:nvPr/>
        </p:nvSpPr>
        <p:spPr>
          <a:xfrm>
            <a:off x="330763" y="2299103"/>
            <a:ext cx="8783053" cy="39932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650" dirty="0">
                <a:solidFill>
                  <a:srgbClr val="FF0000"/>
                </a:solidFill>
              </a:rPr>
              <a:t>一般に競争力は高いが、地域に立地していない産業</a:t>
            </a:r>
            <a:r>
              <a:rPr lang="ja-JP" altLang="en-US" sz="1650" b="0" dirty="0">
                <a:solidFill>
                  <a:srgbClr val="009999"/>
                </a:solidFill>
              </a:rPr>
              <a:t>：</a:t>
            </a:r>
            <a:endParaRPr lang="en-US" altLang="ja-JP" sz="1650" b="0" dirty="0">
              <a:solidFill>
                <a:srgbClr val="009999"/>
              </a:solidFill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A54E2E8E-2677-46B5-9D6C-E39580DE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"/>
            <a:ext cx="8976360" cy="495300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現状分析：生産面③　　</a:t>
            </a:r>
            <a:r>
              <a:rPr lang="ja-JP" altLang="en-US" sz="2000" dirty="0">
                <a:solidFill>
                  <a:srgbClr val="009999"/>
                </a:solidFill>
              </a:rPr>
              <a:t>本資料の</a:t>
            </a:r>
            <a:r>
              <a:rPr lang="en-US" altLang="ja-JP" sz="2000" dirty="0">
                <a:solidFill>
                  <a:srgbClr val="009999"/>
                </a:solidFill>
              </a:rPr>
              <a:t>13</a:t>
            </a:r>
            <a:r>
              <a:rPr lang="ja-JP" altLang="en-US" sz="2000" dirty="0">
                <a:solidFill>
                  <a:srgbClr val="009999"/>
                </a:solidFill>
              </a:rPr>
              <a:t>～</a:t>
            </a:r>
            <a:r>
              <a:rPr lang="en-US" altLang="ja-JP" sz="2000" dirty="0">
                <a:solidFill>
                  <a:srgbClr val="009999"/>
                </a:solidFill>
              </a:rPr>
              <a:t>18</a:t>
            </a:r>
            <a:r>
              <a:rPr lang="ja-JP" altLang="en-US" sz="2000" dirty="0">
                <a:solidFill>
                  <a:srgbClr val="009999"/>
                </a:solidFill>
              </a:rPr>
              <a:t>スライド</a:t>
            </a:r>
            <a:endParaRPr lang="ja-JP" altLang="en-US" dirty="0">
              <a:solidFill>
                <a:srgbClr val="009999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889E12E-2FFB-4FCC-AB08-85F1AB4B425B}"/>
              </a:ext>
            </a:extLst>
          </p:cNvPr>
          <p:cNvSpPr txBox="1"/>
          <p:nvPr/>
        </p:nvSpPr>
        <p:spPr>
          <a:xfrm>
            <a:off x="14944" y="605646"/>
            <a:ext cx="307777" cy="5918979"/>
          </a:xfrm>
          <a:prstGeom prst="rect">
            <a:avLst/>
          </a:prstGeom>
          <a:solidFill>
            <a:srgbClr val="009999"/>
          </a:solidFill>
          <a:ln w="12700">
            <a:noFill/>
          </a:ln>
        </p:spPr>
        <p:txBody>
          <a:bodyPr vert="eaVert" wrap="square" lIns="0" tIns="0" rIns="0" bIns="0" rtlCol="0" anchor="ctr">
            <a:noAutofit/>
          </a:bodyPr>
          <a:lstStyle/>
          <a:p>
            <a:pPr algn="ctr"/>
            <a:r>
              <a:rPr lang="ja-JP" altLang="en-US" b="1" spc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　地域の生産面の課題</a:t>
            </a:r>
            <a:r>
              <a:rPr kumimoji="1" lang="ja-JP" altLang="en-US" b="1" spc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を把握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7E63B5-F657-460F-800F-68513035EB4C}"/>
              </a:ext>
            </a:extLst>
          </p:cNvPr>
          <p:cNvSpPr txBox="1"/>
          <p:nvPr/>
        </p:nvSpPr>
        <p:spPr>
          <a:xfrm>
            <a:off x="345708" y="1812970"/>
            <a:ext cx="8783052" cy="54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628650" indent="-628650">
              <a:spcBef>
                <a:spcPts val="0"/>
              </a:spcBef>
              <a:buNone/>
            </a:pPr>
            <a:r>
              <a:rPr lang="ja-JP" altLang="en-US" sz="1700" dirty="0">
                <a:solidFill>
                  <a:sysClr val="windowText" lastClr="000000"/>
                </a:solidFill>
              </a:rPr>
              <a:t>（５）課題２：一般に競争力は高いが、地域に立地していない産業を特定する</a:t>
            </a:r>
            <a:br>
              <a:rPr lang="en-US" altLang="ja-JP" sz="1700" dirty="0">
                <a:solidFill>
                  <a:sysClr val="windowText" lastClr="000000"/>
                </a:solidFill>
              </a:rPr>
            </a:br>
            <a:r>
              <a:rPr lang="ja-JP" altLang="en-US" sz="1700" dirty="0">
                <a:solidFill>
                  <a:sysClr val="windowText" lastClr="000000"/>
                </a:solidFill>
              </a:rPr>
              <a:t>（本資料 </a:t>
            </a:r>
            <a:r>
              <a:rPr lang="en-US" altLang="ja-JP" sz="1700" dirty="0">
                <a:solidFill>
                  <a:sysClr val="windowText" lastClr="000000"/>
                </a:solidFill>
              </a:rPr>
              <a:t>16</a:t>
            </a:r>
            <a:r>
              <a:rPr lang="ja-JP" altLang="en-US" sz="1700" dirty="0">
                <a:solidFill>
                  <a:sysClr val="windowText" lastClr="000000"/>
                </a:solidFill>
              </a:rPr>
              <a:t>スライド）</a:t>
            </a:r>
            <a:endParaRPr lang="en-US" altLang="ja-JP" sz="1700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9BEF043-7736-4469-AEEE-23B837C1EB0D}"/>
              </a:ext>
            </a:extLst>
          </p:cNvPr>
          <p:cNvGrpSpPr/>
          <p:nvPr/>
        </p:nvGrpSpPr>
        <p:grpSpPr>
          <a:xfrm>
            <a:off x="5704239" y="1066289"/>
            <a:ext cx="2427219" cy="422405"/>
            <a:chOff x="9781756" y="36448"/>
            <a:chExt cx="2427219" cy="422405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6057CB5-A73C-4D05-B6A0-4BE543918E08}"/>
                </a:ext>
              </a:extLst>
            </p:cNvPr>
            <p:cNvSpPr/>
            <p:nvPr/>
          </p:nvSpPr>
          <p:spPr bwMode="auto">
            <a:xfrm>
              <a:off x="9781756" y="170136"/>
              <a:ext cx="216000" cy="216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92763F2E-24ED-4C5D-8A2B-5C853920B69E}"/>
                </a:ext>
              </a:extLst>
            </p:cNvPr>
            <p:cNvSpPr/>
            <p:nvPr/>
          </p:nvSpPr>
          <p:spPr bwMode="auto">
            <a:xfrm>
              <a:off x="10439401" y="170136"/>
              <a:ext cx="216000" cy="216000"/>
            </a:xfrm>
            <a:prstGeom prst="rect">
              <a:avLst/>
            </a:prstGeom>
            <a:solidFill>
              <a:srgbClr val="0070C0">
                <a:alpha val="22000"/>
              </a:srgbClr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1CACA111-9432-4B05-A241-CCD2EAC4B7AA}"/>
                </a:ext>
              </a:extLst>
            </p:cNvPr>
            <p:cNvSpPr txBox="1"/>
            <p:nvPr/>
          </p:nvSpPr>
          <p:spPr>
            <a:xfrm>
              <a:off x="11092975" y="116553"/>
              <a:ext cx="1116000" cy="323165"/>
            </a:xfrm>
            <a:prstGeom prst="rect">
              <a:avLst/>
            </a:prstGeom>
            <a:solidFill>
              <a:srgbClr val="75DD75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kumimoji="1" lang="ja-JP" altLang="en-US" sz="900" b="1" dirty="0">
                  <a:latin typeface="Meiryo UI" pitchFamily="50" charset="-128"/>
                  <a:ea typeface="Meiryo UI" pitchFamily="50" charset="-128"/>
                </a:rPr>
                <a:t>域外</a:t>
              </a:r>
              <a:r>
                <a:rPr lang="ja-JP" altLang="en-US" sz="900" b="1" dirty="0">
                  <a:latin typeface="Meiryo UI" pitchFamily="50" charset="-128"/>
                  <a:ea typeface="Meiryo UI" pitchFamily="50" charset="-128"/>
                </a:rPr>
                <a:t>に</a:t>
              </a:r>
              <a:endParaRPr lang="en-US" altLang="ja-JP" sz="900" b="1" dirty="0">
                <a:latin typeface="Meiryo UI" pitchFamily="50" charset="-128"/>
                <a:ea typeface="Meiryo UI" pitchFamily="50" charset="-128"/>
              </a:endParaRPr>
            </a:p>
            <a:p>
              <a:pPr algn="ctr">
                <a:lnSpc>
                  <a:spcPts val="900"/>
                </a:lnSpc>
              </a:pPr>
              <a:r>
                <a:rPr lang="ja-JP" altLang="en-US" sz="900" b="1" dirty="0">
                  <a:latin typeface="Meiryo UI" pitchFamily="50" charset="-128"/>
                  <a:ea typeface="Meiryo UI" pitchFamily="50" charset="-128"/>
                </a:rPr>
                <a:t>依存している</a:t>
              </a:r>
              <a:r>
                <a:rPr kumimoji="1" lang="ja-JP" altLang="en-US" sz="900" b="1" dirty="0">
                  <a:latin typeface="Meiryo UI" pitchFamily="50" charset="-128"/>
                  <a:ea typeface="Meiryo UI" pitchFamily="50" charset="-128"/>
                </a:rPr>
                <a:t>産業</a:t>
              </a: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612D3DDF-81A3-4199-96F8-A969C2D84872}"/>
                </a:ext>
              </a:extLst>
            </p:cNvPr>
            <p:cNvSpPr txBox="1"/>
            <p:nvPr/>
          </p:nvSpPr>
          <p:spPr>
            <a:xfrm>
              <a:off x="9997757" y="36448"/>
              <a:ext cx="441644" cy="422405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tIns="72000" bIns="72000" anchor="ctr">
              <a:sp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US" altLang="ja-JP" b="0" dirty="0">
                  <a:solidFill>
                    <a:srgbClr val="009999"/>
                  </a:solidFill>
                </a:rPr>
                <a:t>or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8677745F-4FAE-4AD9-B8D8-32AEC09FDEDB}"/>
                </a:ext>
              </a:extLst>
            </p:cNvPr>
            <p:cNvSpPr txBox="1"/>
            <p:nvPr/>
          </p:nvSpPr>
          <p:spPr>
            <a:xfrm>
              <a:off x="10651331" y="36448"/>
              <a:ext cx="441644" cy="422405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 tIns="72000" bIns="72000" anchor="ctr">
              <a:sp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US" altLang="ja-JP" b="0" dirty="0">
                  <a:solidFill>
                    <a:srgbClr val="009999"/>
                  </a:solidFill>
                </a:rPr>
                <a:t>+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98A84C3-23D2-46CA-87B5-B9192341A254}"/>
              </a:ext>
            </a:extLst>
          </p:cNvPr>
          <p:cNvGrpSpPr/>
          <p:nvPr/>
        </p:nvGrpSpPr>
        <p:grpSpPr>
          <a:xfrm>
            <a:off x="5113858" y="2281108"/>
            <a:ext cx="2424298" cy="443401"/>
            <a:chOff x="9340017" y="2203065"/>
            <a:chExt cx="2424298" cy="443401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7B718079-C05C-49F2-B544-D1C492A4D84D}"/>
                </a:ext>
              </a:extLst>
            </p:cNvPr>
            <p:cNvSpPr txBox="1"/>
            <p:nvPr/>
          </p:nvSpPr>
          <p:spPr>
            <a:xfrm>
              <a:off x="9340017" y="2337589"/>
              <a:ext cx="216000" cy="216000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2060"/>
              </a:solidFill>
              <a:prstDash val="solid"/>
              <a:miter lim="800000"/>
            </a:ln>
          </p:spPr>
          <p:txBody>
            <a:bodyPr vert="horz"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rgbClr val="002060"/>
                </a:buClr>
              </a:pPr>
              <a:endParaRPr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9616A7F8-7802-400A-AC40-AE41170E6F16}"/>
                </a:ext>
              </a:extLst>
            </p:cNvPr>
            <p:cNvSpPr txBox="1"/>
            <p:nvPr/>
          </p:nvSpPr>
          <p:spPr>
            <a:xfrm>
              <a:off x="10001211" y="2338856"/>
              <a:ext cx="216000" cy="2160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2060"/>
              </a:solidFill>
              <a:prstDash val="solid"/>
              <a:miter lim="800000"/>
            </a:ln>
          </p:spPr>
          <p:txBody>
            <a:bodyPr vert="horz" wrap="square" rtlCol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rgbClr val="002060"/>
                </a:buClr>
              </a:pPr>
              <a:endParaRPr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7CD4113F-B3D0-4508-86DC-03E7EFE9C4AE}"/>
                </a:ext>
              </a:extLst>
            </p:cNvPr>
            <p:cNvGrpSpPr/>
            <p:nvPr/>
          </p:nvGrpSpPr>
          <p:grpSpPr>
            <a:xfrm>
              <a:off x="9558682" y="2203065"/>
              <a:ext cx="2205633" cy="443401"/>
              <a:chOff x="9997757" y="36448"/>
              <a:chExt cx="2205633" cy="443401"/>
            </a:xfrm>
          </p:grpSpPr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2AF711D4-A615-4365-B36A-6A89C7B24B42}"/>
                  </a:ext>
                </a:extLst>
              </p:cNvPr>
              <p:cNvSpPr txBox="1"/>
              <p:nvPr/>
            </p:nvSpPr>
            <p:spPr>
              <a:xfrm>
                <a:off x="11087390" y="124283"/>
                <a:ext cx="1116000" cy="323165"/>
              </a:xfrm>
              <a:prstGeom prst="rect">
                <a:avLst/>
              </a:prstGeom>
              <a:solidFill>
                <a:srgbClr val="75DD75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kumimoji="1" lang="ja-JP" altLang="en-US" sz="900" b="1" dirty="0">
                    <a:latin typeface="Meiryo UI" pitchFamily="50" charset="-128"/>
                    <a:ea typeface="Meiryo UI" pitchFamily="50" charset="-128"/>
                  </a:rPr>
                  <a:t>域外に</a:t>
                </a:r>
                <a:endParaRPr kumimoji="1" lang="en-US" altLang="ja-JP" sz="900" b="1" dirty="0">
                  <a:latin typeface="Meiryo UI" pitchFamily="50" charset="-128"/>
                  <a:ea typeface="Meiryo UI" pitchFamily="50" charset="-128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ja-JP" altLang="en-US" sz="900" b="1" dirty="0">
                    <a:latin typeface="Meiryo UI" pitchFamily="50" charset="-128"/>
                    <a:ea typeface="Meiryo UI" pitchFamily="50" charset="-128"/>
                  </a:rPr>
                  <a:t>依存している</a:t>
                </a:r>
                <a:r>
                  <a:rPr kumimoji="1" lang="ja-JP" altLang="en-US" sz="900" b="1" dirty="0">
                    <a:latin typeface="Meiryo UI" pitchFamily="50" charset="-128"/>
                    <a:ea typeface="Meiryo UI" pitchFamily="50" charset="-128"/>
                  </a:rPr>
                  <a:t>産業</a:t>
                </a:r>
              </a:p>
            </p:txBody>
          </p: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7ECB62C-78D6-4D84-B9A6-B1B27EE3F713}"/>
                  </a:ext>
                </a:extLst>
              </p:cNvPr>
              <p:cNvSpPr txBox="1"/>
              <p:nvPr/>
            </p:nvSpPr>
            <p:spPr>
              <a:xfrm>
                <a:off x="9997757" y="36448"/>
                <a:ext cx="441644" cy="422405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wrap="square" tIns="72000" bIns="72000" anchor="ctr">
                <a:spAutoFit/>
              </a:bodyPr>
              <a:lstStyle>
                <a:defPPr>
                  <a:defRPr lang="ja-JP"/>
                </a:defPPr>
                <a:lvl1pPr algn="ctr">
                  <a:spcBef>
                    <a:spcPts val="600"/>
                  </a:spcBef>
                  <a:defRPr sz="1800" b="1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lvl1pPr>
              </a:lstStyle>
              <a:p>
                <a:pPr>
                  <a:spcAft>
                    <a:spcPts val="600"/>
                  </a:spcAft>
                </a:pPr>
                <a:r>
                  <a:rPr lang="en-US" altLang="ja-JP" b="0" dirty="0">
                    <a:solidFill>
                      <a:srgbClr val="009999"/>
                    </a:solidFill>
                  </a:rPr>
                  <a:t>or</a:t>
                </a: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1C5008FC-9F33-43D0-A677-BC514778DF66}"/>
                  </a:ext>
                </a:extLst>
              </p:cNvPr>
              <p:cNvSpPr txBox="1"/>
              <p:nvPr/>
            </p:nvSpPr>
            <p:spPr>
              <a:xfrm>
                <a:off x="10657171" y="57444"/>
                <a:ext cx="441644" cy="422405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wrap="square" tIns="72000" bIns="72000" anchor="ctr">
                <a:spAutoFit/>
              </a:bodyPr>
              <a:lstStyle>
                <a:defPPr>
                  <a:defRPr lang="ja-JP"/>
                </a:defPPr>
                <a:lvl1pPr algn="ctr">
                  <a:spcBef>
                    <a:spcPts val="600"/>
                  </a:spcBef>
                  <a:defRPr sz="1800" b="1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lvl1pPr>
              </a:lstStyle>
              <a:p>
                <a:pPr>
                  <a:spcAft>
                    <a:spcPts val="600"/>
                  </a:spcAft>
                </a:pPr>
                <a:r>
                  <a:rPr lang="en-US" altLang="ja-JP" b="0" dirty="0">
                    <a:solidFill>
                      <a:srgbClr val="009999"/>
                    </a:solidFill>
                  </a:rPr>
                  <a:t>+</a:t>
                </a:r>
              </a:p>
            </p:txBody>
          </p:sp>
        </p:grpSp>
      </p:grp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97F7E33-228F-4515-A7C1-B9AB9F15CFCB}"/>
              </a:ext>
            </a:extLst>
          </p:cNvPr>
          <p:cNvSpPr txBox="1"/>
          <p:nvPr/>
        </p:nvSpPr>
        <p:spPr>
          <a:xfrm>
            <a:off x="345707" y="605646"/>
            <a:ext cx="8783052" cy="54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714375" indent="-714375">
              <a:spcBef>
                <a:spcPts val="0"/>
              </a:spcBef>
              <a:buNone/>
            </a:pPr>
            <a:r>
              <a:rPr lang="ja-JP" altLang="en-US" sz="1700" dirty="0">
                <a:solidFill>
                  <a:sysClr val="windowText" lastClr="000000"/>
                </a:solidFill>
              </a:rPr>
              <a:t>（４）課題１：競争力の高いまたは得意な産業であるが、域外に依存している産業を特定する</a:t>
            </a:r>
            <a:br>
              <a:rPr lang="en-US" altLang="ja-JP" sz="1700" dirty="0">
                <a:solidFill>
                  <a:sysClr val="windowText" lastClr="000000"/>
                </a:solidFill>
              </a:rPr>
            </a:br>
            <a:r>
              <a:rPr lang="ja-JP" altLang="en-US" sz="1700" dirty="0">
                <a:solidFill>
                  <a:sysClr val="windowText" lastClr="000000"/>
                </a:solidFill>
              </a:rPr>
              <a:t>（本資料 </a:t>
            </a:r>
            <a:r>
              <a:rPr lang="en-US" altLang="ja-JP" sz="1700" dirty="0">
                <a:solidFill>
                  <a:sysClr val="windowText" lastClr="000000"/>
                </a:solidFill>
              </a:rPr>
              <a:t>16</a:t>
            </a:r>
            <a:r>
              <a:rPr lang="ja-JP" altLang="en-US" sz="1700" dirty="0">
                <a:solidFill>
                  <a:sysClr val="windowText" lastClr="000000"/>
                </a:solidFill>
              </a:rPr>
              <a:t>スライド）</a:t>
            </a:r>
            <a:endParaRPr lang="en-US" altLang="ja-JP" sz="1700" dirty="0">
              <a:solidFill>
                <a:sysClr val="windowText" lastClr="000000"/>
              </a:solidFill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B319A76-D3E3-4776-98EE-6787BD724E3E}"/>
              </a:ext>
            </a:extLst>
          </p:cNvPr>
          <p:cNvSpPr txBox="1"/>
          <p:nvPr/>
        </p:nvSpPr>
        <p:spPr>
          <a:xfrm>
            <a:off x="1047844" y="1327415"/>
            <a:ext cx="1993633" cy="39932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sz="1650" dirty="0">
                <a:solidFill>
                  <a:srgbClr val="009999"/>
                </a:solidFill>
              </a:rPr>
              <a:t>⇒ </a:t>
            </a:r>
            <a:r>
              <a:rPr lang="en-US" altLang="ja-JP" sz="1650" u="sng" dirty="0">
                <a:solidFill>
                  <a:srgbClr val="FF0000"/>
                </a:solidFill>
              </a:rPr>
              <a:t>×</a:t>
            </a:r>
            <a:r>
              <a:rPr lang="ja-JP" altLang="en-US" sz="1650" u="sng" dirty="0">
                <a:solidFill>
                  <a:srgbClr val="009999"/>
                </a:solidFill>
              </a:rPr>
              <a:t>をつける。</a:t>
            </a:r>
            <a:endParaRPr lang="en-US" altLang="ja-JP" sz="1650" u="sng" dirty="0">
              <a:solidFill>
                <a:srgbClr val="009999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2A9C9C21-DC73-44D8-80FE-95E47013866E}"/>
              </a:ext>
            </a:extLst>
          </p:cNvPr>
          <p:cNvSpPr txBox="1"/>
          <p:nvPr/>
        </p:nvSpPr>
        <p:spPr>
          <a:xfrm>
            <a:off x="1101184" y="2545836"/>
            <a:ext cx="1993633" cy="39932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sz="1650" dirty="0">
                <a:solidFill>
                  <a:srgbClr val="009999"/>
                </a:solidFill>
              </a:rPr>
              <a:t>⇒ </a:t>
            </a:r>
            <a:r>
              <a:rPr lang="en-US" altLang="ja-JP" sz="1650" u="sng" dirty="0">
                <a:solidFill>
                  <a:srgbClr val="FF0000"/>
                </a:solidFill>
              </a:rPr>
              <a:t>×</a:t>
            </a:r>
            <a:r>
              <a:rPr lang="ja-JP" altLang="en-US" sz="1650" u="sng" dirty="0">
                <a:solidFill>
                  <a:srgbClr val="009999"/>
                </a:solidFill>
              </a:rPr>
              <a:t>をつける。</a:t>
            </a:r>
            <a:endParaRPr lang="en-US" altLang="ja-JP" sz="1650" u="sng" dirty="0">
              <a:solidFill>
                <a:srgbClr val="009999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75019635-D539-4F2C-89A1-30AD7BEC6777}"/>
              </a:ext>
            </a:extLst>
          </p:cNvPr>
          <p:cNvSpPr txBox="1"/>
          <p:nvPr/>
        </p:nvSpPr>
        <p:spPr>
          <a:xfrm>
            <a:off x="345707" y="3048785"/>
            <a:ext cx="8783052" cy="54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627063" indent="-627063">
              <a:spcBef>
                <a:spcPts val="0"/>
              </a:spcBef>
              <a:buNone/>
            </a:pPr>
            <a:r>
              <a:rPr lang="ja-JP" altLang="en-US" sz="1700" dirty="0">
                <a:solidFill>
                  <a:sysClr val="windowText" lastClr="000000"/>
                </a:solidFill>
              </a:rPr>
              <a:t>（６）課題３：競争力が高いまたは得意であるが、産業クラスターが形成されていない産業を特定する（本資料 </a:t>
            </a:r>
            <a:r>
              <a:rPr lang="en-US" altLang="ja-JP" sz="1700" dirty="0">
                <a:solidFill>
                  <a:sysClr val="windowText" lastClr="000000"/>
                </a:solidFill>
              </a:rPr>
              <a:t>17</a:t>
            </a:r>
            <a:r>
              <a:rPr lang="ja-JP" altLang="en-US" sz="1700" dirty="0">
                <a:solidFill>
                  <a:sysClr val="windowText" lastClr="000000"/>
                </a:solidFill>
              </a:rPr>
              <a:t>、</a:t>
            </a:r>
            <a:r>
              <a:rPr lang="en-US" altLang="ja-JP" sz="1700" dirty="0">
                <a:solidFill>
                  <a:sysClr val="windowText" lastClr="000000"/>
                </a:solidFill>
              </a:rPr>
              <a:t>18</a:t>
            </a:r>
            <a:r>
              <a:rPr lang="ja-JP" altLang="en-US" sz="1700" dirty="0">
                <a:solidFill>
                  <a:sysClr val="windowText" lastClr="000000"/>
                </a:solidFill>
              </a:rPr>
              <a:t>スライド）</a:t>
            </a:r>
            <a:endParaRPr lang="en-US" altLang="ja-JP" sz="1700" dirty="0">
              <a:solidFill>
                <a:sysClr val="windowText" lastClr="000000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D66F61C8-CD5E-45A1-B832-4AE0D3D3AB10}"/>
              </a:ext>
            </a:extLst>
          </p:cNvPr>
          <p:cNvSpPr txBox="1"/>
          <p:nvPr/>
        </p:nvSpPr>
        <p:spPr>
          <a:xfrm>
            <a:off x="330763" y="3555523"/>
            <a:ext cx="8783053" cy="270843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36000" tIns="0" rIns="36000" bIns="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650" dirty="0">
                <a:solidFill>
                  <a:srgbClr val="FF0000"/>
                </a:solidFill>
              </a:rPr>
              <a:t>①　　競争力が高いまたは得意な産業を中心に産業クラスターを形成している産業</a:t>
            </a:r>
            <a:r>
              <a:rPr lang="ja-JP" altLang="en-US" sz="1650" b="0" dirty="0">
                <a:solidFill>
                  <a:srgbClr val="009999"/>
                </a:solidFill>
              </a:rPr>
              <a:t>：</a:t>
            </a:r>
            <a:br>
              <a:rPr lang="en-US" altLang="ja-JP" sz="1650" b="0" dirty="0">
                <a:solidFill>
                  <a:srgbClr val="009999"/>
                </a:solidFill>
              </a:rPr>
            </a:br>
            <a:r>
              <a:rPr lang="ja-JP" altLang="en-US" sz="1650" b="0" dirty="0">
                <a:solidFill>
                  <a:srgbClr val="009999"/>
                </a:solidFill>
              </a:rPr>
              <a:t>　　　　　、　　に</a:t>
            </a:r>
            <a:r>
              <a:rPr lang="en-US" altLang="ja-JP" sz="1650" b="0" dirty="0">
                <a:solidFill>
                  <a:srgbClr val="009999"/>
                </a:solidFill>
              </a:rPr>
              <a:t>2</a:t>
            </a:r>
            <a:r>
              <a:rPr lang="ja-JP" altLang="en-US" sz="1650" b="0" dirty="0">
                <a:solidFill>
                  <a:srgbClr val="009999"/>
                </a:solidFill>
              </a:rPr>
              <a:t>本以上矢印が向かっていて、純移輸出がプラス　　の産業</a:t>
            </a:r>
            <a:r>
              <a:rPr lang="ja-JP" altLang="en-US" sz="1200" b="0" dirty="0">
                <a:solidFill>
                  <a:srgbClr val="009999"/>
                </a:solidFill>
              </a:rPr>
              <a:t>（本資料 </a:t>
            </a:r>
            <a:r>
              <a:rPr lang="en-US" altLang="ja-JP" sz="1200" b="0" dirty="0">
                <a:solidFill>
                  <a:srgbClr val="009999"/>
                </a:solidFill>
              </a:rPr>
              <a:t>17</a:t>
            </a:r>
            <a:r>
              <a:rPr lang="ja-JP" altLang="en-US" sz="1200" b="0" dirty="0">
                <a:solidFill>
                  <a:srgbClr val="009999"/>
                </a:solidFill>
              </a:rPr>
              <a:t>スライド）</a:t>
            </a:r>
            <a:endParaRPr lang="en-US" altLang="ja-JP" sz="1200" b="0" dirty="0">
              <a:solidFill>
                <a:srgbClr val="009999"/>
              </a:solidFill>
            </a:endParaRPr>
          </a:p>
          <a:p>
            <a:pPr algn="l">
              <a:spcAft>
                <a:spcPts val="600"/>
              </a:spcAft>
            </a:pPr>
            <a:endParaRPr lang="en-US" altLang="ja-JP" sz="1700" b="0" dirty="0">
              <a:solidFill>
                <a:srgbClr val="009999"/>
              </a:solidFill>
            </a:endParaRPr>
          </a:p>
          <a:p>
            <a:pPr algn="l">
              <a:spcAft>
                <a:spcPts val="600"/>
              </a:spcAft>
            </a:pPr>
            <a:r>
              <a:rPr lang="ja-JP" altLang="en-US" sz="1650" dirty="0">
                <a:solidFill>
                  <a:srgbClr val="FF0000"/>
                </a:solidFill>
              </a:rPr>
              <a:t>②　　競争力が高いまたは得意な産業であるが、産業クラスターを形成していない産業</a:t>
            </a:r>
            <a:r>
              <a:rPr lang="ja-JP" altLang="en-US" sz="1650" b="0" dirty="0">
                <a:solidFill>
                  <a:srgbClr val="009999"/>
                </a:solidFill>
              </a:rPr>
              <a:t>：</a:t>
            </a:r>
            <a:br>
              <a:rPr lang="en-US" altLang="ja-JP" sz="1650" b="0" dirty="0">
                <a:solidFill>
                  <a:srgbClr val="009999"/>
                </a:solidFill>
              </a:rPr>
            </a:br>
            <a:r>
              <a:rPr lang="ja-JP" altLang="en-US" sz="1650" b="0" dirty="0">
                <a:solidFill>
                  <a:srgbClr val="009999"/>
                </a:solidFill>
              </a:rPr>
              <a:t>　　　　　、　　で、純移輸出がマイナス　　の産業</a:t>
            </a:r>
            <a:r>
              <a:rPr lang="ja-JP" altLang="en-US" sz="1200" b="0" dirty="0">
                <a:solidFill>
                  <a:srgbClr val="009999"/>
                </a:solidFill>
              </a:rPr>
              <a:t>（本資料 </a:t>
            </a:r>
            <a:r>
              <a:rPr lang="en-US" altLang="ja-JP" sz="1200" b="0" dirty="0">
                <a:solidFill>
                  <a:srgbClr val="009999"/>
                </a:solidFill>
              </a:rPr>
              <a:t>17</a:t>
            </a:r>
            <a:r>
              <a:rPr lang="ja-JP" altLang="en-US" sz="1200" b="0" dirty="0">
                <a:solidFill>
                  <a:srgbClr val="009999"/>
                </a:solidFill>
              </a:rPr>
              <a:t>スライド）</a:t>
            </a:r>
            <a:endParaRPr lang="en-US" altLang="ja-JP" sz="1200" b="0" dirty="0">
              <a:solidFill>
                <a:srgbClr val="009999"/>
              </a:solidFill>
            </a:endParaRPr>
          </a:p>
          <a:p>
            <a:pPr algn="l">
              <a:spcAft>
                <a:spcPts val="600"/>
              </a:spcAft>
            </a:pPr>
            <a:endParaRPr lang="en-US" altLang="ja-JP" sz="1700" b="0" dirty="0">
              <a:solidFill>
                <a:srgbClr val="009999"/>
              </a:solidFill>
            </a:endParaRPr>
          </a:p>
          <a:p>
            <a:pPr algn="l">
              <a:spcAft>
                <a:spcPts val="600"/>
              </a:spcAft>
            </a:pPr>
            <a:r>
              <a:rPr lang="ja-JP" altLang="en-US" sz="1650" dirty="0">
                <a:solidFill>
                  <a:srgbClr val="FF0000"/>
                </a:solidFill>
              </a:rPr>
              <a:t>③　　競争力が高いまたは得意であるが、取引の核になっていない産業</a:t>
            </a:r>
            <a:r>
              <a:rPr lang="ja-JP" altLang="en-US" sz="1650" b="0" dirty="0">
                <a:solidFill>
                  <a:srgbClr val="009999"/>
                </a:solidFill>
              </a:rPr>
              <a:t>：</a:t>
            </a:r>
            <a:br>
              <a:rPr lang="en-US" altLang="ja-JP" sz="1650" b="0" dirty="0">
                <a:solidFill>
                  <a:srgbClr val="009999"/>
                </a:solidFill>
              </a:rPr>
            </a:br>
            <a:r>
              <a:rPr lang="ja-JP" altLang="en-US" sz="1650" b="0" dirty="0">
                <a:solidFill>
                  <a:srgbClr val="009999"/>
                </a:solidFill>
              </a:rPr>
              <a:t>　　　　　、　　で第</a:t>
            </a:r>
            <a:r>
              <a:rPr lang="en-US" altLang="ja-JP" sz="1650" b="0" dirty="0">
                <a:solidFill>
                  <a:srgbClr val="009999"/>
                </a:solidFill>
              </a:rPr>
              <a:t>2</a:t>
            </a:r>
            <a:r>
              <a:rPr lang="ja-JP" altLang="en-US" sz="1650" b="0" dirty="0">
                <a:solidFill>
                  <a:srgbClr val="009999"/>
                </a:solidFill>
              </a:rPr>
              <a:t>象限、第</a:t>
            </a:r>
            <a:r>
              <a:rPr lang="en-US" altLang="ja-JP" sz="1650" b="0" dirty="0">
                <a:solidFill>
                  <a:srgbClr val="009999"/>
                </a:solidFill>
              </a:rPr>
              <a:t>3</a:t>
            </a:r>
            <a:r>
              <a:rPr lang="ja-JP" altLang="en-US" sz="1650" b="0" dirty="0">
                <a:solidFill>
                  <a:srgbClr val="009999"/>
                </a:solidFill>
              </a:rPr>
              <a:t>象限に位置する産業</a:t>
            </a:r>
            <a:r>
              <a:rPr lang="ja-JP" altLang="en-US" sz="1200" b="0" dirty="0">
                <a:solidFill>
                  <a:srgbClr val="009999"/>
                </a:solidFill>
              </a:rPr>
              <a:t>（本資料 </a:t>
            </a:r>
            <a:r>
              <a:rPr lang="en-US" altLang="ja-JP" sz="1200" b="0" dirty="0">
                <a:solidFill>
                  <a:srgbClr val="009999"/>
                </a:solidFill>
              </a:rPr>
              <a:t>18</a:t>
            </a:r>
            <a:r>
              <a:rPr lang="ja-JP" altLang="en-US" sz="1200" b="0" dirty="0">
                <a:solidFill>
                  <a:srgbClr val="009999"/>
                </a:solidFill>
              </a:rPr>
              <a:t>スライド）</a:t>
            </a:r>
            <a:endParaRPr lang="en-US" altLang="ja-JP" sz="1200" b="0" dirty="0">
              <a:solidFill>
                <a:srgbClr val="009999"/>
              </a:solidFill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FF5358FC-3909-409F-BAF9-D3751080EBE3}"/>
              </a:ext>
            </a:extLst>
          </p:cNvPr>
          <p:cNvSpPr/>
          <p:nvPr/>
        </p:nvSpPr>
        <p:spPr bwMode="auto">
          <a:xfrm>
            <a:off x="782827" y="3848974"/>
            <a:ext cx="216000" cy="21600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C7BE43B4-F293-4A02-81FA-435016A90809}"/>
              </a:ext>
            </a:extLst>
          </p:cNvPr>
          <p:cNvSpPr/>
          <p:nvPr/>
        </p:nvSpPr>
        <p:spPr bwMode="auto">
          <a:xfrm>
            <a:off x="1181250" y="3848974"/>
            <a:ext cx="216000" cy="216000"/>
          </a:xfrm>
          <a:prstGeom prst="rect">
            <a:avLst/>
          </a:prstGeom>
          <a:solidFill>
            <a:srgbClr val="0070C0">
              <a:alpha val="22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02FBF9A1-9CD3-4212-A6D8-F3DE907C7AC3}"/>
              </a:ext>
            </a:extLst>
          </p:cNvPr>
          <p:cNvSpPr/>
          <p:nvPr/>
        </p:nvSpPr>
        <p:spPr bwMode="auto">
          <a:xfrm>
            <a:off x="782827" y="4923942"/>
            <a:ext cx="216000" cy="21600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5E131FEB-54AC-4B87-A9C6-D20452647273}"/>
              </a:ext>
            </a:extLst>
          </p:cNvPr>
          <p:cNvSpPr/>
          <p:nvPr/>
        </p:nvSpPr>
        <p:spPr bwMode="auto">
          <a:xfrm>
            <a:off x="1181250" y="4926684"/>
            <a:ext cx="216000" cy="216000"/>
          </a:xfrm>
          <a:prstGeom prst="rect">
            <a:avLst/>
          </a:prstGeom>
          <a:solidFill>
            <a:srgbClr val="0070C0">
              <a:alpha val="22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0D1CAF8D-E272-40C3-A79D-BE9F52A05063}"/>
              </a:ext>
            </a:extLst>
          </p:cNvPr>
          <p:cNvSpPr/>
          <p:nvPr/>
        </p:nvSpPr>
        <p:spPr bwMode="auto">
          <a:xfrm>
            <a:off x="784604" y="5998421"/>
            <a:ext cx="216000" cy="21600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DA3EECF4-ECAF-4BAF-A7D6-9EEF55BD3EB0}"/>
              </a:ext>
            </a:extLst>
          </p:cNvPr>
          <p:cNvSpPr/>
          <p:nvPr/>
        </p:nvSpPr>
        <p:spPr bwMode="auto">
          <a:xfrm>
            <a:off x="1184382" y="5998421"/>
            <a:ext cx="216000" cy="216000"/>
          </a:xfrm>
          <a:prstGeom prst="rect">
            <a:avLst/>
          </a:prstGeom>
          <a:solidFill>
            <a:srgbClr val="0070C0">
              <a:alpha val="22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F17CE315-DBFF-4F3B-94ED-FA4CE3DC9FD3}"/>
              </a:ext>
            </a:extLst>
          </p:cNvPr>
          <p:cNvSpPr txBox="1"/>
          <p:nvPr/>
        </p:nvSpPr>
        <p:spPr>
          <a:xfrm>
            <a:off x="1166824" y="6179553"/>
            <a:ext cx="4324125" cy="39932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sz="1650" dirty="0">
                <a:solidFill>
                  <a:srgbClr val="009999"/>
                </a:solidFill>
              </a:rPr>
              <a:t>⇒ </a:t>
            </a:r>
            <a:r>
              <a:rPr lang="ja-JP" altLang="en-US" sz="1650" u="sng" dirty="0">
                <a:solidFill>
                  <a:srgbClr val="009999"/>
                </a:solidFill>
              </a:rPr>
              <a:t>取引の核となっていない産業を把握する。</a:t>
            </a:r>
            <a:endParaRPr lang="en-US" altLang="ja-JP" sz="1650" u="sng" dirty="0">
              <a:solidFill>
                <a:srgbClr val="009999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4703C5F-DC03-4978-9C7E-7CBD24345168}"/>
              </a:ext>
            </a:extLst>
          </p:cNvPr>
          <p:cNvSpPr/>
          <p:nvPr/>
        </p:nvSpPr>
        <p:spPr bwMode="auto">
          <a:xfrm>
            <a:off x="5640689" y="3868611"/>
            <a:ext cx="216000" cy="216000"/>
          </a:xfrm>
          <a:prstGeom prst="ellipse">
            <a:avLst/>
          </a:prstGeom>
          <a:solidFill>
            <a:srgbClr val="F7964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26F0B521-37DA-4A98-8616-712F50FFE87B}"/>
              </a:ext>
            </a:extLst>
          </p:cNvPr>
          <p:cNvSpPr/>
          <p:nvPr/>
        </p:nvSpPr>
        <p:spPr bwMode="auto">
          <a:xfrm>
            <a:off x="3460506" y="4938193"/>
            <a:ext cx="216000" cy="216000"/>
          </a:xfrm>
          <a:prstGeom prst="ellipse">
            <a:avLst/>
          </a:prstGeom>
          <a:solidFill>
            <a:srgbClr val="75DD7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E5950E2-A8B1-41EA-8EB0-5E88C62F107E}"/>
              </a:ext>
            </a:extLst>
          </p:cNvPr>
          <p:cNvSpPr txBox="1"/>
          <p:nvPr/>
        </p:nvSpPr>
        <p:spPr>
          <a:xfrm>
            <a:off x="1549504" y="4035006"/>
            <a:ext cx="6811669" cy="63271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342900" indent="-342900" algn="just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ja-JP" altLang="en-US" sz="1650" u="sng" dirty="0">
                <a:solidFill>
                  <a:srgbClr val="FF0000"/>
                </a:solidFill>
              </a:rPr>
              <a:t>★</a:t>
            </a:r>
            <a:r>
              <a:rPr lang="ja-JP" altLang="en-US" sz="1650" u="sng" dirty="0">
                <a:solidFill>
                  <a:srgbClr val="009999"/>
                </a:solidFill>
              </a:rPr>
              <a:t>をつける。</a:t>
            </a:r>
            <a:endParaRPr lang="en-US" altLang="ja-JP" sz="1650" u="sng" dirty="0">
              <a:solidFill>
                <a:srgbClr val="009999"/>
              </a:solidFill>
            </a:endParaRPr>
          </a:p>
          <a:p>
            <a:pPr marL="342900" indent="-342900" algn="just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ja-JP" altLang="en-US" sz="1650" u="sng" dirty="0">
                <a:solidFill>
                  <a:srgbClr val="FF0000"/>
                </a:solidFill>
              </a:rPr>
              <a:t>産業クラスターが形成されている産業名</a:t>
            </a:r>
            <a:r>
              <a:rPr lang="ja-JP" altLang="en-US" sz="1650" u="sng" dirty="0">
                <a:solidFill>
                  <a:srgbClr val="009999"/>
                </a:solidFill>
              </a:rPr>
              <a:t>をテキストボックスに記載する。</a:t>
            </a:r>
            <a:endParaRPr lang="en-US" altLang="ja-JP" sz="1650" u="sng" dirty="0">
              <a:solidFill>
                <a:srgbClr val="009999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9EF6AC1-DA2C-4BC9-9A53-AF0876BFBD74}"/>
              </a:ext>
            </a:extLst>
          </p:cNvPr>
          <p:cNvSpPr txBox="1"/>
          <p:nvPr/>
        </p:nvSpPr>
        <p:spPr>
          <a:xfrm>
            <a:off x="1232156" y="4023433"/>
            <a:ext cx="370412" cy="39932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sz="1650" dirty="0">
                <a:solidFill>
                  <a:srgbClr val="009999"/>
                </a:solidFill>
              </a:rPr>
              <a:t>⇒</a:t>
            </a:r>
            <a:endParaRPr lang="en-US" altLang="ja-JP" sz="1650" u="sng" dirty="0">
              <a:solidFill>
                <a:srgbClr val="009999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8F51C35-772F-4E7B-90F0-FE1BE7D4ED5D}"/>
              </a:ext>
            </a:extLst>
          </p:cNvPr>
          <p:cNvSpPr txBox="1"/>
          <p:nvPr/>
        </p:nvSpPr>
        <p:spPr>
          <a:xfrm>
            <a:off x="1602568" y="5100348"/>
            <a:ext cx="7000412" cy="63271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342900" indent="-342900" algn="just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altLang="ja-JP" sz="1650" u="sng" dirty="0">
                <a:solidFill>
                  <a:srgbClr val="FF0000"/>
                </a:solidFill>
              </a:rPr>
              <a:t>×</a:t>
            </a:r>
            <a:r>
              <a:rPr lang="ja-JP" altLang="en-US" sz="1650" u="sng" dirty="0">
                <a:solidFill>
                  <a:srgbClr val="009999"/>
                </a:solidFill>
              </a:rPr>
              <a:t>をつける。</a:t>
            </a:r>
            <a:endParaRPr lang="en-US" altLang="ja-JP" sz="1650" u="sng" dirty="0">
              <a:solidFill>
                <a:srgbClr val="009999"/>
              </a:solidFill>
            </a:endParaRPr>
          </a:p>
          <a:p>
            <a:pPr marL="342900" indent="-342900" algn="just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ja-JP" altLang="en-US" sz="1650" u="sng" dirty="0">
                <a:solidFill>
                  <a:srgbClr val="FF0000"/>
                </a:solidFill>
              </a:rPr>
              <a:t>産業クラスターが形成されていない産業名</a:t>
            </a:r>
            <a:r>
              <a:rPr lang="ja-JP" altLang="en-US" sz="1650" u="sng" dirty="0">
                <a:solidFill>
                  <a:srgbClr val="009999"/>
                </a:solidFill>
              </a:rPr>
              <a:t>をテキストボックスに記載する。</a:t>
            </a:r>
            <a:endParaRPr lang="en-US" altLang="ja-JP" sz="1650" u="sng" dirty="0">
              <a:solidFill>
                <a:srgbClr val="009999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D1970EA-BBEF-466C-9D1D-6C68A601DF86}"/>
              </a:ext>
            </a:extLst>
          </p:cNvPr>
          <p:cNvSpPr txBox="1"/>
          <p:nvPr/>
        </p:nvSpPr>
        <p:spPr>
          <a:xfrm>
            <a:off x="1289250" y="5071644"/>
            <a:ext cx="370412" cy="39932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sz="1650" dirty="0">
                <a:solidFill>
                  <a:srgbClr val="009999"/>
                </a:solidFill>
              </a:rPr>
              <a:t>⇒</a:t>
            </a:r>
            <a:endParaRPr lang="en-US" altLang="ja-JP" sz="1650" u="sng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6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93F012-164B-44CC-BCAA-E05A2B8DF80F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D4845DE-F315-4EFF-9879-C3E4494865E4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20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EBE7EB3-B749-48DA-9507-1BE511186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10" y="3898481"/>
            <a:ext cx="2694578" cy="20211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179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67A1FE-A088-4ED9-95A7-DE1729D67913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D6BAD-EAAD-4F5D-B95E-C4CC79BE6B38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21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5E8265-9746-45EA-9BEB-691CB5DF6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672" y="3945168"/>
            <a:ext cx="2628653" cy="19717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911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C1E1F1-F5FF-4509-9879-2B6110FEC242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BA48C6-A129-4BEC-903B-FB5C89A473EA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14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423A38D-FCA4-4526-8F49-DFDF800A0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17" y="3913582"/>
            <a:ext cx="2670763" cy="2003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82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705CB5-761E-4724-99EC-25910B11891D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429CD92-2413-43F8-A689-2649EF496A37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15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038149-6B18-4B0B-BC8D-90B5CE1AB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354" y="3904186"/>
            <a:ext cx="2683290" cy="2012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846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334847-5192-4CA1-8253-AF550838614F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4444F3-8B53-4717-812F-C8F9EDAE564D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29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83063D-B1F4-4FAB-A7DC-D9F1F2E2A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86" y="3895533"/>
            <a:ext cx="2694826" cy="2021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319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0BAC1D-5F64-4BDE-A7B4-88F5EA147685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F8871FF-C49A-45DB-9937-3764739C1183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27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FD1028-FB7F-4503-B432-76FF7B05E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38" y="3868459"/>
            <a:ext cx="2730921" cy="2048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245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600536" y="6584502"/>
            <a:ext cx="519604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  <p:sp>
        <p:nvSpPr>
          <p:cNvPr id="5" name="タイトル 5"/>
          <p:cNvSpPr txBox="1">
            <a:spLocks/>
          </p:cNvSpPr>
          <p:nvPr/>
        </p:nvSpPr>
        <p:spPr bwMode="auto">
          <a:xfrm>
            <a:off x="0" y="2395895"/>
            <a:ext cx="9144000" cy="1440329"/>
          </a:xfrm>
          <a:prstGeom prst="rect">
            <a:avLst/>
          </a:prstGeom>
          <a:solidFill>
            <a:srgbClr val="009999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000" kern="0" dirty="0">
                <a:solidFill>
                  <a:schemeClr val="bg1"/>
                </a:solidFill>
              </a:rPr>
              <a:t>３．分配面</a:t>
            </a:r>
          </a:p>
        </p:txBody>
      </p:sp>
    </p:spTree>
    <p:extLst>
      <p:ext uri="{BB962C8B-B14F-4D97-AF65-F5344CB8AC3E}">
        <p14:creationId xmlns:p14="http://schemas.microsoft.com/office/powerpoint/2010/main" val="411122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640" y="1"/>
            <a:ext cx="8976360" cy="4953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9999"/>
                </a:solidFill>
              </a:rPr>
              <a:t>目次</a:t>
            </a:r>
          </a:p>
        </p:txBody>
      </p:sp>
      <p:sp>
        <p:nvSpPr>
          <p:cNvPr id="5" name="コンテンツ プレースホルダ 13"/>
          <p:cNvSpPr txBox="1">
            <a:spLocks/>
          </p:cNvSpPr>
          <p:nvPr/>
        </p:nvSpPr>
        <p:spPr>
          <a:xfrm>
            <a:off x="105231" y="615871"/>
            <a:ext cx="9038769" cy="5476092"/>
          </a:xfrm>
          <a:prstGeom prst="rect">
            <a:avLst/>
          </a:prstGeom>
          <a:ln w="28575">
            <a:noFill/>
          </a:ln>
        </p:spPr>
        <p:txBody>
          <a:bodyPr anchor="t"/>
          <a:lstStyle>
            <a:lvl1pPr marL="180000" indent="-180000" algn="l" rtl="0" eaLnBrk="1" fontAlgn="base" hangingPunct="0">
              <a:spcBef>
                <a:spcPts val="300"/>
              </a:spcBef>
              <a:spcAft>
                <a:spcPct val="0"/>
              </a:spcAft>
              <a:buClrTx/>
              <a:buFont typeface="Wingdings" pitchFamily="2" charset="2"/>
              <a:buChar char="n"/>
              <a:defRPr kumimoji="1" sz="14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+mn-cs"/>
              </a:defRPr>
            </a:lvl1pPr>
            <a:lvl2pPr marL="446088" indent="-180000" algn="l" rtl="0" eaLnBrk="1" fontAlgn="base" hangingPunct="0">
              <a:spcBef>
                <a:spcPts val="300"/>
              </a:spcBef>
              <a:spcAft>
                <a:spcPct val="0"/>
              </a:spcAft>
              <a:buClrTx/>
              <a:buFont typeface="Wingdings" pitchFamily="2" charset="2"/>
              <a:buChar char="l"/>
              <a:tabLst>
                <a:tab pos="265113" algn="l"/>
              </a:tabLst>
              <a:defRPr kumimoji="1" sz="12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defRPr>
            </a:lvl2pPr>
            <a:lvl3pPr marL="712788" indent="-180000" algn="l" rtl="0" eaLnBrk="1" fontAlgn="base" hangingPunct="0">
              <a:spcBef>
                <a:spcPts val="300"/>
              </a:spcBef>
              <a:spcAft>
                <a:spcPct val="0"/>
              </a:spcAft>
              <a:buClrTx/>
              <a:buFont typeface="Wingdings" pitchFamily="2" charset="2"/>
              <a:buChar char="p"/>
              <a:tabLst>
                <a:tab pos="265113" algn="l"/>
              </a:tabLst>
              <a:defRPr kumimoji="1" sz="12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defRPr>
            </a:lvl3pPr>
            <a:lvl4pPr marL="989013" indent="-180000" algn="l" rtl="0" eaLnBrk="1" fontAlgn="base" hangingPunct="0">
              <a:spcBef>
                <a:spcPts val="300"/>
              </a:spcBef>
              <a:spcAft>
                <a:spcPct val="0"/>
              </a:spcAft>
              <a:buClrTx/>
              <a:buFont typeface="Verdana" pitchFamily="34" charset="0"/>
              <a:buChar char="▪"/>
              <a:tabLst>
                <a:tab pos="265113" algn="l"/>
              </a:tabLst>
              <a:defRPr kumimoji="1" sz="12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defRPr>
            </a:lvl4pPr>
            <a:lvl5pPr marL="1169988" indent="-180000" algn="l" rtl="0" eaLnBrk="1" fontAlgn="base" hangingPunct="0">
              <a:spcBef>
                <a:spcPts val="300"/>
              </a:spcBef>
              <a:spcAft>
                <a:spcPct val="0"/>
              </a:spcAft>
              <a:buClrTx/>
              <a:buFont typeface="Verdana" pitchFamily="34" charset="0"/>
              <a:buChar char="›"/>
              <a:tabLst>
                <a:tab pos="265113" algn="l"/>
              </a:tabLst>
              <a:defRPr kumimoji="1" sz="12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dist">
              <a:lnSpc>
                <a:spcPct val="200000"/>
              </a:lnSpc>
              <a:spcAft>
                <a:spcPts val="300"/>
              </a:spcAft>
              <a:buNone/>
              <a:defRPr/>
            </a:pPr>
            <a:r>
              <a:rPr lang="ja-JP" altLang="en-US" sz="2000" kern="0" dirty="0">
                <a:solidFill>
                  <a:srgbClr val="009999"/>
                </a:solidFill>
              </a:rPr>
              <a:t>演習ブックの作成方法・・・・・・・・・・・・・・・・・・・・・・・・・・・・・・・・・・・・</a:t>
            </a:r>
            <a:r>
              <a:rPr lang="en-US" altLang="ja-JP" sz="2000" kern="0" dirty="0">
                <a:solidFill>
                  <a:srgbClr val="009999"/>
                </a:solidFill>
              </a:rPr>
              <a:t>3</a:t>
            </a:r>
          </a:p>
          <a:p>
            <a:pPr marL="0" lvl="0" indent="0" algn="dist">
              <a:lnSpc>
                <a:spcPct val="200000"/>
              </a:lnSpc>
              <a:spcAft>
                <a:spcPts val="300"/>
              </a:spcAft>
              <a:buNone/>
              <a:defRPr/>
            </a:pPr>
            <a:r>
              <a:rPr lang="en-US" altLang="ja-JP" sz="2400" kern="0" dirty="0">
                <a:solidFill>
                  <a:srgbClr val="009999"/>
                </a:solidFill>
              </a:rPr>
              <a:t>Ⅰ</a:t>
            </a:r>
            <a:r>
              <a:rPr lang="ja-JP" altLang="en-US" sz="2400" kern="0" dirty="0">
                <a:solidFill>
                  <a:srgbClr val="009999"/>
                </a:solidFill>
              </a:rPr>
              <a:t>部　現状の課題探索</a:t>
            </a:r>
            <a:r>
              <a:rPr lang="ja-JP" altLang="en-US" sz="2400" dirty="0">
                <a:solidFill>
                  <a:srgbClr val="009999"/>
                </a:solidFill>
              </a:rPr>
              <a:t>・ ・ ・ ・ ・ ・ ・ ・ ・ ・ ・ ・ ・ ・ ・ ・ ・ ・ ・ ・ ・ ・</a:t>
            </a:r>
            <a:r>
              <a:rPr lang="ja-JP" altLang="en-US" sz="2400" kern="0" dirty="0">
                <a:solidFill>
                  <a:srgbClr val="009999"/>
                </a:solidFill>
              </a:rPr>
              <a:t> </a:t>
            </a:r>
            <a:r>
              <a:rPr lang="en-US" altLang="ja-JP" sz="2400" kern="0" dirty="0">
                <a:solidFill>
                  <a:srgbClr val="009999"/>
                </a:solidFill>
              </a:rPr>
              <a:t>4</a:t>
            </a:r>
          </a:p>
          <a:p>
            <a:pPr marL="0" indent="0" algn="dist" hangingPunct="1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kumimoji="1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　１．地域経済循環構造 ・ ・ ・ ・ ・ ・ ・ ・ ・ ・ ・ ・ ・ ・ ・ ・ ・ ・ ・ ・ ・ ・ ・ ・ ・ ・ </a:t>
            </a:r>
            <a:r>
              <a:rPr lang="en-US" altLang="ja-JP" sz="2000" kern="0" dirty="0">
                <a:solidFill>
                  <a:srgbClr val="009999"/>
                </a:solidFill>
              </a:rPr>
              <a:t>5</a:t>
            </a: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</a:endParaRPr>
          </a:p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　</a:t>
            </a:r>
            <a:r>
              <a:rPr lang="ja-JP" altLang="en-US" sz="2000" kern="0" dirty="0">
                <a:solidFill>
                  <a:srgbClr val="009999"/>
                </a:solidFill>
              </a:rPr>
              <a:t>２．生産面</a:t>
            </a:r>
            <a:r>
              <a:rPr kumimoji="1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・ ・ ・ ・ ・ ・ ・ ・ ・ ・ ・ ・ ・ ・ ・ ・ ・ ・ ・ ・ ・ ・ ・ ・ ・ ・ ・ ・ ・ ・ ・ </a:t>
            </a:r>
            <a:r>
              <a:rPr lang="en-US" altLang="ja-JP" sz="2000" kern="0" dirty="0">
                <a:solidFill>
                  <a:srgbClr val="009999"/>
                </a:solidFill>
              </a:rPr>
              <a:t>9</a:t>
            </a: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</a:endParaRPr>
          </a:p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　</a:t>
            </a:r>
            <a:r>
              <a:rPr lang="ja-JP" altLang="en-US" sz="2000" kern="0" dirty="0">
                <a:solidFill>
                  <a:srgbClr val="009999"/>
                </a:solidFill>
              </a:rPr>
              <a:t>３．</a:t>
            </a:r>
            <a:r>
              <a:rPr kumimoji="1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分配面・ ・ ・ ・ ・ ・ ・ ・ ・ ・ ・ ・ ・ ・ ・ ・ ・ ・ ・ ・ ・ ・ ・ ・ ・ ・ ・ ・ ・ ・ ・ </a:t>
            </a:r>
            <a:r>
              <a:rPr lang="en-US" altLang="ja-JP" sz="2000" kern="0" dirty="0">
                <a:solidFill>
                  <a:srgbClr val="009999"/>
                </a:solidFill>
              </a:rPr>
              <a:t>19</a:t>
            </a: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</a:endParaRPr>
          </a:p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　</a:t>
            </a:r>
            <a:r>
              <a:rPr lang="ja-JP" altLang="en-US" sz="2000" kern="0" dirty="0">
                <a:solidFill>
                  <a:srgbClr val="009999"/>
                </a:solidFill>
              </a:rPr>
              <a:t>４．支出面</a:t>
            </a:r>
            <a:r>
              <a:rPr kumimoji="1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・ ・ ・ ・ ・ ・ ・ ・ ・ ・ ・ ・ ・ ・ ・ ・ ・ ・ ・ ・ ・ ・ ・ ・ ・ ・ ・ ・ ・ ・ ・ </a:t>
            </a:r>
            <a:r>
              <a:rPr kumimoji="1" lang="en-US" altLang="ja-JP" sz="200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25</a:t>
            </a:r>
          </a:p>
          <a:p>
            <a:pPr marL="0" indent="0" algn="dist" hangingPunct="1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ja-JP" altLang="en-US" sz="2000" kern="0" dirty="0">
                <a:solidFill>
                  <a:srgbClr val="009999"/>
                </a:solidFill>
              </a:rPr>
              <a:t>　</a:t>
            </a:r>
            <a:r>
              <a:rPr lang="ja-JP" altLang="en-US" sz="1200" kern="0" dirty="0">
                <a:solidFill>
                  <a:srgbClr val="009999"/>
                </a:solidFill>
              </a:rPr>
              <a:t> </a:t>
            </a:r>
            <a:r>
              <a:rPr lang="en-US" altLang="ja-JP" sz="2000" kern="0" dirty="0">
                <a:solidFill>
                  <a:srgbClr val="009999"/>
                </a:solidFill>
              </a:rPr>
              <a:t>5</a:t>
            </a:r>
            <a:r>
              <a:rPr lang="ja-JP" altLang="en-US" sz="2000" kern="0" dirty="0">
                <a:solidFill>
                  <a:srgbClr val="009999"/>
                </a:solidFill>
              </a:rPr>
              <a:t>．労働生産性と住民</a:t>
            </a:r>
            <a:r>
              <a:rPr lang="en-US" altLang="ja-JP" sz="2000" kern="0" dirty="0">
                <a:solidFill>
                  <a:srgbClr val="009999"/>
                </a:solidFill>
              </a:rPr>
              <a:t>1</a:t>
            </a:r>
            <a:r>
              <a:rPr lang="ja-JP" altLang="en-US" sz="2000" kern="0" dirty="0">
                <a:solidFill>
                  <a:srgbClr val="009999"/>
                </a:solidFill>
              </a:rPr>
              <a:t>人当たりの所得の関係・ ・ ・ ・ ・ ・ ・ ・  ・ ・ ・ ・ ・ ・ ・ </a:t>
            </a:r>
            <a:r>
              <a:rPr lang="en-US" altLang="ja-JP" sz="2000" kern="0" dirty="0">
                <a:solidFill>
                  <a:srgbClr val="009999"/>
                </a:solidFill>
              </a:rPr>
              <a:t>29</a:t>
            </a:r>
          </a:p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rgbClr val="009999"/>
              </a:solidFill>
            </a:endParaRPr>
          </a:p>
          <a:p>
            <a:pPr marL="0" lvl="0" indent="0" algn="dist">
              <a:lnSpc>
                <a:spcPct val="200000"/>
              </a:lnSpc>
              <a:spcAft>
                <a:spcPts val="300"/>
              </a:spcAft>
              <a:buNone/>
              <a:defRPr/>
            </a:pPr>
            <a:r>
              <a:rPr lang="en-US" altLang="ja-JP" sz="2400" kern="0" dirty="0">
                <a:solidFill>
                  <a:srgbClr val="009999"/>
                </a:solidFill>
              </a:rPr>
              <a:t>Ⅱ</a:t>
            </a:r>
            <a:r>
              <a:rPr lang="ja-JP" altLang="en-US" sz="2400" kern="0" dirty="0">
                <a:solidFill>
                  <a:srgbClr val="009999"/>
                </a:solidFill>
              </a:rPr>
              <a:t>部　地域の長所、短所、施策の方向性の検討・ ・ </a:t>
            </a:r>
            <a:r>
              <a:rPr lang="ja-JP" altLang="en-US" sz="2400" dirty="0">
                <a:solidFill>
                  <a:srgbClr val="009999"/>
                </a:solidFill>
              </a:rPr>
              <a:t>・ ・ ・ ・ ・ ・ ・</a:t>
            </a:r>
            <a:r>
              <a:rPr lang="ja-JP" altLang="en-US" sz="2400" kern="0" dirty="0">
                <a:solidFill>
                  <a:srgbClr val="009999"/>
                </a:solidFill>
              </a:rPr>
              <a:t> </a:t>
            </a:r>
            <a:r>
              <a:rPr lang="en-US" altLang="ja-JP" sz="2400" kern="0" dirty="0">
                <a:solidFill>
                  <a:srgbClr val="009999"/>
                </a:solidFill>
              </a:rPr>
              <a:t>33</a:t>
            </a:r>
          </a:p>
          <a:p>
            <a:pPr marL="0" lvl="0" indent="0" algn="dist">
              <a:lnSpc>
                <a:spcPct val="200000"/>
              </a:lnSpc>
              <a:spcAft>
                <a:spcPts val="300"/>
              </a:spcAft>
              <a:buNone/>
              <a:defRPr/>
            </a:pPr>
            <a:r>
              <a:rPr lang="ja-JP" altLang="en-US" sz="2000" kern="0" dirty="0">
                <a:solidFill>
                  <a:srgbClr val="009999"/>
                </a:solidFill>
              </a:rPr>
              <a:t>　１．施策の方向性の検討のための長所、短所の抽出 ・ ・ ・ ・ ・ ・ ・ ・ ・ ・ ・ ・ </a:t>
            </a:r>
            <a:r>
              <a:rPr lang="en-US" altLang="ja-JP" sz="2000" kern="0" dirty="0">
                <a:solidFill>
                  <a:srgbClr val="009999"/>
                </a:solidFill>
              </a:rPr>
              <a:t>34</a:t>
            </a:r>
          </a:p>
          <a:p>
            <a:pPr marL="0" indent="0" algn="dist">
              <a:spcAft>
                <a:spcPts val="300"/>
              </a:spcAft>
              <a:buNone/>
              <a:defRPr/>
            </a:pPr>
            <a:r>
              <a:rPr lang="ja-JP" altLang="en-US" sz="2000" kern="0" dirty="0">
                <a:solidFill>
                  <a:srgbClr val="009999"/>
                </a:solidFill>
              </a:rPr>
              <a:t>　２．施策の方向性の検討・ ・ ・ ・ ・ ・ ・ ・ ・ ・ ・ ・ ・ ・ ・ ・ ・ ・ ・ ・ ・ ・ ・ </a:t>
            </a:r>
            <a:r>
              <a:rPr lang="en-US" altLang="ja-JP" sz="2000" kern="0" dirty="0">
                <a:solidFill>
                  <a:srgbClr val="009999"/>
                </a:solidFill>
              </a:rPr>
              <a:t>42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5DDD1-C8D5-4B39-9D0E-5120076E5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000" y="6582147"/>
            <a:ext cx="648000" cy="252000"/>
          </a:xfrm>
        </p:spPr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116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A54E2E8E-2677-46B5-9D6C-E39580DE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"/>
            <a:ext cx="8976360" cy="495300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現状分析：分配面　　</a:t>
            </a:r>
            <a:r>
              <a:rPr lang="ja-JP" altLang="en-US" sz="2000" dirty="0">
                <a:solidFill>
                  <a:srgbClr val="009999"/>
                </a:solidFill>
              </a:rPr>
              <a:t>本資料の</a:t>
            </a:r>
            <a:r>
              <a:rPr lang="en-US" altLang="ja-JP" sz="2000" dirty="0">
                <a:solidFill>
                  <a:srgbClr val="009999"/>
                </a:solidFill>
              </a:rPr>
              <a:t>21</a:t>
            </a:r>
            <a:r>
              <a:rPr lang="ja-JP" altLang="en-US" sz="2000" dirty="0">
                <a:solidFill>
                  <a:srgbClr val="009999"/>
                </a:solidFill>
              </a:rPr>
              <a:t>～</a:t>
            </a:r>
            <a:r>
              <a:rPr lang="en-US" altLang="ja-JP" sz="2000" dirty="0">
                <a:solidFill>
                  <a:srgbClr val="009999"/>
                </a:solidFill>
              </a:rPr>
              <a:t>24</a:t>
            </a:r>
            <a:r>
              <a:rPr lang="ja-JP" altLang="en-US" sz="2000" dirty="0">
                <a:solidFill>
                  <a:srgbClr val="009999"/>
                </a:solidFill>
              </a:rPr>
              <a:t>スライド</a:t>
            </a:r>
            <a:endParaRPr lang="ja-JP" altLang="en-US" dirty="0">
              <a:solidFill>
                <a:srgbClr val="009999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20</a:t>
            </a:fld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A46618-26E9-4A30-9077-19815ABA51D4}"/>
              </a:ext>
            </a:extLst>
          </p:cNvPr>
          <p:cNvSpPr txBox="1"/>
          <p:nvPr/>
        </p:nvSpPr>
        <p:spPr>
          <a:xfrm>
            <a:off x="149383" y="630652"/>
            <a:ext cx="8933248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（１）分配面の流出入の状況を把握する（本資料 </a:t>
            </a:r>
            <a:r>
              <a:rPr lang="en-US" altLang="ja-JP" dirty="0">
                <a:solidFill>
                  <a:sysClr val="windowText" lastClr="000000"/>
                </a:solidFill>
              </a:rPr>
              <a:t>21</a:t>
            </a:r>
            <a:r>
              <a:rPr lang="ja-JP" altLang="en-US" dirty="0">
                <a:solidFill>
                  <a:sysClr val="windowText" lastClr="000000"/>
                </a:solidFill>
              </a:rPr>
              <a:t>スライド）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E830472-B8E1-4815-9CA4-FAC56D2F887E}"/>
              </a:ext>
            </a:extLst>
          </p:cNvPr>
          <p:cNvSpPr txBox="1"/>
          <p:nvPr/>
        </p:nvSpPr>
        <p:spPr>
          <a:xfrm>
            <a:off x="149383" y="997209"/>
            <a:ext cx="8994618" cy="82219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dirty="0">
                <a:solidFill>
                  <a:srgbClr val="009999"/>
                </a:solidFill>
              </a:rPr>
              <a:t>所得が</a:t>
            </a:r>
            <a:r>
              <a:rPr lang="ja-JP" altLang="en-US" sz="1700" dirty="0">
                <a:solidFill>
                  <a:srgbClr val="FF0000"/>
                </a:solidFill>
              </a:rPr>
              <a:t>流入</a:t>
            </a:r>
            <a:r>
              <a:rPr lang="ja-JP" altLang="en-US" sz="1400" b="0" dirty="0">
                <a:solidFill>
                  <a:srgbClr val="009999"/>
                </a:solidFill>
              </a:rPr>
              <a:t>（＝流出額がマイナス） </a:t>
            </a:r>
            <a:r>
              <a:rPr lang="ja-JP" altLang="en-US" sz="1700" dirty="0">
                <a:solidFill>
                  <a:srgbClr val="009999"/>
                </a:solidFill>
              </a:rPr>
              <a:t>⇒ </a:t>
            </a:r>
            <a:r>
              <a:rPr lang="ja-JP" altLang="en-US" sz="1700" u="sng" dirty="0">
                <a:solidFill>
                  <a:srgbClr val="009999"/>
                </a:solidFill>
              </a:rPr>
              <a:t>グラフ上に「</a:t>
            </a:r>
            <a:r>
              <a:rPr lang="ja-JP" altLang="en-US" sz="1700" u="sng" dirty="0">
                <a:solidFill>
                  <a:srgbClr val="FF0000"/>
                </a:solidFill>
              </a:rPr>
              <a:t>流入</a:t>
            </a:r>
            <a:r>
              <a:rPr lang="ja-JP" altLang="en-US" sz="1700" u="sng" dirty="0">
                <a:solidFill>
                  <a:srgbClr val="009999"/>
                </a:solidFill>
              </a:rPr>
              <a:t>」と記載</a:t>
            </a:r>
            <a:endParaRPr lang="en-US" altLang="ja-JP" sz="1700" u="sng" dirty="0">
              <a:solidFill>
                <a:srgbClr val="009999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dirty="0">
                <a:solidFill>
                  <a:srgbClr val="009999"/>
                </a:solidFill>
              </a:rPr>
              <a:t>所得が</a:t>
            </a:r>
            <a:r>
              <a:rPr lang="ja-JP" altLang="en-US" sz="1700" dirty="0">
                <a:solidFill>
                  <a:srgbClr val="FF0000"/>
                </a:solidFill>
              </a:rPr>
              <a:t>流出</a:t>
            </a:r>
            <a:r>
              <a:rPr lang="ja-JP" altLang="en-US" sz="1400" b="0" dirty="0">
                <a:solidFill>
                  <a:srgbClr val="009999"/>
                </a:solidFill>
              </a:rPr>
              <a:t>（＝流出額がプラス） </a:t>
            </a:r>
            <a:r>
              <a:rPr lang="ja-JP" altLang="en-US" sz="1700" dirty="0">
                <a:solidFill>
                  <a:srgbClr val="009999"/>
                </a:solidFill>
              </a:rPr>
              <a:t>⇒ </a:t>
            </a:r>
            <a:r>
              <a:rPr lang="ja-JP" altLang="en-US" sz="1700" u="sng" dirty="0">
                <a:solidFill>
                  <a:srgbClr val="009999"/>
                </a:solidFill>
              </a:rPr>
              <a:t>グラフ上に「</a:t>
            </a:r>
            <a:r>
              <a:rPr lang="ja-JP" altLang="en-US" sz="1700" u="sng" dirty="0"/>
              <a:t>流出</a:t>
            </a:r>
            <a:r>
              <a:rPr lang="ja-JP" altLang="en-US" sz="1700" u="sng" dirty="0">
                <a:solidFill>
                  <a:srgbClr val="009999"/>
                </a:solidFill>
              </a:rPr>
              <a:t>」と記載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51C2028-31DA-48C1-AA1D-7F3C4025E6EC}"/>
              </a:ext>
            </a:extLst>
          </p:cNvPr>
          <p:cNvSpPr txBox="1"/>
          <p:nvPr/>
        </p:nvSpPr>
        <p:spPr>
          <a:xfrm>
            <a:off x="149383" y="2650717"/>
            <a:ext cx="8933248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（３）</a:t>
            </a:r>
            <a:r>
              <a:rPr lang="en-US" altLang="ja-JP" dirty="0">
                <a:solidFill>
                  <a:sysClr val="windowText" lastClr="000000"/>
                </a:solidFill>
              </a:rPr>
              <a:t>1</a:t>
            </a:r>
            <a:r>
              <a:rPr lang="ja-JP" altLang="en-US" dirty="0">
                <a:solidFill>
                  <a:sysClr val="windowText" lastClr="000000"/>
                </a:solidFill>
              </a:rPr>
              <a:t>人当たり所得水準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5257AC-B5F1-4434-A736-345A8705CB01}"/>
              </a:ext>
            </a:extLst>
          </p:cNvPr>
          <p:cNvSpPr txBox="1"/>
          <p:nvPr/>
        </p:nvSpPr>
        <p:spPr>
          <a:xfrm>
            <a:off x="392960" y="3089745"/>
            <a:ext cx="8689668" cy="3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9999"/>
            </a:solidFill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１）</a:t>
            </a:r>
            <a:r>
              <a:rPr lang="en-US" altLang="ja-JP" dirty="0">
                <a:solidFill>
                  <a:sysClr val="windowText" lastClr="000000"/>
                </a:solidFill>
              </a:rPr>
              <a:t>1</a:t>
            </a:r>
            <a:r>
              <a:rPr lang="ja-JP" altLang="en-US" dirty="0">
                <a:solidFill>
                  <a:sysClr val="windowText" lastClr="000000"/>
                </a:solidFill>
              </a:rPr>
              <a:t>人当たり雇用者所得の水準を把握する（本資料 </a:t>
            </a:r>
            <a:r>
              <a:rPr lang="en-US" altLang="ja-JP" dirty="0">
                <a:solidFill>
                  <a:sysClr val="windowText" lastClr="000000"/>
                </a:solidFill>
              </a:rPr>
              <a:t>23</a:t>
            </a:r>
            <a:r>
              <a:rPr lang="ja-JP" altLang="en-US" dirty="0">
                <a:solidFill>
                  <a:sysClr val="windowText" lastClr="000000"/>
                </a:solidFill>
              </a:rPr>
              <a:t>スライド）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194D0ED-7D44-42BE-AE43-A1364BE1082B}"/>
              </a:ext>
            </a:extLst>
          </p:cNvPr>
          <p:cNvSpPr txBox="1"/>
          <p:nvPr/>
        </p:nvSpPr>
        <p:spPr>
          <a:xfrm>
            <a:off x="364385" y="3421875"/>
            <a:ext cx="8597196" cy="4210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従業者</a:t>
            </a:r>
            <a:r>
              <a:rPr lang="en-US" altLang="ja-JP" sz="1700" b="0" dirty="0">
                <a:solidFill>
                  <a:srgbClr val="009999"/>
                </a:solidFill>
              </a:rPr>
              <a:t>1</a:t>
            </a:r>
            <a:r>
              <a:rPr lang="ja-JP" altLang="en-US" sz="1700" b="0" dirty="0">
                <a:solidFill>
                  <a:srgbClr val="009999"/>
                </a:solidFill>
              </a:rPr>
              <a:t>人当たり雇用者所得 </a:t>
            </a:r>
            <a:r>
              <a:rPr lang="ja-JP" altLang="en-US" sz="1700" dirty="0">
                <a:solidFill>
                  <a:srgbClr val="FF0000"/>
                </a:solidFill>
              </a:rPr>
              <a:t>＞ </a:t>
            </a:r>
            <a:r>
              <a:rPr lang="ja-JP" altLang="en-US" sz="1700" b="0" dirty="0">
                <a:solidFill>
                  <a:srgbClr val="009999"/>
                </a:solidFill>
              </a:rPr>
              <a:t>就業者</a:t>
            </a:r>
            <a:r>
              <a:rPr lang="en-US" altLang="ja-JP" sz="1700" b="0" dirty="0">
                <a:solidFill>
                  <a:srgbClr val="009999"/>
                </a:solidFill>
              </a:rPr>
              <a:t>1</a:t>
            </a:r>
            <a:r>
              <a:rPr lang="ja-JP" altLang="en-US" sz="1700" b="0" dirty="0">
                <a:solidFill>
                  <a:srgbClr val="009999"/>
                </a:solidFill>
              </a:rPr>
              <a:t>人当たり雇用者所得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B59030C-EEDD-42E7-AF2B-D9CE99D86122}"/>
              </a:ext>
            </a:extLst>
          </p:cNvPr>
          <p:cNvSpPr txBox="1"/>
          <p:nvPr/>
        </p:nvSpPr>
        <p:spPr>
          <a:xfrm>
            <a:off x="392960" y="4942088"/>
            <a:ext cx="8689668" cy="3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9999"/>
            </a:solidFill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２）住民</a:t>
            </a:r>
            <a:r>
              <a:rPr lang="en-US" altLang="ja-JP" dirty="0">
                <a:solidFill>
                  <a:sysClr val="windowText" lastClr="000000"/>
                </a:solidFill>
              </a:rPr>
              <a:t>1</a:t>
            </a:r>
            <a:r>
              <a:rPr lang="ja-JP" altLang="en-US" dirty="0">
                <a:solidFill>
                  <a:sysClr val="windowText" lastClr="000000"/>
                </a:solidFill>
              </a:rPr>
              <a:t>人当たり所得の水準を把握する（本資料 </a:t>
            </a:r>
            <a:r>
              <a:rPr lang="en-US" altLang="ja-JP" dirty="0">
                <a:solidFill>
                  <a:sysClr val="windowText" lastClr="000000"/>
                </a:solidFill>
              </a:rPr>
              <a:t>24</a:t>
            </a:r>
            <a:r>
              <a:rPr lang="ja-JP" altLang="en-US" dirty="0">
                <a:solidFill>
                  <a:sysClr val="windowText" lastClr="000000"/>
                </a:solidFill>
              </a:rPr>
              <a:t>スライド）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005964C-9D03-482F-AF0E-B8EDE4C33DED}"/>
              </a:ext>
            </a:extLst>
          </p:cNvPr>
          <p:cNvSpPr txBox="1"/>
          <p:nvPr/>
        </p:nvSpPr>
        <p:spPr>
          <a:xfrm>
            <a:off x="392960" y="5252538"/>
            <a:ext cx="8568621" cy="34374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住民</a:t>
            </a:r>
            <a:r>
              <a:rPr lang="en-US" altLang="ja-JP" sz="1700" b="0" dirty="0">
                <a:solidFill>
                  <a:srgbClr val="009999"/>
                </a:solidFill>
              </a:rPr>
              <a:t>1</a:t>
            </a:r>
            <a:r>
              <a:rPr lang="ja-JP" altLang="en-US" sz="1700" b="0" dirty="0">
                <a:solidFill>
                  <a:srgbClr val="009999"/>
                </a:solidFill>
              </a:rPr>
              <a:t>人当たり所得が</a:t>
            </a:r>
            <a:r>
              <a:rPr lang="ja-JP" altLang="en-US" sz="1700" dirty="0">
                <a:solidFill>
                  <a:srgbClr val="FF0000"/>
                </a:solidFill>
              </a:rPr>
              <a:t>全国平均より高い 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79C1FF4C-E1D4-4F87-8411-52B244AC4C9D}"/>
              </a:ext>
            </a:extLst>
          </p:cNvPr>
          <p:cNvSpPr/>
          <p:nvPr/>
        </p:nvSpPr>
        <p:spPr bwMode="auto">
          <a:xfrm>
            <a:off x="6527800" y="1051386"/>
            <a:ext cx="2466804" cy="707982"/>
          </a:xfrm>
          <a:prstGeom prst="roundRect">
            <a:avLst>
              <a:gd name="adj" fmla="val 11286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稼いだ所得が、本社等、通勤、財政移転のどこで流出してしまっているか分析してみよう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DEE2FD56-7507-4A40-AA49-3CE4862D3672}"/>
              </a:ext>
            </a:extLst>
          </p:cNvPr>
          <p:cNvSpPr/>
          <p:nvPr/>
        </p:nvSpPr>
        <p:spPr bwMode="auto">
          <a:xfrm>
            <a:off x="6371823" y="3444256"/>
            <a:ext cx="2622781" cy="1433724"/>
          </a:xfrm>
          <a:prstGeom prst="roundRect">
            <a:avLst>
              <a:gd name="adj" fmla="val 10288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4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従業者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人当たり雇用者所得＞就業者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人当たり雇用者所得</a:t>
            </a:r>
            <a:b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⇒　労働力流入の要因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従業者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人当たり雇用者所得＜就業者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人当たり雇用者所得</a:t>
            </a:r>
            <a:b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⇒　労働力流出の要因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B236BC62-3D99-4DD7-A56C-6232700ADFF6}"/>
              </a:ext>
            </a:extLst>
          </p:cNvPr>
          <p:cNvSpPr/>
          <p:nvPr/>
        </p:nvSpPr>
        <p:spPr bwMode="auto">
          <a:xfrm>
            <a:off x="5651500" y="5523938"/>
            <a:ext cx="3343104" cy="817181"/>
          </a:xfrm>
          <a:prstGeom prst="roundRect">
            <a:avLst>
              <a:gd name="adj" fmla="val 15164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地域政策の最終的な成果である地域住民所得の高さは、雇用者所得とその他所得のどちらによるものか分析してみよう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1557C5-2E9F-4101-9178-FDC9B05171B5}"/>
              </a:ext>
            </a:extLst>
          </p:cNvPr>
          <p:cNvSpPr txBox="1"/>
          <p:nvPr/>
        </p:nvSpPr>
        <p:spPr>
          <a:xfrm>
            <a:off x="1399719" y="3700057"/>
            <a:ext cx="2819219" cy="411266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700" dirty="0">
                <a:solidFill>
                  <a:srgbClr val="009999"/>
                </a:solidFill>
              </a:rPr>
              <a:t>⇒ </a:t>
            </a:r>
            <a:r>
              <a:rPr lang="ja-JP" altLang="en-US" sz="1700" u="sng" dirty="0">
                <a:solidFill>
                  <a:srgbClr val="009999"/>
                </a:solidFill>
              </a:rPr>
              <a:t>グラフの間に「</a:t>
            </a:r>
            <a:r>
              <a:rPr lang="ja-JP" altLang="en-US" sz="1700" u="sng" dirty="0">
                <a:solidFill>
                  <a:srgbClr val="FF0000"/>
                </a:solidFill>
              </a:rPr>
              <a:t>＞</a:t>
            </a:r>
            <a:r>
              <a:rPr lang="ja-JP" altLang="en-US" sz="1700" u="sng" dirty="0">
                <a:solidFill>
                  <a:srgbClr val="009999"/>
                </a:solidFill>
              </a:rPr>
              <a:t>」と記載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828887-4C22-4038-B1C7-5BDA51D07CEE}"/>
              </a:ext>
            </a:extLst>
          </p:cNvPr>
          <p:cNvSpPr txBox="1"/>
          <p:nvPr/>
        </p:nvSpPr>
        <p:spPr>
          <a:xfrm>
            <a:off x="364385" y="4052531"/>
            <a:ext cx="6218084" cy="4210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従業者</a:t>
            </a:r>
            <a:r>
              <a:rPr lang="en-US" altLang="ja-JP" sz="1700" b="0" dirty="0">
                <a:solidFill>
                  <a:srgbClr val="009999"/>
                </a:solidFill>
              </a:rPr>
              <a:t>1</a:t>
            </a:r>
            <a:r>
              <a:rPr lang="ja-JP" altLang="en-US" sz="1700" b="0" dirty="0">
                <a:solidFill>
                  <a:srgbClr val="009999"/>
                </a:solidFill>
              </a:rPr>
              <a:t>人当たり雇用者所得 </a:t>
            </a:r>
            <a:r>
              <a:rPr lang="ja-JP" altLang="en-US" sz="1700" dirty="0">
                <a:solidFill>
                  <a:srgbClr val="FF0000"/>
                </a:solidFill>
              </a:rPr>
              <a:t>＜ </a:t>
            </a:r>
            <a:r>
              <a:rPr lang="ja-JP" altLang="en-US" sz="1700" b="0" dirty="0">
                <a:solidFill>
                  <a:srgbClr val="009999"/>
                </a:solidFill>
              </a:rPr>
              <a:t>就業者</a:t>
            </a:r>
            <a:r>
              <a:rPr lang="en-US" altLang="ja-JP" sz="1700" b="0" dirty="0">
                <a:solidFill>
                  <a:srgbClr val="009999"/>
                </a:solidFill>
              </a:rPr>
              <a:t>1</a:t>
            </a:r>
            <a:r>
              <a:rPr lang="ja-JP" altLang="en-US" sz="1700" b="0" dirty="0">
                <a:solidFill>
                  <a:srgbClr val="009999"/>
                </a:solidFill>
              </a:rPr>
              <a:t>人当たり雇用者所得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44ED85-8398-4E4A-8F8F-42257F9CEF17}"/>
              </a:ext>
            </a:extLst>
          </p:cNvPr>
          <p:cNvSpPr txBox="1"/>
          <p:nvPr/>
        </p:nvSpPr>
        <p:spPr>
          <a:xfrm>
            <a:off x="1399719" y="4397066"/>
            <a:ext cx="2819220" cy="3893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700" dirty="0">
                <a:solidFill>
                  <a:srgbClr val="009999"/>
                </a:solidFill>
              </a:rPr>
              <a:t>⇒ </a:t>
            </a:r>
            <a:r>
              <a:rPr lang="ja-JP" altLang="en-US" sz="1700" u="sng" dirty="0">
                <a:solidFill>
                  <a:srgbClr val="009999"/>
                </a:solidFill>
              </a:rPr>
              <a:t>グラフの間に「</a:t>
            </a:r>
            <a:r>
              <a:rPr lang="ja-JP" altLang="en-US" sz="1700" u="sng" dirty="0">
                <a:solidFill>
                  <a:srgbClr val="FF0000"/>
                </a:solidFill>
              </a:rPr>
              <a:t>＜</a:t>
            </a:r>
            <a:r>
              <a:rPr lang="ja-JP" altLang="en-US" sz="1700" u="sng" dirty="0">
                <a:solidFill>
                  <a:srgbClr val="009999"/>
                </a:solidFill>
              </a:rPr>
              <a:t>」と記載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1A4D05C-5F01-4002-AFBE-D2F528DA73FE}"/>
              </a:ext>
            </a:extLst>
          </p:cNvPr>
          <p:cNvSpPr txBox="1"/>
          <p:nvPr/>
        </p:nvSpPr>
        <p:spPr>
          <a:xfrm>
            <a:off x="922682" y="5567319"/>
            <a:ext cx="4424017" cy="34194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700" dirty="0">
                <a:solidFill>
                  <a:srgbClr val="FF0000"/>
                </a:solidFill>
              </a:rPr>
              <a:t>　　</a:t>
            </a:r>
            <a:r>
              <a:rPr lang="ja-JP" altLang="en-US" sz="1700" dirty="0">
                <a:solidFill>
                  <a:srgbClr val="009999"/>
                </a:solidFill>
              </a:rPr>
              <a:t>⇒ </a:t>
            </a:r>
            <a:r>
              <a:rPr lang="ja-JP" altLang="en-US" sz="1700" u="sng" dirty="0">
                <a:solidFill>
                  <a:srgbClr val="009999"/>
                </a:solidFill>
              </a:rPr>
              <a:t>グラフ上に「</a:t>
            </a:r>
            <a:r>
              <a:rPr lang="ja-JP" altLang="en-US" sz="1700" u="sng" dirty="0">
                <a:solidFill>
                  <a:srgbClr val="FF0000"/>
                </a:solidFill>
              </a:rPr>
              <a:t>全国平均より高い</a:t>
            </a:r>
            <a:r>
              <a:rPr lang="ja-JP" altLang="en-US" sz="1700" u="sng" dirty="0">
                <a:solidFill>
                  <a:srgbClr val="009999"/>
                </a:solidFill>
              </a:rPr>
              <a:t>」と記載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4A0380-DB21-420C-AC6B-1A00FD3C9848}"/>
              </a:ext>
            </a:extLst>
          </p:cNvPr>
          <p:cNvSpPr txBox="1"/>
          <p:nvPr/>
        </p:nvSpPr>
        <p:spPr>
          <a:xfrm>
            <a:off x="922682" y="6215590"/>
            <a:ext cx="4705951" cy="32147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700" dirty="0">
                <a:solidFill>
                  <a:srgbClr val="FF0000"/>
                </a:solidFill>
              </a:rPr>
              <a:t>　　</a:t>
            </a:r>
            <a:r>
              <a:rPr lang="ja-JP" altLang="en-US" sz="1700" dirty="0">
                <a:solidFill>
                  <a:srgbClr val="009999"/>
                </a:solidFill>
              </a:rPr>
              <a:t>⇒ </a:t>
            </a:r>
            <a:r>
              <a:rPr lang="ja-JP" altLang="en-US" sz="1700" u="sng" dirty="0">
                <a:solidFill>
                  <a:srgbClr val="009999"/>
                </a:solidFill>
              </a:rPr>
              <a:t>グラフ上に「</a:t>
            </a:r>
            <a:r>
              <a:rPr lang="ja-JP" altLang="en-US" sz="1700" u="sng" dirty="0"/>
              <a:t>全国平均より低い</a:t>
            </a:r>
            <a:r>
              <a:rPr lang="ja-JP" altLang="en-US" sz="1700" u="sng" dirty="0">
                <a:solidFill>
                  <a:srgbClr val="009999"/>
                </a:solidFill>
              </a:rPr>
              <a:t>」と記載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39021F-CF01-4D5D-9659-34C821F10BD9}"/>
              </a:ext>
            </a:extLst>
          </p:cNvPr>
          <p:cNvSpPr txBox="1"/>
          <p:nvPr/>
        </p:nvSpPr>
        <p:spPr>
          <a:xfrm>
            <a:off x="392960" y="5894119"/>
            <a:ext cx="8568621" cy="32147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住民</a:t>
            </a:r>
            <a:r>
              <a:rPr lang="en-US" altLang="ja-JP" sz="1700" b="0" dirty="0">
                <a:solidFill>
                  <a:srgbClr val="009999"/>
                </a:solidFill>
              </a:rPr>
              <a:t>1</a:t>
            </a:r>
            <a:r>
              <a:rPr lang="ja-JP" altLang="en-US" sz="1700" b="0" dirty="0">
                <a:solidFill>
                  <a:srgbClr val="009999"/>
                </a:solidFill>
              </a:rPr>
              <a:t>人当たり所得が</a:t>
            </a:r>
            <a:r>
              <a:rPr lang="ja-JP" altLang="en-US" sz="1700" dirty="0">
                <a:solidFill>
                  <a:srgbClr val="FF0000"/>
                </a:solidFill>
              </a:rPr>
              <a:t>全国平均より低い 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AFA82A-7187-404C-B418-12C99497ED63}"/>
              </a:ext>
            </a:extLst>
          </p:cNvPr>
          <p:cNvSpPr txBox="1"/>
          <p:nvPr/>
        </p:nvSpPr>
        <p:spPr>
          <a:xfrm>
            <a:off x="149383" y="1839468"/>
            <a:ext cx="8933248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（２）地域経済循環率（本資料</a:t>
            </a:r>
            <a:r>
              <a:rPr lang="en-US" altLang="ja-JP" dirty="0">
                <a:solidFill>
                  <a:sysClr val="windowText" lastClr="000000"/>
                </a:solidFill>
              </a:rPr>
              <a:t>22</a:t>
            </a:r>
            <a:r>
              <a:rPr lang="ja-JP" altLang="en-US" dirty="0">
                <a:solidFill>
                  <a:sysClr val="windowText" lastClr="000000"/>
                </a:solidFill>
              </a:rPr>
              <a:t>スライド）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F1C07C0-157E-428E-AEA0-304EA5940137}"/>
              </a:ext>
            </a:extLst>
          </p:cNvPr>
          <p:cNvSpPr txBox="1"/>
          <p:nvPr/>
        </p:nvSpPr>
        <p:spPr>
          <a:xfrm>
            <a:off x="149382" y="2182769"/>
            <a:ext cx="6063693" cy="4210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dirty="0">
                <a:solidFill>
                  <a:srgbClr val="009999"/>
                </a:solidFill>
              </a:rPr>
              <a:t>地域経済循環率＝生産・販売面 の</a:t>
            </a:r>
            <a:r>
              <a:rPr lang="en-US" altLang="ja-JP" sz="1700" dirty="0">
                <a:solidFill>
                  <a:srgbClr val="009999"/>
                </a:solidFill>
              </a:rPr>
              <a:t>GRP÷ </a:t>
            </a:r>
            <a:r>
              <a:rPr lang="ja-JP" altLang="en-US" sz="1700" dirty="0">
                <a:solidFill>
                  <a:srgbClr val="009999"/>
                </a:solidFill>
              </a:rPr>
              <a:t>分配面の所得</a:t>
            </a:r>
            <a:endParaRPr lang="en-US" altLang="ja-JP" sz="1700" dirty="0">
              <a:solidFill>
                <a:srgbClr val="009999"/>
              </a:solidFill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7A96B6C-AB1E-47EE-B004-DA489C405903}"/>
              </a:ext>
            </a:extLst>
          </p:cNvPr>
          <p:cNvSpPr/>
          <p:nvPr/>
        </p:nvSpPr>
        <p:spPr bwMode="auto">
          <a:xfrm>
            <a:off x="6527800" y="2055133"/>
            <a:ext cx="2466804" cy="707982"/>
          </a:xfrm>
          <a:prstGeom prst="roundRect">
            <a:avLst>
              <a:gd name="adj" fmla="val 11286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経済循環構造のバランスを分析してみよう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927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89CEB6-70FC-4B7C-9E55-E995393DF6A5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36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160C5C-C4B6-435A-BA19-028D3A6C6C3C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36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99E7E9-D46D-4030-9EE0-96F90117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105" y="3894811"/>
            <a:ext cx="2695788" cy="20220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69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BA5B3FE-19D4-492C-84F6-1EA5FDE4C10E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8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187A872-2AD1-4F2F-8333-690C22308229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32E6EB9-114D-4D2D-9AC5-38A31748A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859" y="3897496"/>
            <a:ext cx="2749427" cy="2062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530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23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D2B863-2B09-4923-93B2-EE2BB35541AC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4BA30F-FF20-4532-80B5-3B3BD3BD07F9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39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259FFC-AF9C-4D33-A6BC-66B964A2A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425" y="3922295"/>
            <a:ext cx="2659147" cy="1994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0491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666300-E6B3-494A-A0C7-B74E5D50F5B1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B0C1DA-7225-45F8-81B6-0E16E5AD11E3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40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5BFB8A0-87B5-45EF-BF6A-EB0BA757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33" y="3922607"/>
            <a:ext cx="2658732" cy="1994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2053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600536" y="6584502"/>
            <a:ext cx="519604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25</a:t>
            </a:fld>
            <a:endParaRPr lang="en-US" altLang="ja-JP" dirty="0"/>
          </a:p>
        </p:txBody>
      </p:sp>
      <p:sp>
        <p:nvSpPr>
          <p:cNvPr id="5" name="タイトル 5"/>
          <p:cNvSpPr txBox="1">
            <a:spLocks/>
          </p:cNvSpPr>
          <p:nvPr/>
        </p:nvSpPr>
        <p:spPr bwMode="auto">
          <a:xfrm>
            <a:off x="0" y="2395895"/>
            <a:ext cx="9144000" cy="1440329"/>
          </a:xfrm>
          <a:prstGeom prst="rect">
            <a:avLst/>
          </a:prstGeom>
          <a:solidFill>
            <a:srgbClr val="009999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000" kern="0" dirty="0">
                <a:solidFill>
                  <a:schemeClr val="bg1"/>
                </a:solidFill>
              </a:rPr>
              <a:t>４．支出面</a:t>
            </a:r>
          </a:p>
        </p:txBody>
      </p:sp>
    </p:spTree>
    <p:extLst>
      <p:ext uri="{BB962C8B-B14F-4D97-AF65-F5344CB8AC3E}">
        <p14:creationId xmlns:p14="http://schemas.microsoft.com/office/powerpoint/2010/main" val="1385699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7B22C2C-9359-4F35-9EB9-8B26BD8D6F1F}"/>
              </a:ext>
            </a:extLst>
          </p:cNvPr>
          <p:cNvSpPr txBox="1"/>
          <p:nvPr/>
        </p:nvSpPr>
        <p:spPr>
          <a:xfrm>
            <a:off x="230862" y="4273350"/>
            <a:ext cx="8913137" cy="55750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b="0" dirty="0">
                <a:solidFill>
                  <a:srgbClr val="009999"/>
                </a:solidFill>
              </a:rPr>
              <a:t>投資が</a:t>
            </a:r>
            <a:r>
              <a:rPr lang="ja-JP" altLang="en-US" dirty="0">
                <a:solidFill>
                  <a:srgbClr val="FF0000"/>
                </a:solidFill>
              </a:rPr>
              <a:t>流入</a:t>
            </a:r>
            <a:r>
              <a:rPr lang="ja-JP" altLang="en-US" sz="1400" b="0" dirty="0">
                <a:solidFill>
                  <a:srgbClr val="009999"/>
                </a:solidFill>
              </a:rPr>
              <a:t>（地域内投資額＞地域企業等投資額） 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A54E2E8E-2677-46B5-9D6C-E39580DE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"/>
            <a:ext cx="8976360" cy="495300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現状分析：支出面　　</a:t>
            </a:r>
            <a:r>
              <a:rPr lang="ja-JP" altLang="en-US" sz="2000" dirty="0">
                <a:solidFill>
                  <a:srgbClr val="009999"/>
                </a:solidFill>
              </a:rPr>
              <a:t>本資料の</a:t>
            </a:r>
            <a:r>
              <a:rPr lang="en-US" altLang="ja-JP" sz="2000" dirty="0">
                <a:solidFill>
                  <a:srgbClr val="009999"/>
                </a:solidFill>
              </a:rPr>
              <a:t>27</a:t>
            </a:r>
            <a:r>
              <a:rPr lang="ja-JP" altLang="en-US" sz="2000" dirty="0">
                <a:solidFill>
                  <a:srgbClr val="009999"/>
                </a:solidFill>
              </a:rPr>
              <a:t>～</a:t>
            </a:r>
            <a:r>
              <a:rPr lang="en-US" altLang="ja-JP" sz="2000" dirty="0">
                <a:solidFill>
                  <a:srgbClr val="009999"/>
                </a:solidFill>
              </a:rPr>
              <a:t>28</a:t>
            </a:r>
            <a:r>
              <a:rPr lang="ja-JP" altLang="en-US" sz="2000" dirty="0">
                <a:solidFill>
                  <a:srgbClr val="009999"/>
                </a:solidFill>
              </a:rPr>
              <a:t>スライド</a:t>
            </a:r>
            <a:endParaRPr lang="ja-JP" altLang="en-US" dirty="0">
              <a:solidFill>
                <a:srgbClr val="009999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26</a:t>
            </a:fld>
            <a:endParaRPr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B9EDC82-45F8-4E6C-AC87-9518790B112D}"/>
              </a:ext>
            </a:extLst>
          </p:cNvPr>
          <p:cNvSpPr txBox="1"/>
          <p:nvPr/>
        </p:nvSpPr>
        <p:spPr>
          <a:xfrm>
            <a:off x="230863" y="787550"/>
            <a:ext cx="8845221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（１）消費の流出入の状況と要因を把握する（本資料 </a:t>
            </a:r>
            <a:r>
              <a:rPr lang="en-US" altLang="ja-JP" dirty="0">
                <a:solidFill>
                  <a:sysClr val="windowText" lastClr="000000"/>
                </a:solidFill>
              </a:rPr>
              <a:t>27</a:t>
            </a:r>
            <a:r>
              <a:rPr lang="ja-JP" altLang="en-US" dirty="0">
                <a:solidFill>
                  <a:sysClr val="windowText" lastClr="000000"/>
                </a:solidFill>
              </a:rPr>
              <a:t>スライド）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B595502-7E43-4118-BB02-A12172AEE67C}"/>
              </a:ext>
            </a:extLst>
          </p:cNvPr>
          <p:cNvSpPr txBox="1"/>
          <p:nvPr/>
        </p:nvSpPr>
        <p:spPr>
          <a:xfrm>
            <a:off x="230864" y="1147551"/>
            <a:ext cx="8913136" cy="51169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b="0" dirty="0">
                <a:solidFill>
                  <a:srgbClr val="009999"/>
                </a:solidFill>
              </a:rPr>
              <a:t>消費が</a:t>
            </a:r>
            <a:r>
              <a:rPr lang="ja-JP" altLang="en-US" dirty="0">
                <a:solidFill>
                  <a:srgbClr val="FF0000"/>
                </a:solidFill>
              </a:rPr>
              <a:t>流入</a:t>
            </a:r>
            <a:r>
              <a:rPr lang="ja-JP" altLang="en-US" sz="1400" b="0" dirty="0">
                <a:solidFill>
                  <a:srgbClr val="009999"/>
                </a:solidFill>
              </a:rPr>
              <a:t>（地域内消費額＞地域住民消費額） 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CC35133-F7EB-4C39-AAFB-76E1456B2B5D}"/>
              </a:ext>
            </a:extLst>
          </p:cNvPr>
          <p:cNvSpPr txBox="1"/>
          <p:nvPr/>
        </p:nvSpPr>
        <p:spPr>
          <a:xfrm>
            <a:off x="230863" y="3913349"/>
            <a:ext cx="8845221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（２）投資の流出入の状況を把握する（本資料 </a:t>
            </a:r>
            <a:r>
              <a:rPr lang="en-US" altLang="ja-JP" dirty="0">
                <a:solidFill>
                  <a:sysClr val="windowText" lastClr="000000"/>
                </a:solidFill>
              </a:rPr>
              <a:t>28</a:t>
            </a:r>
            <a:r>
              <a:rPr lang="ja-JP" altLang="en-US" dirty="0">
                <a:solidFill>
                  <a:sysClr val="windowText" lastClr="000000"/>
                </a:solidFill>
              </a:rPr>
              <a:t>スライド）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22EFC7F-C7B3-4ADC-9824-CFFFDE246623}"/>
              </a:ext>
            </a:extLst>
          </p:cNvPr>
          <p:cNvSpPr/>
          <p:nvPr/>
        </p:nvSpPr>
        <p:spPr bwMode="auto">
          <a:xfrm>
            <a:off x="6534150" y="1535399"/>
            <a:ext cx="2378986" cy="862273"/>
          </a:xfrm>
          <a:prstGeom prst="roundRect">
            <a:avLst>
              <a:gd name="adj" fmla="val 18181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地域住民の所得が地域内の消費に回っているか分析してみよう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07AE9C8-301F-4676-B077-B76859054C7C}"/>
              </a:ext>
            </a:extLst>
          </p:cNvPr>
          <p:cNvSpPr/>
          <p:nvPr/>
        </p:nvSpPr>
        <p:spPr bwMode="auto">
          <a:xfrm>
            <a:off x="6534150" y="4980601"/>
            <a:ext cx="2378986" cy="911526"/>
          </a:xfrm>
          <a:prstGeom prst="roundRect">
            <a:avLst>
              <a:gd name="adj" fmla="val 19026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地域住民の所得が地域内に投資されているか分析してみよう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367047-FE8F-4EEB-A4DE-EE34A18548BF}"/>
              </a:ext>
            </a:extLst>
          </p:cNvPr>
          <p:cNvSpPr txBox="1"/>
          <p:nvPr/>
        </p:nvSpPr>
        <p:spPr>
          <a:xfrm>
            <a:off x="230862" y="3070672"/>
            <a:ext cx="8913136" cy="45804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b="0" dirty="0">
                <a:solidFill>
                  <a:srgbClr val="009999"/>
                </a:solidFill>
              </a:rPr>
              <a:t>消費の流出入の要因について、</a:t>
            </a:r>
            <a:r>
              <a:rPr lang="ja-JP" altLang="en-US" u="sng" dirty="0">
                <a:solidFill>
                  <a:srgbClr val="FF0000"/>
                </a:solidFill>
              </a:rPr>
              <a:t>考えられる要因（日常の買物や観光等）</a:t>
            </a:r>
            <a:r>
              <a:rPr lang="ja-JP" altLang="en-US" u="sng" dirty="0">
                <a:solidFill>
                  <a:srgbClr val="009999"/>
                </a:solidFill>
              </a:rPr>
              <a:t>を記載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71FB2C-3710-4678-9C45-9CE9ABF61BA8}"/>
              </a:ext>
            </a:extLst>
          </p:cNvPr>
          <p:cNvSpPr txBox="1"/>
          <p:nvPr/>
        </p:nvSpPr>
        <p:spPr>
          <a:xfrm>
            <a:off x="471032" y="2449693"/>
            <a:ext cx="3948002" cy="45804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400" b="0" dirty="0">
                <a:solidFill>
                  <a:srgbClr val="009999"/>
                </a:solidFill>
              </a:rPr>
              <a:t>　　　　　　</a:t>
            </a:r>
            <a:r>
              <a:rPr lang="ja-JP" altLang="en-US" dirty="0">
                <a:solidFill>
                  <a:srgbClr val="009999"/>
                </a:solidFill>
              </a:rPr>
              <a:t>⇒ </a:t>
            </a:r>
            <a:r>
              <a:rPr lang="ja-JP" altLang="en-US" u="sng" dirty="0">
                <a:solidFill>
                  <a:srgbClr val="009999"/>
                </a:solidFill>
              </a:rPr>
              <a:t>グラフ上に「</a:t>
            </a:r>
            <a:r>
              <a:rPr lang="ja-JP" altLang="en-US" u="sng" dirty="0"/>
              <a:t>流出</a:t>
            </a:r>
            <a:r>
              <a:rPr lang="ja-JP" altLang="en-US" u="sng" dirty="0">
                <a:solidFill>
                  <a:srgbClr val="009999"/>
                </a:solidFill>
              </a:rPr>
              <a:t>」と記載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887F24-0797-40C8-A39D-0AD51145DF1B}"/>
              </a:ext>
            </a:extLst>
          </p:cNvPr>
          <p:cNvSpPr txBox="1"/>
          <p:nvPr/>
        </p:nvSpPr>
        <p:spPr>
          <a:xfrm>
            <a:off x="471032" y="1508223"/>
            <a:ext cx="3732668" cy="48911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400" b="0" dirty="0">
                <a:solidFill>
                  <a:srgbClr val="009999"/>
                </a:solidFill>
              </a:rPr>
              <a:t>　　　　　　</a:t>
            </a:r>
            <a:r>
              <a:rPr lang="ja-JP" altLang="en-US" dirty="0">
                <a:solidFill>
                  <a:srgbClr val="009999"/>
                </a:solidFill>
              </a:rPr>
              <a:t>⇒ </a:t>
            </a:r>
            <a:r>
              <a:rPr lang="ja-JP" altLang="en-US" u="sng" dirty="0">
                <a:solidFill>
                  <a:srgbClr val="009999"/>
                </a:solidFill>
              </a:rPr>
              <a:t>グラフ上に「</a:t>
            </a:r>
            <a:r>
              <a:rPr lang="ja-JP" altLang="en-US" u="sng" dirty="0">
                <a:solidFill>
                  <a:srgbClr val="FF0000"/>
                </a:solidFill>
              </a:rPr>
              <a:t>流入</a:t>
            </a:r>
            <a:r>
              <a:rPr lang="ja-JP" altLang="en-US" u="sng" dirty="0">
                <a:solidFill>
                  <a:srgbClr val="009999"/>
                </a:solidFill>
              </a:rPr>
              <a:t>」と記載</a:t>
            </a:r>
            <a:endParaRPr lang="en-US" altLang="ja-JP" sz="1400" u="sng" dirty="0">
              <a:solidFill>
                <a:srgbClr val="009999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E551FE0-06CB-4E89-A1D4-43D98A0193C8}"/>
              </a:ext>
            </a:extLst>
          </p:cNvPr>
          <p:cNvSpPr txBox="1"/>
          <p:nvPr/>
        </p:nvSpPr>
        <p:spPr>
          <a:xfrm>
            <a:off x="230864" y="2088147"/>
            <a:ext cx="8913136" cy="51559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b="0" dirty="0">
                <a:solidFill>
                  <a:srgbClr val="009999"/>
                </a:solidFill>
              </a:rPr>
              <a:t>消費が</a:t>
            </a:r>
            <a:r>
              <a:rPr lang="ja-JP" altLang="en-US" dirty="0">
                <a:solidFill>
                  <a:srgbClr val="FF0000"/>
                </a:solidFill>
              </a:rPr>
              <a:t>流出</a:t>
            </a:r>
            <a:r>
              <a:rPr lang="ja-JP" altLang="en-US" sz="1400" b="0" dirty="0">
                <a:solidFill>
                  <a:srgbClr val="009999"/>
                </a:solidFill>
              </a:rPr>
              <a:t>（地域内消費額＜地域住民消費額） 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54397D-3BB6-403F-8F6F-91695746AE5C}"/>
              </a:ext>
            </a:extLst>
          </p:cNvPr>
          <p:cNvSpPr txBox="1"/>
          <p:nvPr/>
        </p:nvSpPr>
        <p:spPr>
          <a:xfrm>
            <a:off x="605403" y="5708308"/>
            <a:ext cx="3463926" cy="46835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400" b="0" dirty="0">
                <a:solidFill>
                  <a:srgbClr val="009999"/>
                </a:solidFill>
              </a:rPr>
              <a:t>　　　　　</a:t>
            </a:r>
            <a:r>
              <a:rPr lang="ja-JP" altLang="en-US" dirty="0">
                <a:solidFill>
                  <a:srgbClr val="009999"/>
                </a:solidFill>
              </a:rPr>
              <a:t>⇒ </a:t>
            </a:r>
            <a:r>
              <a:rPr lang="ja-JP" altLang="en-US" u="sng" dirty="0">
                <a:solidFill>
                  <a:srgbClr val="009999"/>
                </a:solidFill>
              </a:rPr>
              <a:t>グラフ上に「</a:t>
            </a:r>
            <a:r>
              <a:rPr lang="ja-JP" altLang="en-US" u="sng" dirty="0"/>
              <a:t>流出</a:t>
            </a:r>
            <a:r>
              <a:rPr lang="ja-JP" altLang="en-US" u="sng" dirty="0">
                <a:solidFill>
                  <a:srgbClr val="009999"/>
                </a:solidFill>
              </a:rPr>
              <a:t>」と記載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CDDCDD-8940-475E-9A67-B542D8D9DB35}"/>
              </a:ext>
            </a:extLst>
          </p:cNvPr>
          <p:cNvSpPr txBox="1"/>
          <p:nvPr/>
        </p:nvSpPr>
        <p:spPr>
          <a:xfrm>
            <a:off x="230862" y="5354120"/>
            <a:ext cx="4709438" cy="46835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b="0" dirty="0">
                <a:solidFill>
                  <a:srgbClr val="009999"/>
                </a:solidFill>
              </a:rPr>
              <a:t>投資が</a:t>
            </a:r>
            <a:r>
              <a:rPr lang="ja-JP" altLang="en-US" dirty="0">
                <a:solidFill>
                  <a:srgbClr val="FF0000"/>
                </a:solidFill>
              </a:rPr>
              <a:t>流出</a:t>
            </a:r>
            <a:r>
              <a:rPr lang="ja-JP" altLang="en-US" sz="1400" b="0" dirty="0">
                <a:solidFill>
                  <a:srgbClr val="009999"/>
                </a:solidFill>
              </a:rPr>
              <a:t>（地域内投資額＜地域企業等投資額） 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0304328-28C0-47F2-A35D-DED74F4E2AFF}"/>
              </a:ext>
            </a:extLst>
          </p:cNvPr>
          <p:cNvSpPr txBox="1"/>
          <p:nvPr/>
        </p:nvSpPr>
        <p:spPr>
          <a:xfrm>
            <a:off x="530067" y="4657986"/>
            <a:ext cx="3614598" cy="51169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400" b="0" dirty="0">
                <a:solidFill>
                  <a:srgbClr val="009999"/>
                </a:solidFill>
              </a:rPr>
              <a:t>　　　　　</a:t>
            </a:r>
            <a:r>
              <a:rPr lang="ja-JP" altLang="en-US" dirty="0">
                <a:solidFill>
                  <a:srgbClr val="009999"/>
                </a:solidFill>
              </a:rPr>
              <a:t>⇒ </a:t>
            </a:r>
            <a:r>
              <a:rPr lang="ja-JP" altLang="en-US" u="sng" dirty="0">
                <a:solidFill>
                  <a:srgbClr val="009999"/>
                </a:solidFill>
              </a:rPr>
              <a:t>グラフ上に「</a:t>
            </a:r>
            <a:r>
              <a:rPr lang="ja-JP" altLang="en-US" u="sng" dirty="0">
                <a:solidFill>
                  <a:srgbClr val="FF0000"/>
                </a:solidFill>
              </a:rPr>
              <a:t>流入</a:t>
            </a:r>
            <a:r>
              <a:rPr lang="ja-JP" altLang="en-US" u="sng" dirty="0">
                <a:solidFill>
                  <a:srgbClr val="009999"/>
                </a:solidFill>
              </a:rPr>
              <a:t>」と記載</a:t>
            </a:r>
            <a:endParaRPr lang="en-US" altLang="ja-JP" sz="1400" u="sng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46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3A5B78-AA7C-4075-A99B-6DCE9365E490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43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D48F91-68CD-405A-99C5-339CA879EE61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43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967A41C-30CA-4569-B0EC-794488E1F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86" y="3925612"/>
            <a:ext cx="2694826" cy="2021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0890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28</a:t>
            </a:fld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8D9C62-822F-4086-9F7F-9BA3193DBA90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46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9B9F6FC-A693-478B-BC05-EB41ED934194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46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5AAC55-9031-4D4B-904B-7C46F99A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41" y="3927119"/>
            <a:ext cx="2652716" cy="1989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5602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600536" y="6584502"/>
            <a:ext cx="519604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  <p:sp>
        <p:nvSpPr>
          <p:cNvPr id="5" name="タイトル 5"/>
          <p:cNvSpPr txBox="1">
            <a:spLocks/>
          </p:cNvSpPr>
          <p:nvPr/>
        </p:nvSpPr>
        <p:spPr bwMode="auto">
          <a:xfrm>
            <a:off x="0" y="2395895"/>
            <a:ext cx="9144000" cy="1440329"/>
          </a:xfrm>
          <a:prstGeom prst="rect">
            <a:avLst/>
          </a:prstGeom>
          <a:solidFill>
            <a:srgbClr val="009999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000" kern="0" dirty="0">
                <a:solidFill>
                  <a:schemeClr val="bg1"/>
                </a:solidFill>
              </a:rPr>
              <a:t>５．労働生産性と住民</a:t>
            </a:r>
            <a:r>
              <a:rPr lang="en-US" altLang="ja-JP" sz="4000" kern="0" dirty="0">
                <a:solidFill>
                  <a:schemeClr val="bg1"/>
                </a:solidFill>
              </a:rPr>
              <a:t>1</a:t>
            </a:r>
            <a:r>
              <a:rPr lang="ja-JP" altLang="en-US" sz="4000" kern="0" dirty="0">
                <a:solidFill>
                  <a:schemeClr val="bg1"/>
                </a:solidFill>
              </a:rPr>
              <a:t>人当たりの</a:t>
            </a:r>
            <a:endParaRPr lang="en-US" altLang="ja-JP" sz="4000" kern="0" dirty="0">
              <a:solidFill>
                <a:schemeClr val="bg1"/>
              </a:solidFill>
            </a:endParaRPr>
          </a:p>
          <a:p>
            <a:pPr algn="ctr"/>
            <a:r>
              <a:rPr lang="ja-JP" altLang="en-US" sz="4000" kern="0" dirty="0">
                <a:solidFill>
                  <a:schemeClr val="bg1"/>
                </a:solidFill>
              </a:rPr>
              <a:t>所得の関係</a:t>
            </a:r>
            <a:endParaRPr lang="en-US" altLang="ja-JP" sz="4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5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FFFC388D-E095-4478-8A9F-921EEAE3D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31" y="4763529"/>
            <a:ext cx="2217354" cy="1663200"/>
          </a:xfrm>
          <a:prstGeom prst="rect">
            <a:avLst/>
          </a:prstGeom>
          <a:ln w="28575">
            <a:solidFill>
              <a:srgbClr val="008080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3F32F29-7996-42DE-A150-CBBCFBDD2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演習ブックの作成方法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FC7AE4-EBCB-4C7B-A0EA-8B0DFD84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67A1A9-645B-4660-870A-31FDB8337480}"/>
              </a:ext>
            </a:extLst>
          </p:cNvPr>
          <p:cNvSpPr txBox="1"/>
          <p:nvPr/>
        </p:nvSpPr>
        <p:spPr>
          <a:xfrm>
            <a:off x="291465" y="992611"/>
            <a:ext cx="488171" cy="52322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60FB37-C6EB-4D95-A66B-95F9AC0154EB}"/>
              </a:ext>
            </a:extLst>
          </p:cNvPr>
          <p:cNvSpPr txBox="1"/>
          <p:nvPr/>
        </p:nvSpPr>
        <p:spPr>
          <a:xfrm>
            <a:off x="163830" y="557636"/>
            <a:ext cx="8982074" cy="45318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ja-JP" altLang="en-US" sz="2000" dirty="0">
                <a:solidFill>
                  <a:srgbClr val="008080"/>
                </a:solidFill>
              </a:rPr>
              <a:t>まず、以下の手順で演習ブックを完成させてください。</a:t>
            </a:r>
            <a:endParaRPr lang="en-US" altLang="ja-JP" sz="2000" dirty="0">
              <a:solidFill>
                <a:srgbClr val="00808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0B6F92-FBE1-4ADD-BFFA-EDCDDCBF1B77}"/>
              </a:ext>
            </a:extLst>
          </p:cNvPr>
          <p:cNvSpPr txBox="1"/>
          <p:nvPr/>
        </p:nvSpPr>
        <p:spPr>
          <a:xfrm>
            <a:off x="3657042" y="1442467"/>
            <a:ext cx="5058334" cy="76095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457200" indent="-457200" algn="just">
              <a:spcAft>
                <a:spcPts val="600"/>
              </a:spcAft>
              <a:buFont typeface="+mj-ea"/>
              <a:buAutoNum type="circleNumDbPlain"/>
            </a:pPr>
            <a:r>
              <a:rPr lang="ja-JP" altLang="en-US" sz="2000" dirty="0">
                <a:solidFill>
                  <a:srgbClr val="008080"/>
                </a:solidFill>
              </a:rPr>
              <a:t>左図のような挿入箇所を示したスライドがあります。</a:t>
            </a:r>
            <a:endParaRPr lang="en-US" altLang="ja-JP" sz="2000" dirty="0">
              <a:solidFill>
                <a:srgbClr val="00808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D576A60-6BB9-4312-B9CF-42F13808B40A}"/>
              </a:ext>
            </a:extLst>
          </p:cNvPr>
          <p:cNvSpPr txBox="1"/>
          <p:nvPr/>
        </p:nvSpPr>
        <p:spPr>
          <a:xfrm>
            <a:off x="291465" y="2874373"/>
            <a:ext cx="488171" cy="52322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kumimoji="1"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DCE2FCA-1587-4073-A273-84205C650100}"/>
              </a:ext>
            </a:extLst>
          </p:cNvPr>
          <p:cNvSpPr txBox="1"/>
          <p:nvPr/>
        </p:nvSpPr>
        <p:spPr>
          <a:xfrm>
            <a:off x="291465" y="4756135"/>
            <a:ext cx="488171" cy="52322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1BAB77-6B21-43F0-BAC9-FDDCE9361FAA}"/>
              </a:ext>
            </a:extLst>
          </p:cNvPr>
          <p:cNvSpPr txBox="1"/>
          <p:nvPr/>
        </p:nvSpPr>
        <p:spPr>
          <a:xfrm>
            <a:off x="3657042" y="3013900"/>
            <a:ext cx="5058334" cy="13765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457200" indent="-457200" algn="l">
              <a:spcAft>
                <a:spcPts val="600"/>
              </a:spcAft>
              <a:buFont typeface="+mj-ea"/>
              <a:buAutoNum type="circleNumDbPlain" startAt="2"/>
            </a:pPr>
            <a:r>
              <a:rPr lang="ja-JP" altLang="en-US" sz="2000" dirty="0">
                <a:solidFill>
                  <a:srgbClr val="008080"/>
                </a:solidFill>
              </a:rPr>
              <a:t>出力資料から、</a:t>
            </a:r>
            <a:r>
              <a:rPr lang="ja-JP" altLang="en-US" sz="2000" dirty="0">
                <a:solidFill>
                  <a:srgbClr val="FF0000"/>
                </a:solidFill>
              </a:rPr>
              <a:t>指定したスライド番号のスライドを挿入</a:t>
            </a:r>
            <a:r>
              <a:rPr lang="ja-JP" altLang="en-US" sz="2000" dirty="0">
                <a:solidFill>
                  <a:srgbClr val="008080"/>
                </a:solidFill>
              </a:rPr>
              <a:t>してください。</a:t>
            </a:r>
            <a:br>
              <a:rPr lang="en-US" altLang="ja-JP" sz="2000" dirty="0">
                <a:solidFill>
                  <a:srgbClr val="008080"/>
                </a:solidFill>
              </a:rPr>
            </a:br>
            <a:r>
              <a:rPr lang="ja-JP" altLang="en-US" sz="2000" dirty="0">
                <a:solidFill>
                  <a:srgbClr val="008080"/>
                </a:solidFill>
              </a:rPr>
              <a:t>左図の場合は、出力資料のスライド</a:t>
            </a:r>
            <a:r>
              <a:rPr lang="en-US" altLang="ja-JP" sz="2000" dirty="0">
                <a:solidFill>
                  <a:srgbClr val="008080"/>
                </a:solidFill>
              </a:rPr>
              <a:t>7</a:t>
            </a:r>
            <a:r>
              <a:rPr lang="ja-JP" altLang="en-US" sz="2000" dirty="0">
                <a:solidFill>
                  <a:srgbClr val="008080"/>
                </a:solidFill>
              </a:rPr>
              <a:t>をスライドごと挿入してください。</a:t>
            </a:r>
            <a:endParaRPr lang="en-US" altLang="ja-JP" sz="2000" dirty="0">
              <a:solidFill>
                <a:srgbClr val="00808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128D853-5135-467B-802D-580EECD1A4B7}"/>
              </a:ext>
            </a:extLst>
          </p:cNvPr>
          <p:cNvSpPr txBox="1"/>
          <p:nvPr/>
        </p:nvSpPr>
        <p:spPr>
          <a:xfrm>
            <a:off x="3657042" y="5226056"/>
            <a:ext cx="5058334" cy="76095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457200" indent="-457200" algn="l">
              <a:spcAft>
                <a:spcPts val="600"/>
              </a:spcAft>
              <a:buFont typeface="+mj-ea"/>
              <a:buAutoNum type="circleNumDbPlain" startAt="3"/>
            </a:pPr>
            <a:r>
              <a:rPr lang="ja-JP" altLang="en-US" sz="2000" dirty="0">
                <a:solidFill>
                  <a:srgbClr val="008080"/>
                </a:solidFill>
              </a:rPr>
              <a:t>指定したスライドを挿入した後、</a:t>
            </a:r>
            <a:r>
              <a:rPr lang="ja-JP" altLang="en-US" sz="2000" dirty="0">
                <a:solidFill>
                  <a:srgbClr val="FF0000"/>
                </a:solidFill>
              </a:rPr>
              <a:t>挿入箇所を示したスライドは削除</a:t>
            </a:r>
            <a:r>
              <a:rPr lang="ja-JP" altLang="en-US" sz="2000" dirty="0">
                <a:solidFill>
                  <a:srgbClr val="008080"/>
                </a:solidFill>
              </a:rPr>
              <a:t>してください。</a:t>
            </a:r>
            <a:endParaRPr lang="en-US" altLang="ja-JP" sz="2000" dirty="0">
              <a:solidFill>
                <a:srgbClr val="008080"/>
              </a:solidFill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0870319-B738-445D-BCF1-4F6F5CEE90F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86928" y="4745924"/>
            <a:ext cx="1638105" cy="1660313"/>
          </a:xfrm>
          <a:prstGeom prst="lin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D2F0E689-EE89-40D4-A04B-890C2ACEC172}"/>
              </a:ext>
            </a:extLst>
          </p:cNvPr>
          <p:cNvCxnSpPr>
            <a:cxnSpLocks/>
          </p:cNvCxnSpPr>
          <p:nvPr/>
        </p:nvCxnSpPr>
        <p:spPr bwMode="auto">
          <a:xfrm>
            <a:off x="1125029" y="4723276"/>
            <a:ext cx="1693602" cy="1721058"/>
          </a:xfrm>
          <a:prstGeom prst="lin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ED28038B-0C1A-4A1F-9083-4F89EF11F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69" y="2872357"/>
            <a:ext cx="1677820" cy="1299960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2E31917-85E0-4E92-B579-47DEC6882FC8}"/>
              </a:ext>
            </a:extLst>
          </p:cNvPr>
          <p:cNvGrpSpPr/>
          <p:nvPr/>
        </p:nvGrpSpPr>
        <p:grpSpPr>
          <a:xfrm>
            <a:off x="838053" y="2872357"/>
            <a:ext cx="2217600" cy="1663200"/>
            <a:chOff x="857495" y="2982292"/>
            <a:chExt cx="2176945" cy="165960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B5A18AD-2EE1-47A9-A454-ED6EED6A3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0193" y="3470037"/>
              <a:ext cx="1508184" cy="1131264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906602F-1F71-41B4-BC35-19CF720E24D0}"/>
                </a:ext>
              </a:extLst>
            </p:cNvPr>
            <p:cNvSpPr/>
            <p:nvPr/>
          </p:nvSpPr>
          <p:spPr bwMode="auto">
            <a:xfrm>
              <a:off x="905477" y="3299403"/>
              <a:ext cx="343615" cy="23953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0" name="矢印: 下カーブ 9">
              <a:extLst>
                <a:ext uri="{FF2B5EF4-FFF2-40B4-BE49-F238E27FC236}">
                  <a16:creationId xmlns:a16="http://schemas.microsoft.com/office/drawing/2014/main" id="{2A2C80B2-75FB-4000-B072-472365744FE9}"/>
                </a:ext>
              </a:extLst>
            </p:cNvPr>
            <p:cNvSpPr/>
            <p:nvPr/>
          </p:nvSpPr>
          <p:spPr bwMode="auto">
            <a:xfrm rot="2506984">
              <a:off x="1215951" y="3241578"/>
              <a:ext cx="690905" cy="325349"/>
            </a:xfrm>
            <a:prstGeom prst="curvedDownArrow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4DCF9A0-804D-4CDC-90BA-E7BBC7E27AD6}"/>
                </a:ext>
              </a:extLst>
            </p:cNvPr>
            <p:cNvSpPr/>
            <p:nvPr/>
          </p:nvSpPr>
          <p:spPr bwMode="auto">
            <a:xfrm>
              <a:off x="857495" y="2982292"/>
              <a:ext cx="2176945" cy="1659600"/>
            </a:xfrm>
            <a:prstGeom prst="rect">
              <a:avLst/>
            </a:prstGeom>
            <a:noFill/>
            <a:ln w="28575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1765193-24DA-483A-ACBD-6CEDA3A50B5F}"/>
              </a:ext>
            </a:extLst>
          </p:cNvPr>
          <p:cNvSpPr/>
          <p:nvPr/>
        </p:nvSpPr>
        <p:spPr bwMode="auto">
          <a:xfrm>
            <a:off x="1533029" y="3146973"/>
            <a:ext cx="1038468" cy="190881"/>
          </a:xfrm>
          <a:prstGeom prst="rect">
            <a:avLst/>
          </a:prstGeom>
          <a:solidFill>
            <a:srgbClr val="00808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スライドを挿入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BABC42C-3067-4F42-BE00-0AD9D86AD0CB}"/>
              </a:ext>
            </a:extLst>
          </p:cNvPr>
          <p:cNvSpPr/>
          <p:nvPr/>
        </p:nvSpPr>
        <p:spPr bwMode="auto">
          <a:xfrm>
            <a:off x="1257004" y="2872453"/>
            <a:ext cx="1295101" cy="15867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地域経済循環分析ツールの出力資料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B29B1F-9EDA-475E-BEAC-B86ACE31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80" y="1017838"/>
            <a:ext cx="2217354" cy="1663200"/>
          </a:xfrm>
          <a:prstGeom prst="rect">
            <a:avLst/>
          </a:prstGeom>
          <a:ln w="2857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4036041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A54E2E8E-2677-46B5-9D6C-E39580DE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"/>
            <a:ext cx="8976360" cy="495300"/>
          </a:xfrm>
        </p:spPr>
        <p:txBody>
          <a:bodyPr/>
          <a:lstStyle/>
          <a:p>
            <a:r>
              <a:rPr lang="ja-JP" altLang="en-US" sz="2200" dirty="0">
                <a:solidFill>
                  <a:srgbClr val="009999"/>
                </a:solidFill>
              </a:rPr>
              <a:t>現状分析：労働生産性と住民</a:t>
            </a:r>
            <a:r>
              <a:rPr lang="en-US" altLang="ja-JP" sz="2200" dirty="0">
                <a:solidFill>
                  <a:srgbClr val="009999"/>
                </a:solidFill>
              </a:rPr>
              <a:t>1</a:t>
            </a:r>
            <a:r>
              <a:rPr lang="ja-JP" altLang="en-US" sz="2200" dirty="0">
                <a:solidFill>
                  <a:srgbClr val="009999"/>
                </a:solidFill>
              </a:rPr>
              <a:t>人当たりの所得の関係　</a:t>
            </a:r>
            <a:r>
              <a:rPr lang="ja-JP" altLang="en-US" sz="1600" dirty="0">
                <a:solidFill>
                  <a:srgbClr val="009999"/>
                </a:solidFill>
              </a:rPr>
              <a:t>本資料の</a:t>
            </a:r>
            <a:r>
              <a:rPr lang="en-US" altLang="ja-JP" sz="1600" dirty="0">
                <a:solidFill>
                  <a:srgbClr val="009999"/>
                </a:solidFill>
              </a:rPr>
              <a:t>31</a:t>
            </a:r>
            <a:r>
              <a:rPr lang="ja-JP" altLang="en-US" sz="1600" dirty="0">
                <a:solidFill>
                  <a:srgbClr val="009999"/>
                </a:solidFill>
              </a:rPr>
              <a:t>、</a:t>
            </a:r>
            <a:r>
              <a:rPr lang="en-US" altLang="ja-JP" sz="1600" dirty="0">
                <a:solidFill>
                  <a:srgbClr val="009999"/>
                </a:solidFill>
              </a:rPr>
              <a:t>32</a:t>
            </a:r>
            <a:r>
              <a:rPr lang="ja-JP" altLang="en-US" sz="1600" dirty="0">
                <a:solidFill>
                  <a:srgbClr val="009999"/>
                </a:solidFill>
              </a:rPr>
              <a:t>スライド</a:t>
            </a:r>
            <a:endParaRPr lang="ja-JP" altLang="en-US" dirty="0">
              <a:solidFill>
                <a:srgbClr val="009999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30</a:t>
            </a:fld>
            <a:endParaRPr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B9EDC82-45F8-4E6C-AC87-9518790B112D}"/>
              </a:ext>
            </a:extLst>
          </p:cNvPr>
          <p:cNvSpPr txBox="1"/>
          <p:nvPr/>
        </p:nvSpPr>
        <p:spPr>
          <a:xfrm>
            <a:off x="233209" y="632848"/>
            <a:ext cx="8845221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（１）夜間人口</a:t>
            </a:r>
            <a:r>
              <a:rPr lang="en-US" altLang="ja-JP" dirty="0">
                <a:solidFill>
                  <a:sysClr val="windowText" lastClr="000000"/>
                </a:solidFill>
              </a:rPr>
              <a:t>1</a:t>
            </a:r>
            <a:r>
              <a:rPr lang="ja-JP" altLang="en-US" dirty="0">
                <a:solidFill>
                  <a:sysClr val="windowText" lastClr="000000"/>
                </a:solidFill>
              </a:rPr>
              <a:t>人当たりの就業者数（職住比）の水準を把握する（本資料 </a:t>
            </a:r>
            <a:r>
              <a:rPr lang="en-US" altLang="ja-JP" dirty="0">
                <a:solidFill>
                  <a:sysClr val="windowText" lastClr="000000"/>
                </a:solidFill>
              </a:rPr>
              <a:t>31</a:t>
            </a:r>
            <a:r>
              <a:rPr lang="ja-JP" altLang="en-US" dirty="0">
                <a:solidFill>
                  <a:sysClr val="windowText" lastClr="000000"/>
                </a:solidFill>
              </a:rPr>
              <a:t>スライド）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B54911-33CB-4B62-A9CD-53E5ADA0980B}"/>
              </a:ext>
            </a:extLst>
          </p:cNvPr>
          <p:cNvSpPr txBox="1"/>
          <p:nvPr/>
        </p:nvSpPr>
        <p:spPr>
          <a:xfrm>
            <a:off x="233209" y="1041674"/>
            <a:ext cx="8568621" cy="34374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夜間人口１人当たり就業者数が</a:t>
            </a:r>
            <a:r>
              <a:rPr lang="ja-JP" altLang="en-US" sz="1700" dirty="0">
                <a:solidFill>
                  <a:srgbClr val="FF0000"/>
                </a:solidFill>
              </a:rPr>
              <a:t>全国平均より高い 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F25013-4DED-47D7-AE87-6D91B2DA492B}"/>
              </a:ext>
            </a:extLst>
          </p:cNvPr>
          <p:cNvSpPr/>
          <p:nvPr/>
        </p:nvSpPr>
        <p:spPr bwMode="auto">
          <a:xfrm>
            <a:off x="5491749" y="1433077"/>
            <a:ext cx="3343104" cy="817181"/>
          </a:xfrm>
          <a:prstGeom prst="roundRect">
            <a:avLst>
              <a:gd name="adj" fmla="val 15164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地域住民所得の高さの要因が夜間人口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人当たりの就業者数（職住比）によるものか分析してみよう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5FABE1-9E5F-4D62-9173-2F2AC12A82AA}"/>
              </a:ext>
            </a:extLst>
          </p:cNvPr>
          <p:cNvSpPr txBox="1"/>
          <p:nvPr/>
        </p:nvSpPr>
        <p:spPr>
          <a:xfrm>
            <a:off x="762931" y="1356455"/>
            <a:ext cx="4424017" cy="34194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700" dirty="0">
                <a:solidFill>
                  <a:srgbClr val="FF0000"/>
                </a:solidFill>
              </a:rPr>
              <a:t>　　</a:t>
            </a:r>
            <a:r>
              <a:rPr lang="ja-JP" altLang="en-US" sz="1700" dirty="0">
                <a:solidFill>
                  <a:srgbClr val="009999"/>
                </a:solidFill>
              </a:rPr>
              <a:t>⇒ </a:t>
            </a:r>
            <a:r>
              <a:rPr lang="ja-JP" altLang="en-US" sz="1700" u="sng" dirty="0">
                <a:solidFill>
                  <a:srgbClr val="009999"/>
                </a:solidFill>
              </a:rPr>
              <a:t>グラフ上に「</a:t>
            </a:r>
            <a:r>
              <a:rPr lang="ja-JP" altLang="en-US" sz="1700" u="sng" dirty="0">
                <a:solidFill>
                  <a:srgbClr val="FF0000"/>
                </a:solidFill>
              </a:rPr>
              <a:t>全国平均より高い</a:t>
            </a:r>
            <a:r>
              <a:rPr lang="ja-JP" altLang="en-US" sz="1700" u="sng" dirty="0">
                <a:solidFill>
                  <a:srgbClr val="009999"/>
                </a:solidFill>
              </a:rPr>
              <a:t>」と記載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DBAC18B-9477-42DD-81A6-D600F0568847}"/>
              </a:ext>
            </a:extLst>
          </p:cNvPr>
          <p:cNvSpPr txBox="1"/>
          <p:nvPr/>
        </p:nvSpPr>
        <p:spPr>
          <a:xfrm>
            <a:off x="762931" y="2124729"/>
            <a:ext cx="4705951" cy="32147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700" dirty="0">
                <a:solidFill>
                  <a:srgbClr val="FF0000"/>
                </a:solidFill>
              </a:rPr>
              <a:t>　　</a:t>
            </a:r>
            <a:r>
              <a:rPr lang="ja-JP" altLang="en-US" sz="1700" dirty="0">
                <a:solidFill>
                  <a:srgbClr val="009999"/>
                </a:solidFill>
              </a:rPr>
              <a:t>⇒ </a:t>
            </a:r>
            <a:r>
              <a:rPr lang="ja-JP" altLang="en-US" sz="1700" u="sng" dirty="0">
                <a:solidFill>
                  <a:srgbClr val="009999"/>
                </a:solidFill>
              </a:rPr>
              <a:t>グラフ上に「</a:t>
            </a:r>
            <a:r>
              <a:rPr lang="ja-JP" altLang="en-US" sz="1700" u="sng" dirty="0"/>
              <a:t>全国平均より低い</a:t>
            </a:r>
            <a:r>
              <a:rPr lang="ja-JP" altLang="en-US" sz="1700" u="sng" dirty="0">
                <a:solidFill>
                  <a:srgbClr val="009999"/>
                </a:solidFill>
              </a:rPr>
              <a:t>」と記載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895E649-EA68-4FA7-B037-96C74836BC3E}"/>
              </a:ext>
            </a:extLst>
          </p:cNvPr>
          <p:cNvSpPr txBox="1"/>
          <p:nvPr/>
        </p:nvSpPr>
        <p:spPr>
          <a:xfrm>
            <a:off x="233209" y="1803258"/>
            <a:ext cx="5128369" cy="32147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夜間人口１人当たり就業者数が</a:t>
            </a:r>
            <a:r>
              <a:rPr lang="ja-JP" altLang="en-US" sz="1700" dirty="0">
                <a:solidFill>
                  <a:srgbClr val="FF0000"/>
                </a:solidFill>
              </a:rPr>
              <a:t>全国平均より低い 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A326C6-7EC0-471E-8B4A-A5C9F5358493}"/>
              </a:ext>
            </a:extLst>
          </p:cNvPr>
          <p:cNvSpPr txBox="1"/>
          <p:nvPr/>
        </p:nvSpPr>
        <p:spPr>
          <a:xfrm>
            <a:off x="233209" y="2504039"/>
            <a:ext cx="8845221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（２）労働生産性と住民</a:t>
            </a:r>
            <a:r>
              <a:rPr lang="en-US" altLang="ja-JP" dirty="0">
                <a:solidFill>
                  <a:sysClr val="windowText" lastClr="000000"/>
                </a:solidFill>
              </a:rPr>
              <a:t>1</a:t>
            </a:r>
            <a:r>
              <a:rPr lang="ja-JP" altLang="en-US" dirty="0">
                <a:solidFill>
                  <a:sysClr val="windowText" lastClr="000000"/>
                </a:solidFill>
              </a:rPr>
              <a:t>人当たりの所得の関係を分析する（本資料 </a:t>
            </a:r>
            <a:r>
              <a:rPr lang="en-US" altLang="ja-JP" dirty="0">
                <a:solidFill>
                  <a:sysClr val="windowText" lastClr="000000"/>
                </a:solidFill>
              </a:rPr>
              <a:t>32</a:t>
            </a:r>
            <a:r>
              <a:rPr lang="ja-JP" altLang="en-US" dirty="0">
                <a:solidFill>
                  <a:sysClr val="windowText" lastClr="000000"/>
                </a:solidFill>
              </a:rPr>
              <a:t>スライド）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8060563-AF9E-4F2B-A6E8-97731A2BB39C}"/>
              </a:ext>
            </a:extLst>
          </p:cNvPr>
          <p:cNvSpPr/>
          <p:nvPr/>
        </p:nvSpPr>
        <p:spPr bwMode="auto">
          <a:xfrm>
            <a:off x="6612747" y="5132387"/>
            <a:ext cx="2465683" cy="907324"/>
          </a:xfrm>
          <a:prstGeom prst="roundRect">
            <a:avLst>
              <a:gd name="adj" fmla="val 15164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労働生産性と住民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人当たりの所得の順位に違いが生じる要因を分析してみよう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B24B2E-CEBA-43EE-87BC-5D58E534B44F}"/>
              </a:ext>
            </a:extLst>
          </p:cNvPr>
          <p:cNvSpPr txBox="1"/>
          <p:nvPr/>
        </p:nvSpPr>
        <p:spPr>
          <a:xfrm>
            <a:off x="295377" y="2885508"/>
            <a:ext cx="8783053" cy="318548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36000" tIns="0" rIns="36000" bIns="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650" b="0" dirty="0">
                <a:solidFill>
                  <a:srgbClr val="008080"/>
                </a:solidFill>
              </a:rPr>
              <a:t>①　地域住民所得の結果を記入</a:t>
            </a:r>
            <a:r>
              <a:rPr lang="ja-JP" altLang="en-US" sz="1200" b="0" dirty="0">
                <a:solidFill>
                  <a:srgbClr val="009999"/>
                </a:solidFill>
              </a:rPr>
              <a:t>（本資料 </a:t>
            </a:r>
            <a:r>
              <a:rPr lang="en-US" altLang="ja-JP" sz="1200" b="0" dirty="0">
                <a:solidFill>
                  <a:srgbClr val="009999"/>
                </a:solidFill>
              </a:rPr>
              <a:t>7</a:t>
            </a:r>
            <a:r>
              <a:rPr lang="ja-JP" altLang="en-US" sz="1200" b="0" dirty="0">
                <a:solidFill>
                  <a:srgbClr val="009999"/>
                </a:solidFill>
              </a:rPr>
              <a:t>スライド）</a:t>
            </a:r>
            <a:endParaRPr lang="en-US" altLang="ja-JP" sz="1200" b="0" dirty="0">
              <a:solidFill>
                <a:srgbClr val="009999"/>
              </a:solidFill>
            </a:endParaRPr>
          </a:p>
          <a:p>
            <a:pPr algn="l">
              <a:spcAft>
                <a:spcPts val="600"/>
              </a:spcAft>
            </a:pPr>
            <a:endParaRPr lang="en-US" altLang="ja-JP" sz="800" b="0" dirty="0">
              <a:solidFill>
                <a:srgbClr val="009999"/>
              </a:solidFill>
            </a:endParaRPr>
          </a:p>
          <a:p>
            <a:pPr algn="l">
              <a:spcAft>
                <a:spcPts val="600"/>
              </a:spcAft>
            </a:pPr>
            <a:endParaRPr lang="en-US" altLang="ja-JP" sz="800" b="0" dirty="0">
              <a:solidFill>
                <a:srgbClr val="009999"/>
              </a:solidFill>
            </a:endParaRPr>
          </a:p>
          <a:p>
            <a:pPr marL="228600" indent="-228600" algn="l">
              <a:spcAft>
                <a:spcPts val="600"/>
              </a:spcAft>
              <a:buAutoNum type="circleNumDbPlain" startAt="2"/>
            </a:pPr>
            <a:r>
              <a:rPr lang="ja-JP" altLang="en-US" sz="1650" b="0" dirty="0">
                <a:solidFill>
                  <a:srgbClr val="008080"/>
                </a:solidFill>
              </a:rPr>
              <a:t>　労働生産性の結果を記入</a:t>
            </a:r>
            <a:r>
              <a:rPr lang="ja-JP" altLang="en-US" sz="1200" b="0" dirty="0">
                <a:solidFill>
                  <a:srgbClr val="009999"/>
                </a:solidFill>
              </a:rPr>
              <a:t>（本資料７スライド）</a:t>
            </a:r>
            <a:endParaRPr lang="en-US" altLang="ja-JP" sz="1200" b="0" dirty="0">
              <a:solidFill>
                <a:srgbClr val="009999"/>
              </a:solidFill>
            </a:endParaRPr>
          </a:p>
          <a:p>
            <a:pPr marL="228600" indent="-228600" algn="l">
              <a:spcAft>
                <a:spcPts val="600"/>
              </a:spcAft>
              <a:buAutoNum type="circleNumDbPlain" startAt="2"/>
            </a:pPr>
            <a:endParaRPr lang="en-US" altLang="ja-JP" sz="800" b="0" dirty="0">
              <a:solidFill>
                <a:srgbClr val="009999"/>
              </a:solidFill>
            </a:endParaRPr>
          </a:p>
          <a:p>
            <a:pPr marL="228600" indent="-228600" algn="l">
              <a:spcAft>
                <a:spcPts val="600"/>
              </a:spcAft>
              <a:buAutoNum type="circleNumDbPlain" startAt="2"/>
            </a:pPr>
            <a:endParaRPr lang="en-US" altLang="ja-JP" sz="800" b="0" dirty="0">
              <a:solidFill>
                <a:srgbClr val="009999"/>
              </a:solidFill>
            </a:endParaRPr>
          </a:p>
          <a:p>
            <a:pPr marL="228600" indent="-228600" algn="l">
              <a:spcAft>
                <a:spcPts val="600"/>
              </a:spcAft>
              <a:buAutoNum type="circleNumDbPlain" startAt="2"/>
            </a:pPr>
            <a:r>
              <a:rPr lang="ja-JP" altLang="en-US" sz="1650" b="0" dirty="0">
                <a:solidFill>
                  <a:srgbClr val="008080"/>
                </a:solidFill>
              </a:rPr>
              <a:t>分配面の所得の流出入の結果を記入</a:t>
            </a:r>
            <a:r>
              <a:rPr lang="ja-JP" altLang="en-US" sz="1200" b="0" dirty="0">
                <a:solidFill>
                  <a:srgbClr val="009999"/>
                </a:solidFill>
              </a:rPr>
              <a:t>（本資料７スライド）</a:t>
            </a:r>
            <a:endParaRPr lang="en-US" altLang="ja-JP" sz="1200" b="0" dirty="0">
              <a:solidFill>
                <a:srgbClr val="009999"/>
              </a:solidFill>
            </a:endParaRPr>
          </a:p>
          <a:p>
            <a:pPr marL="228600" indent="-228600" algn="l">
              <a:spcAft>
                <a:spcPts val="600"/>
              </a:spcAft>
              <a:buAutoNum type="circleNumDbPlain" startAt="2"/>
            </a:pPr>
            <a:endParaRPr lang="en-US" altLang="ja-JP" sz="800" b="0" dirty="0">
              <a:solidFill>
                <a:srgbClr val="009999"/>
              </a:solidFill>
            </a:endParaRPr>
          </a:p>
          <a:p>
            <a:pPr marL="228600" indent="-228600" algn="l">
              <a:spcAft>
                <a:spcPts val="600"/>
              </a:spcAft>
              <a:buAutoNum type="circleNumDbPlain" startAt="2"/>
            </a:pPr>
            <a:endParaRPr lang="en-US" altLang="ja-JP" sz="800" b="0" dirty="0">
              <a:solidFill>
                <a:srgbClr val="009999"/>
              </a:solidFill>
            </a:endParaRPr>
          </a:p>
          <a:p>
            <a:pPr marL="228600" indent="-228600" algn="l">
              <a:spcAft>
                <a:spcPts val="600"/>
              </a:spcAft>
              <a:buAutoNum type="circleNumDbPlain" startAt="2"/>
            </a:pPr>
            <a:r>
              <a:rPr lang="ja-JP" altLang="en-US" sz="1650" b="0" dirty="0">
                <a:solidFill>
                  <a:srgbClr val="008080"/>
                </a:solidFill>
              </a:rPr>
              <a:t>　職住比の結果を記入</a:t>
            </a:r>
            <a:r>
              <a:rPr lang="ja-JP" altLang="en-US" sz="1200" b="0" dirty="0">
                <a:solidFill>
                  <a:srgbClr val="009999"/>
                </a:solidFill>
              </a:rPr>
              <a:t>（本資料</a:t>
            </a:r>
            <a:r>
              <a:rPr lang="en-US" altLang="ja-JP" sz="1200" b="0" dirty="0">
                <a:solidFill>
                  <a:srgbClr val="009999"/>
                </a:solidFill>
              </a:rPr>
              <a:t>31</a:t>
            </a:r>
            <a:r>
              <a:rPr lang="ja-JP" altLang="en-US" sz="1200" b="0" dirty="0">
                <a:solidFill>
                  <a:srgbClr val="009999"/>
                </a:solidFill>
              </a:rPr>
              <a:t>スライド）</a:t>
            </a:r>
            <a:endParaRPr lang="en-US" altLang="ja-JP" sz="1200" b="0" dirty="0">
              <a:solidFill>
                <a:srgbClr val="009999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2C7066-D975-4CC4-AC8E-9E1D7D88F2F4}"/>
              </a:ext>
            </a:extLst>
          </p:cNvPr>
          <p:cNvSpPr txBox="1"/>
          <p:nvPr/>
        </p:nvSpPr>
        <p:spPr>
          <a:xfrm>
            <a:off x="1116962" y="3161232"/>
            <a:ext cx="6586851" cy="65323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ja-JP" altLang="en-US" sz="1400" u="sng" dirty="0">
                <a:solidFill>
                  <a:srgbClr val="009999"/>
                </a:solidFill>
              </a:rPr>
              <a:t>地域住民所得の値を記入</a:t>
            </a:r>
            <a:endParaRPr lang="en-US" altLang="ja-JP" sz="1400" u="sng" dirty="0">
              <a:solidFill>
                <a:srgbClr val="009999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ja-JP" altLang="en-US" sz="1400" u="sng" dirty="0">
                <a:solidFill>
                  <a:srgbClr val="009999"/>
                </a:solidFill>
              </a:rPr>
              <a:t>全国平均と比較し、高い場合は　</a:t>
            </a:r>
            <a:r>
              <a:rPr lang="ja-JP" altLang="en-US" sz="1400" u="sng" dirty="0">
                <a:solidFill>
                  <a:srgbClr val="FF0000"/>
                </a:solidFill>
              </a:rPr>
              <a:t>高い</a:t>
            </a:r>
            <a:r>
              <a:rPr lang="ja-JP" altLang="en-US" sz="1400" u="sng" dirty="0">
                <a:solidFill>
                  <a:srgbClr val="009999"/>
                </a:solidFill>
              </a:rPr>
              <a:t>　、低い場合は　</a:t>
            </a:r>
            <a:r>
              <a:rPr lang="ja-JP" altLang="en-US" sz="1400" u="sng" dirty="0"/>
              <a:t>低い</a:t>
            </a:r>
            <a:r>
              <a:rPr lang="ja-JP" altLang="en-US" sz="1400" u="sng" dirty="0">
                <a:solidFill>
                  <a:srgbClr val="009999"/>
                </a:solidFill>
              </a:rPr>
              <a:t>　に　　　　　で囲む</a:t>
            </a:r>
            <a:endParaRPr lang="en-US" altLang="ja-JP" sz="1400" u="sng" dirty="0">
              <a:solidFill>
                <a:srgbClr val="009999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4422498-E193-4969-A201-62C7F520CFD5}"/>
              </a:ext>
            </a:extLst>
          </p:cNvPr>
          <p:cNvSpPr txBox="1"/>
          <p:nvPr/>
        </p:nvSpPr>
        <p:spPr>
          <a:xfrm>
            <a:off x="747110" y="3148161"/>
            <a:ext cx="370412" cy="42240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dirty="0">
                <a:solidFill>
                  <a:srgbClr val="009999"/>
                </a:solidFill>
              </a:rPr>
              <a:t>⇒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9F86A1F-99D0-4E4E-B57F-810A653A82A6}"/>
              </a:ext>
            </a:extLst>
          </p:cNvPr>
          <p:cNvSpPr/>
          <p:nvPr/>
        </p:nvSpPr>
        <p:spPr bwMode="auto">
          <a:xfrm>
            <a:off x="3887278" y="3483687"/>
            <a:ext cx="467120" cy="28710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5FF60BDD-F7D0-4E71-979C-F2220D2E6C88}"/>
              </a:ext>
            </a:extLst>
          </p:cNvPr>
          <p:cNvSpPr/>
          <p:nvPr/>
        </p:nvSpPr>
        <p:spPr bwMode="auto">
          <a:xfrm>
            <a:off x="5422874" y="3483687"/>
            <a:ext cx="467120" cy="28710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A4B818D-31BB-4F6E-A631-73EFF41613D0}"/>
              </a:ext>
            </a:extLst>
          </p:cNvPr>
          <p:cNvSpPr/>
          <p:nvPr/>
        </p:nvSpPr>
        <p:spPr bwMode="auto">
          <a:xfrm>
            <a:off x="6153093" y="3483687"/>
            <a:ext cx="467120" cy="28710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9F58389-0B46-4472-A63A-46F33E09622D}"/>
              </a:ext>
            </a:extLst>
          </p:cNvPr>
          <p:cNvSpPr txBox="1"/>
          <p:nvPr/>
        </p:nvSpPr>
        <p:spPr>
          <a:xfrm>
            <a:off x="1116962" y="4092333"/>
            <a:ext cx="6586851" cy="65323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ja-JP" altLang="en-US" sz="1400" u="sng" dirty="0">
                <a:solidFill>
                  <a:srgbClr val="009999"/>
                </a:solidFill>
              </a:rPr>
              <a:t>労働生産性の値を記入</a:t>
            </a:r>
            <a:endParaRPr lang="en-US" altLang="ja-JP" sz="1400" u="sng" dirty="0">
              <a:solidFill>
                <a:srgbClr val="009999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ja-JP" altLang="en-US" sz="1400" u="sng" dirty="0">
                <a:solidFill>
                  <a:srgbClr val="009999"/>
                </a:solidFill>
              </a:rPr>
              <a:t>全国平均と比較し、高い場合は　</a:t>
            </a:r>
            <a:r>
              <a:rPr lang="ja-JP" altLang="en-US" sz="1400" u="sng" dirty="0">
                <a:solidFill>
                  <a:srgbClr val="FF0000"/>
                </a:solidFill>
              </a:rPr>
              <a:t>高い</a:t>
            </a:r>
            <a:r>
              <a:rPr lang="ja-JP" altLang="en-US" sz="1400" u="sng" dirty="0">
                <a:solidFill>
                  <a:srgbClr val="009999"/>
                </a:solidFill>
              </a:rPr>
              <a:t>　、低い場合は　</a:t>
            </a:r>
            <a:r>
              <a:rPr lang="ja-JP" altLang="en-US" sz="1400" u="sng" dirty="0"/>
              <a:t>低い</a:t>
            </a:r>
            <a:r>
              <a:rPr lang="ja-JP" altLang="en-US" sz="1400" u="sng" dirty="0">
                <a:solidFill>
                  <a:srgbClr val="009999"/>
                </a:solidFill>
              </a:rPr>
              <a:t>　に　　　　　で囲む</a:t>
            </a:r>
            <a:endParaRPr lang="en-US" altLang="ja-JP" sz="1400" u="sng" dirty="0">
              <a:solidFill>
                <a:srgbClr val="009999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18B4839-10B5-4552-9794-BA703E27F27F}"/>
              </a:ext>
            </a:extLst>
          </p:cNvPr>
          <p:cNvSpPr txBox="1"/>
          <p:nvPr/>
        </p:nvSpPr>
        <p:spPr>
          <a:xfrm>
            <a:off x="746550" y="4055847"/>
            <a:ext cx="370412" cy="42240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dirty="0">
                <a:solidFill>
                  <a:srgbClr val="009999"/>
                </a:solidFill>
              </a:rPr>
              <a:t>⇒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AFA81E23-42E2-4453-BB14-A987E8BF5958}"/>
              </a:ext>
            </a:extLst>
          </p:cNvPr>
          <p:cNvSpPr/>
          <p:nvPr/>
        </p:nvSpPr>
        <p:spPr bwMode="auto">
          <a:xfrm>
            <a:off x="3887278" y="4391373"/>
            <a:ext cx="467120" cy="28710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72260DAE-6C8D-4CCA-9A6C-E4983102B082}"/>
              </a:ext>
            </a:extLst>
          </p:cNvPr>
          <p:cNvSpPr/>
          <p:nvPr/>
        </p:nvSpPr>
        <p:spPr bwMode="auto">
          <a:xfrm>
            <a:off x="5422874" y="4391373"/>
            <a:ext cx="467120" cy="28710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48266D9F-654D-4186-AC2B-1E59D41F40E4}"/>
              </a:ext>
            </a:extLst>
          </p:cNvPr>
          <p:cNvSpPr/>
          <p:nvPr/>
        </p:nvSpPr>
        <p:spPr bwMode="auto">
          <a:xfrm>
            <a:off x="6153093" y="4391373"/>
            <a:ext cx="467120" cy="28710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6DDF943-AC04-4F69-9AD2-D157EB2FBBAE}"/>
              </a:ext>
            </a:extLst>
          </p:cNvPr>
          <p:cNvSpPr txBox="1"/>
          <p:nvPr/>
        </p:nvSpPr>
        <p:spPr>
          <a:xfrm>
            <a:off x="1117522" y="5044611"/>
            <a:ext cx="7960908" cy="65323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ja-JP" altLang="en-US" sz="1400" u="sng" dirty="0">
                <a:solidFill>
                  <a:srgbClr val="009999"/>
                </a:solidFill>
              </a:rPr>
              <a:t>「本社等」「通勤」「財政移転」について、　</a:t>
            </a:r>
            <a:r>
              <a:rPr lang="ja-JP" altLang="en-US" sz="1400" u="sng" dirty="0"/>
              <a:t>流出</a:t>
            </a:r>
            <a:r>
              <a:rPr lang="ja-JP" altLang="en-US" sz="1400" u="sng" dirty="0">
                <a:solidFill>
                  <a:srgbClr val="009999"/>
                </a:solidFill>
              </a:rPr>
              <a:t>　または　</a:t>
            </a:r>
            <a:r>
              <a:rPr lang="ja-JP" altLang="en-US" sz="1400" u="sng" dirty="0">
                <a:solidFill>
                  <a:srgbClr val="FF0000"/>
                </a:solidFill>
              </a:rPr>
              <a:t>流入</a:t>
            </a:r>
            <a:r>
              <a:rPr lang="ja-JP" altLang="en-US" sz="1400" u="sng" dirty="0">
                <a:solidFill>
                  <a:srgbClr val="009999"/>
                </a:solidFill>
              </a:rPr>
              <a:t>　を記入</a:t>
            </a:r>
            <a:endParaRPr lang="en-US" altLang="ja-JP" sz="1400" u="sng" dirty="0">
              <a:solidFill>
                <a:srgbClr val="009999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ja-JP" altLang="en-US" sz="1400" u="sng" dirty="0">
                <a:solidFill>
                  <a:srgbClr val="009999"/>
                </a:solidFill>
              </a:rPr>
              <a:t>分配面の「合計」の結果について、　</a:t>
            </a:r>
            <a:r>
              <a:rPr lang="ja-JP" altLang="en-US" sz="1400" u="sng" dirty="0"/>
              <a:t>流出</a:t>
            </a:r>
            <a:r>
              <a:rPr lang="ja-JP" altLang="en-US" sz="1400" u="sng" dirty="0">
                <a:solidFill>
                  <a:srgbClr val="009999"/>
                </a:solidFill>
              </a:rPr>
              <a:t>　または　</a:t>
            </a:r>
            <a:r>
              <a:rPr lang="ja-JP" altLang="en-US" sz="1400" u="sng" dirty="0">
                <a:solidFill>
                  <a:srgbClr val="FF0000"/>
                </a:solidFill>
              </a:rPr>
              <a:t>流入</a:t>
            </a:r>
            <a:r>
              <a:rPr lang="ja-JP" altLang="en-US" sz="1400" u="sng" dirty="0">
                <a:solidFill>
                  <a:srgbClr val="009999"/>
                </a:solidFill>
              </a:rPr>
              <a:t>　を記入</a:t>
            </a:r>
            <a:endParaRPr lang="en-US" altLang="ja-JP" sz="1400" u="sng" dirty="0">
              <a:solidFill>
                <a:srgbClr val="009999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F121B06-BFFA-41B2-99F5-4A9FBEB544EC}"/>
              </a:ext>
            </a:extLst>
          </p:cNvPr>
          <p:cNvSpPr txBox="1"/>
          <p:nvPr/>
        </p:nvSpPr>
        <p:spPr>
          <a:xfrm>
            <a:off x="746550" y="5025648"/>
            <a:ext cx="370412" cy="42240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dirty="0">
                <a:solidFill>
                  <a:srgbClr val="009999"/>
                </a:solidFill>
              </a:rPr>
              <a:t>⇒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958BADF-654B-420C-91F2-9A87C0742EA9}"/>
              </a:ext>
            </a:extLst>
          </p:cNvPr>
          <p:cNvSpPr txBox="1"/>
          <p:nvPr/>
        </p:nvSpPr>
        <p:spPr>
          <a:xfrm>
            <a:off x="1116962" y="5967392"/>
            <a:ext cx="6586851" cy="65323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ja-JP" altLang="en-US" sz="1400" u="sng" dirty="0">
                <a:solidFill>
                  <a:srgbClr val="009999"/>
                </a:solidFill>
              </a:rPr>
              <a:t>職住比の値を記入</a:t>
            </a:r>
            <a:endParaRPr lang="en-US" altLang="ja-JP" sz="1400" u="sng" dirty="0">
              <a:solidFill>
                <a:srgbClr val="009999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ja-JP" altLang="en-US" sz="1400" u="sng" dirty="0">
                <a:solidFill>
                  <a:srgbClr val="009999"/>
                </a:solidFill>
              </a:rPr>
              <a:t>全国平均と比較し、高い場合は　</a:t>
            </a:r>
            <a:r>
              <a:rPr lang="ja-JP" altLang="en-US" sz="1400" u="sng" dirty="0">
                <a:solidFill>
                  <a:srgbClr val="FF0000"/>
                </a:solidFill>
              </a:rPr>
              <a:t>高い</a:t>
            </a:r>
            <a:r>
              <a:rPr lang="ja-JP" altLang="en-US" sz="1400" u="sng" dirty="0">
                <a:solidFill>
                  <a:srgbClr val="009999"/>
                </a:solidFill>
              </a:rPr>
              <a:t>　、低い場合は　</a:t>
            </a:r>
            <a:r>
              <a:rPr lang="ja-JP" altLang="en-US" sz="1400" u="sng" dirty="0"/>
              <a:t>低い</a:t>
            </a:r>
            <a:r>
              <a:rPr lang="ja-JP" altLang="en-US" sz="1400" u="sng" dirty="0">
                <a:solidFill>
                  <a:srgbClr val="009999"/>
                </a:solidFill>
              </a:rPr>
              <a:t>　に　　　　　で囲む</a:t>
            </a:r>
            <a:endParaRPr lang="en-US" altLang="ja-JP" sz="1400" u="sng" dirty="0">
              <a:solidFill>
                <a:srgbClr val="009999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0095DE0-1527-4FB9-B6E7-72F9E91B64A8}"/>
              </a:ext>
            </a:extLst>
          </p:cNvPr>
          <p:cNvSpPr txBox="1"/>
          <p:nvPr/>
        </p:nvSpPr>
        <p:spPr>
          <a:xfrm>
            <a:off x="745990" y="5906421"/>
            <a:ext cx="370412" cy="42240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tIns="72000" bIns="72000" anchor="ctr">
            <a:sp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1793875" indent="-1793875" algn="l">
              <a:spcAft>
                <a:spcPts val="600"/>
              </a:spcAft>
            </a:pPr>
            <a:r>
              <a:rPr lang="ja-JP" altLang="en-US" dirty="0">
                <a:solidFill>
                  <a:srgbClr val="009999"/>
                </a:solidFill>
              </a:rPr>
              <a:t>⇒</a:t>
            </a:r>
            <a:endParaRPr lang="en-US" altLang="ja-JP" u="sng" dirty="0">
              <a:solidFill>
                <a:srgbClr val="009999"/>
              </a:solidFill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E39ED6BB-9117-4AED-A363-EE45C6BB11A4}"/>
              </a:ext>
            </a:extLst>
          </p:cNvPr>
          <p:cNvSpPr/>
          <p:nvPr/>
        </p:nvSpPr>
        <p:spPr bwMode="auto">
          <a:xfrm>
            <a:off x="3887278" y="6295024"/>
            <a:ext cx="467120" cy="28710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46AC2E1F-1CB8-44E8-9FFF-690E42B37086}"/>
              </a:ext>
            </a:extLst>
          </p:cNvPr>
          <p:cNvSpPr/>
          <p:nvPr/>
        </p:nvSpPr>
        <p:spPr bwMode="auto">
          <a:xfrm>
            <a:off x="5422874" y="6295024"/>
            <a:ext cx="467120" cy="28710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E5D39BB-2A5A-430A-BBED-FDE2C1D2DFED}"/>
              </a:ext>
            </a:extLst>
          </p:cNvPr>
          <p:cNvSpPr/>
          <p:nvPr/>
        </p:nvSpPr>
        <p:spPr bwMode="auto">
          <a:xfrm>
            <a:off x="6153093" y="6295024"/>
            <a:ext cx="467120" cy="28710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26169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31</a:t>
            </a:fld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8D9C62-822F-4086-9F7F-9BA3193DBA90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29ABC0-FD04-401A-80FA-078CED690694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71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60014BA-B1B1-4420-AA81-7B9F2B0BC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65" y="3940657"/>
            <a:ext cx="2634668" cy="1976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5215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008BD-C71E-4B4B-9651-88A69DD46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86" y="6013"/>
            <a:ext cx="8100000" cy="493058"/>
          </a:xfrm>
        </p:spPr>
        <p:txBody>
          <a:bodyPr/>
          <a:lstStyle/>
          <a:p>
            <a:r>
              <a:rPr lang="ja-JP" altLang="en-US" kern="0" dirty="0">
                <a:solidFill>
                  <a:srgbClr val="009999"/>
                </a:solidFill>
              </a:rPr>
              <a:t>労働生産性と地域住民１人あたりの所得の関係</a:t>
            </a:r>
            <a:endParaRPr kumimoji="1" lang="ja-JP" altLang="en-US" dirty="0">
              <a:solidFill>
                <a:srgbClr val="009999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3918CE-6C3C-436E-96EA-23E91213E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C7313-58E3-4F6B-88A3-0F915AD38F14}" type="slidenum">
              <a:rPr kumimoji="1" lang="en-US" altLang="ja-JP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8357D3-2B53-46B8-8321-7314D0BE764C}"/>
              </a:ext>
            </a:extLst>
          </p:cNvPr>
          <p:cNvSpPr txBox="1"/>
          <p:nvPr/>
        </p:nvSpPr>
        <p:spPr>
          <a:xfrm>
            <a:off x="227566" y="1208987"/>
            <a:ext cx="1499629" cy="5078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地域住民所得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全国平均と比較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】</a:t>
            </a:r>
          </a:p>
        </p:txBody>
      </p:sp>
      <p:sp>
        <p:nvSpPr>
          <p:cNvPr id="83" name="スライド番号プレースホルダ 4">
            <a:extLst>
              <a:ext uri="{FF2B5EF4-FFF2-40B4-BE49-F238E27FC236}">
                <a16:creationId xmlns:a16="http://schemas.microsoft.com/office/drawing/2014/main" id="{65612303-29E4-4F63-A104-9A0DF1E0C13F}"/>
              </a:ext>
            </a:extLst>
          </p:cNvPr>
          <p:cNvSpPr txBox="1">
            <a:spLocks/>
          </p:cNvSpPr>
          <p:nvPr/>
        </p:nvSpPr>
        <p:spPr>
          <a:xfrm>
            <a:off x="8724140" y="6584502"/>
            <a:ext cx="396000" cy="252000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44546A"/>
                </a:solidFill>
                <a:latin typeface="Meiryo UI" pitchFamily="50" charset="-128"/>
                <a:ea typeface="Meiryo UI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32</a:t>
            </a:fld>
            <a:endParaRPr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C5B7F9-9203-4F76-AF5F-7D9BEA790BC1}"/>
              </a:ext>
            </a:extLst>
          </p:cNvPr>
          <p:cNvSpPr txBox="1"/>
          <p:nvPr/>
        </p:nvSpPr>
        <p:spPr>
          <a:xfrm>
            <a:off x="2917122" y="808877"/>
            <a:ext cx="102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要因１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5118422-7676-4205-9A68-885FE96903BC}"/>
              </a:ext>
            </a:extLst>
          </p:cNvPr>
          <p:cNvSpPr txBox="1"/>
          <p:nvPr/>
        </p:nvSpPr>
        <p:spPr>
          <a:xfrm>
            <a:off x="5202699" y="808877"/>
            <a:ext cx="102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要因２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8D3F895-3A9A-418D-8FD6-CEA6C18E1627}"/>
              </a:ext>
            </a:extLst>
          </p:cNvPr>
          <p:cNvSpPr txBox="1"/>
          <p:nvPr/>
        </p:nvSpPr>
        <p:spPr>
          <a:xfrm>
            <a:off x="7488275" y="808877"/>
            <a:ext cx="102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要因３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358A8721-41A1-4DAB-906E-CCC349001070}"/>
              </a:ext>
            </a:extLst>
          </p:cNvPr>
          <p:cNvSpPr txBox="1"/>
          <p:nvPr/>
        </p:nvSpPr>
        <p:spPr>
          <a:xfrm>
            <a:off x="2682036" y="1207718"/>
            <a:ext cx="1499629" cy="5078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労働生産性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全国平均と比較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】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ACB6E34-1697-49DE-87CE-B8D18182B279}"/>
              </a:ext>
            </a:extLst>
          </p:cNvPr>
          <p:cNvSpPr txBox="1"/>
          <p:nvPr/>
        </p:nvSpPr>
        <p:spPr>
          <a:xfrm>
            <a:off x="7309702" y="1207718"/>
            <a:ext cx="1499629" cy="5078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職住比</a:t>
            </a:r>
            <a:endParaRPr lang="en-US" altLang="ja-JP" sz="1600" b="1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全国平均と比較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】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6912B49-DBFD-478E-BF5C-0F7E9F52912C}"/>
              </a:ext>
            </a:extLst>
          </p:cNvPr>
          <p:cNvSpPr txBox="1"/>
          <p:nvPr/>
        </p:nvSpPr>
        <p:spPr>
          <a:xfrm>
            <a:off x="4516885" y="1207719"/>
            <a:ext cx="2432488" cy="5078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所得の流出入（分配面）</a:t>
            </a:r>
            <a:endParaRPr lang="en-US" altLang="ja-JP" sz="1600" b="1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100" b="1" dirty="0">
                <a:solidFill>
                  <a:srgbClr val="FFFF00"/>
                </a:solidFill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流出か、流入かを分析</a:t>
            </a:r>
            <a:r>
              <a:rPr lang="en-US" altLang="ja-JP" sz="1100" b="1" dirty="0">
                <a:solidFill>
                  <a:srgbClr val="FFFF00"/>
                </a:solidFill>
                <a:latin typeface="Meiryo UI" pitchFamily="50" charset="-128"/>
                <a:ea typeface="Meiryo UI" pitchFamily="50" charset="-128"/>
                <a:cs typeface="Meiryo UI" panose="020B0604030504040204" pitchFamily="50" charset="-128"/>
              </a:rPr>
              <a:t>】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anose="020B0604030504040204" pitchFamily="50" charset="-128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D37FC24-0A2B-46A2-81F6-6316DA48DFFF}"/>
              </a:ext>
            </a:extLst>
          </p:cNvPr>
          <p:cNvSpPr txBox="1"/>
          <p:nvPr/>
        </p:nvSpPr>
        <p:spPr>
          <a:xfrm>
            <a:off x="447438" y="4844521"/>
            <a:ext cx="102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高い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D8BC3A1-6A79-4F4F-97A0-6CF931F3F7E1}"/>
              </a:ext>
            </a:extLst>
          </p:cNvPr>
          <p:cNvSpPr txBox="1"/>
          <p:nvPr/>
        </p:nvSpPr>
        <p:spPr>
          <a:xfrm>
            <a:off x="428621" y="5675376"/>
            <a:ext cx="102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70C0"/>
                </a:solidFill>
              </a:rPr>
              <a:t>低い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1AEBB089-DA16-480E-907F-B59B212D815B}"/>
              </a:ext>
            </a:extLst>
          </p:cNvPr>
          <p:cNvSpPr txBox="1"/>
          <p:nvPr/>
        </p:nvSpPr>
        <p:spPr>
          <a:xfrm>
            <a:off x="742737" y="5350151"/>
            <a:ext cx="401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6" name="表 17">
            <a:extLst>
              <a:ext uri="{FF2B5EF4-FFF2-40B4-BE49-F238E27FC236}">
                <a16:creationId xmlns:a16="http://schemas.microsoft.com/office/drawing/2014/main" id="{F95AC51F-B972-49A5-9453-BDC2984A0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84327"/>
              </p:ext>
            </p:extLst>
          </p:nvPr>
        </p:nvGraphicFramePr>
        <p:xfrm>
          <a:off x="1476895" y="4888774"/>
          <a:ext cx="7247245" cy="1351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4564">
                  <a:extLst>
                    <a:ext uri="{9D8B030D-6E8A-4147-A177-3AD203B41FA5}">
                      <a16:colId xmlns:a16="http://schemas.microsoft.com/office/drawing/2014/main" val="2096675839"/>
                    </a:ext>
                  </a:extLst>
                </a:gridCol>
                <a:gridCol w="1364882">
                  <a:extLst>
                    <a:ext uri="{9D8B030D-6E8A-4147-A177-3AD203B41FA5}">
                      <a16:colId xmlns:a16="http://schemas.microsoft.com/office/drawing/2014/main" val="2922644236"/>
                    </a:ext>
                  </a:extLst>
                </a:gridCol>
                <a:gridCol w="2962598">
                  <a:extLst>
                    <a:ext uri="{9D8B030D-6E8A-4147-A177-3AD203B41FA5}">
                      <a16:colId xmlns:a16="http://schemas.microsoft.com/office/drawing/2014/main" val="1655085135"/>
                    </a:ext>
                  </a:extLst>
                </a:gridCol>
                <a:gridCol w="1625201">
                  <a:extLst>
                    <a:ext uri="{9D8B030D-6E8A-4147-A177-3AD203B41FA5}">
                      <a16:colId xmlns:a16="http://schemas.microsoft.com/office/drawing/2014/main" val="4160669799"/>
                    </a:ext>
                  </a:extLst>
                </a:gridCol>
              </a:tblGrid>
              <a:tr h="6757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地域住民所得が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lang="ja-JP" altLang="en-US" sz="1200" dirty="0">
                          <a:solidFill>
                            <a:srgbClr val="FF0000"/>
                          </a:solidFill>
                        </a:rPr>
                        <a:t>高く</a:t>
                      </a:r>
                      <a:r>
                        <a:rPr lang="ja-JP" altLang="en-US" sz="1200" dirty="0"/>
                        <a:t>なる要因</a:t>
                      </a:r>
                      <a:endParaRPr kumimoji="1" lang="ja-JP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rgbClr val="FF0000"/>
                          </a:solidFill>
                        </a:rPr>
                        <a:t>高い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rgbClr val="FF0000"/>
                          </a:solidFill>
                        </a:rPr>
                        <a:t>流入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rgbClr val="FF0000"/>
                          </a:solidFill>
                        </a:rPr>
                        <a:t>高い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403046"/>
                  </a:ext>
                </a:extLst>
              </a:tr>
              <a:tr h="675777"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地域住民所得が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lang="ja-JP" altLang="en-US" sz="1200" dirty="0">
                          <a:solidFill>
                            <a:srgbClr val="0070C0"/>
                          </a:solidFill>
                        </a:rPr>
                        <a:t>低く</a:t>
                      </a:r>
                      <a:r>
                        <a:rPr lang="ja-JP" altLang="en-US" sz="1200" dirty="0"/>
                        <a:t>なる要因</a:t>
                      </a:r>
                      <a:endParaRPr kumimoji="1" lang="ja-JP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rgbClr val="0070C0"/>
                          </a:solidFill>
                        </a:rPr>
                        <a:t>低い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rgbClr val="0070C0"/>
                          </a:solidFill>
                        </a:rPr>
                        <a:t>流出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rgbClr val="0070C0"/>
                          </a:solidFill>
                        </a:rPr>
                        <a:t>低い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9558465"/>
                  </a:ext>
                </a:extLst>
              </a:tr>
            </a:tbl>
          </a:graphicData>
        </a:graphic>
      </p:graphicFrame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06F51FCF-2EF1-4648-A81E-23451E39C236}"/>
              </a:ext>
            </a:extLst>
          </p:cNvPr>
          <p:cNvSpPr>
            <a:spLocks/>
          </p:cNvSpPr>
          <p:nvPr/>
        </p:nvSpPr>
        <p:spPr bwMode="auto">
          <a:xfrm>
            <a:off x="428621" y="2328192"/>
            <a:ext cx="1499629" cy="4419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427.9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万円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/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人</a:t>
            </a: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6D78A595-FFF9-4733-AD52-FE97734C74EC}"/>
              </a:ext>
            </a:extLst>
          </p:cNvPr>
          <p:cNvSpPr>
            <a:spLocks/>
          </p:cNvSpPr>
          <p:nvPr/>
        </p:nvSpPr>
        <p:spPr bwMode="auto">
          <a:xfrm>
            <a:off x="4509118" y="2339253"/>
            <a:ext cx="756000" cy="43088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128" name="左中かっこ 127">
            <a:extLst>
              <a:ext uri="{FF2B5EF4-FFF2-40B4-BE49-F238E27FC236}">
                <a16:creationId xmlns:a16="http://schemas.microsoft.com/office/drawing/2014/main" id="{EDFFD189-204B-4C4D-8159-B41B72AE8EB6}"/>
              </a:ext>
            </a:extLst>
          </p:cNvPr>
          <p:cNvSpPr/>
          <p:nvPr/>
        </p:nvSpPr>
        <p:spPr bwMode="auto">
          <a:xfrm rot="16200000">
            <a:off x="5530520" y="1806361"/>
            <a:ext cx="348752" cy="2432488"/>
          </a:xfrm>
          <a:prstGeom prst="leftBrace">
            <a:avLst>
              <a:gd name="adj1" fmla="val 8333"/>
              <a:gd name="adj2" fmla="val 50041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n-cs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FD9F26BC-D5D2-47C2-91F8-906558D0FCA1}"/>
              </a:ext>
            </a:extLst>
          </p:cNvPr>
          <p:cNvSpPr>
            <a:spLocks/>
          </p:cNvSpPr>
          <p:nvPr/>
        </p:nvSpPr>
        <p:spPr bwMode="auto">
          <a:xfrm>
            <a:off x="428621" y="3627780"/>
            <a:ext cx="1499629" cy="4419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　　　　　万円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/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人</a:t>
            </a: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65E3D9F0-E32A-4872-B0B8-05D190BFA654}"/>
              </a:ext>
            </a:extLst>
          </p:cNvPr>
          <p:cNvSpPr>
            <a:spLocks/>
          </p:cNvSpPr>
          <p:nvPr/>
        </p:nvSpPr>
        <p:spPr bwMode="auto">
          <a:xfrm>
            <a:off x="2735510" y="2328192"/>
            <a:ext cx="1499629" cy="4419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936.5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万円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/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人</a:t>
            </a: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BEBA99BB-6698-4EC1-9C93-144A540E5CBF}"/>
              </a:ext>
            </a:extLst>
          </p:cNvPr>
          <p:cNvSpPr>
            <a:spLocks/>
          </p:cNvSpPr>
          <p:nvPr/>
        </p:nvSpPr>
        <p:spPr bwMode="auto">
          <a:xfrm>
            <a:off x="2735510" y="3627780"/>
            <a:ext cx="1499629" cy="4419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　　　　　万円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/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人</a:t>
            </a: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7E5DB081-D056-4D29-B16E-E94401F175EC}"/>
              </a:ext>
            </a:extLst>
          </p:cNvPr>
          <p:cNvSpPr>
            <a:spLocks/>
          </p:cNvSpPr>
          <p:nvPr/>
        </p:nvSpPr>
        <p:spPr bwMode="auto">
          <a:xfrm>
            <a:off x="5337129" y="2339253"/>
            <a:ext cx="756000" cy="43088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92CA45E7-52F0-4444-83DA-B0F6D1CF9504}"/>
              </a:ext>
            </a:extLst>
          </p:cNvPr>
          <p:cNvSpPr>
            <a:spLocks/>
          </p:cNvSpPr>
          <p:nvPr/>
        </p:nvSpPr>
        <p:spPr bwMode="auto">
          <a:xfrm>
            <a:off x="6165140" y="2339253"/>
            <a:ext cx="756000" cy="43088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0A1AB853-03EA-4BAA-9A62-A2854695DE37}"/>
              </a:ext>
            </a:extLst>
          </p:cNvPr>
          <p:cNvSpPr>
            <a:spLocks/>
          </p:cNvSpPr>
          <p:nvPr/>
        </p:nvSpPr>
        <p:spPr bwMode="auto">
          <a:xfrm>
            <a:off x="5425653" y="3638841"/>
            <a:ext cx="871243" cy="43088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86A989E8-2A4F-4C6B-8D35-5126845CC38A}"/>
              </a:ext>
            </a:extLst>
          </p:cNvPr>
          <p:cNvSpPr>
            <a:spLocks/>
          </p:cNvSpPr>
          <p:nvPr/>
        </p:nvSpPr>
        <p:spPr bwMode="auto">
          <a:xfrm>
            <a:off x="7459590" y="3627780"/>
            <a:ext cx="1251248" cy="4419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　　</a:t>
            </a: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+mn-cs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5FE653B4-9C0B-48B5-8219-DB7216F6051B}"/>
              </a:ext>
            </a:extLst>
          </p:cNvPr>
          <p:cNvSpPr>
            <a:spLocks/>
          </p:cNvSpPr>
          <p:nvPr/>
        </p:nvSpPr>
        <p:spPr bwMode="auto">
          <a:xfrm>
            <a:off x="7459590" y="2328192"/>
            <a:ext cx="1249403" cy="4419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+mn-cs"/>
              </a:rPr>
              <a:t>0.457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4EDF3BA-5376-48E4-8665-CFDF792C2658}"/>
              </a:ext>
            </a:extLst>
          </p:cNvPr>
          <p:cNvSpPr/>
          <p:nvPr/>
        </p:nvSpPr>
        <p:spPr bwMode="auto">
          <a:xfrm>
            <a:off x="1552995" y="4888882"/>
            <a:ext cx="1156626" cy="416381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61" name="四角形: 角を丸くする 160">
            <a:extLst>
              <a:ext uri="{FF2B5EF4-FFF2-40B4-BE49-F238E27FC236}">
                <a16:creationId xmlns:a16="http://schemas.microsoft.com/office/drawing/2014/main" id="{3207DBF5-F1CE-4046-BEA6-6CE2C584BC62}"/>
              </a:ext>
            </a:extLst>
          </p:cNvPr>
          <p:cNvSpPr/>
          <p:nvPr/>
        </p:nvSpPr>
        <p:spPr bwMode="auto">
          <a:xfrm>
            <a:off x="1525410" y="5745349"/>
            <a:ext cx="1156626" cy="416381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0620B59-4EAD-49C4-8F62-8E736F292C2C}"/>
              </a:ext>
            </a:extLst>
          </p:cNvPr>
          <p:cNvSpPr txBox="1"/>
          <p:nvPr/>
        </p:nvSpPr>
        <p:spPr>
          <a:xfrm>
            <a:off x="3485324" y="4125728"/>
            <a:ext cx="115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全国と比較して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高い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or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低い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5442F6AE-4E31-4737-9C43-865827C79E18}"/>
              </a:ext>
            </a:extLst>
          </p:cNvPr>
          <p:cNvSpPr/>
          <p:nvPr/>
        </p:nvSpPr>
        <p:spPr bwMode="auto">
          <a:xfrm>
            <a:off x="3307710" y="4136965"/>
            <a:ext cx="248280" cy="46166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BEB21B2E-86F0-4339-9589-66DA18136411}"/>
              </a:ext>
            </a:extLst>
          </p:cNvPr>
          <p:cNvSpPr txBox="1"/>
          <p:nvPr/>
        </p:nvSpPr>
        <p:spPr>
          <a:xfrm>
            <a:off x="7953215" y="4121850"/>
            <a:ext cx="115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全国と比較して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高い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or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低い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" name="矢印: 下 162">
            <a:extLst>
              <a:ext uri="{FF2B5EF4-FFF2-40B4-BE49-F238E27FC236}">
                <a16:creationId xmlns:a16="http://schemas.microsoft.com/office/drawing/2014/main" id="{AE0CA139-43CC-4397-8328-3EC72A493421}"/>
              </a:ext>
            </a:extLst>
          </p:cNvPr>
          <p:cNvSpPr/>
          <p:nvPr/>
        </p:nvSpPr>
        <p:spPr bwMode="auto">
          <a:xfrm>
            <a:off x="7761805" y="4112233"/>
            <a:ext cx="248280" cy="46166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7F7C1D73-6903-4AEF-B185-6923F2E84EE8}"/>
              </a:ext>
            </a:extLst>
          </p:cNvPr>
          <p:cNvSpPr txBox="1"/>
          <p:nvPr/>
        </p:nvSpPr>
        <p:spPr>
          <a:xfrm>
            <a:off x="5653843" y="4204565"/>
            <a:ext cx="1156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流入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or 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流出</a:t>
            </a:r>
          </a:p>
        </p:txBody>
      </p:sp>
      <p:sp>
        <p:nvSpPr>
          <p:cNvPr id="165" name="矢印: 下 164">
            <a:extLst>
              <a:ext uri="{FF2B5EF4-FFF2-40B4-BE49-F238E27FC236}">
                <a16:creationId xmlns:a16="http://schemas.microsoft.com/office/drawing/2014/main" id="{F4BFA9D8-1E3D-4725-BF9B-1FE3C4629608}"/>
              </a:ext>
            </a:extLst>
          </p:cNvPr>
          <p:cNvSpPr/>
          <p:nvPr/>
        </p:nvSpPr>
        <p:spPr bwMode="auto">
          <a:xfrm>
            <a:off x="5476229" y="4125806"/>
            <a:ext cx="248280" cy="46166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AEDD80D4-C342-4603-9F77-B48EF4758A57}"/>
              </a:ext>
            </a:extLst>
          </p:cNvPr>
          <p:cNvSpPr txBox="1"/>
          <p:nvPr/>
        </p:nvSpPr>
        <p:spPr>
          <a:xfrm>
            <a:off x="966218" y="4110613"/>
            <a:ext cx="115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全国と比較して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高い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or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低い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矢印: 下 166">
            <a:extLst>
              <a:ext uri="{FF2B5EF4-FFF2-40B4-BE49-F238E27FC236}">
                <a16:creationId xmlns:a16="http://schemas.microsoft.com/office/drawing/2014/main" id="{E16C402D-C5AC-41A2-8622-1422FB70600E}"/>
              </a:ext>
            </a:extLst>
          </p:cNvPr>
          <p:cNvSpPr/>
          <p:nvPr/>
        </p:nvSpPr>
        <p:spPr bwMode="auto">
          <a:xfrm>
            <a:off x="788604" y="4121850"/>
            <a:ext cx="248280" cy="46166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68" name="矢印: 右 167">
            <a:extLst>
              <a:ext uri="{FF2B5EF4-FFF2-40B4-BE49-F238E27FC236}">
                <a16:creationId xmlns:a16="http://schemas.microsoft.com/office/drawing/2014/main" id="{4782D964-BF0A-484B-BD7A-B65E729BA78D}"/>
              </a:ext>
            </a:extLst>
          </p:cNvPr>
          <p:cNvSpPr/>
          <p:nvPr/>
        </p:nvSpPr>
        <p:spPr bwMode="auto">
          <a:xfrm>
            <a:off x="1525410" y="5256666"/>
            <a:ext cx="1586016" cy="5953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FC996B73-89AB-4C60-B010-6C4477275806}"/>
              </a:ext>
            </a:extLst>
          </p:cNvPr>
          <p:cNvSpPr txBox="1"/>
          <p:nvPr/>
        </p:nvSpPr>
        <p:spPr>
          <a:xfrm>
            <a:off x="1450848" y="5400582"/>
            <a:ext cx="1660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高い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or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低い要因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45ED5F9-52C3-4ABB-BB47-8248244EDFF8}"/>
              </a:ext>
            </a:extLst>
          </p:cNvPr>
          <p:cNvSpPr/>
          <p:nvPr/>
        </p:nvSpPr>
        <p:spPr bwMode="auto">
          <a:xfrm>
            <a:off x="227566" y="4754116"/>
            <a:ext cx="8740821" cy="1547596"/>
          </a:xfrm>
          <a:prstGeom prst="roundRect">
            <a:avLst/>
          </a:prstGeom>
          <a:noFill/>
          <a:ln w="381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6D47C2-C46F-44FD-8721-1FAE51F08262}"/>
              </a:ext>
            </a:extLst>
          </p:cNvPr>
          <p:cNvSpPr/>
          <p:nvPr/>
        </p:nvSpPr>
        <p:spPr bwMode="auto">
          <a:xfrm>
            <a:off x="428621" y="2123467"/>
            <a:ext cx="657381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全国平均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ED2A1F77-7032-4BE0-B9D6-9DF635B55708}"/>
              </a:ext>
            </a:extLst>
          </p:cNvPr>
          <p:cNvSpPr/>
          <p:nvPr/>
        </p:nvSpPr>
        <p:spPr bwMode="auto">
          <a:xfrm>
            <a:off x="2735510" y="2123467"/>
            <a:ext cx="657381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全国平均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EF3BB1C-18DA-4577-8F4C-51A949D0BDE7}"/>
              </a:ext>
            </a:extLst>
          </p:cNvPr>
          <p:cNvSpPr/>
          <p:nvPr/>
        </p:nvSpPr>
        <p:spPr bwMode="auto">
          <a:xfrm>
            <a:off x="7459590" y="2123467"/>
            <a:ext cx="657381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全国平均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DA1728D-04E2-44CC-A6C8-4BDB90961BB8}"/>
              </a:ext>
            </a:extLst>
          </p:cNvPr>
          <p:cNvSpPr/>
          <p:nvPr/>
        </p:nvSpPr>
        <p:spPr bwMode="auto">
          <a:xfrm>
            <a:off x="431831" y="3416737"/>
            <a:ext cx="657381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対象地域</a:t>
            </a:r>
            <a:endParaRPr kumimoji="1"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9117A8C2-0892-411D-BAA7-B03216196382}"/>
              </a:ext>
            </a:extLst>
          </p:cNvPr>
          <p:cNvSpPr/>
          <p:nvPr/>
        </p:nvSpPr>
        <p:spPr bwMode="auto">
          <a:xfrm>
            <a:off x="7459590" y="3450380"/>
            <a:ext cx="657381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対象地域</a:t>
            </a:r>
            <a:endParaRPr kumimoji="1"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4CA766A-79FB-4710-8BD4-CB46C8F27B24}"/>
              </a:ext>
            </a:extLst>
          </p:cNvPr>
          <p:cNvSpPr/>
          <p:nvPr/>
        </p:nvSpPr>
        <p:spPr bwMode="auto">
          <a:xfrm>
            <a:off x="2735510" y="3450380"/>
            <a:ext cx="657381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対象地域</a:t>
            </a:r>
            <a:endParaRPr kumimoji="1"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AF0EB6A-7901-4FD2-AA59-DB5B5558B416}"/>
              </a:ext>
            </a:extLst>
          </p:cNvPr>
          <p:cNvSpPr/>
          <p:nvPr/>
        </p:nvSpPr>
        <p:spPr bwMode="auto">
          <a:xfrm>
            <a:off x="5435748" y="3450380"/>
            <a:ext cx="353433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合計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3B905B8-A63E-4B00-8BB1-17C89765E9C1}"/>
              </a:ext>
            </a:extLst>
          </p:cNvPr>
          <p:cNvSpPr/>
          <p:nvPr/>
        </p:nvSpPr>
        <p:spPr bwMode="auto">
          <a:xfrm>
            <a:off x="428621" y="3450380"/>
            <a:ext cx="657381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対象地域</a:t>
            </a:r>
            <a:endParaRPr kumimoji="1"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A3CC1AC4-29CC-4D43-9314-FFA04865D635}"/>
              </a:ext>
            </a:extLst>
          </p:cNvPr>
          <p:cNvSpPr/>
          <p:nvPr/>
        </p:nvSpPr>
        <p:spPr bwMode="auto">
          <a:xfrm>
            <a:off x="5343349" y="2135579"/>
            <a:ext cx="381987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通勤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E67C4836-FDC0-45DB-A516-4233E0870253}"/>
              </a:ext>
            </a:extLst>
          </p:cNvPr>
          <p:cNvSpPr/>
          <p:nvPr/>
        </p:nvSpPr>
        <p:spPr bwMode="auto">
          <a:xfrm>
            <a:off x="6174388" y="2135579"/>
            <a:ext cx="657381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財政移転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564BE616-65E6-445A-A6F8-E7EC4108B267}"/>
              </a:ext>
            </a:extLst>
          </p:cNvPr>
          <p:cNvSpPr/>
          <p:nvPr/>
        </p:nvSpPr>
        <p:spPr bwMode="auto">
          <a:xfrm>
            <a:off x="4516886" y="2135579"/>
            <a:ext cx="527178" cy="18108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本社等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1EEEEA2-1F6B-4D32-BE94-34673FE7820F}"/>
              </a:ext>
            </a:extLst>
          </p:cNvPr>
          <p:cNvSpPr txBox="1"/>
          <p:nvPr/>
        </p:nvSpPr>
        <p:spPr>
          <a:xfrm>
            <a:off x="1722984" y="1243141"/>
            <a:ext cx="102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＝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58009BD-AF26-4623-8D83-D151F09392FC}"/>
              </a:ext>
            </a:extLst>
          </p:cNvPr>
          <p:cNvSpPr txBox="1"/>
          <p:nvPr/>
        </p:nvSpPr>
        <p:spPr>
          <a:xfrm>
            <a:off x="4151094" y="1238226"/>
            <a:ext cx="37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＋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D63C8041-BE8A-4AC1-9F7B-967FBE2D39B9}"/>
              </a:ext>
            </a:extLst>
          </p:cNvPr>
          <p:cNvSpPr txBox="1"/>
          <p:nvPr/>
        </p:nvSpPr>
        <p:spPr>
          <a:xfrm>
            <a:off x="6921140" y="1255964"/>
            <a:ext cx="37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＋</a:t>
            </a:r>
          </a:p>
        </p:txBody>
      </p:sp>
    </p:spTree>
    <p:extLst>
      <p:ext uri="{BB962C8B-B14F-4D97-AF65-F5344CB8AC3E}">
        <p14:creationId xmlns:p14="http://schemas.microsoft.com/office/powerpoint/2010/main" val="4102234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 txBox="1">
            <a:spLocks noGrp="1"/>
          </p:cNvSpPr>
          <p:nvPr>
            <p:ph type="ctrTitle"/>
          </p:nvPr>
        </p:nvSpPr>
        <p:spPr>
          <a:xfrm>
            <a:off x="51760" y="2372658"/>
            <a:ext cx="9040483" cy="144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ja-JP" sz="4000" dirty="0">
                <a:solidFill>
                  <a:srgbClr val="008080"/>
                </a:solidFill>
              </a:rPr>
              <a:t>Ⅱ</a:t>
            </a:r>
            <a:r>
              <a:rPr kumimoji="1" lang="ja-JP" altLang="en-US" sz="4000" dirty="0">
                <a:solidFill>
                  <a:srgbClr val="008080"/>
                </a:solidFill>
              </a:rPr>
              <a:t>部　地域の長所、短所、施策の方向性の検討</a:t>
            </a:r>
            <a:endParaRPr kumimoji="1" lang="en-US" altLang="ja-JP" sz="4000" dirty="0">
              <a:solidFill>
                <a:srgbClr val="00808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8496000" y="6582147"/>
            <a:ext cx="648000" cy="252000"/>
          </a:xfrm>
        </p:spPr>
        <p:txBody>
          <a:bodyPr/>
          <a:lstStyle/>
          <a:p>
            <a:pPr>
              <a:defRPr/>
            </a:pPr>
            <a:fld id="{5AC316A2-ED79-4A4C-BB2E-71F78B36301B}" type="slidenum">
              <a:rPr lang="en-US" altLang="ja-JP" smtClean="0"/>
              <a:pPr>
                <a:defRPr/>
              </a:pPr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7978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600536" y="6584502"/>
            <a:ext cx="519604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34</a:t>
            </a:fld>
            <a:endParaRPr lang="en-US" altLang="ja-JP" dirty="0"/>
          </a:p>
        </p:txBody>
      </p:sp>
      <p:sp>
        <p:nvSpPr>
          <p:cNvPr id="5" name="タイトル 5"/>
          <p:cNvSpPr txBox="1">
            <a:spLocks/>
          </p:cNvSpPr>
          <p:nvPr/>
        </p:nvSpPr>
        <p:spPr bwMode="auto">
          <a:xfrm>
            <a:off x="0" y="2395895"/>
            <a:ext cx="9144000" cy="1440329"/>
          </a:xfrm>
          <a:prstGeom prst="rect">
            <a:avLst/>
          </a:prstGeom>
          <a:solidFill>
            <a:srgbClr val="009999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000" kern="0" dirty="0">
                <a:solidFill>
                  <a:schemeClr val="bg1"/>
                </a:solidFill>
              </a:rPr>
              <a:t>１．施策の方向性の検討のための長所、短所の抽出 </a:t>
            </a:r>
          </a:p>
        </p:txBody>
      </p:sp>
    </p:spTree>
    <p:extLst>
      <p:ext uri="{BB962C8B-B14F-4D97-AF65-F5344CB8AC3E}">
        <p14:creationId xmlns:p14="http://schemas.microsoft.com/office/powerpoint/2010/main" val="4164576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生産面の課題の作業内容</a:t>
            </a:r>
            <a:endParaRPr kumimoji="1" lang="ja-JP" altLang="en-US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35</a:t>
            </a:fld>
            <a:endParaRPr lang="en-US" altLang="ja-JP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4AF6B3B-C16E-41A7-8648-9C25E094EEBB}"/>
              </a:ext>
            </a:extLst>
          </p:cNvPr>
          <p:cNvSpPr txBox="1"/>
          <p:nvPr/>
        </p:nvSpPr>
        <p:spPr>
          <a:xfrm>
            <a:off x="2627682" y="6555358"/>
            <a:ext cx="2498423" cy="19160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Bef>
                <a:spcPts val="0"/>
              </a:spcBef>
            </a:pPr>
            <a:r>
              <a:rPr lang="ja-JP" altLang="en-US" sz="900" b="0" dirty="0">
                <a:solidFill>
                  <a:schemeClr val="tx1"/>
                </a:solidFill>
              </a:rPr>
              <a:t>注：手引き実践編（施策検討の演習）の〇〇市の分析を基に例示</a:t>
            </a:r>
            <a:endParaRPr lang="en-US" altLang="ja-JP" sz="900" b="0" dirty="0">
              <a:solidFill>
                <a:schemeClr val="tx1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B139C89C-E2C1-4B1A-B44F-624361B7A13D}"/>
              </a:ext>
            </a:extLst>
          </p:cNvPr>
          <p:cNvSpPr>
            <a:spLocks/>
          </p:cNvSpPr>
          <p:nvPr/>
        </p:nvSpPr>
        <p:spPr bwMode="auto">
          <a:xfrm>
            <a:off x="116998" y="647984"/>
            <a:ext cx="8984942" cy="983548"/>
          </a:xfrm>
          <a:prstGeom prst="rect">
            <a:avLst/>
          </a:prstGeom>
          <a:noFill/>
          <a:ln w="28575">
            <a:solidFill>
              <a:srgbClr val="CC0066"/>
            </a:solidFill>
            <a:prstDash val="sysDash"/>
          </a:ln>
        </p:spPr>
        <p:txBody>
          <a:bodyPr wrap="square" lIns="720000" rIns="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</a:rPr>
              <a:t>生産面の課題１～３の解決には、以下が重要である。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</a:rPr>
              <a:t>　　１．競争力（生産性）の高いまたは得意な産業で、域外から所得を稼ぐ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</a:rPr>
              <a:t>　　２．競争力（生産性）の高いまたは得意な産業を中心に、産業クラスターを形成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</a:rPr>
              <a:t>　　３．１と２にあたって、一般に生産性の高い産業をどれだけ誘致、育成できるかを検討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06AC9A9-B0CF-4035-916D-C1709C553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85" y="665473"/>
            <a:ext cx="655289" cy="601587"/>
          </a:xfrm>
          <a:prstGeom prst="ellipse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分析の</a:t>
            </a:r>
            <a:br>
              <a:rPr lang="en-US" altLang="ja-JP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視点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1E72BCBC-8FD1-408F-9D9B-146F53FA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4" y="1691561"/>
            <a:ext cx="9000006" cy="251522"/>
          </a:xfrm>
          <a:prstGeom prst="rect">
            <a:avLst/>
          </a:prstGeom>
          <a:solidFill>
            <a:srgbClr val="D1FFD1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１）生産面の課題１：競争力の高いまたは得意な産業だが、域外に依存している産業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D085A50D-CD1E-49AC-976A-5B3D3D847108}"/>
              </a:ext>
            </a:extLst>
          </p:cNvPr>
          <p:cNvSpPr>
            <a:spLocks/>
          </p:cNvSpPr>
          <p:nvPr/>
        </p:nvSpPr>
        <p:spPr bwMode="auto">
          <a:xfrm>
            <a:off x="641386" y="1977618"/>
            <a:ext cx="5702263" cy="12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「鉄鋼」、「建設業」、「廃棄物処理業」、「林業」、「教育」、「公務」、及び「電気業」</a:t>
            </a: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CF4AE43-983B-4CF4-8848-06059F43C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4" y="4822869"/>
            <a:ext cx="8991775" cy="251522"/>
          </a:xfrm>
          <a:prstGeom prst="rect">
            <a:avLst/>
          </a:prstGeom>
          <a:solidFill>
            <a:srgbClr val="D1FFD1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３）生産面の課題３：競争力が高いまたは得意だが、産業クラスターが形成されていない産業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D2590DA5-EC1D-4608-B2BD-FE668081C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4" y="3264447"/>
            <a:ext cx="8981806" cy="251522"/>
          </a:xfrm>
          <a:prstGeom prst="rect">
            <a:avLst/>
          </a:prstGeom>
          <a:solidFill>
            <a:srgbClr val="D1FFD1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２）生産面の課題２：一般に競争力が高いが、地域に立地していない産業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7B62F75F-6910-40E5-A8E4-D0F730CB394A}"/>
              </a:ext>
            </a:extLst>
          </p:cNvPr>
          <p:cNvSpPr>
            <a:spLocks/>
          </p:cNvSpPr>
          <p:nvPr/>
        </p:nvSpPr>
        <p:spPr bwMode="auto">
          <a:xfrm>
            <a:off x="641386" y="3542188"/>
            <a:ext cx="5702263" cy="12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加工組立型製造業：「電子部品・デバイス」、「はん用・生産用・業務用機械」、「情報通信機器」、「輸送用機械」</a:t>
            </a: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知識集約型</a:t>
            </a:r>
            <a:r>
              <a:rPr lang="en-US" altLang="ja-JP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次産業：「金融・保険業」、「教育」、「公務」、「その他の不動産業」、「専門・科学技術、業務支援サービス業」、「卸売業」、及び「情報通信業」</a:t>
            </a: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10E31EC2-6FF9-4B2C-86A9-E5EC129F5BFC}"/>
              </a:ext>
            </a:extLst>
          </p:cNvPr>
          <p:cNvSpPr>
            <a:spLocks/>
          </p:cNvSpPr>
          <p:nvPr/>
        </p:nvSpPr>
        <p:spPr bwMode="auto">
          <a:xfrm>
            <a:off x="641386" y="5095657"/>
            <a:ext cx="5702264" cy="14253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競争力の高いまたは得意な産業のうち、産業クラスターが形成されていない産業：</a:t>
            </a: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「林業」、「鉄鋼」、「電気業」、「廃棄物処理業」、「建設業」、「運輸・郵便業」、「公務」、「教育」、及び「その他のサービス」</a:t>
            </a: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endParaRPr lang="ja-JP" altLang="en-US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競争力の高いまたは得意な産業ですが、取引の核となっていない産業：</a:t>
            </a: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「運輸・郵便業」、「小売業」、「電気業」及び「教育」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B733557-BBC7-4125-A01D-992A0A74DB5A}"/>
              </a:ext>
            </a:extLst>
          </p:cNvPr>
          <p:cNvSpPr txBox="1"/>
          <p:nvPr/>
        </p:nvSpPr>
        <p:spPr>
          <a:xfrm>
            <a:off x="8666297" y="1683738"/>
            <a:ext cx="451883" cy="250787"/>
          </a:xfrm>
          <a:prstGeom prst="rect">
            <a:avLst/>
          </a:prstGeom>
          <a:noFill/>
        </p:spPr>
        <p:txBody>
          <a:bodyPr wrap="none" rIns="36000" bIns="0" rtlCol="0" anchor="ctr">
            <a:no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A8D36999-8082-4969-A960-07FE17DE4ED4}"/>
              </a:ext>
            </a:extLst>
          </p:cNvPr>
          <p:cNvSpPr txBox="1"/>
          <p:nvPr/>
        </p:nvSpPr>
        <p:spPr>
          <a:xfrm>
            <a:off x="8651978" y="3264864"/>
            <a:ext cx="451883" cy="252000"/>
          </a:xfrm>
          <a:prstGeom prst="rect">
            <a:avLst/>
          </a:prstGeom>
          <a:noFill/>
        </p:spPr>
        <p:txBody>
          <a:bodyPr wrap="none" lIns="0" rIns="36000" bIns="0" rtlCol="0" anchor="ctr">
            <a:no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B7A154E-737C-43E1-9A35-390148456B10}"/>
              </a:ext>
            </a:extLst>
          </p:cNvPr>
          <p:cNvSpPr txBox="1"/>
          <p:nvPr/>
        </p:nvSpPr>
        <p:spPr>
          <a:xfrm>
            <a:off x="8654900" y="4816041"/>
            <a:ext cx="451883" cy="252000"/>
          </a:xfrm>
          <a:prstGeom prst="rect">
            <a:avLst/>
          </a:prstGeom>
          <a:noFill/>
        </p:spPr>
        <p:txBody>
          <a:bodyPr wrap="none" lIns="0" rIns="36000" bIns="0" rtlCol="0" anchor="ctr">
            <a:no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D87DDCE-6ECB-4C41-B7F8-CF556E11C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3" y="1977618"/>
            <a:ext cx="502841" cy="126000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46A896FF-A7DA-46D4-9725-3E0C0DA1A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3" y="3539707"/>
            <a:ext cx="502841" cy="126000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276E218-CEC3-4BC8-B3DE-377CECE2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3" y="5095658"/>
            <a:ext cx="502841" cy="142535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6646D7C3-50DA-4AA8-ADF4-92AAED5155BE}"/>
              </a:ext>
            </a:extLst>
          </p:cNvPr>
          <p:cNvSpPr/>
          <p:nvPr/>
        </p:nvSpPr>
        <p:spPr bwMode="auto">
          <a:xfrm>
            <a:off x="6610349" y="1963655"/>
            <a:ext cx="2501902" cy="12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en-US" altLang="ja-JP" sz="18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EB35EB3-9893-4B14-A50E-71F5888A2DB6}"/>
              </a:ext>
            </a:extLst>
          </p:cNvPr>
          <p:cNvSpPr txBox="1"/>
          <p:nvPr/>
        </p:nvSpPr>
        <p:spPr>
          <a:xfrm>
            <a:off x="7807429" y="2750210"/>
            <a:ext cx="194970" cy="1635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en-US" altLang="ja-JP" sz="1100" b="0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090D2752-AB1D-4FC9-9B94-909BAE69B7CB}"/>
              </a:ext>
            </a:extLst>
          </p:cNvPr>
          <p:cNvSpPr/>
          <p:nvPr/>
        </p:nvSpPr>
        <p:spPr bwMode="auto">
          <a:xfrm>
            <a:off x="6610349" y="3542189"/>
            <a:ext cx="2501902" cy="12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en-US" altLang="ja-JP" sz="18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3B44B1F9-8128-4D28-8C2E-9D682EAF6434}"/>
              </a:ext>
            </a:extLst>
          </p:cNvPr>
          <p:cNvSpPr/>
          <p:nvPr/>
        </p:nvSpPr>
        <p:spPr bwMode="auto">
          <a:xfrm>
            <a:off x="6622213" y="5095656"/>
            <a:ext cx="2490038" cy="142535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en-US" altLang="ja-JP" sz="8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C442578C-091A-49CC-A16A-59637DA7D3ED}"/>
              </a:ext>
            </a:extLst>
          </p:cNvPr>
          <p:cNvSpPr txBox="1"/>
          <p:nvPr/>
        </p:nvSpPr>
        <p:spPr>
          <a:xfrm>
            <a:off x="6613486" y="2182729"/>
            <a:ext cx="2498423" cy="35784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競争力の高い </a:t>
            </a:r>
            <a:r>
              <a:rPr lang="en-US" altLang="ja-JP" sz="1100" dirty="0">
                <a:solidFill>
                  <a:schemeClr val="tx1"/>
                </a:solidFill>
              </a:rPr>
              <a:t>or </a:t>
            </a:r>
            <a:r>
              <a:rPr lang="ja-JP" altLang="en-US" sz="1100" dirty="0">
                <a:solidFill>
                  <a:schemeClr val="tx1"/>
                </a:solidFill>
              </a:rPr>
              <a:t>得意な産業だが、</a:t>
            </a:r>
            <a:endParaRPr lang="en-US" altLang="ja-JP" sz="1100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域外に依存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90FDD940-C5D4-4821-8BD1-CA4931E3323A}"/>
              </a:ext>
            </a:extLst>
          </p:cNvPr>
          <p:cNvSpPr txBox="1"/>
          <p:nvPr/>
        </p:nvSpPr>
        <p:spPr>
          <a:xfrm rot="5400000">
            <a:off x="7792752" y="2502195"/>
            <a:ext cx="194970" cy="1635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＝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3230818B-FDFE-4AA7-91B7-5F2BB317F853}"/>
              </a:ext>
            </a:extLst>
          </p:cNvPr>
          <p:cNvGrpSpPr/>
          <p:nvPr/>
        </p:nvGrpSpPr>
        <p:grpSpPr>
          <a:xfrm>
            <a:off x="7185359" y="2750209"/>
            <a:ext cx="455035" cy="163550"/>
            <a:chOff x="-2569547" y="1767356"/>
            <a:chExt cx="455035" cy="163550"/>
          </a:xfrm>
        </p:grpSpPr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39D948C5-245B-43A9-910A-16F5AAC92E9C}"/>
                </a:ext>
              </a:extLst>
            </p:cNvPr>
            <p:cNvSpPr/>
            <p:nvPr/>
          </p:nvSpPr>
          <p:spPr bwMode="auto">
            <a:xfrm>
              <a:off x="-2569547" y="1777132"/>
              <a:ext cx="144000" cy="144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8A276FEE-F0D3-424A-B2B2-743CBA0B61E6}"/>
                </a:ext>
              </a:extLst>
            </p:cNvPr>
            <p:cNvSpPr txBox="1"/>
            <p:nvPr/>
          </p:nvSpPr>
          <p:spPr>
            <a:xfrm>
              <a:off x="-2258512" y="1771025"/>
              <a:ext cx="144000" cy="150108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lnSpc>
                  <a:spcPts val="1400"/>
                </a:lnSpc>
                <a:spcBef>
                  <a:spcPts val="0"/>
                </a:spcBef>
              </a:pPr>
              <a:r>
                <a:rPr lang="en-US" altLang="ja-JP" sz="1400" dirty="0">
                  <a:solidFill>
                    <a:srgbClr val="FF0000"/>
                  </a:solidFill>
                </a:rPr>
                <a:t>×</a:t>
              </a: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7DB7D4DD-B03B-4FFC-A2B2-4F588B294C31}"/>
                </a:ext>
              </a:extLst>
            </p:cNvPr>
            <p:cNvSpPr txBox="1"/>
            <p:nvPr/>
          </p:nvSpPr>
          <p:spPr>
            <a:xfrm>
              <a:off x="-2426621" y="1767356"/>
              <a:ext cx="194970" cy="16355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lnSpc>
                  <a:spcPts val="1200"/>
                </a:lnSpc>
                <a:spcBef>
                  <a:spcPts val="0"/>
                </a:spcBef>
              </a:pPr>
              <a:r>
                <a:rPr lang="ja-JP" altLang="en-US" sz="1100" b="0" dirty="0">
                  <a:solidFill>
                    <a:schemeClr val="tx1"/>
                  </a:solidFill>
                </a:rPr>
                <a:t>＋</a:t>
              </a:r>
              <a:endParaRPr lang="en-US" altLang="ja-JP" sz="11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BB7051EA-7A49-4D42-AE2F-652A7DE93254}"/>
              </a:ext>
            </a:extLst>
          </p:cNvPr>
          <p:cNvGrpSpPr/>
          <p:nvPr/>
        </p:nvGrpSpPr>
        <p:grpSpPr>
          <a:xfrm>
            <a:off x="8215404" y="2754188"/>
            <a:ext cx="455035" cy="163550"/>
            <a:chOff x="-2569547" y="1767356"/>
            <a:chExt cx="455035" cy="163550"/>
          </a:xfrm>
        </p:grpSpPr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1804E5A0-A2B1-45EF-B7C3-1B4A72E23038}"/>
                </a:ext>
              </a:extLst>
            </p:cNvPr>
            <p:cNvSpPr/>
            <p:nvPr/>
          </p:nvSpPr>
          <p:spPr bwMode="auto">
            <a:xfrm>
              <a:off x="-2569547" y="1777132"/>
              <a:ext cx="144000" cy="144000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0D7D3FD0-8656-4997-B135-BE9CCBCA7044}"/>
                </a:ext>
              </a:extLst>
            </p:cNvPr>
            <p:cNvSpPr txBox="1"/>
            <p:nvPr/>
          </p:nvSpPr>
          <p:spPr>
            <a:xfrm>
              <a:off x="-2258512" y="1773153"/>
              <a:ext cx="144000" cy="153774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lnSpc>
                  <a:spcPts val="1400"/>
                </a:lnSpc>
                <a:spcBef>
                  <a:spcPts val="0"/>
                </a:spcBef>
              </a:pPr>
              <a:r>
                <a:rPr lang="en-US" altLang="ja-JP" sz="1400" dirty="0">
                  <a:solidFill>
                    <a:srgbClr val="FF0000"/>
                  </a:solidFill>
                </a:rPr>
                <a:t>×</a:t>
              </a:r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78AA634B-5BE0-4666-A6F9-F9ACE7C8AFEC}"/>
                </a:ext>
              </a:extLst>
            </p:cNvPr>
            <p:cNvSpPr txBox="1"/>
            <p:nvPr/>
          </p:nvSpPr>
          <p:spPr>
            <a:xfrm>
              <a:off x="-2426621" y="1767356"/>
              <a:ext cx="194970" cy="16355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lnSpc>
                  <a:spcPts val="1200"/>
                </a:lnSpc>
                <a:spcBef>
                  <a:spcPts val="0"/>
                </a:spcBef>
              </a:pPr>
              <a:r>
                <a:rPr lang="ja-JP" altLang="en-US" sz="1100" b="0" dirty="0">
                  <a:solidFill>
                    <a:schemeClr val="tx1"/>
                  </a:solidFill>
                </a:rPr>
                <a:t>＋</a:t>
              </a:r>
              <a:endParaRPr lang="en-US" altLang="ja-JP" sz="11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8B3F3556-DF5C-4C6F-856D-E6B8EDCDCE32}"/>
              </a:ext>
            </a:extLst>
          </p:cNvPr>
          <p:cNvSpPr/>
          <p:nvPr/>
        </p:nvSpPr>
        <p:spPr bwMode="auto">
          <a:xfrm>
            <a:off x="7038205" y="2664561"/>
            <a:ext cx="1777834" cy="333646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5B71973-DFCE-4A77-AB38-3251F70D6B43}"/>
              </a:ext>
            </a:extLst>
          </p:cNvPr>
          <p:cNvSpPr txBox="1"/>
          <p:nvPr/>
        </p:nvSpPr>
        <p:spPr>
          <a:xfrm>
            <a:off x="6611063" y="3772499"/>
            <a:ext cx="2500846" cy="450286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一般的に競争力の高い産業だが、</a:t>
            </a:r>
            <a:endParaRPr lang="en-US" altLang="ja-JP" sz="1100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地域に立地していない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89DFBFF-0A9E-40AE-ADDB-1A5ACE8E10D6}"/>
              </a:ext>
            </a:extLst>
          </p:cNvPr>
          <p:cNvSpPr txBox="1"/>
          <p:nvPr/>
        </p:nvSpPr>
        <p:spPr>
          <a:xfrm>
            <a:off x="7857276" y="4411780"/>
            <a:ext cx="194970" cy="1635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en-US" altLang="ja-JP" sz="1100" b="0" dirty="0">
                <a:solidFill>
                  <a:schemeClr val="tx1"/>
                </a:solidFill>
              </a:rPr>
              <a:t>or</a:t>
            </a: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C03ED2B9-6DFB-42D1-8D0B-325A356AA935}"/>
              </a:ext>
            </a:extLst>
          </p:cNvPr>
          <p:cNvGrpSpPr/>
          <p:nvPr/>
        </p:nvGrpSpPr>
        <p:grpSpPr>
          <a:xfrm>
            <a:off x="7234913" y="4411779"/>
            <a:ext cx="455328" cy="163550"/>
            <a:chOff x="10165667" y="4022671"/>
            <a:chExt cx="455328" cy="163550"/>
          </a:xfrm>
        </p:grpSpPr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D1AA973C-1C31-4552-AF76-4879AD0DE625}"/>
                </a:ext>
              </a:extLst>
            </p:cNvPr>
            <p:cNvSpPr txBox="1"/>
            <p:nvPr/>
          </p:nvSpPr>
          <p:spPr>
            <a:xfrm>
              <a:off x="10165667" y="4029394"/>
              <a:ext cx="144000" cy="144000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2060"/>
              </a:solidFill>
              <a:prstDash val="solid"/>
              <a:miter lim="800000"/>
            </a:ln>
          </p:spPr>
          <p:txBody>
            <a:bodyPr vert="horz"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rgbClr val="002060"/>
                </a:buClr>
              </a:pPr>
              <a:endParaRPr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F2857CB7-27DE-4F4B-AD5E-937154A87216}"/>
                </a:ext>
              </a:extLst>
            </p:cNvPr>
            <p:cNvGrpSpPr/>
            <p:nvPr/>
          </p:nvGrpSpPr>
          <p:grpSpPr>
            <a:xfrm>
              <a:off x="10308886" y="4022671"/>
              <a:ext cx="312109" cy="163550"/>
              <a:chOff x="-2426621" y="1767356"/>
              <a:chExt cx="312109" cy="163550"/>
            </a:xfrm>
          </p:grpSpPr>
          <p:sp>
            <p:nvSpPr>
              <p:cNvPr id="168" name="テキスト ボックス 167">
                <a:extLst>
                  <a:ext uri="{FF2B5EF4-FFF2-40B4-BE49-F238E27FC236}">
                    <a16:creationId xmlns:a16="http://schemas.microsoft.com/office/drawing/2014/main" id="{90CCDCD7-110D-4744-B270-2807B8A06D2D}"/>
                  </a:ext>
                </a:extLst>
              </p:cNvPr>
              <p:cNvSpPr txBox="1"/>
              <p:nvPr/>
            </p:nvSpPr>
            <p:spPr>
              <a:xfrm>
                <a:off x="-2258512" y="1771025"/>
                <a:ext cx="144000" cy="150108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wrap="none" lIns="0" tIns="0" rIns="0" bIns="0" anchor="ctr">
                <a:noAutofit/>
              </a:bodyPr>
              <a:lstStyle>
                <a:defPPr>
                  <a:defRPr lang="ja-JP"/>
                </a:defPPr>
                <a:lvl1pPr algn="ctr">
                  <a:spcBef>
                    <a:spcPts val="600"/>
                  </a:spcBef>
                  <a:defRPr sz="1800" b="1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lvl1pPr>
              </a:lstStyle>
              <a:p>
                <a:pPr>
                  <a:lnSpc>
                    <a:spcPts val="1400"/>
                  </a:lnSpc>
                  <a:spcBef>
                    <a:spcPts val="0"/>
                  </a:spcBef>
                </a:pPr>
                <a:r>
                  <a:rPr lang="en-US" altLang="ja-JP" sz="1400" dirty="0">
                    <a:solidFill>
                      <a:srgbClr val="FF0000"/>
                    </a:solidFill>
                  </a:rPr>
                  <a:t>×</a:t>
                </a:r>
              </a:p>
            </p:txBody>
          </p:sp>
          <p:sp>
            <p:nvSpPr>
              <p:cNvPr id="169" name="テキスト ボックス 168">
                <a:extLst>
                  <a:ext uri="{FF2B5EF4-FFF2-40B4-BE49-F238E27FC236}">
                    <a16:creationId xmlns:a16="http://schemas.microsoft.com/office/drawing/2014/main" id="{2C21E7EA-C5BF-4F53-B88A-A0F548131468}"/>
                  </a:ext>
                </a:extLst>
              </p:cNvPr>
              <p:cNvSpPr txBox="1"/>
              <p:nvPr/>
            </p:nvSpPr>
            <p:spPr>
              <a:xfrm>
                <a:off x="-2426621" y="1767356"/>
                <a:ext cx="194970" cy="163550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wrap="none" lIns="0" tIns="0" rIns="0" bIns="0" anchor="ctr">
                <a:noAutofit/>
              </a:bodyPr>
              <a:lstStyle>
                <a:defPPr>
                  <a:defRPr lang="ja-JP"/>
                </a:defPPr>
                <a:lvl1pPr algn="ctr">
                  <a:spcBef>
                    <a:spcPts val="600"/>
                  </a:spcBef>
                  <a:defRPr sz="1800" b="1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lvl1pPr>
              </a:lstStyle>
              <a:p>
                <a:pPr>
                  <a:lnSpc>
                    <a:spcPts val="1200"/>
                  </a:lnSpc>
                  <a:spcBef>
                    <a:spcPts val="0"/>
                  </a:spcBef>
                </a:pPr>
                <a:r>
                  <a:rPr lang="ja-JP" altLang="en-US" sz="1100" b="0" dirty="0">
                    <a:solidFill>
                      <a:schemeClr val="tx1"/>
                    </a:solidFill>
                  </a:rPr>
                  <a:t>＋</a:t>
                </a:r>
                <a:endParaRPr lang="en-US" altLang="ja-JP" sz="1100" b="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B104AE3A-FCF6-49EE-A7EF-6553C586964C}"/>
              </a:ext>
            </a:extLst>
          </p:cNvPr>
          <p:cNvGrpSpPr/>
          <p:nvPr/>
        </p:nvGrpSpPr>
        <p:grpSpPr>
          <a:xfrm>
            <a:off x="8264177" y="4415758"/>
            <a:ext cx="456109" cy="163550"/>
            <a:chOff x="11194931" y="4026650"/>
            <a:chExt cx="456109" cy="163550"/>
          </a:xfrm>
        </p:grpSpPr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38861CDA-8A90-421C-A9DB-820F93E43CFD}"/>
                </a:ext>
              </a:extLst>
            </p:cNvPr>
            <p:cNvSpPr txBox="1"/>
            <p:nvPr/>
          </p:nvSpPr>
          <p:spPr>
            <a:xfrm>
              <a:off x="11194931" y="4039223"/>
              <a:ext cx="144000" cy="1440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2060"/>
              </a:solidFill>
              <a:prstDash val="solid"/>
              <a:miter lim="800000"/>
            </a:ln>
          </p:spPr>
          <p:txBody>
            <a:bodyPr vert="horz" wrap="square" rtlCol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rgbClr val="002060"/>
                </a:buClr>
              </a:pPr>
              <a:endParaRPr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72" name="グループ化 171">
              <a:extLst>
                <a:ext uri="{FF2B5EF4-FFF2-40B4-BE49-F238E27FC236}">
                  <a16:creationId xmlns:a16="http://schemas.microsoft.com/office/drawing/2014/main" id="{4BB060A7-3671-49EF-AC0F-466CC1168E11}"/>
                </a:ext>
              </a:extLst>
            </p:cNvPr>
            <p:cNvGrpSpPr/>
            <p:nvPr/>
          </p:nvGrpSpPr>
          <p:grpSpPr>
            <a:xfrm>
              <a:off x="11338931" y="4026650"/>
              <a:ext cx="312109" cy="163550"/>
              <a:chOff x="-2426621" y="1767356"/>
              <a:chExt cx="312109" cy="163550"/>
            </a:xfrm>
          </p:grpSpPr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94484985-9040-4AB6-B2B9-AB4ACBF04BE9}"/>
                  </a:ext>
                </a:extLst>
              </p:cNvPr>
              <p:cNvSpPr txBox="1"/>
              <p:nvPr/>
            </p:nvSpPr>
            <p:spPr>
              <a:xfrm>
                <a:off x="-2258512" y="1773153"/>
                <a:ext cx="144000" cy="153774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wrap="none" lIns="0" tIns="0" rIns="0" bIns="0" anchor="ctr">
                <a:noAutofit/>
              </a:bodyPr>
              <a:lstStyle>
                <a:defPPr>
                  <a:defRPr lang="ja-JP"/>
                </a:defPPr>
                <a:lvl1pPr algn="ctr">
                  <a:spcBef>
                    <a:spcPts val="600"/>
                  </a:spcBef>
                  <a:defRPr sz="1800" b="1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lvl1pPr>
              </a:lstStyle>
              <a:p>
                <a:pPr>
                  <a:lnSpc>
                    <a:spcPts val="1400"/>
                  </a:lnSpc>
                  <a:spcBef>
                    <a:spcPts val="0"/>
                  </a:spcBef>
                </a:pPr>
                <a:r>
                  <a:rPr lang="en-US" altLang="ja-JP" sz="1400" dirty="0">
                    <a:solidFill>
                      <a:srgbClr val="FF0000"/>
                    </a:solidFill>
                  </a:rPr>
                  <a:t>×</a:t>
                </a:r>
              </a:p>
            </p:txBody>
          </p:sp>
          <p:sp>
            <p:nvSpPr>
              <p:cNvPr id="174" name="テキスト ボックス 173">
                <a:extLst>
                  <a:ext uri="{FF2B5EF4-FFF2-40B4-BE49-F238E27FC236}">
                    <a16:creationId xmlns:a16="http://schemas.microsoft.com/office/drawing/2014/main" id="{2CA5CC0D-89DE-4303-91DF-821883B37CD5}"/>
                  </a:ext>
                </a:extLst>
              </p:cNvPr>
              <p:cNvSpPr txBox="1"/>
              <p:nvPr/>
            </p:nvSpPr>
            <p:spPr>
              <a:xfrm>
                <a:off x="-2426621" y="1767356"/>
                <a:ext cx="194970" cy="163550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wrap="none" lIns="0" tIns="0" rIns="0" bIns="0" anchor="ctr">
                <a:noAutofit/>
              </a:bodyPr>
              <a:lstStyle>
                <a:defPPr>
                  <a:defRPr lang="ja-JP"/>
                </a:defPPr>
                <a:lvl1pPr algn="ctr">
                  <a:spcBef>
                    <a:spcPts val="600"/>
                  </a:spcBef>
                  <a:defRPr sz="1800" b="1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lvl1pPr>
              </a:lstStyle>
              <a:p>
                <a:pPr>
                  <a:lnSpc>
                    <a:spcPts val="1200"/>
                  </a:lnSpc>
                  <a:spcBef>
                    <a:spcPts val="0"/>
                  </a:spcBef>
                </a:pPr>
                <a:r>
                  <a:rPr lang="ja-JP" altLang="en-US" sz="1100" b="0" dirty="0">
                    <a:solidFill>
                      <a:schemeClr val="tx1"/>
                    </a:solidFill>
                  </a:rPr>
                  <a:t>＋</a:t>
                </a:r>
                <a:endParaRPr lang="en-US" altLang="ja-JP" sz="1100" b="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0C776909-FFF9-40D2-9E89-4DDD8BCC4B84}"/>
              </a:ext>
            </a:extLst>
          </p:cNvPr>
          <p:cNvSpPr/>
          <p:nvPr/>
        </p:nvSpPr>
        <p:spPr bwMode="auto">
          <a:xfrm>
            <a:off x="7088052" y="4326131"/>
            <a:ext cx="1777834" cy="333646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8A1AF9D0-7510-4294-870B-98C14D34E17E}"/>
              </a:ext>
            </a:extLst>
          </p:cNvPr>
          <p:cNvSpPr txBox="1"/>
          <p:nvPr/>
        </p:nvSpPr>
        <p:spPr>
          <a:xfrm>
            <a:off x="6621871" y="5321187"/>
            <a:ext cx="2490038" cy="3400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競争力の高い </a:t>
            </a:r>
            <a:r>
              <a:rPr lang="en-US" altLang="ja-JP" sz="1100" dirty="0">
                <a:solidFill>
                  <a:schemeClr val="tx1"/>
                </a:solidFill>
              </a:rPr>
              <a:t>or </a:t>
            </a:r>
            <a:r>
              <a:rPr lang="ja-JP" altLang="en-US" sz="1100" dirty="0">
                <a:solidFill>
                  <a:schemeClr val="tx1"/>
                </a:solidFill>
              </a:rPr>
              <a:t>得意な産業で、</a:t>
            </a:r>
            <a:endParaRPr lang="en-US" altLang="ja-JP" sz="1100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産業クラスターを形成していない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0E436249-BCB1-4E70-813C-0FAF96615E45}"/>
              </a:ext>
            </a:extLst>
          </p:cNvPr>
          <p:cNvSpPr txBox="1"/>
          <p:nvPr/>
        </p:nvSpPr>
        <p:spPr>
          <a:xfrm rot="5400000">
            <a:off x="7792752" y="4162147"/>
            <a:ext cx="194970" cy="1635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＝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F70FA71D-B953-41C0-B777-1B131FCAF645}"/>
              </a:ext>
            </a:extLst>
          </p:cNvPr>
          <p:cNvSpPr txBox="1"/>
          <p:nvPr/>
        </p:nvSpPr>
        <p:spPr>
          <a:xfrm rot="5400000">
            <a:off x="7791357" y="5649565"/>
            <a:ext cx="194970" cy="1635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＝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31472C66-E8BE-4896-B39E-2D01B3BA8DC4}"/>
              </a:ext>
            </a:extLst>
          </p:cNvPr>
          <p:cNvGrpSpPr/>
          <p:nvPr/>
        </p:nvGrpSpPr>
        <p:grpSpPr>
          <a:xfrm>
            <a:off x="6320742" y="2359485"/>
            <a:ext cx="454724" cy="469077"/>
            <a:chOff x="10438069" y="3140253"/>
            <a:chExt cx="454724" cy="469077"/>
          </a:xfrm>
        </p:grpSpPr>
        <p:sp>
          <p:nvSpPr>
            <p:cNvPr id="180" name="右矢印 4">
              <a:extLst>
                <a:ext uri="{FF2B5EF4-FFF2-40B4-BE49-F238E27FC236}">
                  <a16:creationId xmlns:a16="http://schemas.microsoft.com/office/drawing/2014/main" id="{5041E1BC-4E29-48E2-B975-FE5B760CF73A}"/>
                </a:ext>
              </a:extLst>
            </p:cNvPr>
            <p:cNvSpPr/>
            <p:nvPr/>
          </p:nvSpPr>
          <p:spPr bwMode="auto">
            <a:xfrm flipH="1" flipV="1">
              <a:off x="10438069" y="3140253"/>
              <a:ext cx="454723" cy="469077"/>
            </a:xfrm>
            <a:prstGeom prst="rightArrow">
              <a:avLst/>
            </a:prstGeom>
            <a:solidFill>
              <a:srgbClr val="00808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1100" dirty="0"/>
            </a:p>
          </p:txBody>
        </p:sp>
        <p:sp>
          <p:nvSpPr>
            <p:cNvPr id="181" name="テキスト ボックス 180">
              <a:extLst>
                <a:ext uri="{FF2B5EF4-FFF2-40B4-BE49-F238E27FC236}">
                  <a16:creationId xmlns:a16="http://schemas.microsoft.com/office/drawing/2014/main" id="{0AC37211-E465-40B3-99D7-6EE5BCF2D6CE}"/>
                </a:ext>
              </a:extLst>
            </p:cNvPr>
            <p:cNvSpPr txBox="1"/>
            <p:nvPr/>
          </p:nvSpPr>
          <p:spPr>
            <a:xfrm>
              <a:off x="10558048" y="3284991"/>
              <a:ext cx="334745" cy="1796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転記</a:t>
              </a:r>
              <a:endPara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B9DEC285-EB46-4B63-96CD-482843E82B84}"/>
              </a:ext>
            </a:extLst>
          </p:cNvPr>
          <p:cNvGrpSpPr/>
          <p:nvPr/>
        </p:nvGrpSpPr>
        <p:grpSpPr>
          <a:xfrm>
            <a:off x="6315012" y="3911845"/>
            <a:ext cx="454724" cy="469077"/>
            <a:chOff x="10438069" y="3140253"/>
            <a:chExt cx="454724" cy="469077"/>
          </a:xfrm>
        </p:grpSpPr>
        <p:sp>
          <p:nvSpPr>
            <p:cNvPr id="183" name="右矢印 4">
              <a:extLst>
                <a:ext uri="{FF2B5EF4-FFF2-40B4-BE49-F238E27FC236}">
                  <a16:creationId xmlns:a16="http://schemas.microsoft.com/office/drawing/2014/main" id="{8B0DAD4C-53E4-4441-98FC-68C495B790A6}"/>
                </a:ext>
              </a:extLst>
            </p:cNvPr>
            <p:cNvSpPr/>
            <p:nvPr/>
          </p:nvSpPr>
          <p:spPr bwMode="auto">
            <a:xfrm flipH="1" flipV="1">
              <a:off x="10438069" y="3140253"/>
              <a:ext cx="454723" cy="469077"/>
            </a:xfrm>
            <a:prstGeom prst="rightArrow">
              <a:avLst/>
            </a:prstGeom>
            <a:solidFill>
              <a:srgbClr val="00808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1100" dirty="0"/>
            </a:p>
          </p:txBody>
        </p:sp>
        <p:sp>
          <p:nvSpPr>
            <p:cNvPr id="184" name="テキスト ボックス 183">
              <a:extLst>
                <a:ext uri="{FF2B5EF4-FFF2-40B4-BE49-F238E27FC236}">
                  <a16:creationId xmlns:a16="http://schemas.microsoft.com/office/drawing/2014/main" id="{4405B8D4-8936-42D4-B5A5-5875248298A6}"/>
                </a:ext>
              </a:extLst>
            </p:cNvPr>
            <p:cNvSpPr txBox="1"/>
            <p:nvPr/>
          </p:nvSpPr>
          <p:spPr>
            <a:xfrm>
              <a:off x="10558048" y="3284991"/>
              <a:ext cx="334745" cy="1796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転記</a:t>
              </a:r>
              <a:endPara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85" name="グループ化 184">
            <a:extLst>
              <a:ext uri="{FF2B5EF4-FFF2-40B4-BE49-F238E27FC236}">
                <a16:creationId xmlns:a16="http://schemas.microsoft.com/office/drawing/2014/main" id="{142C1F8D-BA06-4416-A386-81A2F61AEF7E}"/>
              </a:ext>
            </a:extLst>
          </p:cNvPr>
          <p:cNvGrpSpPr/>
          <p:nvPr/>
        </p:nvGrpSpPr>
        <p:grpSpPr>
          <a:xfrm>
            <a:off x="6291649" y="5433192"/>
            <a:ext cx="454724" cy="469077"/>
            <a:chOff x="10438069" y="3140253"/>
            <a:chExt cx="454724" cy="469077"/>
          </a:xfrm>
        </p:grpSpPr>
        <p:sp>
          <p:nvSpPr>
            <p:cNvPr id="186" name="右矢印 4">
              <a:extLst>
                <a:ext uri="{FF2B5EF4-FFF2-40B4-BE49-F238E27FC236}">
                  <a16:creationId xmlns:a16="http://schemas.microsoft.com/office/drawing/2014/main" id="{9ADF0F5F-0BF9-4096-94CB-CB8756667F33}"/>
                </a:ext>
              </a:extLst>
            </p:cNvPr>
            <p:cNvSpPr/>
            <p:nvPr/>
          </p:nvSpPr>
          <p:spPr bwMode="auto">
            <a:xfrm flipH="1" flipV="1">
              <a:off x="10438069" y="3140253"/>
              <a:ext cx="454723" cy="469077"/>
            </a:xfrm>
            <a:prstGeom prst="rightArrow">
              <a:avLst/>
            </a:prstGeom>
            <a:solidFill>
              <a:srgbClr val="00808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1100" dirty="0"/>
            </a:p>
          </p:txBody>
        </p:sp>
        <p:sp>
          <p:nvSpPr>
            <p:cNvPr id="187" name="テキスト ボックス 186">
              <a:extLst>
                <a:ext uri="{FF2B5EF4-FFF2-40B4-BE49-F238E27FC236}">
                  <a16:creationId xmlns:a16="http://schemas.microsoft.com/office/drawing/2014/main" id="{19D16A19-DDC3-4C61-BCF3-3184649945CA}"/>
                </a:ext>
              </a:extLst>
            </p:cNvPr>
            <p:cNvSpPr txBox="1"/>
            <p:nvPr/>
          </p:nvSpPr>
          <p:spPr>
            <a:xfrm>
              <a:off x="10558048" y="3284991"/>
              <a:ext cx="334745" cy="1796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転記</a:t>
              </a:r>
              <a:endPara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8" name="円/楕円 23">
            <a:extLst>
              <a:ext uri="{FF2B5EF4-FFF2-40B4-BE49-F238E27FC236}">
                <a16:creationId xmlns:a16="http://schemas.microsoft.com/office/drawing/2014/main" id="{868CB40F-E88D-4071-8B7A-86E371250581}"/>
              </a:ext>
            </a:extLst>
          </p:cNvPr>
          <p:cNvSpPr/>
          <p:nvPr/>
        </p:nvSpPr>
        <p:spPr bwMode="auto">
          <a:xfrm>
            <a:off x="6353143" y="1952859"/>
            <a:ext cx="706216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課題１の産業</a:t>
            </a:r>
          </a:p>
        </p:txBody>
      </p:sp>
      <p:sp>
        <p:nvSpPr>
          <p:cNvPr id="189" name="円/楕円 23">
            <a:extLst>
              <a:ext uri="{FF2B5EF4-FFF2-40B4-BE49-F238E27FC236}">
                <a16:creationId xmlns:a16="http://schemas.microsoft.com/office/drawing/2014/main" id="{406886EA-7DC8-4F2C-93BB-CCAEE9DC1A46}"/>
              </a:ext>
            </a:extLst>
          </p:cNvPr>
          <p:cNvSpPr/>
          <p:nvPr/>
        </p:nvSpPr>
        <p:spPr bwMode="auto">
          <a:xfrm>
            <a:off x="6348953" y="3545991"/>
            <a:ext cx="706216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課題２の産業</a:t>
            </a:r>
          </a:p>
        </p:txBody>
      </p:sp>
      <p:sp>
        <p:nvSpPr>
          <p:cNvPr id="190" name="円/楕円 23">
            <a:extLst>
              <a:ext uri="{FF2B5EF4-FFF2-40B4-BE49-F238E27FC236}">
                <a16:creationId xmlns:a16="http://schemas.microsoft.com/office/drawing/2014/main" id="{E18323C5-C9BA-4E7B-8956-2D7D2BCD7B5D}"/>
              </a:ext>
            </a:extLst>
          </p:cNvPr>
          <p:cNvSpPr/>
          <p:nvPr/>
        </p:nvSpPr>
        <p:spPr bwMode="auto">
          <a:xfrm>
            <a:off x="6353143" y="5095508"/>
            <a:ext cx="706216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課題３の産業</a:t>
            </a:r>
          </a:p>
        </p:txBody>
      </p:sp>
      <p:grpSp>
        <p:nvGrpSpPr>
          <p:cNvPr id="191" name="グループ化 190">
            <a:extLst>
              <a:ext uri="{FF2B5EF4-FFF2-40B4-BE49-F238E27FC236}">
                <a16:creationId xmlns:a16="http://schemas.microsoft.com/office/drawing/2014/main" id="{9B2C05D2-CB45-4CC2-B180-5D144E2C82CF}"/>
              </a:ext>
            </a:extLst>
          </p:cNvPr>
          <p:cNvGrpSpPr/>
          <p:nvPr/>
        </p:nvGrpSpPr>
        <p:grpSpPr>
          <a:xfrm>
            <a:off x="6668146" y="5824479"/>
            <a:ext cx="2390495" cy="636501"/>
            <a:chOff x="6555446" y="5634113"/>
            <a:chExt cx="2390495" cy="636501"/>
          </a:xfrm>
        </p:grpSpPr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C783DB07-E72E-49E0-BC54-ECD6142EA098}"/>
                </a:ext>
              </a:extLst>
            </p:cNvPr>
            <p:cNvSpPr txBox="1"/>
            <p:nvPr/>
          </p:nvSpPr>
          <p:spPr>
            <a:xfrm>
              <a:off x="6555446" y="5634113"/>
              <a:ext cx="2390495" cy="63650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sysDash"/>
              <a:miter lim="800000"/>
            </a:ln>
          </p:spPr>
          <p:txBody>
            <a:bodyPr wrap="none" lIns="36000" tIns="36000" rIns="36000" bIns="36000" anchor="t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 marL="108000" indent="-108000" algn="l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ja-JP" altLang="en-US" sz="1100" b="0" dirty="0">
                  <a:solidFill>
                    <a:schemeClr val="tx1"/>
                  </a:solidFill>
                </a:rPr>
                <a:t>　　、　　で、★以外の産業</a:t>
              </a:r>
              <a:r>
                <a:rPr lang="ja-JP" altLang="en-US" sz="800" b="0" dirty="0">
                  <a:solidFill>
                    <a:schemeClr val="tx1"/>
                  </a:solidFill>
                </a:rPr>
                <a:t>（</a:t>
              </a:r>
              <a:r>
                <a:rPr lang="en-US" altLang="ja-JP" sz="800" b="0" dirty="0">
                  <a:solidFill>
                    <a:schemeClr val="tx1"/>
                  </a:solidFill>
                </a:rPr>
                <a:t>14</a:t>
              </a:r>
              <a:r>
                <a:rPr lang="ja-JP" altLang="en-US" sz="800" b="0" dirty="0">
                  <a:solidFill>
                    <a:schemeClr val="tx1"/>
                  </a:solidFill>
                </a:rPr>
                <a:t>スライド）</a:t>
              </a:r>
              <a:endParaRPr lang="en-US" altLang="ja-JP" sz="800" b="0" dirty="0">
                <a:solidFill>
                  <a:schemeClr val="tx1"/>
                </a:solidFill>
              </a:endParaRPr>
            </a:p>
            <a:p>
              <a:pPr algn="l">
                <a:lnSpc>
                  <a:spcPts val="1200"/>
                </a:lnSpc>
                <a:spcBef>
                  <a:spcPts val="0"/>
                </a:spcBef>
              </a:pPr>
              <a:endParaRPr lang="en-US" altLang="ja-JP" sz="1100" b="0" dirty="0">
                <a:solidFill>
                  <a:schemeClr val="tx1"/>
                </a:solidFill>
              </a:endParaRPr>
            </a:p>
            <a:p>
              <a:pPr marL="108000" indent="-108000" algn="l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ja-JP" altLang="en-US" sz="1100" b="0" dirty="0">
                  <a:solidFill>
                    <a:schemeClr val="tx1"/>
                  </a:solidFill>
                </a:rPr>
                <a:t>　　、　　で第</a:t>
              </a:r>
              <a:r>
                <a:rPr lang="en-US" altLang="ja-JP" sz="1100" b="0" dirty="0">
                  <a:solidFill>
                    <a:schemeClr val="tx1"/>
                  </a:solidFill>
                </a:rPr>
                <a:t>2</a:t>
              </a:r>
              <a:r>
                <a:rPr lang="ja-JP" altLang="en-US" sz="1100" b="0" dirty="0">
                  <a:solidFill>
                    <a:schemeClr val="tx1"/>
                  </a:solidFill>
                </a:rPr>
                <a:t>、</a:t>
              </a:r>
              <a:r>
                <a:rPr lang="en-US" altLang="ja-JP" sz="1100" b="0" dirty="0">
                  <a:solidFill>
                    <a:schemeClr val="tx1"/>
                  </a:solidFill>
                </a:rPr>
                <a:t>3</a:t>
              </a:r>
              <a:r>
                <a:rPr lang="ja-JP" altLang="en-US" sz="1100" b="0" dirty="0">
                  <a:solidFill>
                    <a:schemeClr val="tx1"/>
                  </a:solidFill>
                </a:rPr>
                <a:t>象限に位置する産業</a:t>
              </a:r>
              <a:endParaRPr lang="en-US" altLang="ja-JP" sz="1100" b="0" dirty="0">
                <a:solidFill>
                  <a:schemeClr val="tx1"/>
                </a:solidFill>
              </a:endParaRPr>
            </a:p>
          </p:txBody>
        </p:sp>
        <p:sp>
          <p:nvSpPr>
            <p:cNvPr id="193" name="テキスト ボックス 192">
              <a:extLst>
                <a:ext uri="{FF2B5EF4-FFF2-40B4-BE49-F238E27FC236}">
                  <a16:creationId xmlns:a16="http://schemas.microsoft.com/office/drawing/2014/main" id="{C45CC5F3-A27B-4DD9-BACA-9219565ECD0E}"/>
                </a:ext>
              </a:extLst>
            </p:cNvPr>
            <p:cNvSpPr txBox="1"/>
            <p:nvPr/>
          </p:nvSpPr>
          <p:spPr>
            <a:xfrm>
              <a:off x="7628676" y="5802174"/>
              <a:ext cx="194970" cy="16355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lnSpc>
                  <a:spcPts val="1200"/>
                </a:lnSpc>
                <a:spcBef>
                  <a:spcPts val="0"/>
                </a:spcBef>
              </a:pPr>
              <a:r>
                <a:rPr lang="en-US" altLang="ja-JP" sz="1100" b="0" dirty="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id="{60AF5F88-82AB-4E7E-B615-1356C3C84AFC}"/>
                </a:ext>
              </a:extLst>
            </p:cNvPr>
            <p:cNvSpPr/>
            <p:nvPr/>
          </p:nvSpPr>
          <p:spPr bwMode="auto">
            <a:xfrm>
              <a:off x="6996787" y="5969827"/>
              <a:ext cx="144000" cy="144000"/>
            </a:xfrm>
            <a:prstGeom prst="rect">
              <a:avLst/>
            </a:prstGeom>
            <a:solidFill>
              <a:srgbClr val="0070C0">
                <a:alpha val="22000"/>
              </a:srgbClr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95" name="正方形/長方形 194">
              <a:extLst>
                <a:ext uri="{FF2B5EF4-FFF2-40B4-BE49-F238E27FC236}">
                  <a16:creationId xmlns:a16="http://schemas.microsoft.com/office/drawing/2014/main" id="{7B329782-AE46-4F3F-8310-32B6A1527984}"/>
                </a:ext>
              </a:extLst>
            </p:cNvPr>
            <p:cNvSpPr/>
            <p:nvPr/>
          </p:nvSpPr>
          <p:spPr bwMode="auto">
            <a:xfrm>
              <a:off x="6691348" y="5972166"/>
              <a:ext cx="144000" cy="144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96" name="テキスト ボックス 195">
              <a:extLst>
                <a:ext uri="{FF2B5EF4-FFF2-40B4-BE49-F238E27FC236}">
                  <a16:creationId xmlns:a16="http://schemas.microsoft.com/office/drawing/2014/main" id="{8CD9F943-5329-4CD5-B5A0-2EE9A2EB966F}"/>
                </a:ext>
              </a:extLst>
            </p:cNvPr>
            <p:cNvSpPr txBox="1"/>
            <p:nvPr/>
          </p:nvSpPr>
          <p:spPr>
            <a:xfrm>
              <a:off x="6686827" y="6142627"/>
              <a:ext cx="511285" cy="126000"/>
            </a:xfrm>
            <a:prstGeom prst="rect">
              <a:avLst/>
            </a:prstGeom>
            <a:noFill/>
          </p:spPr>
          <p:txBody>
            <a:bodyPr wrap="none" lIns="0" rtlCol="0" anchor="ctr">
              <a:noAutofit/>
            </a:bodyPr>
            <a:lstStyle/>
            <a:p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(15</a:t>
              </a: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スライド</a:t>
              </a:r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4AE388E3-CC4B-444D-AF34-B72537EDE83E}"/>
              </a:ext>
            </a:extLst>
          </p:cNvPr>
          <p:cNvSpPr/>
          <p:nvPr/>
        </p:nvSpPr>
        <p:spPr bwMode="auto">
          <a:xfrm>
            <a:off x="7102401" y="5859823"/>
            <a:ext cx="144000" cy="144000"/>
          </a:xfrm>
          <a:prstGeom prst="rect">
            <a:avLst/>
          </a:prstGeom>
          <a:solidFill>
            <a:srgbClr val="0070C0">
              <a:alpha val="22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B21AE2C9-4240-401A-BA9B-5CC225E54203}"/>
              </a:ext>
            </a:extLst>
          </p:cNvPr>
          <p:cNvSpPr/>
          <p:nvPr/>
        </p:nvSpPr>
        <p:spPr bwMode="auto">
          <a:xfrm>
            <a:off x="6796962" y="5862162"/>
            <a:ext cx="144000" cy="14400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2609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7" y="2243011"/>
            <a:ext cx="504000" cy="422172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7" y="2695509"/>
            <a:ext cx="504000" cy="955674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1015725"/>
            <a:ext cx="504000" cy="56880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5" y="2695509"/>
            <a:ext cx="8014447" cy="9556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〇〇市で働くよりも周辺地域で働いた方が受け取る賃金が高い　　　　　　</a:t>
            </a: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1528"/>
            <a:ext cx="9144000" cy="490943"/>
          </a:xfrm>
        </p:spPr>
        <p:txBody>
          <a:bodyPr anchor="b"/>
          <a:lstStyle/>
          <a:p>
            <a:r>
              <a:rPr kumimoji="1" lang="ja-JP" altLang="en-US" sz="20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分配面の長所と短所の</a:t>
            </a:r>
            <a:r>
              <a:rPr lang="ja-JP" altLang="en-US" sz="2000" dirty="0">
                <a:solidFill>
                  <a:srgbClr val="009999"/>
                </a:solidFill>
                <a:cs typeface="Meiryo UI" panose="020B0604030504040204" pitchFamily="50" charset="-128"/>
              </a:rPr>
              <a:t>作業</a:t>
            </a:r>
            <a:r>
              <a:rPr kumimoji="1" lang="ja-JP" altLang="en-US" sz="20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r>
              <a:rPr lang="ja-JP" altLang="en-US" sz="2000" dirty="0">
                <a:solidFill>
                  <a:srgbClr val="009999"/>
                </a:solidFill>
                <a:cs typeface="Meiryo UI" panose="020B0604030504040204" pitchFamily="50" charset="-128"/>
              </a:rPr>
              <a:t>①循環率、</a:t>
            </a:r>
            <a:r>
              <a:rPr lang="en-US" altLang="ja-JP" sz="2000" dirty="0">
                <a:solidFill>
                  <a:srgbClr val="009999"/>
                </a:solidFill>
                <a:cs typeface="Meiryo UI" panose="020B0604030504040204" pitchFamily="50" charset="-128"/>
              </a:rPr>
              <a:t>1</a:t>
            </a:r>
            <a:r>
              <a:rPr lang="ja-JP" altLang="en-US" sz="2000" dirty="0">
                <a:solidFill>
                  <a:srgbClr val="009999"/>
                </a:solidFill>
                <a:cs typeface="Meiryo UI" panose="020B0604030504040204" pitchFamily="50" charset="-128"/>
              </a:rPr>
              <a:t>人当たり雇用者所得の水準</a:t>
            </a:r>
            <a:endParaRPr kumimoji="1" lang="ja-JP" altLang="en-US" sz="20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737493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１）地域経済循環率（＝生産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分配）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1675853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人当たり雇用者所得の水準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5" y="1015725"/>
            <a:ext cx="84132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ja-JP" sz="1200" b="1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74.1%</a:t>
            </a:r>
          </a:p>
          <a:p>
            <a:pPr>
              <a:spcAft>
                <a:spcPts val="600"/>
              </a:spcAft>
            </a:pPr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⇒</a:t>
            </a:r>
            <a:r>
              <a:rPr lang="ja-JP" altLang="en-US" sz="1200" b="1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財政移転による所得の流入に依存したアンバランスな構造</a:t>
            </a:r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4" y="2243011"/>
            <a:ext cx="3708000" cy="4221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ja-JP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382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人</a:t>
            </a:r>
            <a:endParaRPr lang="en-US" altLang="ja-JP" sz="1200" b="1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85" y="1960575"/>
            <a:ext cx="3708000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従業者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人当たり雇用者所得（従業地ベース）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3748031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）住民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人当たり所得の水準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4920232" y="2243122"/>
            <a:ext cx="3744000" cy="42206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ja-JP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384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人</a:t>
            </a:r>
            <a:endParaRPr lang="en-US" altLang="ja-JP" sz="1200" b="1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232" y="1960983"/>
            <a:ext cx="3744000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就業者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人当たり雇用者所得（居住地ベース）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6" y="4299353"/>
            <a:ext cx="25560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b="1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85" y="4027821"/>
            <a:ext cx="2554063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夜間人口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796" y="4027821"/>
            <a:ext cx="2556000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夜間人口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人当たりその他所得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744" y="4027821"/>
            <a:ext cx="2556001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夜間人口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人当たり所得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 bwMode="auto">
          <a:xfrm>
            <a:off x="6081990" y="4416234"/>
            <a:ext cx="243561" cy="325068"/>
          </a:xfrm>
          <a:prstGeom prst="rightArrow">
            <a:avLst/>
          </a:prstGeom>
          <a:solidFill>
            <a:srgbClr val="00808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 sz="1100" dirty="0"/>
          </a:p>
        </p:txBody>
      </p:sp>
      <p:sp>
        <p:nvSpPr>
          <p:cNvPr id="6" name="加算 5"/>
          <p:cNvSpPr/>
          <p:nvPr/>
        </p:nvSpPr>
        <p:spPr bwMode="auto">
          <a:xfrm>
            <a:off x="3196864" y="4427313"/>
            <a:ext cx="325329" cy="302910"/>
          </a:xfrm>
          <a:prstGeom prst="mathPlus">
            <a:avLst/>
          </a:prstGeom>
          <a:solidFill>
            <a:srgbClr val="00808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 sz="1100" dirty="0"/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653982" y="4868004"/>
            <a:ext cx="380319" cy="1584000"/>
          </a:xfrm>
          <a:prstGeom prst="line">
            <a:avLst/>
          </a:prstGeom>
          <a:noFill/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線コネクタ 75"/>
          <p:cNvCxnSpPr/>
          <p:nvPr/>
        </p:nvCxnSpPr>
        <p:spPr bwMode="auto">
          <a:xfrm flipH="1">
            <a:off x="1034300" y="6459376"/>
            <a:ext cx="3780000" cy="0"/>
          </a:xfrm>
          <a:prstGeom prst="line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/>
          <p:nvPr/>
        </p:nvCxnSpPr>
        <p:spPr bwMode="auto">
          <a:xfrm>
            <a:off x="4831763" y="4868004"/>
            <a:ext cx="380319" cy="1584000"/>
          </a:xfrm>
          <a:prstGeom prst="line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コネクタ 78"/>
          <p:cNvCxnSpPr/>
          <p:nvPr/>
        </p:nvCxnSpPr>
        <p:spPr bwMode="auto">
          <a:xfrm flipH="1">
            <a:off x="5211116" y="6451756"/>
            <a:ext cx="3780000" cy="0"/>
          </a:xfrm>
          <a:prstGeom prst="line">
            <a:avLst/>
          </a:prstGeom>
          <a:noFill/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7" y="4894580"/>
            <a:ext cx="504000" cy="1579464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B00BBF9-4F2A-8F3C-6F38-9EC5243B3310}"/>
              </a:ext>
            </a:extLst>
          </p:cNvPr>
          <p:cNvSpPr txBox="1"/>
          <p:nvPr/>
        </p:nvSpPr>
        <p:spPr>
          <a:xfrm>
            <a:off x="8611105" y="73749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B00BBF9-4F2A-8F3C-6F38-9EC5243B3310}"/>
              </a:ext>
            </a:extLst>
          </p:cNvPr>
          <p:cNvSpPr txBox="1"/>
          <p:nvPr/>
        </p:nvSpPr>
        <p:spPr>
          <a:xfrm>
            <a:off x="8611105" y="374755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B00BBF9-4F2A-8F3C-6F38-9EC5243B3310}"/>
              </a:ext>
            </a:extLst>
          </p:cNvPr>
          <p:cNvSpPr txBox="1"/>
          <p:nvPr/>
        </p:nvSpPr>
        <p:spPr>
          <a:xfrm>
            <a:off x="8611105" y="167585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0800000">
            <a:off x="4357784" y="2291975"/>
            <a:ext cx="549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endParaRPr lang="en-US" altLang="ja-JP" sz="1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3500014" y="4297171"/>
            <a:ext cx="25560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b="1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347734" y="4301653"/>
            <a:ext cx="25560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b="1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4" name="円/楕円 23"/>
          <p:cNvSpPr/>
          <p:nvPr/>
        </p:nvSpPr>
        <p:spPr bwMode="auto">
          <a:xfrm>
            <a:off x="8452097" y="4055882"/>
            <a:ext cx="424269" cy="3714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長所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en-US" altLang="ja-JP" sz="600" b="1" dirty="0">
                <a:latin typeface="Meiryo UI" pitchFamily="50" charset="-128"/>
                <a:ea typeface="Meiryo UI" pitchFamily="50" charset="-128"/>
              </a:rPr>
              <a:t>or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  <a:endParaRPr lang="en-US" altLang="ja-JP" sz="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1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36</a:t>
            </a:fld>
            <a:endParaRPr lang="en-US" altLang="ja-JP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4297171"/>
            <a:ext cx="504000" cy="56865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758179" y="4916843"/>
            <a:ext cx="378896" cy="178715"/>
          </a:xfrm>
          <a:prstGeom prst="roundRect">
            <a:avLst/>
          </a:prstGeom>
          <a:solidFill>
            <a:srgbClr val="D3F9EB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要因</a:t>
            </a:r>
          </a:p>
        </p:txBody>
      </p:sp>
      <p:sp>
        <p:nvSpPr>
          <p:cNvPr id="69" name="角丸四角形 68"/>
          <p:cNvSpPr/>
          <p:nvPr/>
        </p:nvSpPr>
        <p:spPr bwMode="auto">
          <a:xfrm>
            <a:off x="4933749" y="4912612"/>
            <a:ext cx="378896" cy="178715"/>
          </a:xfrm>
          <a:prstGeom prst="roundRect">
            <a:avLst/>
          </a:prstGeom>
          <a:solidFill>
            <a:srgbClr val="D3F9EB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要因</a:t>
            </a:r>
          </a:p>
        </p:txBody>
      </p:sp>
      <p:sp>
        <p:nvSpPr>
          <p:cNvPr id="59" name="四角形吹き出し 51">
            <a:extLst>
              <a:ext uri="{FF2B5EF4-FFF2-40B4-BE49-F238E27FC236}">
                <a16:creationId xmlns:a16="http://schemas.microsoft.com/office/drawing/2014/main" id="{C9AE59C1-3994-43D5-B1F8-60AEBC9AF41E}"/>
              </a:ext>
            </a:extLst>
          </p:cNvPr>
          <p:cNvSpPr/>
          <p:nvPr/>
        </p:nvSpPr>
        <p:spPr bwMode="auto">
          <a:xfrm>
            <a:off x="866553" y="3803469"/>
            <a:ext cx="5633307" cy="2841171"/>
          </a:xfrm>
          <a:prstGeom prst="wedgeRectCallout">
            <a:avLst>
              <a:gd name="adj1" fmla="val 18123"/>
              <a:gd name="adj2" fmla="val -67870"/>
            </a:avLst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「従業地ベース＞就業地ベース」　であれば、下記のことを意味している。</a:t>
            </a: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域内で働く方が域外で働くよりも雇用者所得が高い水準である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それに伴い、域外からの労働力流入により、域外に所得が流出していることがある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「従業地ベース＜就業地ベース」　</a:t>
            </a: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であれば、下記のことを意味している。</a:t>
            </a:r>
            <a:endParaRPr lang="ja-JP" altLang="en-US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域内で働く方が域外で働くよりも雇用者所得が低い水準である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それに伴い、域外への労働力流出により、域外から所得が流入していることがある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4F9AC7E-0495-4FF3-B092-0A63CECBAD87}"/>
              </a:ext>
            </a:extLst>
          </p:cNvPr>
          <p:cNvSpPr txBox="1"/>
          <p:nvPr/>
        </p:nvSpPr>
        <p:spPr>
          <a:xfrm>
            <a:off x="2627682" y="6660133"/>
            <a:ext cx="2498423" cy="19160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Bef>
                <a:spcPts val="0"/>
              </a:spcBef>
            </a:pPr>
            <a:r>
              <a:rPr lang="ja-JP" altLang="en-US" sz="900" b="0" dirty="0">
                <a:solidFill>
                  <a:schemeClr val="tx1"/>
                </a:solidFill>
              </a:rPr>
              <a:t>注：手引き実践編（施策検討の演習）の〇〇市の分析を基に例示</a:t>
            </a:r>
            <a:endParaRPr lang="en-US" altLang="ja-JP" sz="900" b="0" dirty="0">
              <a:solidFill>
                <a:schemeClr val="tx1"/>
              </a:solidFill>
            </a:endParaRPr>
          </a:p>
        </p:txBody>
      </p:sp>
      <p:sp>
        <p:nvSpPr>
          <p:cNvPr id="54" name="円/楕円 23">
            <a:extLst>
              <a:ext uri="{FF2B5EF4-FFF2-40B4-BE49-F238E27FC236}">
                <a16:creationId xmlns:a16="http://schemas.microsoft.com/office/drawing/2014/main" id="{8A17D7C3-BE32-45CD-BE71-BC53740A7E75}"/>
              </a:ext>
            </a:extLst>
          </p:cNvPr>
          <p:cNvSpPr/>
          <p:nvPr/>
        </p:nvSpPr>
        <p:spPr bwMode="auto">
          <a:xfrm>
            <a:off x="544721" y="1298321"/>
            <a:ext cx="279911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</a:p>
        </p:txBody>
      </p:sp>
      <p:sp>
        <p:nvSpPr>
          <p:cNvPr id="41" name="円/楕円 23">
            <a:extLst>
              <a:ext uri="{FF2B5EF4-FFF2-40B4-BE49-F238E27FC236}">
                <a16:creationId xmlns:a16="http://schemas.microsoft.com/office/drawing/2014/main" id="{0E8DE200-C1B8-4A21-B0C0-7771F47A719D}"/>
              </a:ext>
            </a:extLst>
          </p:cNvPr>
          <p:cNvSpPr/>
          <p:nvPr/>
        </p:nvSpPr>
        <p:spPr bwMode="auto">
          <a:xfrm>
            <a:off x="704185" y="3050820"/>
            <a:ext cx="279911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</a:p>
        </p:txBody>
      </p:sp>
    </p:spTree>
    <p:extLst>
      <p:ext uri="{BB962C8B-B14F-4D97-AF65-F5344CB8AC3E}">
        <p14:creationId xmlns:p14="http://schemas.microsoft.com/office/powerpoint/2010/main" val="513536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7" y="2243011"/>
            <a:ext cx="504000" cy="422172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7" y="2695509"/>
            <a:ext cx="504000" cy="955674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1015725"/>
            <a:ext cx="504000" cy="56880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5" y="2695509"/>
            <a:ext cx="8014447" cy="9556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806"/>
            <a:ext cx="9144000" cy="490943"/>
          </a:xfrm>
        </p:spPr>
        <p:txBody>
          <a:bodyPr anchor="b"/>
          <a:lstStyle/>
          <a:p>
            <a:r>
              <a:rPr lang="ja-JP" altLang="en-US" sz="2000" dirty="0">
                <a:solidFill>
                  <a:srgbClr val="009999"/>
                </a:solidFill>
              </a:rPr>
              <a:t>分配面の長所と短所の作業内容②住民</a:t>
            </a:r>
            <a:r>
              <a:rPr lang="en-US" altLang="ja-JP" sz="2000" dirty="0">
                <a:solidFill>
                  <a:srgbClr val="009999"/>
                </a:solidFill>
              </a:rPr>
              <a:t>1</a:t>
            </a:r>
            <a:r>
              <a:rPr lang="ja-JP" altLang="en-US" sz="2000" dirty="0">
                <a:solidFill>
                  <a:srgbClr val="009999"/>
                </a:solidFill>
              </a:rPr>
              <a:t>人当たり所得の水準</a:t>
            </a:r>
            <a:endParaRPr kumimoji="1" lang="ja-JP" altLang="en-US" sz="20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737493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１）循環率（＝生産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分配）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1675853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人当たり雇用者所得の水準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5" y="1015725"/>
            <a:ext cx="84132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200" b="1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4" y="2243011"/>
            <a:ext cx="3708000" cy="4221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85" y="1960575"/>
            <a:ext cx="3708000" cy="251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従業者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人当たり雇用者所得（従業地ベース）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3748031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）住民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人当たり所得の水準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4920232" y="2243122"/>
            <a:ext cx="3744000" cy="42206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232" y="1960983"/>
            <a:ext cx="3744000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就業者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人当たり雇用者所得（居住地ベース）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6" y="4299353"/>
            <a:ext cx="25560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ja-JP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169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人</a:t>
            </a:r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全国平均（</a:t>
            </a:r>
            <a:r>
              <a:rPr lang="en-US" altLang="ja-JP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238</a:t>
            </a:r>
            <a:r>
              <a:rPr lang="ja-JP" altLang="en-US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/</a:t>
            </a:r>
            <a:r>
              <a:rPr lang="ja-JP" altLang="en-US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人）より低い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85" y="4027821"/>
            <a:ext cx="2554063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夜間人口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796" y="4027821"/>
            <a:ext cx="2556000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夜間人口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人当たりその他所得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744" y="4027821"/>
            <a:ext cx="2556001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夜間人口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人当たり所得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 bwMode="auto">
          <a:xfrm>
            <a:off x="6081990" y="4416234"/>
            <a:ext cx="243561" cy="325068"/>
          </a:xfrm>
          <a:prstGeom prst="rightArrow">
            <a:avLst/>
          </a:prstGeom>
          <a:solidFill>
            <a:srgbClr val="00999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 sz="1100" dirty="0">
              <a:solidFill>
                <a:srgbClr val="009999"/>
              </a:solidFill>
            </a:endParaRPr>
          </a:p>
        </p:txBody>
      </p:sp>
      <p:sp>
        <p:nvSpPr>
          <p:cNvPr id="6" name="加算 5"/>
          <p:cNvSpPr/>
          <p:nvPr/>
        </p:nvSpPr>
        <p:spPr bwMode="auto">
          <a:xfrm>
            <a:off x="3196864" y="4427313"/>
            <a:ext cx="325329" cy="302910"/>
          </a:xfrm>
          <a:prstGeom prst="mathPlus">
            <a:avLst/>
          </a:prstGeom>
          <a:solidFill>
            <a:srgbClr val="00999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 sz="1100" dirty="0">
              <a:solidFill>
                <a:srgbClr val="009999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653982" y="4868004"/>
            <a:ext cx="380319" cy="1584000"/>
          </a:xfrm>
          <a:prstGeom prst="line">
            <a:avLst/>
          </a:prstGeom>
          <a:noFill/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線コネクタ 75"/>
          <p:cNvCxnSpPr/>
          <p:nvPr/>
        </p:nvCxnSpPr>
        <p:spPr bwMode="auto">
          <a:xfrm flipH="1">
            <a:off x="1034300" y="6459376"/>
            <a:ext cx="3780000" cy="0"/>
          </a:xfrm>
          <a:prstGeom prst="line">
            <a:avLst/>
          </a:prstGeom>
          <a:noFill/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/>
          <p:nvPr/>
        </p:nvCxnSpPr>
        <p:spPr bwMode="auto">
          <a:xfrm>
            <a:off x="4831763" y="4868004"/>
            <a:ext cx="380319" cy="1584000"/>
          </a:xfrm>
          <a:prstGeom prst="line">
            <a:avLst/>
          </a:prstGeom>
          <a:noFill/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コネクタ 78"/>
          <p:cNvCxnSpPr/>
          <p:nvPr/>
        </p:nvCxnSpPr>
        <p:spPr bwMode="auto">
          <a:xfrm flipH="1">
            <a:off x="5211116" y="6451756"/>
            <a:ext cx="3780000" cy="0"/>
          </a:xfrm>
          <a:prstGeom prst="line">
            <a:avLst/>
          </a:prstGeom>
          <a:noFill/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7" y="4894580"/>
            <a:ext cx="504000" cy="1579464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3" name="円/楕円 23"/>
          <p:cNvSpPr/>
          <p:nvPr/>
        </p:nvSpPr>
        <p:spPr bwMode="auto">
          <a:xfrm>
            <a:off x="318670" y="1102434"/>
            <a:ext cx="424269" cy="3714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長所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en-US" altLang="ja-JP" sz="600" b="1" dirty="0">
                <a:latin typeface="Meiryo UI" pitchFamily="50" charset="-128"/>
                <a:ea typeface="Meiryo UI" pitchFamily="50" charset="-128"/>
              </a:rPr>
              <a:t>or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  <a:endParaRPr lang="en-US" altLang="ja-JP" sz="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57784" y="1941455"/>
            <a:ext cx="5496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</a:p>
          <a:p>
            <a:pPr algn="ctr"/>
            <a:r>
              <a:rPr lang="ja-JP" altLang="en-US" sz="1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endParaRPr lang="en-US" altLang="ja-JP" sz="1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円/楕円 23"/>
          <p:cNvSpPr/>
          <p:nvPr/>
        </p:nvSpPr>
        <p:spPr bwMode="auto">
          <a:xfrm>
            <a:off x="318671" y="2714770"/>
            <a:ext cx="424269" cy="3714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長所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en-US" altLang="ja-JP" sz="600" b="1" dirty="0">
                <a:latin typeface="Meiryo UI" pitchFamily="50" charset="-128"/>
                <a:ea typeface="Meiryo UI" pitchFamily="50" charset="-128"/>
              </a:rPr>
              <a:t>or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  <a:endParaRPr lang="en-US" altLang="ja-JP" sz="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3500014" y="4297171"/>
            <a:ext cx="25560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ja-JP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250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人</a:t>
            </a:r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全国平均（</a:t>
            </a:r>
            <a:r>
              <a:rPr lang="en-US" altLang="ja-JP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190</a:t>
            </a:r>
            <a:r>
              <a:rPr lang="ja-JP" altLang="en-US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/</a:t>
            </a:r>
            <a:r>
              <a:rPr lang="ja-JP" altLang="en-US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人）より高い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347734" y="4301653"/>
            <a:ext cx="25560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ja-JP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419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人</a:t>
            </a:r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全国平均（</a:t>
            </a:r>
            <a:r>
              <a:rPr lang="en-US" altLang="ja-JP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428</a:t>
            </a:r>
            <a:r>
              <a:rPr lang="ja-JP" altLang="en-US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/</a:t>
            </a:r>
            <a:r>
              <a:rPr lang="ja-JP" altLang="en-US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人）より低い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1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37</a:t>
            </a:fld>
            <a:endParaRPr lang="en-US" altLang="ja-JP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4297171"/>
            <a:ext cx="504000" cy="56865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758179" y="4916843"/>
            <a:ext cx="378896" cy="178715"/>
          </a:xfrm>
          <a:prstGeom prst="roundRect">
            <a:avLst/>
          </a:prstGeom>
          <a:solidFill>
            <a:srgbClr val="D3F9EB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要因</a:t>
            </a:r>
          </a:p>
        </p:txBody>
      </p:sp>
      <p:sp>
        <p:nvSpPr>
          <p:cNvPr id="69" name="角丸四角形 68"/>
          <p:cNvSpPr/>
          <p:nvPr/>
        </p:nvSpPr>
        <p:spPr bwMode="auto">
          <a:xfrm>
            <a:off x="4933749" y="4912612"/>
            <a:ext cx="378896" cy="178715"/>
          </a:xfrm>
          <a:prstGeom prst="roundRect">
            <a:avLst/>
          </a:prstGeom>
          <a:solidFill>
            <a:srgbClr val="D3F9EB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要因</a:t>
            </a:r>
          </a:p>
        </p:txBody>
      </p:sp>
      <p:sp>
        <p:nvSpPr>
          <p:cNvPr id="59" name="円/楕円 23">
            <a:extLst>
              <a:ext uri="{FF2B5EF4-FFF2-40B4-BE49-F238E27FC236}">
                <a16:creationId xmlns:a16="http://schemas.microsoft.com/office/drawing/2014/main" id="{BB5605CC-A1D8-4AF1-A24D-226904F32BE2}"/>
              </a:ext>
            </a:extLst>
          </p:cNvPr>
          <p:cNvSpPr/>
          <p:nvPr/>
        </p:nvSpPr>
        <p:spPr bwMode="auto">
          <a:xfrm>
            <a:off x="2908789" y="4032080"/>
            <a:ext cx="279911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058F201D-594F-4E71-B5EC-06B814F916E2}"/>
              </a:ext>
            </a:extLst>
          </p:cNvPr>
          <p:cNvSpPr>
            <a:spLocks/>
          </p:cNvSpPr>
          <p:nvPr/>
        </p:nvSpPr>
        <p:spPr bwMode="auto">
          <a:xfrm>
            <a:off x="947626" y="5105331"/>
            <a:ext cx="2899443" cy="41095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sz="14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地域の労働生産性が低い</a:t>
            </a:r>
            <a:endParaRPr lang="en-US" altLang="ja-JP" sz="14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sz="14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通勤により所得が流出している</a:t>
            </a:r>
            <a:endParaRPr lang="en-US" altLang="ja-JP" sz="14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4BA5D889-2C4E-4B47-90B8-1D05241C544A}"/>
              </a:ext>
            </a:extLst>
          </p:cNvPr>
          <p:cNvSpPr>
            <a:spLocks/>
          </p:cNvSpPr>
          <p:nvPr/>
        </p:nvSpPr>
        <p:spPr bwMode="auto">
          <a:xfrm>
            <a:off x="5123196" y="5105331"/>
            <a:ext cx="3281774" cy="41095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4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財政移転による所得流入が多い</a:t>
            </a:r>
            <a:endParaRPr lang="en-US" altLang="ja-JP" sz="1400" b="1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9A7E8E8-C871-4094-BAA5-7FA7B67F5F37}"/>
              </a:ext>
            </a:extLst>
          </p:cNvPr>
          <p:cNvSpPr txBox="1"/>
          <p:nvPr/>
        </p:nvSpPr>
        <p:spPr>
          <a:xfrm>
            <a:off x="8611105" y="73749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0354052-4DD2-46E7-A2B7-B4CF216F2271}"/>
              </a:ext>
            </a:extLst>
          </p:cNvPr>
          <p:cNvSpPr txBox="1"/>
          <p:nvPr/>
        </p:nvSpPr>
        <p:spPr>
          <a:xfrm>
            <a:off x="8611105" y="374755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B453E5B-A416-4963-BF14-8CC2625F6BDD}"/>
              </a:ext>
            </a:extLst>
          </p:cNvPr>
          <p:cNvSpPr txBox="1"/>
          <p:nvPr/>
        </p:nvSpPr>
        <p:spPr>
          <a:xfrm>
            <a:off x="8611105" y="167585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四角形吹き出し 27">
            <a:extLst>
              <a:ext uri="{FF2B5EF4-FFF2-40B4-BE49-F238E27FC236}">
                <a16:creationId xmlns:a16="http://schemas.microsoft.com/office/drawing/2014/main" id="{7D61E6CC-3A6A-47B0-9C21-12C0DC456FA3}"/>
              </a:ext>
            </a:extLst>
          </p:cNvPr>
          <p:cNvSpPr/>
          <p:nvPr/>
        </p:nvSpPr>
        <p:spPr bwMode="auto">
          <a:xfrm>
            <a:off x="530804" y="566791"/>
            <a:ext cx="3535818" cy="3173867"/>
          </a:xfrm>
          <a:prstGeom prst="wedgeRectCallout">
            <a:avLst>
              <a:gd name="adj1" fmla="val 13615"/>
              <a:gd name="adj2" fmla="val 61623"/>
            </a:avLst>
          </a:prstGeom>
          <a:solidFill>
            <a:schemeClr val="accent3">
              <a:lumMod val="20000"/>
              <a:lumOff val="80000"/>
            </a:schemeClr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「住民</a:t>
            </a:r>
            <a:r>
              <a:rPr lang="en-US" altLang="ja-JP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人当たり雇用者所得」　が全国平均より低い場合、下記の原因が考えられる。</a:t>
            </a: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地域の労働生産性が低く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、住民</a:t>
            </a:r>
            <a:r>
              <a:rPr lang="en-US" altLang="ja-JP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人当たり雇用者所得が押し下げられている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通勤による雇用者所得の流出が大きく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、住民</a:t>
            </a:r>
            <a:r>
              <a:rPr lang="en-US" altLang="ja-JP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人当たり雇用者所得が押し下げられている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本社への流出などにより、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稼いだ付加価値が雇用者の所得に結び付いていないため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、住民</a:t>
            </a:r>
            <a:r>
              <a:rPr lang="en-US" altLang="ja-JP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人当たり雇用者所得が押し下げられている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なお、</a:t>
            </a:r>
            <a:r>
              <a:rPr lang="en-US" altLang="ja-JP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点目に関しては、付加価値シェアの大きな産業が、産業別雇用者所得構成比で高順位を占めていれば、</a:t>
            </a:r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稼いだ付加価値が雇用者所得に結びついている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と言える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四角形吹き出し 28">
            <a:extLst>
              <a:ext uri="{FF2B5EF4-FFF2-40B4-BE49-F238E27FC236}">
                <a16:creationId xmlns:a16="http://schemas.microsoft.com/office/drawing/2014/main" id="{245162A0-7882-4CF0-A7C8-E184B402D3DA}"/>
              </a:ext>
            </a:extLst>
          </p:cNvPr>
          <p:cNvSpPr/>
          <p:nvPr/>
        </p:nvSpPr>
        <p:spPr bwMode="auto">
          <a:xfrm>
            <a:off x="4195686" y="555713"/>
            <a:ext cx="3118934" cy="3191840"/>
          </a:xfrm>
          <a:prstGeom prst="wedgeRectCallout">
            <a:avLst>
              <a:gd name="adj1" fmla="val -30347"/>
              <a:gd name="adj2" fmla="val 59454"/>
            </a:avLst>
          </a:prstGeom>
          <a:solidFill>
            <a:schemeClr val="accent3">
              <a:lumMod val="20000"/>
              <a:lumOff val="80000"/>
            </a:schemeClr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「住民</a:t>
            </a:r>
            <a:r>
              <a:rPr lang="en-US" altLang="ja-JP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人当たりその他所得」　が全国平均より低い場合、下記の原因が考えられる。</a:t>
            </a: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地域の労働生産性が低く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、住民</a:t>
            </a:r>
            <a:r>
              <a:rPr lang="en-US" altLang="ja-JP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人当たりその他所得が押し下げられている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本社への所得流出が大きく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、住民</a:t>
            </a:r>
            <a:r>
              <a:rPr lang="en-US" altLang="ja-JP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人当たりその他所得が押し下げられている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ja-JP" altLang="en-US" sz="12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財政移転による所得流入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が少ない</a:t>
            </a:r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35FF5A1-C0DD-43A5-B2B2-8F3CE28F4629}"/>
              </a:ext>
            </a:extLst>
          </p:cNvPr>
          <p:cNvSpPr txBox="1"/>
          <p:nvPr/>
        </p:nvSpPr>
        <p:spPr>
          <a:xfrm>
            <a:off x="2627682" y="6555358"/>
            <a:ext cx="2498423" cy="19160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Bef>
                <a:spcPts val="0"/>
              </a:spcBef>
            </a:pPr>
            <a:r>
              <a:rPr lang="ja-JP" altLang="en-US" sz="900" b="0" dirty="0">
                <a:solidFill>
                  <a:schemeClr val="tx1"/>
                </a:solidFill>
              </a:rPr>
              <a:t>注：手引き実践編（施策検討の演習）の〇〇市の分析を基に例示</a:t>
            </a:r>
            <a:endParaRPr lang="en-US" altLang="ja-JP" sz="900" b="0" dirty="0">
              <a:solidFill>
                <a:schemeClr val="tx1"/>
              </a:solidFill>
            </a:endParaRPr>
          </a:p>
        </p:txBody>
      </p:sp>
      <p:sp>
        <p:nvSpPr>
          <p:cNvPr id="51" name="円/楕円 23">
            <a:extLst>
              <a:ext uri="{FF2B5EF4-FFF2-40B4-BE49-F238E27FC236}">
                <a16:creationId xmlns:a16="http://schemas.microsoft.com/office/drawing/2014/main" id="{0638D788-8536-4ECD-B27C-3618A8D6AB89}"/>
              </a:ext>
            </a:extLst>
          </p:cNvPr>
          <p:cNvSpPr/>
          <p:nvPr/>
        </p:nvSpPr>
        <p:spPr bwMode="auto">
          <a:xfrm>
            <a:off x="5775885" y="4025639"/>
            <a:ext cx="279911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</a:p>
        </p:txBody>
      </p:sp>
      <p:sp>
        <p:nvSpPr>
          <p:cNvPr id="73" name="円/楕円 23">
            <a:extLst>
              <a:ext uri="{FF2B5EF4-FFF2-40B4-BE49-F238E27FC236}">
                <a16:creationId xmlns:a16="http://schemas.microsoft.com/office/drawing/2014/main" id="{0E51E9C4-5190-4414-BF3C-C6838A583665}"/>
              </a:ext>
            </a:extLst>
          </p:cNvPr>
          <p:cNvSpPr/>
          <p:nvPr/>
        </p:nvSpPr>
        <p:spPr bwMode="auto">
          <a:xfrm>
            <a:off x="8611105" y="4026773"/>
            <a:ext cx="279911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</a:p>
        </p:txBody>
      </p:sp>
    </p:spTree>
    <p:extLst>
      <p:ext uri="{BB962C8B-B14F-4D97-AF65-F5344CB8AC3E}">
        <p14:creationId xmlns:p14="http://schemas.microsoft.com/office/powerpoint/2010/main" val="2679978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5" y="4933435"/>
            <a:ext cx="8413200" cy="136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流出（</a:t>
            </a:r>
            <a:r>
              <a:rPr lang="en-US" altLang="ja-JP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GRP</a:t>
            </a: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33.3</a:t>
            </a: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lang="en-US" altLang="ja-JP" sz="1400" b="1" dirty="0">
              <a:solidFill>
                <a:srgbClr val="008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400" b="1" u="sng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⇒企業間取引において赤字といえる</a:t>
            </a:r>
            <a:endParaRPr lang="en-US" altLang="ja-JP" sz="1400" b="1" u="sng" dirty="0">
              <a:solidFill>
                <a:srgbClr val="008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4929426"/>
            <a:ext cx="502841" cy="13679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5" y="2979989"/>
            <a:ext cx="8413200" cy="136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流出（</a:t>
            </a:r>
            <a:r>
              <a:rPr lang="en-US" altLang="ja-JP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GRP</a:t>
            </a: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11.6</a:t>
            </a: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lang="en-US" altLang="ja-JP" sz="1400" b="1" dirty="0">
              <a:solidFill>
                <a:srgbClr val="008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400" b="1" u="sng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⇒地域内への機会や設備の導入等に係る投資が少ないといえる</a:t>
            </a:r>
            <a:endParaRPr lang="en-US" altLang="ja-JP" sz="1400" b="1" u="sng" dirty="0">
              <a:solidFill>
                <a:srgbClr val="008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2975980"/>
            <a:ext cx="502841" cy="13679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1022441"/>
            <a:ext cx="502841" cy="1366478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 anchor="b"/>
          <a:lstStyle/>
          <a:p>
            <a:r>
              <a:rPr kumimoji="1" lang="ja-JP" altLang="en-US" sz="20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支出面の長所と短所の</a:t>
            </a:r>
            <a:r>
              <a:rPr lang="ja-JP" altLang="en-US" sz="2000" dirty="0">
                <a:solidFill>
                  <a:srgbClr val="009999"/>
                </a:solidFill>
                <a:cs typeface="Meiryo UI" panose="020B0604030504040204" pitchFamily="50" charset="-128"/>
              </a:rPr>
              <a:t>作業</a:t>
            </a:r>
            <a:r>
              <a:rPr kumimoji="1" lang="ja-JP" altLang="en-US" sz="20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745479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１）消費での流出入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2701509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２）投資での流出入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4652231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３）経常収支（企業間取引による流出入）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5" y="1022441"/>
            <a:ext cx="8413200" cy="136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流入（</a:t>
            </a:r>
            <a:r>
              <a:rPr lang="en-US" altLang="ja-JP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GRP</a:t>
            </a: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10.1%</a:t>
            </a: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400" b="1" dirty="0">
              <a:solidFill>
                <a:srgbClr val="008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b="1" u="sng" dirty="0">
                <a:solidFill>
                  <a:srgbClr val="008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⇒地域内における日常消費や観光消費による流入が多いといえる</a:t>
            </a:r>
            <a:endParaRPr lang="en-US" altLang="ja-JP" sz="1400" b="1" u="sng" dirty="0">
              <a:solidFill>
                <a:srgbClr val="008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701443" y="962055"/>
            <a:ext cx="1361546" cy="630721"/>
            <a:chOff x="7701443" y="1138219"/>
            <a:chExt cx="1361546" cy="63072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BC566A9-35E7-473E-1A5C-D14FD1E74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247" y="1184714"/>
              <a:ext cx="1242742" cy="584226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sysDash"/>
            </a:ln>
          </p:spPr>
          <p:txBody>
            <a:bodyPr wrap="square" lIns="144000" rIns="144000" rtlCol="0" anchor="ctr">
              <a:noAutofit/>
            </a:bodyPr>
            <a:lstStyle/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流入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流出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" name="円/楕円 23">
              <a:extLst>
                <a:ext uri="{FF2B5EF4-FFF2-40B4-BE49-F238E27FC236}">
                  <a16:creationId xmlns:a16="http://schemas.microsoft.com/office/drawing/2014/main" id="{EAEEE0AF-D297-607C-E9FE-D3140BD9ACA2}"/>
                </a:ext>
              </a:extLst>
            </p:cNvPr>
            <p:cNvSpPr/>
            <p:nvPr/>
          </p:nvSpPr>
          <p:spPr bwMode="auto">
            <a:xfrm>
              <a:off x="8277447" y="1203395"/>
              <a:ext cx="279911" cy="2450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</a:rPr>
                <a:t>長所</a:t>
              </a:r>
            </a:p>
          </p:txBody>
        </p:sp>
        <p:sp>
          <p:nvSpPr>
            <p:cNvPr id="5" name="円/楕円 23">
              <a:extLst>
                <a:ext uri="{FF2B5EF4-FFF2-40B4-BE49-F238E27FC236}">
                  <a16:creationId xmlns:a16="http://schemas.microsoft.com/office/drawing/2014/main" id="{ADCA61DD-0EF1-D453-C1CB-DCBE90997331}"/>
                </a:ext>
              </a:extLst>
            </p:cNvPr>
            <p:cNvSpPr/>
            <p:nvPr/>
          </p:nvSpPr>
          <p:spPr bwMode="auto">
            <a:xfrm>
              <a:off x="8277447" y="1510808"/>
              <a:ext cx="279911" cy="24505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0" rIns="36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002060"/>
                  </a:solidFill>
                  <a:latin typeface="Meiryo UI" pitchFamily="50" charset="-128"/>
                  <a:ea typeface="Meiryo UI" pitchFamily="50" charset="-128"/>
                </a:rPr>
                <a:t>短所</a:t>
              </a:r>
            </a:p>
          </p:txBody>
        </p:sp>
        <p:sp>
          <p:nvSpPr>
            <p:cNvPr id="25" name="テキスト ボックス 24"/>
            <p:cNvSpPr txBox="1">
              <a:spLocks noChangeArrowheads="1"/>
            </p:cNvSpPr>
            <p:nvPr/>
          </p:nvSpPr>
          <p:spPr bwMode="auto">
            <a:xfrm>
              <a:off x="7701443" y="1138219"/>
              <a:ext cx="528808" cy="528808"/>
            </a:xfrm>
            <a:prstGeom prst="ellipse">
              <a:avLst/>
            </a:prstGeom>
            <a:solidFill>
              <a:srgbClr val="CC0066"/>
            </a:solidFill>
            <a:ln w="38100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分析の</a:t>
              </a:r>
              <a:br>
                <a:rPr lang="en-US" altLang="ja-JP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</a:br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視点</a:t>
              </a:r>
            </a:p>
          </p:txBody>
        </p:sp>
      </p:grpSp>
      <p:sp>
        <p:nvSpPr>
          <p:cNvPr id="4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38</a:t>
            </a:fld>
            <a:endParaRPr lang="en-US" altLang="ja-JP" dirty="0"/>
          </a:p>
        </p:txBody>
      </p:sp>
      <p:sp>
        <p:nvSpPr>
          <p:cNvPr id="48" name="円/楕円 23">
            <a:extLst>
              <a:ext uri="{FF2B5EF4-FFF2-40B4-BE49-F238E27FC236}">
                <a16:creationId xmlns:a16="http://schemas.microsoft.com/office/drawing/2014/main" id="{4A3A9212-DA6D-4DE4-A131-2F1B2C16DF8E}"/>
              </a:ext>
            </a:extLst>
          </p:cNvPr>
          <p:cNvSpPr/>
          <p:nvPr/>
        </p:nvSpPr>
        <p:spPr bwMode="auto">
          <a:xfrm>
            <a:off x="633838" y="1439733"/>
            <a:ext cx="279911" cy="2450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長所</a:t>
            </a:r>
          </a:p>
        </p:txBody>
      </p:sp>
      <p:sp>
        <p:nvSpPr>
          <p:cNvPr id="39" name="円/楕円 23">
            <a:extLst>
              <a:ext uri="{FF2B5EF4-FFF2-40B4-BE49-F238E27FC236}">
                <a16:creationId xmlns:a16="http://schemas.microsoft.com/office/drawing/2014/main" id="{5A142B33-9F0A-4044-AF3B-338811529886}"/>
              </a:ext>
            </a:extLst>
          </p:cNvPr>
          <p:cNvSpPr/>
          <p:nvPr/>
        </p:nvSpPr>
        <p:spPr bwMode="auto">
          <a:xfrm>
            <a:off x="649785" y="3400425"/>
            <a:ext cx="279911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9061DCE-1226-4E6B-BAD7-C1F2ED4E18D1}"/>
              </a:ext>
            </a:extLst>
          </p:cNvPr>
          <p:cNvSpPr txBox="1"/>
          <p:nvPr/>
        </p:nvSpPr>
        <p:spPr>
          <a:xfrm>
            <a:off x="8611105" y="73749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FCF8B9C-5C5F-4328-806B-2FA4987D4737}"/>
              </a:ext>
            </a:extLst>
          </p:cNvPr>
          <p:cNvSpPr txBox="1"/>
          <p:nvPr/>
        </p:nvSpPr>
        <p:spPr>
          <a:xfrm>
            <a:off x="8605271" y="2700378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E05D644-46D8-4589-A149-A2BD0B52EDC4}"/>
              </a:ext>
            </a:extLst>
          </p:cNvPr>
          <p:cNvSpPr txBox="1"/>
          <p:nvPr/>
        </p:nvSpPr>
        <p:spPr>
          <a:xfrm>
            <a:off x="8602973" y="4648198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7EB3BE8-BF44-40E3-AD1F-695462D6AB54}"/>
              </a:ext>
            </a:extLst>
          </p:cNvPr>
          <p:cNvSpPr txBox="1"/>
          <p:nvPr/>
        </p:nvSpPr>
        <p:spPr>
          <a:xfrm>
            <a:off x="2627682" y="6555358"/>
            <a:ext cx="2498423" cy="19160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Bef>
                <a:spcPts val="0"/>
              </a:spcBef>
            </a:pPr>
            <a:r>
              <a:rPr lang="ja-JP" altLang="en-US" sz="900" b="0" dirty="0">
                <a:solidFill>
                  <a:schemeClr val="tx1"/>
                </a:solidFill>
              </a:rPr>
              <a:t>注：手引き実践編（施策検討の演習）の〇〇市の分析を基に例示</a:t>
            </a:r>
            <a:endParaRPr lang="en-US" altLang="ja-JP" sz="900" b="0" dirty="0">
              <a:solidFill>
                <a:schemeClr val="tx1"/>
              </a:solidFill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6DB2606-19CE-4BF1-8539-5F804A045112}"/>
              </a:ext>
            </a:extLst>
          </p:cNvPr>
          <p:cNvGrpSpPr/>
          <p:nvPr/>
        </p:nvGrpSpPr>
        <p:grpSpPr>
          <a:xfrm>
            <a:off x="7700581" y="2933973"/>
            <a:ext cx="1361546" cy="630721"/>
            <a:chOff x="7701443" y="1138219"/>
            <a:chExt cx="1361546" cy="630721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E5B4A60B-4654-4C03-BEAD-2F03E537D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247" y="1184714"/>
              <a:ext cx="1242742" cy="584226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sysDash"/>
            </a:ln>
          </p:spPr>
          <p:txBody>
            <a:bodyPr wrap="square" lIns="144000" rIns="144000" rtlCol="0" anchor="ctr">
              <a:noAutofit/>
            </a:bodyPr>
            <a:lstStyle/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流入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流出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2" name="円/楕円 23">
              <a:extLst>
                <a:ext uri="{FF2B5EF4-FFF2-40B4-BE49-F238E27FC236}">
                  <a16:creationId xmlns:a16="http://schemas.microsoft.com/office/drawing/2014/main" id="{ECF55A5C-901F-4C53-BD16-086BFAD3BDD5}"/>
                </a:ext>
              </a:extLst>
            </p:cNvPr>
            <p:cNvSpPr/>
            <p:nvPr/>
          </p:nvSpPr>
          <p:spPr bwMode="auto">
            <a:xfrm>
              <a:off x="8277447" y="1203395"/>
              <a:ext cx="279911" cy="2450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</a:rPr>
                <a:t>長所</a:t>
              </a:r>
            </a:p>
          </p:txBody>
        </p:sp>
        <p:sp>
          <p:nvSpPr>
            <p:cNvPr id="40" name="円/楕円 23">
              <a:extLst>
                <a:ext uri="{FF2B5EF4-FFF2-40B4-BE49-F238E27FC236}">
                  <a16:creationId xmlns:a16="http://schemas.microsoft.com/office/drawing/2014/main" id="{268521D0-0544-46F6-B4E0-DD3D35C194FD}"/>
                </a:ext>
              </a:extLst>
            </p:cNvPr>
            <p:cNvSpPr/>
            <p:nvPr/>
          </p:nvSpPr>
          <p:spPr bwMode="auto">
            <a:xfrm>
              <a:off x="8277447" y="1510808"/>
              <a:ext cx="279911" cy="24505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0" rIns="36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002060"/>
                  </a:solidFill>
                  <a:latin typeface="Meiryo UI" pitchFamily="50" charset="-128"/>
                  <a:ea typeface="Meiryo UI" pitchFamily="50" charset="-128"/>
                </a:rPr>
                <a:t>短所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A40A65F-88D0-4A9A-8AE1-150EAC354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1443" y="1138219"/>
              <a:ext cx="528808" cy="528808"/>
            </a:xfrm>
            <a:prstGeom prst="ellipse">
              <a:avLst/>
            </a:prstGeom>
            <a:solidFill>
              <a:srgbClr val="CC0066"/>
            </a:solidFill>
            <a:ln w="38100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分析の</a:t>
              </a:r>
              <a:br>
                <a:rPr lang="en-US" altLang="ja-JP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</a:br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視点</a:t>
              </a: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14A7CA9-A6AA-435C-A159-0491ADAC2536}"/>
              </a:ext>
            </a:extLst>
          </p:cNvPr>
          <p:cNvGrpSpPr/>
          <p:nvPr/>
        </p:nvGrpSpPr>
        <p:grpSpPr>
          <a:xfrm>
            <a:off x="7700581" y="4894014"/>
            <a:ext cx="1361546" cy="630721"/>
            <a:chOff x="7701443" y="1138219"/>
            <a:chExt cx="1361546" cy="630721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F28660A1-7EF4-4106-9591-0D781E9A3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247" y="1184714"/>
              <a:ext cx="1242742" cy="584226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sysDash"/>
            </a:ln>
          </p:spPr>
          <p:txBody>
            <a:bodyPr wrap="square" lIns="144000" rIns="144000" rtlCol="0" anchor="ctr">
              <a:noAutofit/>
            </a:bodyPr>
            <a:lstStyle/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流入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流出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6" name="円/楕円 23">
              <a:extLst>
                <a:ext uri="{FF2B5EF4-FFF2-40B4-BE49-F238E27FC236}">
                  <a16:creationId xmlns:a16="http://schemas.microsoft.com/office/drawing/2014/main" id="{355F60A4-90E2-4B8B-BEFB-277A92FC2522}"/>
                </a:ext>
              </a:extLst>
            </p:cNvPr>
            <p:cNvSpPr/>
            <p:nvPr/>
          </p:nvSpPr>
          <p:spPr bwMode="auto">
            <a:xfrm>
              <a:off x="8277447" y="1203395"/>
              <a:ext cx="279911" cy="2450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</a:rPr>
                <a:t>長所</a:t>
              </a:r>
            </a:p>
          </p:txBody>
        </p:sp>
        <p:sp>
          <p:nvSpPr>
            <p:cNvPr id="47" name="円/楕円 23">
              <a:extLst>
                <a:ext uri="{FF2B5EF4-FFF2-40B4-BE49-F238E27FC236}">
                  <a16:creationId xmlns:a16="http://schemas.microsoft.com/office/drawing/2014/main" id="{008F0908-DC8F-4EE7-9C73-B536FFDC6E54}"/>
                </a:ext>
              </a:extLst>
            </p:cNvPr>
            <p:cNvSpPr/>
            <p:nvPr/>
          </p:nvSpPr>
          <p:spPr bwMode="auto">
            <a:xfrm>
              <a:off x="8277447" y="1510808"/>
              <a:ext cx="279911" cy="24505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0" rIns="36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002060"/>
                  </a:solidFill>
                  <a:latin typeface="Meiryo UI" pitchFamily="50" charset="-128"/>
                  <a:ea typeface="Meiryo UI" pitchFamily="50" charset="-128"/>
                </a:rPr>
                <a:t>短所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443FCAE4-37AF-4756-935F-9E94D87B8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1443" y="1138219"/>
              <a:ext cx="528808" cy="528808"/>
            </a:xfrm>
            <a:prstGeom prst="ellipse">
              <a:avLst/>
            </a:prstGeom>
            <a:solidFill>
              <a:srgbClr val="CC0066"/>
            </a:solidFill>
            <a:ln w="38100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分析の</a:t>
              </a:r>
              <a:br>
                <a:rPr lang="en-US" altLang="ja-JP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</a:br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視点</a:t>
              </a:r>
            </a:p>
          </p:txBody>
        </p:sp>
      </p:grpSp>
      <p:sp>
        <p:nvSpPr>
          <p:cNvPr id="50" name="円/楕円 23">
            <a:extLst>
              <a:ext uri="{FF2B5EF4-FFF2-40B4-BE49-F238E27FC236}">
                <a16:creationId xmlns:a16="http://schemas.microsoft.com/office/drawing/2014/main" id="{76E95BEA-D669-45D6-B15A-E8813ADF30FA}"/>
              </a:ext>
            </a:extLst>
          </p:cNvPr>
          <p:cNvSpPr/>
          <p:nvPr/>
        </p:nvSpPr>
        <p:spPr bwMode="auto">
          <a:xfrm>
            <a:off x="669813" y="5368374"/>
            <a:ext cx="279911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</a:p>
        </p:txBody>
      </p:sp>
    </p:spTree>
    <p:extLst>
      <p:ext uri="{BB962C8B-B14F-4D97-AF65-F5344CB8AC3E}">
        <p14:creationId xmlns:p14="http://schemas.microsoft.com/office/powerpoint/2010/main" val="1867708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生産面の課題（○○市）</a:t>
            </a:r>
            <a:endParaRPr kumimoji="1" lang="ja-JP" altLang="en-US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39</a:t>
            </a:fld>
            <a:endParaRPr lang="en-US" altLang="ja-JP" dirty="0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4D750DA-0F96-4070-9981-BA77561B8796}"/>
              </a:ext>
            </a:extLst>
          </p:cNvPr>
          <p:cNvSpPr>
            <a:spLocks/>
          </p:cNvSpPr>
          <p:nvPr/>
        </p:nvSpPr>
        <p:spPr bwMode="auto">
          <a:xfrm>
            <a:off x="116998" y="647984"/>
            <a:ext cx="8984942" cy="983548"/>
          </a:xfrm>
          <a:prstGeom prst="rect">
            <a:avLst/>
          </a:prstGeom>
          <a:noFill/>
          <a:ln w="28575">
            <a:solidFill>
              <a:srgbClr val="CC0066"/>
            </a:solidFill>
            <a:prstDash val="sysDash"/>
          </a:ln>
        </p:spPr>
        <p:txBody>
          <a:bodyPr wrap="square" lIns="720000" rIns="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</a:rPr>
              <a:t>生産面の課題①～③の解決には、以下が重要である。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</a:rPr>
              <a:t>　　１．競争力（生産性）の高いまたは得意な産業で、域外から所得を稼ぐ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</a:rPr>
              <a:t>　　２．競争力（生産性）の高いまたは得意な産業を中心に、産業クラスターを形成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</a:rPr>
              <a:t>　　３．１と２にあたって、一般に生産性の高い産業をどれだけ誘致、育成できるかを検討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228491B-E8B6-4C2A-96DD-01CABB6C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85" y="665473"/>
            <a:ext cx="655289" cy="601587"/>
          </a:xfrm>
          <a:prstGeom prst="ellipse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分析の</a:t>
            </a:r>
            <a:br>
              <a:rPr lang="en-US" altLang="ja-JP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視点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CC57E9BB-969B-4456-B9EA-8F44D4F1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4" y="1691561"/>
            <a:ext cx="9000006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１）生産面の課題①：競争力の高いまたは得意な産業だが、域外に依存している産業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73D1C5F-53EA-4002-B4E5-9051D6F39102}"/>
              </a:ext>
            </a:extLst>
          </p:cNvPr>
          <p:cNvSpPr>
            <a:spLocks/>
          </p:cNvSpPr>
          <p:nvPr/>
        </p:nvSpPr>
        <p:spPr bwMode="auto">
          <a:xfrm>
            <a:off x="641386" y="1977618"/>
            <a:ext cx="5702263" cy="12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7F60A6D1-32EB-4A25-9BD1-DEECF94D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4" y="4822869"/>
            <a:ext cx="8991775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３）生産面の課題③：競争力が高いまたは得意だが、産業クラスターが形成されていない産業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5B57DFCB-84C2-4DC0-AD96-1E7369681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4" y="3264447"/>
            <a:ext cx="8981806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２）生産面の課題②：一般に競争力が高いが、地域に立地していない産業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7A5932BF-4A02-4D33-AC1C-5560E8A12565}"/>
              </a:ext>
            </a:extLst>
          </p:cNvPr>
          <p:cNvSpPr>
            <a:spLocks/>
          </p:cNvSpPr>
          <p:nvPr/>
        </p:nvSpPr>
        <p:spPr bwMode="auto">
          <a:xfrm>
            <a:off x="641386" y="3542188"/>
            <a:ext cx="5702263" cy="12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E58B9378-7F1A-4352-9DA2-8B151C446027}"/>
              </a:ext>
            </a:extLst>
          </p:cNvPr>
          <p:cNvSpPr>
            <a:spLocks/>
          </p:cNvSpPr>
          <p:nvPr/>
        </p:nvSpPr>
        <p:spPr bwMode="auto">
          <a:xfrm>
            <a:off x="641386" y="5095657"/>
            <a:ext cx="5702264" cy="14253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altLang="ja-JP" sz="12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1C5934E3-9E73-480C-AF13-045C5B66010C}"/>
              </a:ext>
            </a:extLst>
          </p:cNvPr>
          <p:cNvSpPr txBox="1"/>
          <p:nvPr/>
        </p:nvSpPr>
        <p:spPr>
          <a:xfrm>
            <a:off x="8666297" y="1683738"/>
            <a:ext cx="451883" cy="250787"/>
          </a:xfrm>
          <a:prstGeom prst="rect">
            <a:avLst/>
          </a:prstGeom>
          <a:noFill/>
        </p:spPr>
        <p:txBody>
          <a:bodyPr wrap="none" rIns="36000" bIns="0" rtlCol="0" anchor="ctr">
            <a:no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285824A-99C6-4115-9AAF-73D9B90B8DBA}"/>
              </a:ext>
            </a:extLst>
          </p:cNvPr>
          <p:cNvSpPr txBox="1"/>
          <p:nvPr/>
        </p:nvSpPr>
        <p:spPr>
          <a:xfrm>
            <a:off x="8651978" y="3264864"/>
            <a:ext cx="451883" cy="252000"/>
          </a:xfrm>
          <a:prstGeom prst="rect">
            <a:avLst/>
          </a:prstGeom>
          <a:noFill/>
        </p:spPr>
        <p:txBody>
          <a:bodyPr wrap="none" lIns="0" rIns="36000" bIns="0" rtlCol="0" anchor="ctr">
            <a:no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C8F03754-F42F-426E-9B51-666D43C8F680}"/>
              </a:ext>
            </a:extLst>
          </p:cNvPr>
          <p:cNvSpPr txBox="1"/>
          <p:nvPr/>
        </p:nvSpPr>
        <p:spPr>
          <a:xfrm>
            <a:off x="8654900" y="4816041"/>
            <a:ext cx="451883" cy="252000"/>
          </a:xfrm>
          <a:prstGeom prst="rect">
            <a:avLst/>
          </a:prstGeom>
          <a:noFill/>
        </p:spPr>
        <p:txBody>
          <a:bodyPr wrap="none" lIns="0" rIns="36000" bIns="0" rtlCol="0" anchor="ctr">
            <a:no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64CA40C5-42CE-490A-933D-5C0D6F34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3" y="1977618"/>
            <a:ext cx="502841" cy="126000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47AE0B02-8D23-47B0-AD4F-9D6AF7FFE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3" y="3539707"/>
            <a:ext cx="502841" cy="126000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33D21D75-7981-4D11-B432-658DCF51A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3" y="5095658"/>
            <a:ext cx="502841" cy="142535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8DCCC3F1-1810-445E-A69B-112412E633FC}"/>
              </a:ext>
            </a:extLst>
          </p:cNvPr>
          <p:cNvSpPr/>
          <p:nvPr/>
        </p:nvSpPr>
        <p:spPr bwMode="auto">
          <a:xfrm>
            <a:off x="6610349" y="1963655"/>
            <a:ext cx="2501902" cy="12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en-US" altLang="ja-JP" sz="18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D1518A7-84A1-44C1-B054-01581BFDC5B4}"/>
              </a:ext>
            </a:extLst>
          </p:cNvPr>
          <p:cNvSpPr txBox="1"/>
          <p:nvPr/>
        </p:nvSpPr>
        <p:spPr>
          <a:xfrm>
            <a:off x="7807429" y="2750210"/>
            <a:ext cx="194970" cy="1635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en-US" altLang="ja-JP" sz="1100" b="0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A6AEC640-749D-4B96-9726-586AE792DC87}"/>
              </a:ext>
            </a:extLst>
          </p:cNvPr>
          <p:cNvSpPr/>
          <p:nvPr/>
        </p:nvSpPr>
        <p:spPr bwMode="auto">
          <a:xfrm>
            <a:off x="6610349" y="3542189"/>
            <a:ext cx="2501902" cy="12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en-US" altLang="ja-JP" sz="18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EB861FE2-1E02-4ACC-9DE2-CDF6923A983F}"/>
              </a:ext>
            </a:extLst>
          </p:cNvPr>
          <p:cNvSpPr/>
          <p:nvPr/>
        </p:nvSpPr>
        <p:spPr bwMode="auto">
          <a:xfrm>
            <a:off x="6622213" y="5095656"/>
            <a:ext cx="2490038" cy="142535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en-US" altLang="ja-JP" sz="8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97B873AF-6904-4CEF-95A2-A253C03BE969}"/>
              </a:ext>
            </a:extLst>
          </p:cNvPr>
          <p:cNvSpPr txBox="1"/>
          <p:nvPr/>
        </p:nvSpPr>
        <p:spPr>
          <a:xfrm>
            <a:off x="6613486" y="2182729"/>
            <a:ext cx="2498423" cy="35784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競争力の高い </a:t>
            </a:r>
            <a:r>
              <a:rPr lang="en-US" altLang="ja-JP" sz="1100" dirty="0">
                <a:solidFill>
                  <a:schemeClr val="tx1"/>
                </a:solidFill>
              </a:rPr>
              <a:t>or </a:t>
            </a:r>
            <a:r>
              <a:rPr lang="ja-JP" altLang="en-US" sz="1100" dirty="0">
                <a:solidFill>
                  <a:schemeClr val="tx1"/>
                </a:solidFill>
              </a:rPr>
              <a:t>得意な産業だが、</a:t>
            </a:r>
            <a:endParaRPr lang="en-US" altLang="ja-JP" sz="1100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域外に依存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4C33B97-0D2C-4702-B59F-304A3669624D}"/>
              </a:ext>
            </a:extLst>
          </p:cNvPr>
          <p:cNvSpPr txBox="1"/>
          <p:nvPr/>
        </p:nvSpPr>
        <p:spPr>
          <a:xfrm rot="5400000">
            <a:off x="7792752" y="2502195"/>
            <a:ext cx="194970" cy="1635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＝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F3DE8A33-0C10-4863-BAEF-FFFF53810F43}"/>
              </a:ext>
            </a:extLst>
          </p:cNvPr>
          <p:cNvGrpSpPr/>
          <p:nvPr/>
        </p:nvGrpSpPr>
        <p:grpSpPr>
          <a:xfrm>
            <a:off x="7185359" y="2750209"/>
            <a:ext cx="455035" cy="163550"/>
            <a:chOff x="-2569547" y="1767356"/>
            <a:chExt cx="455035" cy="163550"/>
          </a:xfrm>
        </p:grpSpPr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E484F140-70BC-4AF3-B715-574B2BB8AD7C}"/>
                </a:ext>
              </a:extLst>
            </p:cNvPr>
            <p:cNvSpPr/>
            <p:nvPr/>
          </p:nvSpPr>
          <p:spPr bwMode="auto">
            <a:xfrm>
              <a:off x="-2569547" y="1777132"/>
              <a:ext cx="144000" cy="144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BCF67B4F-E65B-4C97-9DF1-B17FF4DC83F6}"/>
                </a:ext>
              </a:extLst>
            </p:cNvPr>
            <p:cNvSpPr txBox="1"/>
            <p:nvPr/>
          </p:nvSpPr>
          <p:spPr>
            <a:xfrm>
              <a:off x="-2258512" y="1771025"/>
              <a:ext cx="144000" cy="150108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lnSpc>
                  <a:spcPts val="1400"/>
                </a:lnSpc>
                <a:spcBef>
                  <a:spcPts val="0"/>
                </a:spcBef>
              </a:pPr>
              <a:r>
                <a:rPr lang="en-US" altLang="ja-JP" sz="1400" dirty="0">
                  <a:solidFill>
                    <a:srgbClr val="FF0000"/>
                  </a:solidFill>
                </a:rPr>
                <a:t>×</a:t>
              </a:r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C4B33450-FD86-4C6A-BECC-BFDCE85DCA05}"/>
                </a:ext>
              </a:extLst>
            </p:cNvPr>
            <p:cNvSpPr txBox="1"/>
            <p:nvPr/>
          </p:nvSpPr>
          <p:spPr>
            <a:xfrm>
              <a:off x="-2426621" y="1767356"/>
              <a:ext cx="194970" cy="16355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lnSpc>
                  <a:spcPts val="1200"/>
                </a:lnSpc>
                <a:spcBef>
                  <a:spcPts val="0"/>
                </a:spcBef>
              </a:pPr>
              <a:r>
                <a:rPr lang="ja-JP" altLang="en-US" sz="1100" b="0" dirty="0">
                  <a:solidFill>
                    <a:schemeClr val="tx1"/>
                  </a:solidFill>
                </a:rPr>
                <a:t>＋</a:t>
              </a:r>
              <a:endParaRPr lang="en-US" altLang="ja-JP" sz="11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345E4DAD-45C9-4250-915A-B3DE4BDCFFD9}"/>
              </a:ext>
            </a:extLst>
          </p:cNvPr>
          <p:cNvGrpSpPr/>
          <p:nvPr/>
        </p:nvGrpSpPr>
        <p:grpSpPr>
          <a:xfrm>
            <a:off x="8215404" y="2754188"/>
            <a:ext cx="455035" cy="163550"/>
            <a:chOff x="-2569547" y="1767356"/>
            <a:chExt cx="455035" cy="163550"/>
          </a:xfrm>
        </p:grpSpPr>
        <p:sp>
          <p:nvSpPr>
            <p:cNvPr id="127" name="正方形/長方形 126">
              <a:extLst>
                <a:ext uri="{FF2B5EF4-FFF2-40B4-BE49-F238E27FC236}">
                  <a16:creationId xmlns:a16="http://schemas.microsoft.com/office/drawing/2014/main" id="{B402CA61-6B8B-46BE-9110-AF532FF79B00}"/>
                </a:ext>
              </a:extLst>
            </p:cNvPr>
            <p:cNvSpPr/>
            <p:nvPr/>
          </p:nvSpPr>
          <p:spPr bwMode="auto">
            <a:xfrm>
              <a:off x="-2569547" y="1777132"/>
              <a:ext cx="144000" cy="144000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C828D78D-EA0A-45A2-84DC-EE2E0C317008}"/>
                </a:ext>
              </a:extLst>
            </p:cNvPr>
            <p:cNvSpPr txBox="1"/>
            <p:nvPr/>
          </p:nvSpPr>
          <p:spPr>
            <a:xfrm>
              <a:off x="-2258512" y="1773153"/>
              <a:ext cx="144000" cy="153774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lnSpc>
                  <a:spcPts val="1400"/>
                </a:lnSpc>
                <a:spcBef>
                  <a:spcPts val="0"/>
                </a:spcBef>
              </a:pPr>
              <a:r>
                <a:rPr lang="en-US" altLang="ja-JP" sz="1400" dirty="0">
                  <a:solidFill>
                    <a:srgbClr val="FF0000"/>
                  </a:solidFill>
                </a:rPr>
                <a:t>×</a:t>
              </a:r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224F3CB4-3D7E-4050-9FE2-A5D298CFD1F4}"/>
                </a:ext>
              </a:extLst>
            </p:cNvPr>
            <p:cNvSpPr txBox="1"/>
            <p:nvPr/>
          </p:nvSpPr>
          <p:spPr>
            <a:xfrm>
              <a:off x="-2426621" y="1767356"/>
              <a:ext cx="194970" cy="16355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lnSpc>
                  <a:spcPts val="1200"/>
                </a:lnSpc>
                <a:spcBef>
                  <a:spcPts val="0"/>
                </a:spcBef>
              </a:pPr>
              <a:r>
                <a:rPr lang="ja-JP" altLang="en-US" sz="1100" b="0" dirty="0">
                  <a:solidFill>
                    <a:schemeClr val="tx1"/>
                  </a:solidFill>
                </a:rPr>
                <a:t>＋</a:t>
              </a:r>
              <a:endParaRPr lang="en-US" altLang="ja-JP" sz="11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E1FD09A6-3CA8-44EA-B789-D2E8E368F67F}"/>
              </a:ext>
            </a:extLst>
          </p:cNvPr>
          <p:cNvSpPr/>
          <p:nvPr/>
        </p:nvSpPr>
        <p:spPr bwMode="auto">
          <a:xfrm>
            <a:off x="7038205" y="2664561"/>
            <a:ext cx="1777834" cy="333646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E7631904-3261-401D-A4FE-DD3DAFD5AE18}"/>
              </a:ext>
            </a:extLst>
          </p:cNvPr>
          <p:cNvSpPr txBox="1"/>
          <p:nvPr/>
        </p:nvSpPr>
        <p:spPr>
          <a:xfrm>
            <a:off x="6611063" y="3772499"/>
            <a:ext cx="2500846" cy="450286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一般的に競争力の高い産業だが、</a:t>
            </a:r>
            <a:endParaRPr lang="en-US" altLang="ja-JP" sz="1100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地域に立地していない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F16B82E3-7197-490E-A4F6-46E5EEA0BBD0}"/>
              </a:ext>
            </a:extLst>
          </p:cNvPr>
          <p:cNvSpPr txBox="1"/>
          <p:nvPr/>
        </p:nvSpPr>
        <p:spPr>
          <a:xfrm>
            <a:off x="7857276" y="4411780"/>
            <a:ext cx="194970" cy="1635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en-US" altLang="ja-JP" sz="1100" b="0" dirty="0">
                <a:solidFill>
                  <a:schemeClr val="tx1"/>
                </a:solidFill>
              </a:rPr>
              <a:t>or</a:t>
            </a:r>
          </a:p>
        </p:txBody>
      </p: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6D52C2EC-2CA3-45B8-B681-8F8C222FCAAE}"/>
              </a:ext>
            </a:extLst>
          </p:cNvPr>
          <p:cNvGrpSpPr/>
          <p:nvPr/>
        </p:nvGrpSpPr>
        <p:grpSpPr>
          <a:xfrm>
            <a:off x="7234913" y="4411779"/>
            <a:ext cx="455328" cy="163550"/>
            <a:chOff x="10165667" y="4022671"/>
            <a:chExt cx="455328" cy="163550"/>
          </a:xfrm>
        </p:grpSpPr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6646C00A-BE79-45BA-856E-2BC9C0A9C9A8}"/>
                </a:ext>
              </a:extLst>
            </p:cNvPr>
            <p:cNvSpPr txBox="1"/>
            <p:nvPr/>
          </p:nvSpPr>
          <p:spPr>
            <a:xfrm>
              <a:off x="10165667" y="4029394"/>
              <a:ext cx="144000" cy="144000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002060"/>
              </a:solidFill>
              <a:prstDash val="solid"/>
              <a:miter lim="800000"/>
            </a:ln>
          </p:spPr>
          <p:txBody>
            <a:bodyPr vert="horz"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rgbClr val="002060"/>
                </a:buClr>
              </a:pPr>
              <a:endParaRPr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821E4D46-4FDF-4C80-A415-072971F69BB4}"/>
                </a:ext>
              </a:extLst>
            </p:cNvPr>
            <p:cNvGrpSpPr/>
            <p:nvPr/>
          </p:nvGrpSpPr>
          <p:grpSpPr>
            <a:xfrm>
              <a:off x="10308886" y="4022671"/>
              <a:ext cx="312109" cy="163550"/>
              <a:chOff x="-2426621" y="1767356"/>
              <a:chExt cx="312109" cy="163550"/>
            </a:xfrm>
          </p:grpSpPr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5519B3A5-A208-4043-83AE-94474D127F9F}"/>
                  </a:ext>
                </a:extLst>
              </p:cNvPr>
              <p:cNvSpPr txBox="1"/>
              <p:nvPr/>
            </p:nvSpPr>
            <p:spPr>
              <a:xfrm>
                <a:off x="-2258512" y="1771025"/>
                <a:ext cx="144000" cy="150108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wrap="none" lIns="0" tIns="0" rIns="0" bIns="0" anchor="ctr">
                <a:noAutofit/>
              </a:bodyPr>
              <a:lstStyle>
                <a:defPPr>
                  <a:defRPr lang="ja-JP"/>
                </a:defPPr>
                <a:lvl1pPr algn="ctr">
                  <a:spcBef>
                    <a:spcPts val="600"/>
                  </a:spcBef>
                  <a:defRPr sz="1800" b="1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lvl1pPr>
              </a:lstStyle>
              <a:p>
                <a:pPr>
                  <a:lnSpc>
                    <a:spcPts val="1400"/>
                  </a:lnSpc>
                  <a:spcBef>
                    <a:spcPts val="0"/>
                  </a:spcBef>
                </a:pPr>
                <a:r>
                  <a:rPr lang="en-US" altLang="ja-JP" sz="1400" dirty="0">
                    <a:solidFill>
                      <a:srgbClr val="FF0000"/>
                    </a:solidFill>
                  </a:rPr>
                  <a:t>×</a:t>
                </a:r>
              </a:p>
            </p:txBody>
          </p:sp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B4000ACB-A885-48F7-8D4E-8A4D52096293}"/>
                  </a:ext>
                </a:extLst>
              </p:cNvPr>
              <p:cNvSpPr txBox="1"/>
              <p:nvPr/>
            </p:nvSpPr>
            <p:spPr>
              <a:xfrm>
                <a:off x="-2426621" y="1767356"/>
                <a:ext cx="194970" cy="163550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wrap="none" lIns="0" tIns="0" rIns="0" bIns="0" anchor="ctr">
                <a:noAutofit/>
              </a:bodyPr>
              <a:lstStyle>
                <a:defPPr>
                  <a:defRPr lang="ja-JP"/>
                </a:defPPr>
                <a:lvl1pPr algn="ctr">
                  <a:spcBef>
                    <a:spcPts val="600"/>
                  </a:spcBef>
                  <a:defRPr sz="1800" b="1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lvl1pPr>
              </a:lstStyle>
              <a:p>
                <a:pPr>
                  <a:lnSpc>
                    <a:spcPts val="1200"/>
                  </a:lnSpc>
                  <a:spcBef>
                    <a:spcPts val="0"/>
                  </a:spcBef>
                </a:pPr>
                <a:r>
                  <a:rPr lang="ja-JP" altLang="en-US" sz="1100" b="0" dirty="0">
                    <a:solidFill>
                      <a:schemeClr val="tx1"/>
                    </a:solidFill>
                  </a:rPr>
                  <a:t>＋</a:t>
                </a:r>
                <a:endParaRPr lang="en-US" altLang="ja-JP" sz="1100" b="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05C5AE04-2A68-4651-B85B-E2D44D5E92DB}"/>
              </a:ext>
            </a:extLst>
          </p:cNvPr>
          <p:cNvGrpSpPr/>
          <p:nvPr/>
        </p:nvGrpSpPr>
        <p:grpSpPr>
          <a:xfrm>
            <a:off x="8264177" y="4415758"/>
            <a:ext cx="456109" cy="163550"/>
            <a:chOff x="11194931" y="4026650"/>
            <a:chExt cx="456109" cy="163550"/>
          </a:xfrm>
        </p:grpSpPr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C90947CD-29D4-4A79-A0B0-2104634D7693}"/>
                </a:ext>
              </a:extLst>
            </p:cNvPr>
            <p:cNvSpPr txBox="1"/>
            <p:nvPr/>
          </p:nvSpPr>
          <p:spPr>
            <a:xfrm>
              <a:off x="11194931" y="4039223"/>
              <a:ext cx="144000" cy="1440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2060"/>
              </a:solidFill>
              <a:prstDash val="solid"/>
              <a:miter lim="800000"/>
            </a:ln>
          </p:spPr>
          <p:txBody>
            <a:bodyPr vert="horz" wrap="square" rtlCol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rgbClr val="002060"/>
                </a:buClr>
              </a:pPr>
              <a:endParaRPr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42" name="グループ化 141">
              <a:extLst>
                <a:ext uri="{FF2B5EF4-FFF2-40B4-BE49-F238E27FC236}">
                  <a16:creationId xmlns:a16="http://schemas.microsoft.com/office/drawing/2014/main" id="{A129B092-97EB-4D01-A041-B64B51C0D0C1}"/>
                </a:ext>
              </a:extLst>
            </p:cNvPr>
            <p:cNvGrpSpPr/>
            <p:nvPr/>
          </p:nvGrpSpPr>
          <p:grpSpPr>
            <a:xfrm>
              <a:off x="11338931" y="4026650"/>
              <a:ext cx="312109" cy="163550"/>
              <a:chOff x="-2426621" y="1767356"/>
              <a:chExt cx="312109" cy="163550"/>
            </a:xfrm>
          </p:grpSpPr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5931AE61-CD71-4FA7-B672-0255368A7AC6}"/>
                  </a:ext>
                </a:extLst>
              </p:cNvPr>
              <p:cNvSpPr txBox="1"/>
              <p:nvPr/>
            </p:nvSpPr>
            <p:spPr>
              <a:xfrm>
                <a:off x="-2258512" y="1773153"/>
                <a:ext cx="144000" cy="153774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wrap="none" lIns="0" tIns="0" rIns="0" bIns="0" anchor="ctr">
                <a:noAutofit/>
              </a:bodyPr>
              <a:lstStyle>
                <a:defPPr>
                  <a:defRPr lang="ja-JP"/>
                </a:defPPr>
                <a:lvl1pPr algn="ctr">
                  <a:spcBef>
                    <a:spcPts val="600"/>
                  </a:spcBef>
                  <a:defRPr sz="1800" b="1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lvl1pPr>
              </a:lstStyle>
              <a:p>
                <a:pPr>
                  <a:lnSpc>
                    <a:spcPts val="1400"/>
                  </a:lnSpc>
                  <a:spcBef>
                    <a:spcPts val="0"/>
                  </a:spcBef>
                </a:pPr>
                <a:r>
                  <a:rPr lang="en-US" altLang="ja-JP" sz="1400" dirty="0">
                    <a:solidFill>
                      <a:srgbClr val="FF0000"/>
                    </a:solidFill>
                  </a:rPr>
                  <a:t>×</a:t>
                </a:r>
              </a:p>
            </p:txBody>
          </p:sp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28F80DFA-D1A7-4F03-A376-7824B75EAA4B}"/>
                  </a:ext>
                </a:extLst>
              </p:cNvPr>
              <p:cNvSpPr txBox="1"/>
              <p:nvPr/>
            </p:nvSpPr>
            <p:spPr>
              <a:xfrm>
                <a:off x="-2426621" y="1767356"/>
                <a:ext cx="194970" cy="163550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wrap="none" lIns="0" tIns="0" rIns="0" bIns="0" anchor="ctr">
                <a:noAutofit/>
              </a:bodyPr>
              <a:lstStyle>
                <a:defPPr>
                  <a:defRPr lang="ja-JP"/>
                </a:defPPr>
                <a:lvl1pPr algn="ctr">
                  <a:spcBef>
                    <a:spcPts val="600"/>
                  </a:spcBef>
                  <a:defRPr sz="1800" b="1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lvl1pPr>
              </a:lstStyle>
              <a:p>
                <a:pPr>
                  <a:lnSpc>
                    <a:spcPts val="1200"/>
                  </a:lnSpc>
                  <a:spcBef>
                    <a:spcPts val="0"/>
                  </a:spcBef>
                </a:pPr>
                <a:r>
                  <a:rPr lang="ja-JP" altLang="en-US" sz="1100" b="0" dirty="0">
                    <a:solidFill>
                      <a:schemeClr val="tx1"/>
                    </a:solidFill>
                  </a:rPr>
                  <a:t>＋</a:t>
                </a:r>
                <a:endParaRPr lang="en-US" altLang="ja-JP" sz="1100" b="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4D2A61C3-CA20-4E05-AA3F-959C60C900BF}"/>
              </a:ext>
            </a:extLst>
          </p:cNvPr>
          <p:cNvSpPr/>
          <p:nvPr/>
        </p:nvSpPr>
        <p:spPr bwMode="auto">
          <a:xfrm>
            <a:off x="7088052" y="4326131"/>
            <a:ext cx="1777834" cy="333646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dirty="0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0F36E4E3-E17E-4AAD-B0CF-374E981D8DD5}"/>
              </a:ext>
            </a:extLst>
          </p:cNvPr>
          <p:cNvSpPr txBox="1"/>
          <p:nvPr/>
        </p:nvSpPr>
        <p:spPr>
          <a:xfrm>
            <a:off x="6621871" y="5321187"/>
            <a:ext cx="2490038" cy="3400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競争力の高い </a:t>
            </a:r>
            <a:r>
              <a:rPr lang="en-US" altLang="ja-JP" sz="1100" dirty="0">
                <a:solidFill>
                  <a:schemeClr val="tx1"/>
                </a:solidFill>
              </a:rPr>
              <a:t>or </a:t>
            </a:r>
            <a:r>
              <a:rPr lang="ja-JP" altLang="en-US" sz="1100" dirty="0">
                <a:solidFill>
                  <a:schemeClr val="tx1"/>
                </a:solidFill>
              </a:rPr>
              <a:t>得意な産業で、</a:t>
            </a:r>
            <a:endParaRPr lang="en-US" altLang="ja-JP" sz="1100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産業クラスターを形成していない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70E76993-60AC-4EDD-80E1-FBC3DC87E9C0}"/>
              </a:ext>
            </a:extLst>
          </p:cNvPr>
          <p:cNvSpPr txBox="1"/>
          <p:nvPr/>
        </p:nvSpPr>
        <p:spPr>
          <a:xfrm rot="5400000">
            <a:off x="7792752" y="4162147"/>
            <a:ext cx="194970" cy="1635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＝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2B13485F-8211-4385-A92D-7A0047D6B289}"/>
              </a:ext>
            </a:extLst>
          </p:cNvPr>
          <p:cNvSpPr txBox="1"/>
          <p:nvPr/>
        </p:nvSpPr>
        <p:spPr>
          <a:xfrm rot="5400000">
            <a:off x="7791357" y="5649565"/>
            <a:ext cx="194970" cy="1635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＝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CDB9061E-5F44-44F4-B268-3402BC78A279}"/>
              </a:ext>
            </a:extLst>
          </p:cNvPr>
          <p:cNvGrpSpPr/>
          <p:nvPr/>
        </p:nvGrpSpPr>
        <p:grpSpPr>
          <a:xfrm>
            <a:off x="6320742" y="2359485"/>
            <a:ext cx="454724" cy="469077"/>
            <a:chOff x="10438069" y="3140253"/>
            <a:chExt cx="454724" cy="469077"/>
          </a:xfrm>
        </p:grpSpPr>
        <p:sp>
          <p:nvSpPr>
            <p:cNvPr id="150" name="右矢印 4">
              <a:extLst>
                <a:ext uri="{FF2B5EF4-FFF2-40B4-BE49-F238E27FC236}">
                  <a16:creationId xmlns:a16="http://schemas.microsoft.com/office/drawing/2014/main" id="{068047A1-5493-48FE-8A6C-E0F5122ACF2E}"/>
                </a:ext>
              </a:extLst>
            </p:cNvPr>
            <p:cNvSpPr/>
            <p:nvPr/>
          </p:nvSpPr>
          <p:spPr bwMode="auto">
            <a:xfrm flipH="1" flipV="1">
              <a:off x="10438069" y="3140253"/>
              <a:ext cx="454723" cy="469077"/>
            </a:xfrm>
            <a:prstGeom prst="rightArrow">
              <a:avLst/>
            </a:prstGeom>
            <a:solidFill>
              <a:srgbClr val="00808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1100" dirty="0"/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28EE0C92-2154-4861-8F7F-51A9DC8AB5F5}"/>
                </a:ext>
              </a:extLst>
            </p:cNvPr>
            <p:cNvSpPr txBox="1"/>
            <p:nvPr/>
          </p:nvSpPr>
          <p:spPr>
            <a:xfrm>
              <a:off x="10558048" y="3284991"/>
              <a:ext cx="334745" cy="1796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転記</a:t>
              </a:r>
              <a:endPara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AF91761C-DA94-4C6B-9658-FADEF6E226F6}"/>
              </a:ext>
            </a:extLst>
          </p:cNvPr>
          <p:cNvGrpSpPr/>
          <p:nvPr/>
        </p:nvGrpSpPr>
        <p:grpSpPr>
          <a:xfrm>
            <a:off x="6315012" y="3911845"/>
            <a:ext cx="454724" cy="469077"/>
            <a:chOff x="10438069" y="3140253"/>
            <a:chExt cx="454724" cy="469077"/>
          </a:xfrm>
        </p:grpSpPr>
        <p:sp>
          <p:nvSpPr>
            <p:cNvPr id="153" name="右矢印 4">
              <a:extLst>
                <a:ext uri="{FF2B5EF4-FFF2-40B4-BE49-F238E27FC236}">
                  <a16:creationId xmlns:a16="http://schemas.microsoft.com/office/drawing/2014/main" id="{A2535F7E-C340-49A9-8BFA-29F92A8936E5}"/>
                </a:ext>
              </a:extLst>
            </p:cNvPr>
            <p:cNvSpPr/>
            <p:nvPr/>
          </p:nvSpPr>
          <p:spPr bwMode="auto">
            <a:xfrm flipH="1" flipV="1">
              <a:off x="10438069" y="3140253"/>
              <a:ext cx="454723" cy="469077"/>
            </a:xfrm>
            <a:prstGeom prst="rightArrow">
              <a:avLst/>
            </a:prstGeom>
            <a:solidFill>
              <a:srgbClr val="00808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1100" dirty="0"/>
            </a:p>
          </p:txBody>
        </p:sp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id="{5DCAF615-D2B5-46A5-ABE7-AE6A9173B424}"/>
                </a:ext>
              </a:extLst>
            </p:cNvPr>
            <p:cNvSpPr txBox="1"/>
            <p:nvPr/>
          </p:nvSpPr>
          <p:spPr>
            <a:xfrm>
              <a:off x="10558048" y="3284991"/>
              <a:ext cx="334745" cy="1796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転記</a:t>
              </a:r>
              <a:endPara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F0883726-F5E3-4DB4-A13D-7BF0C8EAFB14}"/>
              </a:ext>
            </a:extLst>
          </p:cNvPr>
          <p:cNvGrpSpPr/>
          <p:nvPr/>
        </p:nvGrpSpPr>
        <p:grpSpPr>
          <a:xfrm>
            <a:off x="6291649" y="5433192"/>
            <a:ext cx="454724" cy="469077"/>
            <a:chOff x="10438069" y="3140253"/>
            <a:chExt cx="454724" cy="469077"/>
          </a:xfrm>
        </p:grpSpPr>
        <p:sp>
          <p:nvSpPr>
            <p:cNvPr id="156" name="右矢印 4">
              <a:extLst>
                <a:ext uri="{FF2B5EF4-FFF2-40B4-BE49-F238E27FC236}">
                  <a16:creationId xmlns:a16="http://schemas.microsoft.com/office/drawing/2014/main" id="{6D704AF2-4293-4B1C-90B6-EBC6DC1D37E7}"/>
                </a:ext>
              </a:extLst>
            </p:cNvPr>
            <p:cNvSpPr/>
            <p:nvPr/>
          </p:nvSpPr>
          <p:spPr bwMode="auto">
            <a:xfrm flipH="1" flipV="1">
              <a:off x="10438069" y="3140253"/>
              <a:ext cx="454723" cy="469077"/>
            </a:xfrm>
            <a:prstGeom prst="rightArrow">
              <a:avLst/>
            </a:prstGeom>
            <a:solidFill>
              <a:srgbClr val="00808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1100" dirty="0"/>
            </a:p>
          </p:txBody>
        </p:sp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BDC80A21-ACF4-47FB-B30B-BAAF0C2D7540}"/>
                </a:ext>
              </a:extLst>
            </p:cNvPr>
            <p:cNvSpPr txBox="1"/>
            <p:nvPr/>
          </p:nvSpPr>
          <p:spPr>
            <a:xfrm>
              <a:off x="10558048" y="3284991"/>
              <a:ext cx="334745" cy="1796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転記</a:t>
              </a:r>
              <a:endPara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58" name="円/楕円 23">
            <a:extLst>
              <a:ext uri="{FF2B5EF4-FFF2-40B4-BE49-F238E27FC236}">
                <a16:creationId xmlns:a16="http://schemas.microsoft.com/office/drawing/2014/main" id="{3A838E81-CD3A-4A95-8A09-F23A85395CBF}"/>
              </a:ext>
            </a:extLst>
          </p:cNvPr>
          <p:cNvSpPr/>
          <p:nvPr/>
        </p:nvSpPr>
        <p:spPr bwMode="auto">
          <a:xfrm>
            <a:off x="6353143" y="1952859"/>
            <a:ext cx="706216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課題①の産業</a:t>
            </a:r>
          </a:p>
        </p:txBody>
      </p:sp>
      <p:sp>
        <p:nvSpPr>
          <p:cNvPr id="159" name="円/楕円 23">
            <a:extLst>
              <a:ext uri="{FF2B5EF4-FFF2-40B4-BE49-F238E27FC236}">
                <a16:creationId xmlns:a16="http://schemas.microsoft.com/office/drawing/2014/main" id="{8BC196F3-1CAE-4F40-8183-9E7EB0CE850F}"/>
              </a:ext>
            </a:extLst>
          </p:cNvPr>
          <p:cNvSpPr/>
          <p:nvPr/>
        </p:nvSpPr>
        <p:spPr bwMode="auto">
          <a:xfrm>
            <a:off x="6348953" y="3545991"/>
            <a:ext cx="706216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課題②の産業</a:t>
            </a:r>
          </a:p>
        </p:txBody>
      </p:sp>
      <p:sp>
        <p:nvSpPr>
          <p:cNvPr id="160" name="円/楕円 23">
            <a:extLst>
              <a:ext uri="{FF2B5EF4-FFF2-40B4-BE49-F238E27FC236}">
                <a16:creationId xmlns:a16="http://schemas.microsoft.com/office/drawing/2014/main" id="{44C88673-86C0-428F-BA0A-63878AA73526}"/>
              </a:ext>
            </a:extLst>
          </p:cNvPr>
          <p:cNvSpPr/>
          <p:nvPr/>
        </p:nvSpPr>
        <p:spPr bwMode="auto">
          <a:xfrm>
            <a:off x="6353143" y="5095508"/>
            <a:ext cx="706216" cy="245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課題③の産業</a:t>
            </a:r>
          </a:p>
        </p:txBody>
      </p: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5ED98D4D-1BFB-45AF-8DFB-DA09260CFBCF}"/>
              </a:ext>
            </a:extLst>
          </p:cNvPr>
          <p:cNvGrpSpPr/>
          <p:nvPr/>
        </p:nvGrpSpPr>
        <p:grpSpPr>
          <a:xfrm>
            <a:off x="6668146" y="5824479"/>
            <a:ext cx="2390495" cy="636501"/>
            <a:chOff x="6555446" y="5634113"/>
            <a:chExt cx="2390495" cy="636501"/>
          </a:xfrm>
        </p:grpSpPr>
        <p:sp>
          <p:nvSpPr>
            <p:cNvPr id="162" name="テキスト ボックス 161">
              <a:extLst>
                <a:ext uri="{FF2B5EF4-FFF2-40B4-BE49-F238E27FC236}">
                  <a16:creationId xmlns:a16="http://schemas.microsoft.com/office/drawing/2014/main" id="{81E1AF35-AEBA-4D6B-A993-9D08D671B874}"/>
                </a:ext>
              </a:extLst>
            </p:cNvPr>
            <p:cNvSpPr txBox="1"/>
            <p:nvPr/>
          </p:nvSpPr>
          <p:spPr>
            <a:xfrm>
              <a:off x="6555446" y="5634113"/>
              <a:ext cx="2390495" cy="63650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sysDash"/>
              <a:miter lim="800000"/>
            </a:ln>
          </p:spPr>
          <p:txBody>
            <a:bodyPr wrap="none" lIns="36000" tIns="36000" rIns="36000" bIns="36000" anchor="t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 marL="108000" indent="-108000" algn="l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ja-JP" altLang="en-US" sz="1100" b="0" dirty="0">
                  <a:solidFill>
                    <a:schemeClr val="tx1"/>
                  </a:solidFill>
                </a:rPr>
                <a:t>★以外の産業</a:t>
              </a:r>
              <a:r>
                <a:rPr lang="ja-JP" altLang="en-US" sz="800" b="0" dirty="0">
                  <a:solidFill>
                    <a:schemeClr val="tx1"/>
                  </a:solidFill>
                </a:rPr>
                <a:t>（</a:t>
              </a:r>
              <a:r>
                <a:rPr lang="en-US" altLang="ja-JP" sz="800" b="0" dirty="0">
                  <a:solidFill>
                    <a:schemeClr val="tx1"/>
                  </a:solidFill>
                </a:rPr>
                <a:t>17</a:t>
              </a:r>
              <a:r>
                <a:rPr lang="ja-JP" altLang="en-US" sz="800" b="0" dirty="0">
                  <a:solidFill>
                    <a:schemeClr val="tx1"/>
                  </a:solidFill>
                </a:rPr>
                <a:t>スライド）</a:t>
              </a:r>
              <a:endParaRPr lang="en-US" altLang="ja-JP" sz="800" b="0" dirty="0">
                <a:solidFill>
                  <a:schemeClr val="tx1"/>
                </a:solidFill>
              </a:endParaRPr>
            </a:p>
            <a:p>
              <a:pPr algn="l">
                <a:lnSpc>
                  <a:spcPts val="1200"/>
                </a:lnSpc>
                <a:spcBef>
                  <a:spcPts val="0"/>
                </a:spcBef>
              </a:pPr>
              <a:endParaRPr lang="en-US" altLang="ja-JP" sz="1100" b="0" dirty="0">
                <a:solidFill>
                  <a:schemeClr val="tx1"/>
                </a:solidFill>
              </a:endParaRPr>
            </a:p>
            <a:p>
              <a:pPr marL="108000" indent="-108000" algn="l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ja-JP" altLang="en-US" sz="1100" b="0" dirty="0">
                  <a:solidFill>
                    <a:schemeClr val="tx1"/>
                  </a:solidFill>
                </a:rPr>
                <a:t>　　、　　で第</a:t>
              </a:r>
              <a:r>
                <a:rPr lang="en-US" altLang="ja-JP" sz="1100" b="0" dirty="0">
                  <a:solidFill>
                    <a:schemeClr val="tx1"/>
                  </a:solidFill>
                </a:rPr>
                <a:t>2</a:t>
              </a:r>
              <a:r>
                <a:rPr lang="ja-JP" altLang="en-US" sz="1100" b="0" dirty="0">
                  <a:solidFill>
                    <a:schemeClr val="tx1"/>
                  </a:solidFill>
                </a:rPr>
                <a:t>、</a:t>
              </a:r>
              <a:r>
                <a:rPr lang="en-US" altLang="ja-JP" sz="1100" b="0" dirty="0">
                  <a:solidFill>
                    <a:schemeClr val="tx1"/>
                  </a:solidFill>
                </a:rPr>
                <a:t>3</a:t>
              </a:r>
              <a:r>
                <a:rPr lang="ja-JP" altLang="en-US" sz="1100" b="0" dirty="0">
                  <a:solidFill>
                    <a:schemeClr val="tx1"/>
                  </a:solidFill>
                </a:rPr>
                <a:t>象限に位置する産業</a:t>
              </a:r>
              <a:endParaRPr lang="en-US" altLang="ja-JP" sz="1100" b="0" dirty="0">
                <a:solidFill>
                  <a:schemeClr val="tx1"/>
                </a:solidFill>
              </a:endParaRPr>
            </a:p>
          </p:txBody>
        </p:sp>
        <p:sp>
          <p:nvSpPr>
            <p:cNvPr id="163" name="テキスト ボックス 162">
              <a:extLst>
                <a:ext uri="{FF2B5EF4-FFF2-40B4-BE49-F238E27FC236}">
                  <a16:creationId xmlns:a16="http://schemas.microsoft.com/office/drawing/2014/main" id="{3BC89A53-42FE-4209-A325-5A105E81A8D1}"/>
                </a:ext>
              </a:extLst>
            </p:cNvPr>
            <p:cNvSpPr txBox="1"/>
            <p:nvPr/>
          </p:nvSpPr>
          <p:spPr>
            <a:xfrm>
              <a:off x="7628676" y="5802174"/>
              <a:ext cx="194970" cy="16355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ja-JP"/>
              </a:defPPr>
              <a:lvl1pPr algn="ctr">
                <a:spcBef>
                  <a:spcPts val="600"/>
                </a:spcBef>
                <a:defRPr sz="1800" b="1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>
                <a:lnSpc>
                  <a:spcPts val="1200"/>
                </a:lnSpc>
                <a:spcBef>
                  <a:spcPts val="0"/>
                </a:spcBef>
              </a:pPr>
              <a:r>
                <a:rPr lang="en-US" altLang="ja-JP" sz="1100" b="0" dirty="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id="{DC8817E0-6F04-45B1-B444-B439AA884017}"/>
                </a:ext>
              </a:extLst>
            </p:cNvPr>
            <p:cNvSpPr/>
            <p:nvPr/>
          </p:nvSpPr>
          <p:spPr bwMode="auto">
            <a:xfrm>
              <a:off x="6996787" y="5969827"/>
              <a:ext cx="144000" cy="144000"/>
            </a:xfrm>
            <a:prstGeom prst="rect">
              <a:avLst/>
            </a:prstGeom>
            <a:solidFill>
              <a:srgbClr val="0070C0">
                <a:alpha val="22000"/>
              </a:srgbClr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65" name="正方形/長方形 164">
              <a:extLst>
                <a:ext uri="{FF2B5EF4-FFF2-40B4-BE49-F238E27FC236}">
                  <a16:creationId xmlns:a16="http://schemas.microsoft.com/office/drawing/2014/main" id="{CCEAD564-FE0D-4535-8C5E-655245E1F6E2}"/>
                </a:ext>
              </a:extLst>
            </p:cNvPr>
            <p:cNvSpPr/>
            <p:nvPr/>
          </p:nvSpPr>
          <p:spPr bwMode="auto">
            <a:xfrm>
              <a:off x="6691348" y="5972166"/>
              <a:ext cx="144000" cy="144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dirty="0"/>
            </a:p>
          </p:txBody>
        </p:sp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8F3BD8A2-713F-4BC9-80FF-064B39AC9DB4}"/>
                </a:ext>
              </a:extLst>
            </p:cNvPr>
            <p:cNvSpPr txBox="1"/>
            <p:nvPr/>
          </p:nvSpPr>
          <p:spPr>
            <a:xfrm>
              <a:off x="6686827" y="6142627"/>
              <a:ext cx="511285" cy="126000"/>
            </a:xfrm>
            <a:prstGeom prst="rect">
              <a:avLst/>
            </a:prstGeom>
            <a:noFill/>
          </p:spPr>
          <p:txBody>
            <a:bodyPr wrap="none" lIns="0" rtlCol="0" anchor="ctr">
              <a:noAutofit/>
            </a:bodyPr>
            <a:lstStyle/>
            <a:p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(18</a:t>
              </a: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スライド</a:t>
              </a:r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0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 txBox="1">
            <a:spLocks noGrp="1"/>
          </p:cNvSpPr>
          <p:nvPr>
            <p:ph type="ctrTitle"/>
          </p:nvPr>
        </p:nvSpPr>
        <p:spPr>
          <a:xfrm>
            <a:off x="51760" y="2372658"/>
            <a:ext cx="9040483" cy="144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4000" dirty="0">
                <a:solidFill>
                  <a:srgbClr val="008080"/>
                </a:solidFill>
              </a:rPr>
              <a:t>Ⅰ</a:t>
            </a:r>
            <a:r>
              <a:rPr kumimoji="1" lang="ja-JP" altLang="en-US" sz="4000" dirty="0">
                <a:solidFill>
                  <a:srgbClr val="008080"/>
                </a:solidFill>
              </a:rPr>
              <a:t>部　現状</a:t>
            </a:r>
            <a:r>
              <a:rPr lang="ja-JP" altLang="en-US" sz="4000" dirty="0">
                <a:solidFill>
                  <a:srgbClr val="008080"/>
                </a:solidFill>
              </a:rPr>
              <a:t>の課題探索</a:t>
            </a:r>
            <a:endParaRPr kumimoji="1" lang="en-US" altLang="ja-JP" sz="4000" dirty="0">
              <a:solidFill>
                <a:srgbClr val="00808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8496000" y="6582147"/>
            <a:ext cx="648000" cy="252000"/>
          </a:xfrm>
        </p:spPr>
        <p:txBody>
          <a:bodyPr/>
          <a:lstStyle/>
          <a:p>
            <a:pPr>
              <a:defRPr/>
            </a:pPr>
            <a:fld id="{5AC316A2-ED79-4A4C-BB2E-71F78B36301B}" type="slidenum">
              <a:rPr lang="en-US" altLang="ja-JP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BC19A5-4939-4DCD-8D14-C56532FD89D2}"/>
              </a:ext>
            </a:extLst>
          </p:cNvPr>
          <p:cNvSpPr txBox="1"/>
          <p:nvPr/>
        </p:nvSpPr>
        <p:spPr>
          <a:xfrm>
            <a:off x="2683654" y="4691824"/>
            <a:ext cx="201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作業内容を</a:t>
            </a:r>
            <a:endParaRPr kumimoji="1" lang="en-US" altLang="ja-JP" sz="24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示したスライド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23AD1D1-9FB1-4B43-A727-8B71B0B7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448" y="4148494"/>
            <a:ext cx="2556874" cy="191765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F5981C3-8E30-471E-806E-FAE6E4FF59B9}"/>
              </a:ext>
            </a:extLst>
          </p:cNvPr>
          <p:cNvSpPr txBox="1"/>
          <p:nvPr/>
        </p:nvSpPr>
        <p:spPr>
          <a:xfrm>
            <a:off x="7308437" y="4691823"/>
            <a:ext cx="171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作業を行う</a:t>
            </a:r>
            <a:endParaRPr lang="en-US" altLang="ja-JP" sz="24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69C2B6F-8BEE-4A50-89DC-E0EA9CDAE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0" y="4148495"/>
            <a:ext cx="2556874" cy="19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2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7" y="2243011"/>
            <a:ext cx="504000" cy="422172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7" y="2695509"/>
            <a:ext cx="504000" cy="955674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1015725"/>
            <a:ext cx="504000" cy="56880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5" y="2695509"/>
            <a:ext cx="8014447" cy="9556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2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分配面の長所、短所（○○市）</a:t>
            </a:r>
            <a:endParaRPr kumimoji="1" lang="ja-JP" altLang="en-US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737493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１）地域経済循環率（＝生産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分配）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1675853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人当たり雇用者所得の水準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5" y="1015725"/>
            <a:ext cx="84132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200" b="1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4" y="2243011"/>
            <a:ext cx="3708000" cy="4221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85" y="1960575"/>
            <a:ext cx="3708000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従業者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人当たり雇用者所得（従業地ベース）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3748031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）住民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人当たり所得の水準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4920232" y="2243122"/>
            <a:ext cx="3744000" cy="42206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232" y="1960983"/>
            <a:ext cx="3744000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就業者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人当たり雇用者所得（居住地ベース）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49786" y="4299353"/>
            <a:ext cx="25560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b="1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85" y="4027821"/>
            <a:ext cx="2554063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夜間人口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人当たり雇用者所得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796" y="4027821"/>
            <a:ext cx="2556000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夜間人口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人当たりその他所得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744" y="4027821"/>
            <a:ext cx="2556001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夜間人口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人当たり所得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 bwMode="auto">
          <a:xfrm>
            <a:off x="6081990" y="4416234"/>
            <a:ext cx="243561" cy="325068"/>
          </a:xfrm>
          <a:prstGeom prst="rightArrow">
            <a:avLst/>
          </a:prstGeom>
          <a:solidFill>
            <a:srgbClr val="00808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 sz="1100" dirty="0"/>
          </a:p>
        </p:txBody>
      </p:sp>
      <p:sp>
        <p:nvSpPr>
          <p:cNvPr id="6" name="加算 5"/>
          <p:cNvSpPr/>
          <p:nvPr/>
        </p:nvSpPr>
        <p:spPr bwMode="auto">
          <a:xfrm>
            <a:off x="3196864" y="4427313"/>
            <a:ext cx="325329" cy="302910"/>
          </a:xfrm>
          <a:prstGeom prst="mathPlus">
            <a:avLst/>
          </a:prstGeom>
          <a:solidFill>
            <a:srgbClr val="00808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 sz="1100" dirty="0"/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653982" y="4868004"/>
            <a:ext cx="380319" cy="1584000"/>
          </a:xfrm>
          <a:prstGeom prst="line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線コネクタ 75"/>
          <p:cNvCxnSpPr/>
          <p:nvPr/>
        </p:nvCxnSpPr>
        <p:spPr bwMode="auto">
          <a:xfrm flipH="1">
            <a:off x="1034300" y="6459376"/>
            <a:ext cx="3780000" cy="0"/>
          </a:xfrm>
          <a:prstGeom prst="line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/>
          <p:nvPr/>
        </p:nvCxnSpPr>
        <p:spPr bwMode="auto">
          <a:xfrm>
            <a:off x="4831763" y="4868004"/>
            <a:ext cx="380319" cy="1584000"/>
          </a:xfrm>
          <a:prstGeom prst="line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コネクタ 78"/>
          <p:cNvCxnSpPr/>
          <p:nvPr/>
        </p:nvCxnSpPr>
        <p:spPr bwMode="auto">
          <a:xfrm flipH="1">
            <a:off x="5211116" y="6451756"/>
            <a:ext cx="3780000" cy="0"/>
          </a:xfrm>
          <a:prstGeom prst="line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7" y="4894580"/>
            <a:ext cx="504000" cy="1579464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3" name="円/楕円 23"/>
          <p:cNvSpPr/>
          <p:nvPr/>
        </p:nvSpPr>
        <p:spPr bwMode="auto">
          <a:xfrm>
            <a:off x="318670" y="1102434"/>
            <a:ext cx="424269" cy="3714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長所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en-US" altLang="ja-JP" sz="600" b="1" dirty="0">
                <a:latin typeface="Meiryo UI" pitchFamily="50" charset="-128"/>
                <a:ea typeface="Meiryo UI" pitchFamily="50" charset="-128"/>
              </a:rPr>
              <a:t>or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  <a:endParaRPr lang="en-US" altLang="ja-JP" sz="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57784" y="1941455"/>
            <a:ext cx="5496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</a:p>
          <a:p>
            <a:pPr algn="ctr"/>
            <a:r>
              <a:rPr lang="ja-JP" altLang="en-US" sz="1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endParaRPr lang="en-US" altLang="ja-JP" sz="1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円/楕円 23"/>
          <p:cNvSpPr/>
          <p:nvPr/>
        </p:nvSpPr>
        <p:spPr bwMode="auto">
          <a:xfrm>
            <a:off x="318671" y="2714770"/>
            <a:ext cx="424269" cy="3714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長所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en-US" altLang="ja-JP" sz="600" b="1" dirty="0">
                <a:latin typeface="Meiryo UI" pitchFamily="50" charset="-128"/>
                <a:ea typeface="Meiryo UI" pitchFamily="50" charset="-128"/>
              </a:rPr>
              <a:t>or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  <a:endParaRPr lang="en-US" altLang="ja-JP" sz="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3500014" y="4297171"/>
            <a:ext cx="25560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b="1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6347734" y="4301653"/>
            <a:ext cx="2556000" cy="5686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b="1" u="sng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4" name="円/楕円 23"/>
          <p:cNvSpPr/>
          <p:nvPr/>
        </p:nvSpPr>
        <p:spPr bwMode="auto">
          <a:xfrm>
            <a:off x="8452097" y="4055882"/>
            <a:ext cx="424269" cy="3714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長所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en-US" altLang="ja-JP" sz="600" b="1" dirty="0">
                <a:latin typeface="Meiryo UI" pitchFamily="50" charset="-128"/>
                <a:ea typeface="Meiryo UI" pitchFamily="50" charset="-128"/>
              </a:rPr>
              <a:t>or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  <a:endParaRPr lang="en-US" altLang="ja-JP" sz="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1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40</a:t>
            </a:fld>
            <a:endParaRPr lang="en-US" altLang="ja-JP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4297171"/>
            <a:ext cx="504000" cy="568650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758179" y="4916843"/>
            <a:ext cx="378896" cy="178715"/>
          </a:xfrm>
          <a:prstGeom prst="roundRect">
            <a:avLst/>
          </a:prstGeom>
          <a:solidFill>
            <a:srgbClr val="D3F9EB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要因</a:t>
            </a:r>
          </a:p>
        </p:txBody>
      </p:sp>
      <p:sp>
        <p:nvSpPr>
          <p:cNvPr id="69" name="角丸四角形 68"/>
          <p:cNvSpPr/>
          <p:nvPr/>
        </p:nvSpPr>
        <p:spPr bwMode="auto">
          <a:xfrm>
            <a:off x="4933749" y="4912612"/>
            <a:ext cx="378896" cy="178715"/>
          </a:xfrm>
          <a:prstGeom prst="roundRect">
            <a:avLst/>
          </a:prstGeom>
          <a:solidFill>
            <a:srgbClr val="D3F9EB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要因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00F8273-0725-467A-A20F-E0D2A28F36DD}"/>
              </a:ext>
            </a:extLst>
          </p:cNvPr>
          <p:cNvSpPr txBox="1"/>
          <p:nvPr/>
        </p:nvSpPr>
        <p:spPr>
          <a:xfrm>
            <a:off x="8611105" y="73749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976BAB7-A520-4BF9-946A-D61FCA3D116F}"/>
              </a:ext>
            </a:extLst>
          </p:cNvPr>
          <p:cNvSpPr txBox="1"/>
          <p:nvPr/>
        </p:nvSpPr>
        <p:spPr>
          <a:xfrm>
            <a:off x="8611105" y="374755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03843B0-4593-4DAE-A09B-5142B710CE57}"/>
              </a:ext>
            </a:extLst>
          </p:cNvPr>
          <p:cNvSpPr txBox="1"/>
          <p:nvPr/>
        </p:nvSpPr>
        <p:spPr>
          <a:xfrm>
            <a:off x="8611105" y="167585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219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支出面の長所、短所（○○市）</a:t>
            </a:r>
            <a:endParaRPr kumimoji="1" lang="ja-JP" altLang="en-US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41</a:t>
            </a:fld>
            <a:endParaRPr lang="en-US" altLang="ja-JP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EDCC68E-06F2-4C0C-913A-33525E07A020}"/>
              </a:ext>
            </a:extLst>
          </p:cNvPr>
          <p:cNvSpPr>
            <a:spLocks/>
          </p:cNvSpPr>
          <p:nvPr/>
        </p:nvSpPr>
        <p:spPr bwMode="auto">
          <a:xfrm>
            <a:off x="649785" y="4933435"/>
            <a:ext cx="8413200" cy="136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F44BEF3-7A1B-4410-A411-74C357785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4929426"/>
            <a:ext cx="502841" cy="13679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3510538-0C52-49F9-8475-156FA8753FD5}"/>
              </a:ext>
            </a:extLst>
          </p:cNvPr>
          <p:cNvSpPr>
            <a:spLocks/>
          </p:cNvSpPr>
          <p:nvPr/>
        </p:nvSpPr>
        <p:spPr bwMode="auto">
          <a:xfrm>
            <a:off x="649785" y="2979989"/>
            <a:ext cx="8413200" cy="136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DB6BC04-C9CC-4FAF-B956-1F2F26EB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2975980"/>
            <a:ext cx="502841" cy="13679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519FC7B-C508-4685-B169-BEEA0AAC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1022441"/>
            <a:ext cx="502841" cy="1366478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1667A3C-A3AC-4E07-AF39-16E39A362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745479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１）消費での流出入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670E632-EC47-41B2-A40B-88B043340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2701509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２）投資での流出入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11062DD8-61B1-4C31-A22C-F2A13D0AA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36" y="4652231"/>
            <a:ext cx="8942849" cy="251522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３）経常収支（企業間取引による流出入）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A93550D-667A-4AD3-82D1-B1B73B0F1309}"/>
              </a:ext>
            </a:extLst>
          </p:cNvPr>
          <p:cNvSpPr>
            <a:spLocks/>
          </p:cNvSpPr>
          <p:nvPr/>
        </p:nvSpPr>
        <p:spPr bwMode="auto">
          <a:xfrm>
            <a:off x="649785" y="1022441"/>
            <a:ext cx="8413200" cy="136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9BAEE6E1-5F0E-42B1-A09B-CA32B07A5167}"/>
              </a:ext>
            </a:extLst>
          </p:cNvPr>
          <p:cNvGrpSpPr/>
          <p:nvPr/>
        </p:nvGrpSpPr>
        <p:grpSpPr>
          <a:xfrm>
            <a:off x="7701443" y="962055"/>
            <a:ext cx="1361546" cy="630721"/>
            <a:chOff x="7701443" y="1138219"/>
            <a:chExt cx="1361546" cy="630721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642D1237-99B7-4F38-8FD6-299D504A9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247" y="1184714"/>
              <a:ext cx="1242742" cy="584226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sysDash"/>
            </a:ln>
          </p:spPr>
          <p:txBody>
            <a:bodyPr wrap="square" lIns="144000" rIns="144000" rtlCol="0" anchor="ctr">
              <a:noAutofit/>
            </a:bodyPr>
            <a:lstStyle/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流入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流出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63" name="円/楕円 23">
              <a:extLst>
                <a:ext uri="{FF2B5EF4-FFF2-40B4-BE49-F238E27FC236}">
                  <a16:creationId xmlns:a16="http://schemas.microsoft.com/office/drawing/2014/main" id="{48625DCE-7FB4-4638-942B-CE30016DEC48}"/>
                </a:ext>
              </a:extLst>
            </p:cNvPr>
            <p:cNvSpPr/>
            <p:nvPr/>
          </p:nvSpPr>
          <p:spPr bwMode="auto">
            <a:xfrm>
              <a:off x="8277447" y="1203395"/>
              <a:ext cx="279911" cy="2450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</a:rPr>
                <a:t>長所</a:t>
              </a:r>
            </a:p>
          </p:txBody>
        </p:sp>
        <p:sp>
          <p:nvSpPr>
            <p:cNvPr id="64" name="円/楕円 23">
              <a:extLst>
                <a:ext uri="{FF2B5EF4-FFF2-40B4-BE49-F238E27FC236}">
                  <a16:creationId xmlns:a16="http://schemas.microsoft.com/office/drawing/2014/main" id="{1A3667C5-1E13-482A-A0C4-AB39AA798230}"/>
                </a:ext>
              </a:extLst>
            </p:cNvPr>
            <p:cNvSpPr/>
            <p:nvPr/>
          </p:nvSpPr>
          <p:spPr bwMode="auto">
            <a:xfrm>
              <a:off x="8277447" y="1510808"/>
              <a:ext cx="279911" cy="24505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0" rIns="36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002060"/>
                  </a:solidFill>
                  <a:latin typeface="Meiryo UI" pitchFamily="50" charset="-128"/>
                  <a:ea typeface="Meiryo UI" pitchFamily="50" charset="-128"/>
                </a:rPr>
                <a:t>短所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D1C5D1DE-7F43-4C0D-9269-6C892E4ED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1443" y="1138219"/>
              <a:ext cx="528808" cy="528808"/>
            </a:xfrm>
            <a:prstGeom prst="ellipse">
              <a:avLst/>
            </a:prstGeom>
            <a:solidFill>
              <a:srgbClr val="CC0066"/>
            </a:solidFill>
            <a:ln w="38100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分析の</a:t>
              </a:r>
              <a:br>
                <a:rPr lang="en-US" altLang="ja-JP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</a:br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視点</a:t>
              </a: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352EBFA-683D-46CF-ADC5-E31877CD0A63}"/>
              </a:ext>
            </a:extLst>
          </p:cNvPr>
          <p:cNvSpPr txBox="1"/>
          <p:nvPr/>
        </p:nvSpPr>
        <p:spPr>
          <a:xfrm>
            <a:off x="8611105" y="737493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B87FBA1-1131-489B-97E1-4C1CFC808A81}"/>
              </a:ext>
            </a:extLst>
          </p:cNvPr>
          <p:cNvSpPr txBox="1"/>
          <p:nvPr/>
        </p:nvSpPr>
        <p:spPr>
          <a:xfrm>
            <a:off x="8605271" y="2700378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D830ACD-8BD8-4EE6-9B09-C61B7F659530}"/>
              </a:ext>
            </a:extLst>
          </p:cNvPr>
          <p:cNvSpPr txBox="1"/>
          <p:nvPr/>
        </p:nvSpPr>
        <p:spPr>
          <a:xfrm>
            <a:off x="8602973" y="4648198"/>
            <a:ext cx="451883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参照先：本資料の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C13CB75F-1236-4AC3-A53D-417CB87359EC}"/>
              </a:ext>
            </a:extLst>
          </p:cNvPr>
          <p:cNvGrpSpPr/>
          <p:nvPr/>
        </p:nvGrpSpPr>
        <p:grpSpPr>
          <a:xfrm>
            <a:off x="7693066" y="2954610"/>
            <a:ext cx="1361546" cy="630721"/>
            <a:chOff x="7701443" y="1138219"/>
            <a:chExt cx="1361546" cy="630721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365A1E25-3B28-4BC1-941D-E926D1E2F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247" y="1184714"/>
              <a:ext cx="1242742" cy="584226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sysDash"/>
            </a:ln>
          </p:spPr>
          <p:txBody>
            <a:bodyPr wrap="square" lIns="144000" rIns="144000" rtlCol="0" anchor="ctr">
              <a:noAutofit/>
            </a:bodyPr>
            <a:lstStyle/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流入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流出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74" name="円/楕円 23">
              <a:extLst>
                <a:ext uri="{FF2B5EF4-FFF2-40B4-BE49-F238E27FC236}">
                  <a16:creationId xmlns:a16="http://schemas.microsoft.com/office/drawing/2014/main" id="{2308D039-EA62-4D45-8B9F-2FE50D2285F8}"/>
                </a:ext>
              </a:extLst>
            </p:cNvPr>
            <p:cNvSpPr/>
            <p:nvPr/>
          </p:nvSpPr>
          <p:spPr bwMode="auto">
            <a:xfrm>
              <a:off x="8277447" y="1203395"/>
              <a:ext cx="279911" cy="2450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</a:rPr>
                <a:t>長所</a:t>
              </a:r>
            </a:p>
          </p:txBody>
        </p:sp>
        <p:sp>
          <p:nvSpPr>
            <p:cNvPr id="75" name="円/楕円 23">
              <a:extLst>
                <a:ext uri="{FF2B5EF4-FFF2-40B4-BE49-F238E27FC236}">
                  <a16:creationId xmlns:a16="http://schemas.microsoft.com/office/drawing/2014/main" id="{648DC4AB-8273-43D9-9036-99599C475CA0}"/>
                </a:ext>
              </a:extLst>
            </p:cNvPr>
            <p:cNvSpPr/>
            <p:nvPr/>
          </p:nvSpPr>
          <p:spPr bwMode="auto">
            <a:xfrm>
              <a:off x="8277447" y="1510808"/>
              <a:ext cx="279911" cy="24505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0" rIns="36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002060"/>
                  </a:solidFill>
                  <a:latin typeface="Meiryo UI" pitchFamily="50" charset="-128"/>
                  <a:ea typeface="Meiryo UI" pitchFamily="50" charset="-128"/>
                </a:rPr>
                <a:t>短所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C849BACA-19C1-4167-960A-91B58E7BD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1443" y="1138219"/>
              <a:ext cx="528808" cy="528808"/>
            </a:xfrm>
            <a:prstGeom prst="ellipse">
              <a:avLst/>
            </a:prstGeom>
            <a:solidFill>
              <a:srgbClr val="CC0066"/>
            </a:solidFill>
            <a:ln w="38100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分析の</a:t>
              </a:r>
              <a:br>
                <a:rPr lang="en-US" altLang="ja-JP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</a:br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視点</a:t>
              </a: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8AE6FC5C-AE6B-4D15-BD61-66B0A5C87D2D}"/>
              </a:ext>
            </a:extLst>
          </p:cNvPr>
          <p:cNvGrpSpPr/>
          <p:nvPr/>
        </p:nvGrpSpPr>
        <p:grpSpPr>
          <a:xfrm>
            <a:off x="7712506" y="4902747"/>
            <a:ext cx="1361546" cy="630721"/>
            <a:chOff x="7701443" y="1138219"/>
            <a:chExt cx="1361546" cy="630721"/>
          </a:xfrm>
        </p:grpSpPr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A8484A1F-3AEC-41F2-900D-0B249EBB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247" y="1184714"/>
              <a:ext cx="1242742" cy="584226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sysDash"/>
            </a:ln>
          </p:spPr>
          <p:txBody>
            <a:bodyPr wrap="square" lIns="144000" rIns="144000" rtlCol="0" anchor="ctr">
              <a:noAutofit/>
            </a:bodyPr>
            <a:lstStyle/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流入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  <a:p>
              <a:pPr marL="180975" indent="-180975" algn="r">
                <a:spcBef>
                  <a:spcPts val="300"/>
                </a:spcBef>
                <a:spcAft>
                  <a:spcPts val="400"/>
                </a:spcAft>
                <a:buFont typeface="Wingdings" pitchFamily="2" charset="2"/>
                <a:buChar char="n"/>
              </a:pPr>
              <a:r>
                <a:rPr lang="ja-JP" altLang="en-US" sz="1200" b="1" dirty="0">
                  <a:latin typeface="Meiryo UI" pitchFamily="50" charset="-128"/>
                  <a:ea typeface="Meiryo UI" pitchFamily="50" charset="-128"/>
                </a:rPr>
                <a:t>流出</a:t>
              </a:r>
              <a:endParaRPr lang="en-US" altLang="ja-JP" sz="1200" b="1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79" name="円/楕円 23">
              <a:extLst>
                <a:ext uri="{FF2B5EF4-FFF2-40B4-BE49-F238E27FC236}">
                  <a16:creationId xmlns:a16="http://schemas.microsoft.com/office/drawing/2014/main" id="{77E5626E-C39C-4F4F-8850-5731A7703E9C}"/>
                </a:ext>
              </a:extLst>
            </p:cNvPr>
            <p:cNvSpPr/>
            <p:nvPr/>
          </p:nvSpPr>
          <p:spPr bwMode="auto">
            <a:xfrm>
              <a:off x="8277447" y="1203395"/>
              <a:ext cx="279911" cy="2450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</a:rPr>
                <a:t>長所</a:t>
              </a:r>
            </a:p>
          </p:txBody>
        </p:sp>
        <p:sp>
          <p:nvSpPr>
            <p:cNvPr id="80" name="円/楕円 23">
              <a:extLst>
                <a:ext uri="{FF2B5EF4-FFF2-40B4-BE49-F238E27FC236}">
                  <a16:creationId xmlns:a16="http://schemas.microsoft.com/office/drawing/2014/main" id="{3868216D-0B5D-46C6-86D2-434E5DDFD995}"/>
                </a:ext>
              </a:extLst>
            </p:cNvPr>
            <p:cNvSpPr/>
            <p:nvPr/>
          </p:nvSpPr>
          <p:spPr bwMode="auto">
            <a:xfrm>
              <a:off x="8277447" y="1510808"/>
              <a:ext cx="279911" cy="24505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0" rIns="360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800" b="1" dirty="0">
                  <a:solidFill>
                    <a:srgbClr val="002060"/>
                  </a:solidFill>
                  <a:latin typeface="Meiryo UI" pitchFamily="50" charset="-128"/>
                  <a:ea typeface="Meiryo UI" pitchFamily="50" charset="-128"/>
                </a:rPr>
                <a:t>短所</a:t>
              </a: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80ED50BA-6CA2-4539-9FA6-A1731A3EC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1443" y="1138219"/>
              <a:ext cx="528808" cy="528808"/>
            </a:xfrm>
            <a:prstGeom prst="ellipse">
              <a:avLst/>
            </a:prstGeom>
            <a:solidFill>
              <a:srgbClr val="CC0066"/>
            </a:solidFill>
            <a:ln w="38100" algn="ctr">
              <a:noFill/>
              <a:round/>
              <a:headEnd/>
              <a:tailEnd/>
            </a:ln>
          </p:spPr>
          <p:txBody>
            <a:bodyPr wrap="none" lIns="36000" rIns="36000" anchor="ctr"/>
            <a:lstStyle/>
            <a:p>
              <a:pPr algn="ctr"/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分析の</a:t>
              </a:r>
              <a:br>
                <a:rPr lang="en-US" altLang="ja-JP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</a:br>
              <a:r>
                <a:rPr lang="ja-JP" altLang="en-US" sz="11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視点</a:t>
              </a:r>
            </a:p>
          </p:txBody>
        </p:sp>
      </p:grpSp>
      <p:sp>
        <p:nvSpPr>
          <p:cNvPr id="31" name="円/楕円 23">
            <a:extLst>
              <a:ext uri="{FF2B5EF4-FFF2-40B4-BE49-F238E27FC236}">
                <a16:creationId xmlns:a16="http://schemas.microsoft.com/office/drawing/2014/main" id="{8EB2CD77-A6EB-44D3-9166-8F1B06A4042B}"/>
              </a:ext>
            </a:extLst>
          </p:cNvPr>
          <p:cNvSpPr/>
          <p:nvPr/>
        </p:nvSpPr>
        <p:spPr bwMode="auto">
          <a:xfrm>
            <a:off x="374507" y="1519964"/>
            <a:ext cx="424269" cy="3714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長所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en-US" altLang="ja-JP" sz="600" b="1" dirty="0">
                <a:latin typeface="Meiryo UI" pitchFamily="50" charset="-128"/>
                <a:ea typeface="Meiryo UI" pitchFamily="50" charset="-128"/>
              </a:rPr>
              <a:t>or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  <a:endParaRPr lang="en-US" altLang="ja-JP" sz="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2" name="円/楕円 23">
            <a:extLst>
              <a:ext uri="{FF2B5EF4-FFF2-40B4-BE49-F238E27FC236}">
                <a16:creationId xmlns:a16="http://schemas.microsoft.com/office/drawing/2014/main" id="{2F2F5E29-B28A-4CAA-9698-B4C434F0FBB3}"/>
              </a:ext>
            </a:extLst>
          </p:cNvPr>
          <p:cNvSpPr/>
          <p:nvPr/>
        </p:nvSpPr>
        <p:spPr bwMode="auto">
          <a:xfrm>
            <a:off x="371556" y="3474263"/>
            <a:ext cx="424269" cy="3714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長所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en-US" altLang="ja-JP" sz="600" b="1" dirty="0">
                <a:latin typeface="Meiryo UI" pitchFamily="50" charset="-128"/>
                <a:ea typeface="Meiryo UI" pitchFamily="50" charset="-128"/>
              </a:rPr>
              <a:t>or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  <a:endParaRPr lang="en-US" altLang="ja-JP" sz="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3" name="円/楕円 23">
            <a:extLst>
              <a:ext uri="{FF2B5EF4-FFF2-40B4-BE49-F238E27FC236}">
                <a16:creationId xmlns:a16="http://schemas.microsoft.com/office/drawing/2014/main" id="{83415CBA-F506-452D-8759-1BEA19F9EE2F}"/>
              </a:ext>
            </a:extLst>
          </p:cNvPr>
          <p:cNvSpPr/>
          <p:nvPr/>
        </p:nvSpPr>
        <p:spPr bwMode="auto">
          <a:xfrm>
            <a:off x="363444" y="5432704"/>
            <a:ext cx="424269" cy="3714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長所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en-US" altLang="ja-JP" sz="600" b="1" dirty="0">
                <a:latin typeface="Meiryo UI" pitchFamily="50" charset="-128"/>
                <a:ea typeface="Meiryo UI" pitchFamily="50" charset="-128"/>
              </a:rPr>
              <a:t>or</a:t>
            </a:r>
            <a:br>
              <a:rPr lang="en-US" altLang="ja-JP" sz="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</a:br>
            <a:r>
              <a:rPr lang="ja-JP" altLang="en-US" sz="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</a:rPr>
              <a:t>短所</a:t>
            </a:r>
            <a:endParaRPr lang="en-US" altLang="ja-JP" sz="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863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600536" y="6584502"/>
            <a:ext cx="519604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42</a:t>
            </a:fld>
            <a:endParaRPr lang="en-US" altLang="ja-JP" dirty="0"/>
          </a:p>
        </p:txBody>
      </p:sp>
      <p:sp>
        <p:nvSpPr>
          <p:cNvPr id="5" name="タイトル 5"/>
          <p:cNvSpPr txBox="1">
            <a:spLocks/>
          </p:cNvSpPr>
          <p:nvPr/>
        </p:nvSpPr>
        <p:spPr bwMode="auto">
          <a:xfrm>
            <a:off x="0" y="2395895"/>
            <a:ext cx="9144000" cy="1440329"/>
          </a:xfrm>
          <a:prstGeom prst="rect">
            <a:avLst/>
          </a:prstGeom>
          <a:solidFill>
            <a:srgbClr val="009999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000" kern="0" dirty="0">
                <a:solidFill>
                  <a:schemeClr val="bg1"/>
                </a:solidFill>
              </a:rPr>
              <a:t>２．施策の方向性の検討</a:t>
            </a:r>
          </a:p>
        </p:txBody>
      </p:sp>
    </p:spTree>
    <p:extLst>
      <p:ext uri="{BB962C8B-B14F-4D97-AF65-F5344CB8AC3E}">
        <p14:creationId xmlns:p14="http://schemas.microsoft.com/office/powerpoint/2010/main" val="1581585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/>
          <a:lstStyle/>
          <a:p>
            <a:r>
              <a:rPr lang="ja-JP" altLang="en-US" dirty="0"/>
              <a:t>施策の方向性の考え方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BCC49216-D017-2774-82E8-C4281A3B1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72248"/>
            <a:ext cx="468000" cy="252000"/>
          </a:xfrm>
          <a:solidFill>
            <a:srgbClr val="009999"/>
          </a:solidFill>
          <a:ln/>
        </p:spPr>
        <p:txBody>
          <a:bodyPr lIns="72000" rIns="72000"/>
          <a:lstStyle/>
          <a:p>
            <a:fld id="{3C72A9EE-503C-4A34-81E5-ED5C603B789E}" type="slidenum">
              <a:rPr lang="en-US" altLang="ja-JP" smtClean="0">
                <a:solidFill>
                  <a:schemeClr val="bg1"/>
                </a:solidFill>
              </a:rPr>
              <a:pPr/>
              <a:t>43</a:t>
            </a:fld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1C5671D-AFD4-4702-34E5-44EE4F2A9FF4}"/>
              </a:ext>
            </a:extLst>
          </p:cNvPr>
          <p:cNvSpPr>
            <a:spLocks/>
          </p:cNvSpPr>
          <p:nvPr/>
        </p:nvSpPr>
        <p:spPr bwMode="auto">
          <a:xfrm>
            <a:off x="84294" y="664643"/>
            <a:ext cx="8975412" cy="379153"/>
          </a:xfrm>
          <a:prstGeom prst="rect">
            <a:avLst/>
          </a:prstGeom>
          <a:solidFill>
            <a:srgbClr val="009999"/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1.</a:t>
            </a:r>
            <a:r>
              <a:rPr lang="ja-JP" altLang="en-US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施策の方向性の検討の前提</a:t>
            </a:r>
            <a:endParaRPr lang="en-US" altLang="ja-JP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7424" y="1126774"/>
            <a:ext cx="89322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ja-JP" altLang="en-US" sz="18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施策の方向性は「長所と短所の分析」から自動的に出力されるものではなく、担当者の考え方（≒主観）と、客観的な分析結果である</a:t>
            </a:r>
            <a:r>
              <a:rPr kumimoji="1" lang="ja-JP" altLang="en-US" sz="18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「短所」と「長所」の両面を整合的に</a:t>
            </a:r>
            <a:r>
              <a:rPr lang="ja-JP" altLang="en-US" sz="18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検討するものである。</a:t>
            </a:r>
            <a:endParaRPr lang="en-US" altLang="ja-JP" sz="18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ea"/>
              <a:buAutoNum type="circleNumDbPlain"/>
            </a:pPr>
            <a:r>
              <a:rPr kumimoji="1" lang="ja-JP" altLang="en-US" sz="18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つまり、方向性は一意に決定されるものではなく、地域経済循環構造を構築するための数多くの対策・施策候補が「長所」を損なわず、「短所（≒課題）」を補うものであるかを確認することである。</a:t>
            </a:r>
            <a:endParaRPr kumimoji="1" lang="en-US" altLang="ja-JP" sz="18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ja-JP" altLang="en-US" sz="18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理想的には、対策・施策は、「長所」を伸ばして、「短所（≒課題）」を補うものである。</a:t>
            </a:r>
            <a:endParaRPr kumimoji="1" lang="ja-JP" altLang="en-US" sz="18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1C5671D-AFD4-4702-34E5-44EE4F2A9FF4}"/>
              </a:ext>
            </a:extLst>
          </p:cNvPr>
          <p:cNvSpPr>
            <a:spLocks/>
          </p:cNvSpPr>
          <p:nvPr/>
        </p:nvSpPr>
        <p:spPr bwMode="auto">
          <a:xfrm>
            <a:off x="84294" y="3977525"/>
            <a:ext cx="8975412" cy="439538"/>
          </a:xfrm>
          <a:prstGeom prst="rect">
            <a:avLst/>
          </a:prstGeom>
          <a:solidFill>
            <a:srgbClr val="009999"/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2.</a:t>
            </a:r>
            <a:r>
              <a:rPr lang="ja-JP" altLang="en-US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施策の検討手順</a:t>
            </a:r>
            <a:endParaRPr lang="en-US" altLang="ja-JP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4977" y="4569838"/>
            <a:ext cx="869924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9999"/>
            </a:solidFill>
            <a:miter lim="800000"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ja-JP" altLang="en-US" sz="18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①地域経済の課題（≒短所）の中で、取り組むべき「課題（≒短所）」を抽出</a:t>
            </a:r>
            <a:endParaRPr lang="en-US" altLang="ja-JP" sz="18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977" y="5223418"/>
            <a:ext cx="869924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9999"/>
            </a:solidFill>
            <a:miter lim="800000"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ja-JP" altLang="en-US" sz="18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②長所を活かして解決できる課題を抽出</a:t>
            </a:r>
            <a:endParaRPr lang="en-US" altLang="ja-JP" sz="18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4977" y="5876999"/>
            <a:ext cx="87304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9999"/>
            </a:solidFill>
            <a:miter lim="800000"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ja-JP" altLang="en-US" sz="1800" b="1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③上記②を実施する施策の方向性（具体的な方策）を検討</a:t>
            </a:r>
            <a:endParaRPr kumimoji="1" lang="ja-JP" altLang="en-US" sz="1800" b="1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866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 anchor="b"/>
          <a:lstStyle/>
          <a:p>
            <a:r>
              <a:rPr lang="ja-JP" altLang="en-US" dirty="0">
                <a:solidFill>
                  <a:srgbClr val="009999"/>
                </a:solidFill>
                <a:cs typeface="Meiryo UI" panose="020B0604030504040204" pitchFamily="50" charset="-128"/>
              </a:rPr>
              <a:t>施策の方向性の検討内容</a:t>
            </a:r>
            <a:endParaRPr kumimoji="1" lang="ja-JP" altLang="en-US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7CDCED1-999E-A613-7AC0-BAF58E93D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927862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</a:p>
          <a:p>
            <a:pPr algn="ctr"/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（＝取り組む短所）</a:t>
            </a:r>
          </a:p>
        </p:txBody>
      </p:sp>
      <p:sp>
        <p:nvSpPr>
          <p:cNvPr id="24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44</a:t>
            </a:fld>
            <a:endParaRPr lang="en-US" altLang="ja-JP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6" y="2365095"/>
            <a:ext cx="255594" cy="1146851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0" y="927862"/>
            <a:ext cx="258439" cy="695198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1489785" y="928503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「林業」、「廃棄物処理業」、及び「電気業」は競争力の高いまたは得意な産業である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しかし、域外に依存しており、かつ産業クラスターが形成されていない産業でもある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1492840" y="2722244"/>
            <a:ext cx="7490574" cy="79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得意な</a:t>
            </a:r>
            <a:r>
              <a:rPr lang="en-US" altLang="ja-JP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次産業（「林業」）から出る残渣や廃材、「廃棄物処理業」のごみ等を活用したバイオマス発電・熱供給を行い、エネルギーの地産地消を行う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また、売電等で得た収益を活用して、高齢者を見守り、子育て支援等の地域課題を解決する</a:t>
            </a:r>
            <a:r>
              <a:rPr lang="en-US" altLang="ja-JP" sz="1200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SDGs</a:t>
            </a: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ビジネスを展開することで、生活水準の向上も見込まれる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7CDCED1-999E-A613-7AC0-BAF58E93D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784" y="2373411"/>
            <a:ext cx="7493629" cy="326609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4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廃棄物等を活用したバイオマス発電等の実施</a:t>
            </a:r>
            <a:endParaRPr lang="en-US" altLang="ja-JP" sz="14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3F703E5-B9FC-485D-BFF0-94C45D873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" y="1642667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長所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0552205-9A5D-4A30-927A-A0EEC404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" y="1642666"/>
            <a:ext cx="258439" cy="6951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9181DE9-0658-4EB7-A8F6-E1F0C0AA60BD}"/>
              </a:ext>
            </a:extLst>
          </p:cNvPr>
          <p:cNvSpPr>
            <a:spLocks/>
          </p:cNvSpPr>
          <p:nvPr/>
        </p:nvSpPr>
        <p:spPr bwMode="auto">
          <a:xfrm>
            <a:off x="1489784" y="1642666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「林業」や「廃棄物処理業」が得意な産業、「電気業」が競争力の高い産業である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これらの産業から発生する残渣や廃材、ごみ等は通常は処理費用がかかるマイナスの資源である一方、発電や熱供給の資源燃料として活用することができる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6B2712F-593C-4AE0-85E5-F5A1B41F61B8}"/>
              </a:ext>
            </a:extLst>
          </p:cNvPr>
          <p:cNvSpPr>
            <a:spLocks/>
          </p:cNvSpPr>
          <p:nvPr/>
        </p:nvSpPr>
        <p:spPr bwMode="auto">
          <a:xfrm>
            <a:off x="84294" y="564864"/>
            <a:ext cx="8975412" cy="326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ja-JP" altLang="en-US" sz="1600" b="1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施策の方向性①：新たな環境ビジネスの展開</a:t>
            </a:r>
            <a:endParaRPr lang="en-US" altLang="ja-JP" sz="1600" b="1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F07BB420-911B-48B4-8255-806D4DE0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3915976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</a:p>
          <a:p>
            <a:pPr algn="ctr"/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（＝取り組む短所）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10A9CB5-4C3A-4DC1-BDA2-C91DD9BB9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6" y="5353209"/>
            <a:ext cx="255594" cy="1146851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5C6DDCE6-208F-4475-9689-6CF9EF615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0" y="3915976"/>
            <a:ext cx="258439" cy="695198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3F34C651-88D8-4590-8B21-5DDB42A225FE}"/>
              </a:ext>
            </a:extLst>
          </p:cNvPr>
          <p:cNvSpPr>
            <a:spLocks/>
          </p:cNvSpPr>
          <p:nvPr/>
        </p:nvSpPr>
        <p:spPr bwMode="auto">
          <a:xfrm>
            <a:off x="1489785" y="3916617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一般的に生産性の高い産業である「電気機械」は地域の得意な産業であるにも関わらず、調達先の純移輸出額がマイナスである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地域の企画調整機能であり、かつ一般に競争力が高い産業である「卸売業」の純移輸出額がマイナスである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1F56A3F-FD07-4998-A0E6-CAA15D6D3D04}"/>
              </a:ext>
            </a:extLst>
          </p:cNvPr>
          <p:cNvSpPr>
            <a:spLocks/>
          </p:cNvSpPr>
          <p:nvPr/>
        </p:nvSpPr>
        <p:spPr bwMode="auto">
          <a:xfrm>
            <a:off x="1492840" y="5710358"/>
            <a:ext cx="7490574" cy="79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製造業においてイノベーションを促進し、新たな製品開発を行うためには、マーケティングやコンサルティング等を行う「卸売業」等の地域の企画調整機能が重要である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そこで、「卸売業」を立地させ、「卸売業」が「電気機械」の製品を企画し、他社の技術等も組み合わせ、「電気機械」に群がって「電子部品・デバイス」等を含めた産業クラスターを形成する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97D0549A-78AA-4818-BE7F-E472E5CE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784" y="5361525"/>
            <a:ext cx="7493629" cy="326609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4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強みの「電気機械」を中心とした産業クラスターの構築</a:t>
            </a:r>
            <a:endParaRPr lang="en-US" altLang="ja-JP" sz="14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0ECBB3F-F5FF-417D-80C4-ABC31335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" y="4630781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長所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1F197C1-1D5A-4EB2-ACBB-D7365D6D3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" y="4630780"/>
            <a:ext cx="258439" cy="6951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EA98769-2CFB-4C0B-BD7B-F39DE4F0DBE1}"/>
              </a:ext>
            </a:extLst>
          </p:cNvPr>
          <p:cNvSpPr>
            <a:spLocks/>
          </p:cNvSpPr>
          <p:nvPr/>
        </p:nvSpPr>
        <p:spPr bwMode="auto">
          <a:xfrm>
            <a:off x="1489784" y="4629296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「電気機械」が得意な産業である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「電気機械」は、一般に競争力の高い産業である「電子部品・デバイス」との取引がある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FB70C7A-AC7A-41C1-8FBA-E02D35F5D3A1}"/>
              </a:ext>
            </a:extLst>
          </p:cNvPr>
          <p:cNvSpPr>
            <a:spLocks/>
          </p:cNvSpPr>
          <p:nvPr/>
        </p:nvSpPr>
        <p:spPr bwMode="auto">
          <a:xfrm>
            <a:off x="84294" y="3552978"/>
            <a:ext cx="8975412" cy="326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ja-JP" altLang="en-US" sz="1600" b="1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施策の方向性②：産業クラスターの構築</a:t>
            </a:r>
            <a:endParaRPr lang="en-US" altLang="ja-JP" sz="1600" b="1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11EADA7-120A-45D3-B012-13BB75A8B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2367393"/>
            <a:ext cx="1111934" cy="1146851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施策の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方向性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（具体的な方策）</a:t>
            </a:r>
            <a:endParaRPr lang="en-US" altLang="ja-JP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EAF7CAE-3D51-4CBE-856D-A8BD4B58F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" y="5350744"/>
            <a:ext cx="1111934" cy="1151614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施策の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方向性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（具体的な方策）</a:t>
            </a:r>
            <a:endParaRPr lang="en-US" altLang="ja-JP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A5030E1-2AB1-4228-9903-B535FD7C97D7}"/>
              </a:ext>
            </a:extLst>
          </p:cNvPr>
          <p:cNvSpPr txBox="1"/>
          <p:nvPr/>
        </p:nvSpPr>
        <p:spPr>
          <a:xfrm>
            <a:off x="2627682" y="6660133"/>
            <a:ext cx="2498423" cy="19160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Bef>
                <a:spcPts val="0"/>
              </a:spcBef>
            </a:pPr>
            <a:r>
              <a:rPr lang="ja-JP" altLang="en-US" sz="900" b="0" dirty="0">
                <a:solidFill>
                  <a:schemeClr val="tx1"/>
                </a:solidFill>
              </a:rPr>
              <a:t>注：手引き実践編（施策検討の演習）の〇〇市の分析を基に例示</a:t>
            </a:r>
            <a:endParaRPr lang="en-US" altLang="ja-JP" sz="900" b="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altLang="ja-JP" sz="9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7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 anchor="b"/>
          <a:lstStyle/>
          <a:p>
            <a:r>
              <a:rPr lang="ja-JP" altLang="en-US" dirty="0">
                <a:solidFill>
                  <a:srgbClr val="009999"/>
                </a:solidFill>
                <a:cs typeface="Meiryo UI" panose="020B0604030504040204" pitchFamily="50" charset="-128"/>
              </a:rPr>
              <a:t>施策の方向性の検討内容</a:t>
            </a:r>
            <a:endParaRPr kumimoji="1" lang="ja-JP" altLang="en-US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7CDCED1-999E-A613-7AC0-BAF58E93D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927862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</a:p>
          <a:p>
            <a:pPr algn="ctr"/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（＝取り組む短所）</a:t>
            </a:r>
          </a:p>
        </p:txBody>
      </p:sp>
      <p:sp>
        <p:nvSpPr>
          <p:cNvPr id="24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45</a:t>
            </a:fld>
            <a:endParaRPr lang="en-US" altLang="ja-JP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6" y="2365095"/>
            <a:ext cx="255594" cy="1146851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0" y="927862"/>
            <a:ext cx="258439" cy="695198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1489785" y="928503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第３次産業の労働生産性が低い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は、一般的に労働生産性の低い労働集約型３次産業（「保健衛生・社会事業」、「小売業」、「その他のサービス」、「宿泊・飲食サービス業」等）の規模が大きく、労働生産性を押し下げているためで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1492840" y="2722244"/>
            <a:ext cx="7490574" cy="79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大規模病院を中心として、薬局や飲食店等の商業施設を集約し、病院の来訪者を地域内に滞留させて消費を拡大させる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その際に、診察券、公共交通カード、小売店の買物ポイント等が一体となった共通カードも導入し、公共交通機関や買物等の利便性の向上を図り、消費を拡大させることも考えられる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7CDCED1-999E-A613-7AC0-BAF58E93D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784" y="2373411"/>
            <a:ext cx="7493629" cy="326609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4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地域のサービス業の連携による医療を核としたまちづくり</a:t>
            </a:r>
            <a:endParaRPr lang="en-US" altLang="ja-JP" sz="14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3F703E5-B9FC-485D-BFF0-94C45D873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" y="1642667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長所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0552205-9A5D-4A30-927A-A0EEC404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" y="1642666"/>
            <a:ext cx="258439" cy="6951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9181DE9-0658-4EB7-A8F6-E1F0C0AA60BD}"/>
              </a:ext>
            </a:extLst>
          </p:cNvPr>
          <p:cNvSpPr>
            <a:spLocks/>
          </p:cNvSpPr>
          <p:nvPr/>
        </p:nvSpPr>
        <p:spPr bwMode="auto">
          <a:xfrm>
            <a:off x="1489784" y="1642666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労働集約型３次産業（「保健衛生・社会事業」、「小売業」、「その他のサービス」、）は得意な産業である</a:t>
            </a: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これらの労働集約型３次産業は生産性は低いが、住民サービスを担う重要な産業である</a:t>
            </a:r>
            <a:endParaRPr lang="en-US" altLang="ja-JP" sz="1200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6B2712F-593C-4AE0-85E5-F5A1B41F61B8}"/>
              </a:ext>
            </a:extLst>
          </p:cNvPr>
          <p:cNvSpPr>
            <a:spLocks/>
          </p:cNvSpPr>
          <p:nvPr/>
        </p:nvSpPr>
        <p:spPr bwMode="auto">
          <a:xfrm>
            <a:off x="84294" y="564864"/>
            <a:ext cx="8975412" cy="326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ja-JP" altLang="en-US" sz="1600" b="1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施策の方向性③：医療を核としたまちづくり</a:t>
            </a:r>
            <a:endParaRPr lang="en-US" altLang="ja-JP" sz="1600" b="1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11EADA7-120A-45D3-B012-13BB75A8B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2367393"/>
            <a:ext cx="1111934" cy="1146851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施策の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方向性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（具体的な方策）</a:t>
            </a:r>
            <a:endParaRPr lang="en-US" altLang="ja-JP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5720099-715B-49C5-9AEA-2B70CCD1A233}"/>
              </a:ext>
            </a:extLst>
          </p:cNvPr>
          <p:cNvSpPr txBox="1"/>
          <p:nvPr/>
        </p:nvSpPr>
        <p:spPr>
          <a:xfrm>
            <a:off x="2627682" y="6660133"/>
            <a:ext cx="2498423" cy="19160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0" tIns="0" rIns="0" bIns="0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Bef>
                <a:spcPts val="0"/>
              </a:spcBef>
            </a:pPr>
            <a:r>
              <a:rPr lang="ja-JP" altLang="en-US" sz="900" b="0" dirty="0">
                <a:solidFill>
                  <a:schemeClr val="tx1"/>
                </a:solidFill>
              </a:rPr>
              <a:t>注：手引き実践編（施策検討の演習）の〇〇市の分析を基に例示</a:t>
            </a:r>
            <a:endParaRPr lang="en-US" altLang="ja-JP" sz="900" b="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altLang="ja-JP" sz="900" b="0" dirty="0">
              <a:solidFill>
                <a:schemeClr val="tx1"/>
              </a:solidFill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EC21F85F-F1F7-4D32-939D-EA04C18318B6}"/>
              </a:ext>
            </a:extLst>
          </p:cNvPr>
          <p:cNvSpPr/>
          <p:nvPr/>
        </p:nvSpPr>
        <p:spPr bwMode="auto">
          <a:xfrm>
            <a:off x="333520" y="4037602"/>
            <a:ext cx="7962692" cy="2114917"/>
          </a:xfrm>
          <a:prstGeom prst="roundRect">
            <a:avLst>
              <a:gd name="adj" fmla="val 15164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施策の方向性の検討の際には、下記の資料も参考になる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地域経済循環分析ー地域経済循環分析自動作成ツール、地域経済波及効果分析ツール　共通手引き詳細編（副読本）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marR="0" indent="-1714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地域を強く。地域経済の分析セミナー～地域づくりと地域経済の関係を紐解く～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R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どちらも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「地域経済循環分析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（環境省）」より閲覧が可能。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R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（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https://chiikijunkan.env.go.jp/manabu/bunseki/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407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  <a:cs typeface="Meiryo UI" panose="020B0604030504040204" pitchFamily="50" charset="-128"/>
              </a:rPr>
              <a:t>施策の方向性（○○市）</a:t>
            </a:r>
            <a:endParaRPr kumimoji="1" lang="ja-JP" altLang="en-US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7CDCED1-999E-A613-7AC0-BAF58E93D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950722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</a:p>
          <a:p>
            <a:pPr algn="ctr"/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（＝取り組む短所）</a:t>
            </a:r>
          </a:p>
        </p:txBody>
      </p:sp>
      <p:sp>
        <p:nvSpPr>
          <p:cNvPr id="24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46</a:t>
            </a:fld>
            <a:endParaRPr lang="en-US" altLang="ja-JP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6" y="2387955"/>
            <a:ext cx="255594" cy="1142891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0" y="950722"/>
            <a:ext cx="258439" cy="695198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1489785" y="951363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1492840" y="2745104"/>
            <a:ext cx="7490574" cy="79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7CDCED1-999E-A613-7AC0-BAF58E93D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784" y="2396271"/>
            <a:ext cx="7493629" cy="326609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6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タイトルを記入</a:t>
            </a:r>
            <a:endParaRPr lang="en-US" altLang="ja-JP" sz="16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3F703E5-B9FC-485D-BFF0-94C45D873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" y="1665527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長所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0552205-9A5D-4A30-927A-A0EEC404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" y="1665526"/>
            <a:ext cx="258439" cy="6951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9181DE9-0658-4EB7-A8F6-E1F0C0AA60BD}"/>
              </a:ext>
            </a:extLst>
          </p:cNvPr>
          <p:cNvSpPr>
            <a:spLocks/>
          </p:cNvSpPr>
          <p:nvPr/>
        </p:nvSpPr>
        <p:spPr bwMode="auto">
          <a:xfrm>
            <a:off x="1489784" y="1665526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6B2712F-593C-4AE0-85E5-F5A1B41F61B8}"/>
              </a:ext>
            </a:extLst>
          </p:cNvPr>
          <p:cNvSpPr>
            <a:spLocks/>
          </p:cNvSpPr>
          <p:nvPr/>
        </p:nvSpPr>
        <p:spPr bwMode="auto">
          <a:xfrm>
            <a:off x="84294" y="587724"/>
            <a:ext cx="8975412" cy="326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ja-JP" altLang="en-US" sz="1600" b="1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施策の方向性①</a:t>
            </a:r>
            <a:endParaRPr lang="en-US" altLang="ja-JP" sz="1600" b="1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F07BB420-911B-48B4-8255-806D4DE0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3931216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</a:p>
          <a:p>
            <a:pPr algn="ctr"/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（＝取り組む短所）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10A9CB5-4C3A-4DC1-BDA2-C91DD9BB9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6" y="5368449"/>
            <a:ext cx="255594" cy="1142891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5C6DDCE6-208F-4475-9689-6CF9EF615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0" y="3931216"/>
            <a:ext cx="258439" cy="695198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3F34C651-88D8-4590-8B21-5DDB42A225FE}"/>
              </a:ext>
            </a:extLst>
          </p:cNvPr>
          <p:cNvSpPr>
            <a:spLocks/>
          </p:cNvSpPr>
          <p:nvPr/>
        </p:nvSpPr>
        <p:spPr bwMode="auto">
          <a:xfrm>
            <a:off x="1489785" y="3931857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1F56A3F-FD07-4998-A0E6-CAA15D6D3D04}"/>
              </a:ext>
            </a:extLst>
          </p:cNvPr>
          <p:cNvSpPr>
            <a:spLocks/>
          </p:cNvSpPr>
          <p:nvPr/>
        </p:nvSpPr>
        <p:spPr bwMode="auto">
          <a:xfrm>
            <a:off x="1492840" y="5725598"/>
            <a:ext cx="7490574" cy="79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97D0549A-78AA-4818-BE7F-E472E5CE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784" y="5376765"/>
            <a:ext cx="7493629" cy="326609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6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タイトルを記入</a:t>
            </a:r>
            <a:endParaRPr lang="en-US" altLang="ja-JP" sz="16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0ECBB3F-F5FF-417D-80C4-ABC31335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" y="4646021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長所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1F197C1-1D5A-4EB2-ACBB-D7365D6D3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" y="4646020"/>
            <a:ext cx="258439" cy="6951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EA98769-2CFB-4C0B-BD7B-F39DE4F0DBE1}"/>
              </a:ext>
            </a:extLst>
          </p:cNvPr>
          <p:cNvSpPr>
            <a:spLocks/>
          </p:cNvSpPr>
          <p:nvPr/>
        </p:nvSpPr>
        <p:spPr bwMode="auto">
          <a:xfrm>
            <a:off x="1489784" y="4646020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FB70C7A-AC7A-41C1-8FBA-E02D35F5D3A1}"/>
              </a:ext>
            </a:extLst>
          </p:cNvPr>
          <p:cNvSpPr>
            <a:spLocks/>
          </p:cNvSpPr>
          <p:nvPr/>
        </p:nvSpPr>
        <p:spPr bwMode="auto">
          <a:xfrm>
            <a:off x="84294" y="3568218"/>
            <a:ext cx="8975412" cy="326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ja-JP" altLang="en-US" sz="1600" b="1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施策の方向性②</a:t>
            </a:r>
            <a:endParaRPr lang="en-US" altLang="ja-JP" sz="1600" b="1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89E9CE7-B855-4787-82C4-B0AD6744B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2390253"/>
            <a:ext cx="1111934" cy="1146851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施策の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方向性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（具体的な方策）</a:t>
            </a:r>
            <a:endParaRPr lang="en-US" altLang="ja-JP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D341DEE-258B-40FF-B3AD-429283DD1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" y="5368448"/>
            <a:ext cx="1111934" cy="1149150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施策の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方向性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（具体的な方策）</a:t>
            </a:r>
            <a:endParaRPr lang="en-US" altLang="ja-JP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3058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  <a:cs typeface="Meiryo UI" panose="020B0604030504040204" pitchFamily="50" charset="-128"/>
              </a:rPr>
              <a:t>施策の方向性（○○市）</a:t>
            </a:r>
            <a:endParaRPr kumimoji="1" lang="ja-JP" altLang="en-US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7CDCED1-999E-A613-7AC0-BAF58E93D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935482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</a:p>
          <a:p>
            <a:pPr algn="ctr"/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（＝取り組む短所）</a:t>
            </a:r>
          </a:p>
        </p:txBody>
      </p:sp>
      <p:sp>
        <p:nvSpPr>
          <p:cNvPr id="24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47</a:t>
            </a:fld>
            <a:endParaRPr lang="en-US" altLang="ja-JP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6" y="2372715"/>
            <a:ext cx="255594" cy="1127651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4EF2589-F513-FD31-2334-170B34D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0" y="935482"/>
            <a:ext cx="258439" cy="695198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1489785" y="936123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AB51911-E76C-411B-B1F9-EDBF736D7B09}"/>
              </a:ext>
            </a:extLst>
          </p:cNvPr>
          <p:cNvSpPr>
            <a:spLocks/>
          </p:cNvSpPr>
          <p:nvPr/>
        </p:nvSpPr>
        <p:spPr bwMode="auto">
          <a:xfrm>
            <a:off x="1492840" y="2729864"/>
            <a:ext cx="7490574" cy="79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7CDCED1-999E-A613-7AC0-BAF58E93D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784" y="2381031"/>
            <a:ext cx="7493629" cy="326609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6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タイトルを記入</a:t>
            </a:r>
            <a:endParaRPr lang="en-US" altLang="ja-JP" sz="16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3F703E5-B9FC-485D-BFF0-94C45D873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" y="1650287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長所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0552205-9A5D-4A30-927A-A0EEC404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" y="1650286"/>
            <a:ext cx="258439" cy="6951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9181DE9-0658-4EB7-A8F6-E1F0C0AA60BD}"/>
              </a:ext>
            </a:extLst>
          </p:cNvPr>
          <p:cNvSpPr>
            <a:spLocks/>
          </p:cNvSpPr>
          <p:nvPr/>
        </p:nvSpPr>
        <p:spPr bwMode="auto">
          <a:xfrm>
            <a:off x="1489784" y="1650286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6B2712F-593C-4AE0-85E5-F5A1B41F61B8}"/>
              </a:ext>
            </a:extLst>
          </p:cNvPr>
          <p:cNvSpPr>
            <a:spLocks/>
          </p:cNvSpPr>
          <p:nvPr/>
        </p:nvSpPr>
        <p:spPr bwMode="auto">
          <a:xfrm>
            <a:off x="84294" y="572484"/>
            <a:ext cx="8975412" cy="326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ja-JP" altLang="en-US" sz="1600" b="1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施策の方向性③</a:t>
            </a:r>
            <a:endParaRPr lang="en-US" altLang="ja-JP" sz="1600" b="1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F07BB420-911B-48B4-8255-806D4DE0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3915976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</a:p>
          <a:p>
            <a:pPr algn="ctr"/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（＝取り組む短所）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10A9CB5-4C3A-4DC1-BDA2-C91DD9BB9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6" y="5353209"/>
            <a:ext cx="255594" cy="114914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5C6DDCE6-208F-4475-9689-6CF9EF615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0" y="3915976"/>
            <a:ext cx="258439" cy="695198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3F34C651-88D8-4590-8B21-5DDB42A225FE}"/>
              </a:ext>
            </a:extLst>
          </p:cNvPr>
          <p:cNvSpPr>
            <a:spLocks/>
          </p:cNvSpPr>
          <p:nvPr/>
        </p:nvSpPr>
        <p:spPr bwMode="auto">
          <a:xfrm>
            <a:off x="1489785" y="3916617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1F56A3F-FD07-4998-A0E6-CAA15D6D3D04}"/>
              </a:ext>
            </a:extLst>
          </p:cNvPr>
          <p:cNvSpPr>
            <a:spLocks/>
          </p:cNvSpPr>
          <p:nvPr/>
        </p:nvSpPr>
        <p:spPr bwMode="auto">
          <a:xfrm>
            <a:off x="1492840" y="5710358"/>
            <a:ext cx="7490574" cy="79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97D0549A-78AA-4818-BE7F-E472E5CE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784" y="5361525"/>
            <a:ext cx="7493629" cy="326609"/>
          </a:xfrm>
          <a:prstGeom prst="rect">
            <a:avLst/>
          </a:prstGeom>
          <a:solidFill>
            <a:srgbClr val="D3F9EB"/>
          </a:solidFill>
          <a:ln w="12700" algn="ctr">
            <a:solidFill>
              <a:srgbClr val="009999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r>
              <a:rPr lang="ja-JP" altLang="en-US" sz="1600" b="1" u="sng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タイトルを記入</a:t>
            </a:r>
            <a:endParaRPr lang="en-US" altLang="ja-JP" sz="1600" b="1" u="sng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0ECBB3F-F5FF-417D-80C4-ABC31335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" y="4630781"/>
            <a:ext cx="1111934" cy="695198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長所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1F197C1-1D5A-4EB2-ACBB-D7365D6D3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" y="4630780"/>
            <a:ext cx="258439" cy="695199"/>
          </a:xfrm>
          <a:prstGeom prst="rect">
            <a:avLst/>
          </a:prstGeom>
          <a:solidFill>
            <a:srgbClr val="CC0066"/>
          </a:solidFill>
          <a:ln w="38100" algn="ctr">
            <a:noFill/>
            <a:round/>
            <a:headEnd/>
            <a:tailEnd/>
          </a:ln>
        </p:spPr>
        <p:txBody>
          <a:bodyPr vert="eaVert" wrap="none" lIns="36000" rIns="36000" anchor="b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記入欄</a:t>
            </a:r>
            <a:endParaRPr lang="en-US" altLang="ja-JP" sz="11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EA98769-2CFB-4C0B-BD7B-F39DE4F0DBE1}"/>
              </a:ext>
            </a:extLst>
          </p:cNvPr>
          <p:cNvSpPr>
            <a:spLocks/>
          </p:cNvSpPr>
          <p:nvPr/>
        </p:nvSpPr>
        <p:spPr bwMode="auto">
          <a:xfrm>
            <a:off x="1489784" y="4630780"/>
            <a:ext cx="7493629" cy="695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FB70C7A-AC7A-41C1-8FBA-E02D35F5D3A1}"/>
              </a:ext>
            </a:extLst>
          </p:cNvPr>
          <p:cNvSpPr>
            <a:spLocks/>
          </p:cNvSpPr>
          <p:nvPr/>
        </p:nvSpPr>
        <p:spPr bwMode="auto">
          <a:xfrm>
            <a:off x="84294" y="3552978"/>
            <a:ext cx="8975412" cy="326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ja-JP" altLang="en-US" sz="1600" b="1" dirty="0">
                <a:solidFill>
                  <a:srgbClr val="009999"/>
                </a:solidFill>
                <a:latin typeface="Meiryo UI" pitchFamily="50" charset="-128"/>
                <a:ea typeface="Meiryo UI" pitchFamily="50" charset="-128"/>
              </a:rPr>
              <a:t>施策の方向性④</a:t>
            </a:r>
            <a:endParaRPr lang="en-US" altLang="ja-JP" sz="1600" b="1" dirty="0">
              <a:solidFill>
                <a:srgbClr val="009999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11EADA7-120A-45D3-B012-13BB75A8B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00" y="2375013"/>
            <a:ext cx="1111934" cy="1146851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施策の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方向性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（具体的な方策）</a:t>
            </a:r>
            <a:endParaRPr lang="en-US" altLang="ja-JP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EAF7CAE-3D51-4CBE-856D-A8BD4B58F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" y="5350744"/>
            <a:ext cx="1111934" cy="1151614"/>
          </a:xfrm>
          <a:prstGeom prst="rect">
            <a:avLst/>
          </a:prstGeom>
          <a:solidFill>
            <a:srgbClr val="009999"/>
          </a:solidFill>
          <a:ln w="38100" algn="ctr">
            <a:noFill/>
            <a:round/>
            <a:headEnd/>
            <a:tailEnd/>
          </a:ln>
        </p:spPr>
        <p:txBody>
          <a:bodyPr wrap="none" lIns="36000" rIns="3600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施策の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方向性</a:t>
            </a:r>
            <a:endParaRPr lang="en-US" altLang="ja-JP" sz="1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（具体的な方策）</a:t>
            </a:r>
            <a:endParaRPr lang="en-US" altLang="ja-JP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495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"/>
            <a:ext cx="9144000" cy="490943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dirty="0">
                <a:solidFill>
                  <a:srgbClr val="009999"/>
                </a:solidFill>
                <a:cs typeface="Meiryo UI" panose="020B0604030504040204" pitchFamily="50" charset="-128"/>
              </a:rPr>
              <a:t>参考</a:t>
            </a:r>
            <a:r>
              <a:rPr lang="ja-JP" altLang="en-US" dirty="0">
                <a:solidFill>
                  <a:srgbClr val="00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）各産業の分類と産業別の労働生産性</a:t>
            </a:r>
            <a:endParaRPr kumimoji="1" lang="ja-JP" altLang="en-US" dirty="0">
              <a:solidFill>
                <a:srgbClr val="0099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724140" y="6584502"/>
            <a:ext cx="396000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48</a:t>
            </a:fld>
            <a:endParaRPr lang="en-US" altLang="ja-JP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54" y="685261"/>
            <a:ext cx="8417891" cy="261192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7" y="3656204"/>
            <a:ext cx="9046703" cy="2855949"/>
          </a:xfrm>
          <a:prstGeom prst="rect">
            <a:avLst/>
          </a:prstGeom>
          <a:ln w="19050">
            <a:solidFill>
              <a:srgbClr val="009999"/>
            </a:solidFill>
            <a:miter lim="800000"/>
          </a:ln>
        </p:spPr>
      </p:pic>
      <p:cxnSp>
        <p:nvCxnSpPr>
          <p:cNvPr id="21" name="直線コネクタ 20"/>
          <p:cNvCxnSpPr>
            <a:cxnSpLocks/>
          </p:cNvCxnSpPr>
          <p:nvPr/>
        </p:nvCxnSpPr>
        <p:spPr bwMode="auto">
          <a:xfrm flipH="1">
            <a:off x="0" y="3252716"/>
            <a:ext cx="2079010" cy="391236"/>
          </a:xfrm>
          <a:prstGeom prst="line">
            <a:avLst/>
          </a:prstGeom>
          <a:noFill/>
          <a:ln w="19050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>
            <a:cxnSpLocks/>
          </p:cNvCxnSpPr>
          <p:nvPr/>
        </p:nvCxnSpPr>
        <p:spPr bwMode="auto">
          <a:xfrm>
            <a:off x="8711173" y="3252716"/>
            <a:ext cx="373687" cy="400335"/>
          </a:xfrm>
          <a:prstGeom prst="line">
            <a:avLst/>
          </a:prstGeom>
          <a:noFill/>
          <a:ln w="19050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flipH="1">
            <a:off x="2081616" y="1816677"/>
            <a:ext cx="0" cy="1449091"/>
          </a:xfrm>
          <a:prstGeom prst="line">
            <a:avLst/>
          </a:prstGeom>
          <a:noFill/>
          <a:ln w="19050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flipH="1">
            <a:off x="8713780" y="1803625"/>
            <a:ext cx="0" cy="1449091"/>
          </a:xfrm>
          <a:prstGeom prst="line">
            <a:avLst/>
          </a:prstGeom>
          <a:noFill/>
          <a:ln w="19050" cap="flat" cmpd="sng" algn="ctr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C57C3E-CE5C-4A02-94CD-30B2340D1331}"/>
              </a:ext>
            </a:extLst>
          </p:cNvPr>
          <p:cNvSpPr txBox="1"/>
          <p:nvPr/>
        </p:nvSpPr>
        <p:spPr>
          <a:xfrm>
            <a:off x="749045" y="4041279"/>
            <a:ext cx="640080" cy="215444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素材系</a:t>
            </a:r>
            <a:endParaRPr lang="en-US" altLang="ja-JP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246946-8CF3-41EA-A4E2-DB4E3A5C86E5}"/>
              </a:ext>
            </a:extLst>
          </p:cNvPr>
          <p:cNvSpPr txBox="1"/>
          <p:nvPr/>
        </p:nvSpPr>
        <p:spPr>
          <a:xfrm>
            <a:off x="1468613" y="4839543"/>
            <a:ext cx="470156" cy="338554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prstDash val="solid"/>
            <a:miter lim="800000"/>
          </a:ln>
        </p:spPr>
        <p:txBody>
          <a:bodyPr vert="horz"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加工組立</a:t>
            </a:r>
            <a:endParaRPr lang="en-US" altLang="ja-JP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BF87E6E-D0F7-4014-833B-ACC6BEADA35C}"/>
              </a:ext>
            </a:extLst>
          </p:cNvPr>
          <p:cNvSpPr txBox="1"/>
          <p:nvPr/>
        </p:nvSpPr>
        <p:spPr>
          <a:xfrm>
            <a:off x="2013060" y="5000747"/>
            <a:ext cx="683838" cy="215444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  <a:prstDash val="solid"/>
            <a:miter lim="800000"/>
          </a:ln>
        </p:spPr>
        <p:txBody>
          <a:bodyPr vert="horz"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ja-JP" altLang="en-US" sz="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知識集約</a:t>
            </a:r>
            <a:endParaRPr lang="en-US" altLang="ja-JP" sz="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93B1BE-64A7-43F1-AE63-AFBAB2002CAC}"/>
              </a:ext>
            </a:extLst>
          </p:cNvPr>
          <p:cNvSpPr txBox="1"/>
          <p:nvPr/>
        </p:nvSpPr>
        <p:spPr>
          <a:xfrm>
            <a:off x="3587457" y="5318412"/>
            <a:ext cx="640079" cy="215444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  <a:prstDash val="solid"/>
            <a:miter lim="800000"/>
          </a:ln>
        </p:spPr>
        <p:txBody>
          <a:bodyPr vert="horz"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加工組立</a:t>
            </a:r>
            <a:endParaRPr lang="en-US" altLang="ja-JP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521FAE2-0C15-4309-BA4C-8A7A5276E363}"/>
              </a:ext>
            </a:extLst>
          </p:cNvPr>
          <p:cNvSpPr txBox="1"/>
          <p:nvPr/>
        </p:nvSpPr>
        <p:spPr>
          <a:xfrm>
            <a:off x="7234778" y="5343827"/>
            <a:ext cx="812963" cy="21544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70C0"/>
            </a:solidFill>
            <a:prstDash val="solid"/>
            <a:miter lim="800000"/>
          </a:ln>
        </p:spPr>
        <p:txBody>
          <a:bodyPr vert="horz"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ja-JP" altLang="en-US" sz="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労働集約</a:t>
            </a:r>
            <a:endParaRPr lang="en-US" altLang="ja-JP" sz="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4D15E10-ED3F-435E-B9D8-F8D8DCC4F36D}"/>
              </a:ext>
            </a:extLst>
          </p:cNvPr>
          <p:cNvSpPr txBox="1"/>
          <p:nvPr/>
        </p:nvSpPr>
        <p:spPr>
          <a:xfrm>
            <a:off x="3047998" y="4970176"/>
            <a:ext cx="454381" cy="338554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  <a:prstDash val="solid"/>
            <a:miter lim="800000"/>
          </a:ln>
        </p:spPr>
        <p:txBody>
          <a:bodyPr vert="horz"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ja-JP" altLang="en-US" sz="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知識集約</a:t>
            </a:r>
            <a:endParaRPr lang="en-US" altLang="ja-JP" sz="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6BA8431-D8A2-46B8-BEF5-74ABC9F170A1}"/>
              </a:ext>
            </a:extLst>
          </p:cNvPr>
          <p:cNvSpPr txBox="1"/>
          <p:nvPr/>
        </p:nvSpPr>
        <p:spPr>
          <a:xfrm>
            <a:off x="4338548" y="5178097"/>
            <a:ext cx="428446" cy="338554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  <a:prstDash val="solid"/>
            <a:miter lim="800000"/>
          </a:ln>
        </p:spPr>
        <p:txBody>
          <a:bodyPr vert="horz"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ja-JP" altLang="en-US" sz="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知識集約</a:t>
            </a:r>
            <a:endParaRPr lang="en-US" altLang="ja-JP" sz="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AD3E895-6BE2-4099-BDBC-61926E0B9FA3}"/>
              </a:ext>
            </a:extLst>
          </p:cNvPr>
          <p:cNvSpPr txBox="1"/>
          <p:nvPr/>
        </p:nvSpPr>
        <p:spPr>
          <a:xfrm>
            <a:off x="4841283" y="5178097"/>
            <a:ext cx="495481" cy="215444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素材系</a:t>
            </a:r>
            <a:endParaRPr lang="en-US" altLang="ja-JP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FD6ACE-6211-4CF0-9AF7-41601FA8E4A0}"/>
              </a:ext>
            </a:extLst>
          </p:cNvPr>
          <p:cNvSpPr txBox="1"/>
          <p:nvPr/>
        </p:nvSpPr>
        <p:spPr>
          <a:xfrm>
            <a:off x="5943519" y="5295252"/>
            <a:ext cx="812963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olid"/>
            <a:miter lim="800000"/>
          </a:ln>
        </p:spPr>
        <p:txBody>
          <a:bodyPr vert="horz"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ja-JP" altLang="en-US" sz="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都市型</a:t>
            </a:r>
            <a:r>
              <a:rPr lang="en-US" altLang="ja-JP" sz="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</a:t>
            </a:r>
            <a:endParaRPr lang="en-US" altLang="ja-JP" sz="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4951588" y="714323"/>
            <a:ext cx="3609788" cy="802784"/>
            <a:chOff x="4685554" y="644921"/>
            <a:chExt cx="3609788" cy="802784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4685554" y="644921"/>
              <a:ext cx="3609788" cy="8027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  <a:endPara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第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次産業　　　　　　　　　 第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次産業　　　　　　　　　　　　　　第３次産業　</a:t>
              </a:r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700"/>
                </a:lnSpc>
              </a:pPr>
              <a:r>
                <a:rPr kumimoji="1"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 第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次産業 　　　　　　　　　素材型産業　　　　　　　　　　　　　装置型３次産業</a:t>
              </a:r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kumimoji="1"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</a:t>
              </a:r>
              <a:r>
                <a:rPr kumimoji="1"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加工組立型製造業　　　　　　　　 知識集約型３次産業</a:t>
              </a:r>
              <a:endPara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200"/>
                </a:lnSpc>
              </a:pP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　　　　　　　　　　　　　　都市型２次産業　　　　　　　　　　労働集約型３次産業</a:t>
              </a:r>
              <a:endPara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正方形/長方形 44"/>
            <p:cNvSpPr/>
            <p:nvPr/>
          </p:nvSpPr>
          <p:spPr bwMode="auto">
            <a:xfrm>
              <a:off x="5768727" y="969879"/>
              <a:ext cx="385598" cy="12096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 bwMode="auto">
            <a:xfrm>
              <a:off x="5768726" y="1124373"/>
              <a:ext cx="385599" cy="120965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 bwMode="auto">
            <a:xfrm>
              <a:off x="5769510" y="1280232"/>
              <a:ext cx="384816" cy="120965"/>
            </a:xfrm>
            <a:prstGeom prst="rect">
              <a:avLst/>
            </a:prstGeom>
            <a:solidFill>
              <a:srgbClr val="ABDB7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 bwMode="auto">
            <a:xfrm>
              <a:off x="6997180" y="965129"/>
              <a:ext cx="372723" cy="1209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 bwMode="auto">
            <a:xfrm>
              <a:off x="6997180" y="1115565"/>
              <a:ext cx="372723" cy="12096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 bwMode="auto">
            <a:xfrm>
              <a:off x="6997180" y="1272975"/>
              <a:ext cx="372723" cy="120965"/>
            </a:xfrm>
            <a:prstGeom prst="rect">
              <a:avLst/>
            </a:prstGeom>
            <a:solidFill>
              <a:srgbClr val="CC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正方形/長方形 51"/>
            <p:cNvSpPr/>
            <p:nvPr/>
          </p:nvSpPr>
          <p:spPr bwMode="auto">
            <a:xfrm>
              <a:off x="4787141" y="965129"/>
              <a:ext cx="385598" cy="12096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36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600536" y="6584502"/>
            <a:ext cx="519604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タイトル 5"/>
          <p:cNvSpPr txBox="1">
            <a:spLocks/>
          </p:cNvSpPr>
          <p:nvPr/>
        </p:nvSpPr>
        <p:spPr bwMode="auto">
          <a:xfrm>
            <a:off x="0" y="2395895"/>
            <a:ext cx="9144000" cy="1440329"/>
          </a:xfrm>
          <a:prstGeom prst="rect">
            <a:avLst/>
          </a:prstGeom>
          <a:solidFill>
            <a:srgbClr val="009999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000" kern="0" dirty="0">
                <a:solidFill>
                  <a:schemeClr val="bg1"/>
                </a:solidFill>
              </a:rPr>
              <a:t>１．地域経済循環構造</a:t>
            </a:r>
          </a:p>
        </p:txBody>
      </p:sp>
    </p:spTree>
    <p:extLst>
      <p:ext uri="{BB962C8B-B14F-4D97-AF65-F5344CB8AC3E}">
        <p14:creationId xmlns:p14="http://schemas.microsoft.com/office/powerpoint/2010/main" val="249204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388F577-B796-40AF-8061-F09D0EA6F3FC}"/>
              </a:ext>
            </a:extLst>
          </p:cNvPr>
          <p:cNvSpPr txBox="1"/>
          <p:nvPr/>
        </p:nvSpPr>
        <p:spPr>
          <a:xfrm>
            <a:off x="397408" y="978665"/>
            <a:ext cx="8597196" cy="703706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労働生産性の額が全国平均と比較して、</a:t>
            </a:r>
            <a:r>
              <a:rPr lang="ja-JP" altLang="en-US" sz="1700" u="sng" dirty="0">
                <a:solidFill>
                  <a:srgbClr val="FF0000"/>
                </a:solidFill>
              </a:rPr>
              <a:t>高い</a:t>
            </a:r>
            <a:r>
              <a:rPr lang="ja-JP" altLang="en-US" sz="1700" u="sng" dirty="0">
                <a:solidFill>
                  <a:srgbClr val="009999"/>
                </a:solidFill>
              </a:rPr>
              <a:t>か、</a:t>
            </a:r>
            <a:r>
              <a:rPr lang="ja-JP" altLang="en-US" sz="1700" u="sng" dirty="0"/>
              <a:t>低い</a:t>
            </a:r>
            <a:r>
              <a:rPr lang="ja-JP" altLang="en-US" sz="1700" u="sng" dirty="0">
                <a:solidFill>
                  <a:srgbClr val="009999"/>
                </a:solidFill>
              </a:rPr>
              <a:t>かを把握</a:t>
            </a:r>
            <a:endParaRPr lang="en-US" altLang="ja-JP" sz="1700" u="sng" dirty="0">
              <a:solidFill>
                <a:srgbClr val="009999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労働生産性の順位が全国平均と比較して、</a:t>
            </a:r>
            <a:r>
              <a:rPr lang="ja-JP" altLang="en-US" sz="1700" u="sng" dirty="0">
                <a:solidFill>
                  <a:srgbClr val="FF0000"/>
                </a:solidFill>
              </a:rPr>
              <a:t>高い</a:t>
            </a:r>
            <a:r>
              <a:rPr lang="ja-JP" altLang="en-US" sz="1700" u="sng" dirty="0">
                <a:solidFill>
                  <a:srgbClr val="009999"/>
                </a:solidFill>
              </a:rPr>
              <a:t>か、</a:t>
            </a:r>
            <a:r>
              <a:rPr lang="ja-JP" altLang="en-US" sz="1700" u="sng" dirty="0"/>
              <a:t>低い</a:t>
            </a:r>
            <a:r>
              <a:rPr lang="ja-JP" altLang="en-US" sz="1700" u="sng" dirty="0">
                <a:solidFill>
                  <a:srgbClr val="009999"/>
                </a:solidFill>
              </a:rPr>
              <a:t>かを把握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A54E2E8E-2677-46B5-9D6C-E39580DE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"/>
            <a:ext cx="8976360" cy="495300"/>
          </a:xfrm>
        </p:spPr>
        <p:txBody>
          <a:bodyPr/>
          <a:lstStyle/>
          <a:p>
            <a:r>
              <a:rPr lang="ja-JP" altLang="en-US" dirty="0">
                <a:solidFill>
                  <a:srgbClr val="009999"/>
                </a:solidFill>
              </a:rPr>
              <a:t>現状分析：地域経済循環構造　　</a:t>
            </a:r>
            <a:r>
              <a:rPr lang="ja-JP" altLang="en-US" sz="2000" dirty="0">
                <a:solidFill>
                  <a:srgbClr val="009999"/>
                </a:solidFill>
              </a:rPr>
              <a:t>本資料の</a:t>
            </a:r>
            <a:r>
              <a:rPr lang="en-US" altLang="ja-JP" sz="2000" dirty="0">
                <a:solidFill>
                  <a:srgbClr val="009999"/>
                </a:solidFill>
              </a:rPr>
              <a:t>7</a:t>
            </a:r>
            <a:r>
              <a:rPr lang="ja-JP" altLang="en-US" sz="2000" dirty="0">
                <a:solidFill>
                  <a:srgbClr val="009999"/>
                </a:solidFill>
              </a:rPr>
              <a:t>スライド</a:t>
            </a:r>
            <a:endParaRPr lang="ja-JP" altLang="en-US" dirty="0">
              <a:solidFill>
                <a:srgbClr val="009999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8519667" y="6573650"/>
            <a:ext cx="648000" cy="252000"/>
          </a:xfr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A46618-26E9-4A30-9077-19815ABA51D4}"/>
              </a:ext>
            </a:extLst>
          </p:cNvPr>
          <p:cNvSpPr txBox="1"/>
          <p:nvPr/>
        </p:nvSpPr>
        <p:spPr>
          <a:xfrm>
            <a:off x="149383" y="630652"/>
            <a:ext cx="8933248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（１）労働生産性の水準を把握する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51C2028-31DA-48C1-AA1D-7F3C4025E6EC}"/>
              </a:ext>
            </a:extLst>
          </p:cNvPr>
          <p:cNvSpPr txBox="1"/>
          <p:nvPr/>
        </p:nvSpPr>
        <p:spPr>
          <a:xfrm>
            <a:off x="149380" y="1693951"/>
            <a:ext cx="8933248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（２）地域の経済循環構造の流出入の規模を把握する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5257AC-B5F1-4434-A736-345A8705CB01}"/>
              </a:ext>
            </a:extLst>
          </p:cNvPr>
          <p:cNvSpPr txBox="1"/>
          <p:nvPr/>
        </p:nvSpPr>
        <p:spPr>
          <a:xfrm>
            <a:off x="392963" y="2079481"/>
            <a:ext cx="8689668" cy="3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9999"/>
            </a:solidFill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１）分配面の流出入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194D0ED-7D44-42BE-AE43-A1364BE1082B}"/>
              </a:ext>
            </a:extLst>
          </p:cNvPr>
          <p:cNvSpPr txBox="1"/>
          <p:nvPr/>
        </p:nvSpPr>
        <p:spPr>
          <a:xfrm>
            <a:off x="397408" y="2413537"/>
            <a:ext cx="8597196" cy="4210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「本社等」、「通勤」、「財政移転」の流出入の</a:t>
            </a:r>
            <a:r>
              <a:rPr lang="en-US" altLang="ja-JP" sz="1700" b="0" dirty="0">
                <a:solidFill>
                  <a:srgbClr val="009999"/>
                </a:solidFill>
              </a:rPr>
              <a:t>GRP</a:t>
            </a:r>
            <a:r>
              <a:rPr lang="ja-JP" altLang="en-US" sz="1700" b="0" dirty="0">
                <a:solidFill>
                  <a:srgbClr val="009999"/>
                </a:solidFill>
              </a:rPr>
              <a:t>が大きい</a:t>
            </a:r>
            <a:endParaRPr lang="en-US" altLang="ja-JP" sz="1700" b="0" dirty="0">
              <a:solidFill>
                <a:srgbClr val="009999"/>
              </a:solidFill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79C1FF4C-E1D4-4F87-8411-52B244AC4C9D}"/>
              </a:ext>
            </a:extLst>
          </p:cNvPr>
          <p:cNvSpPr/>
          <p:nvPr/>
        </p:nvSpPr>
        <p:spPr bwMode="auto">
          <a:xfrm>
            <a:off x="6589054" y="961433"/>
            <a:ext cx="2466804" cy="707982"/>
          </a:xfrm>
          <a:prstGeom prst="roundRect">
            <a:avLst>
              <a:gd name="adj" fmla="val 11286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地域の稼ぐ力が高いか、低いか把握しよう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1557C5-2E9F-4101-9178-FDC9B05171B5}"/>
              </a:ext>
            </a:extLst>
          </p:cNvPr>
          <p:cNvSpPr txBox="1"/>
          <p:nvPr/>
        </p:nvSpPr>
        <p:spPr>
          <a:xfrm>
            <a:off x="1432741" y="2765754"/>
            <a:ext cx="2819219" cy="411266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700" dirty="0">
                <a:solidFill>
                  <a:srgbClr val="009999"/>
                </a:solidFill>
              </a:rPr>
              <a:t>⇒矢印を</a:t>
            </a:r>
            <a:r>
              <a:rPr lang="ja-JP" altLang="en-US" sz="1700" u="sng" dirty="0">
                <a:solidFill>
                  <a:srgbClr val="FF0000"/>
                </a:solidFill>
              </a:rPr>
              <a:t>太く</a:t>
            </a:r>
            <a:r>
              <a:rPr lang="ja-JP" altLang="en-US" sz="1700" dirty="0">
                <a:solidFill>
                  <a:srgbClr val="009999"/>
                </a:solidFill>
              </a:rPr>
              <a:t>する</a:t>
            </a:r>
            <a:endParaRPr lang="en-US" altLang="ja-JP" sz="1700" dirty="0">
              <a:solidFill>
                <a:srgbClr val="009999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50997F-4393-484E-A39A-A1BD5A1C8E88}"/>
              </a:ext>
            </a:extLst>
          </p:cNvPr>
          <p:cNvSpPr txBox="1"/>
          <p:nvPr/>
        </p:nvSpPr>
        <p:spPr>
          <a:xfrm>
            <a:off x="397408" y="3108187"/>
            <a:ext cx="8597196" cy="4210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「本社等」、「通勤」、「財政移転」の流出入の</a:t>
            </a:r>
            <a:r>
              <a:rPr lang="en-US" altLang="ja-JP" sz="1700" b="0" dirty="0">
                <a:solidFill>
                  <a:srgbClr val="009999"/>
                </a:solidFill>
              </a:rPr>
              <a:t>GRP</a:t>
            </a:r>
            <a:r>
              <a:rPr lang="ja-JP" altLang="en-US" sz="1700" b="0" dirty="0">
                <a:solidFill>
                  <a:srgbClr val="009999"/>
                </a:solidFill>
              </a:rPr>
              <a:t>が小さい</a:t>
            </a:r>
            <a:endParaRPr lang="en-US" altLang="ja-JP" sz="1700" b="0" dirty="0">
              <a:solidFill>
                <a:srgbClr val="009999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EBBBEB-E124-447A-B7CE-785A6798B59C}"/>
              </a:ext>
            </a:extLst>
          </p:cNvPr>
          <p:cNvSpPr txBox="1"/>
          <p:nvPr/>
        </p:nvSpPr>
        <p:spPr>
          <a:xfrm>
            <a:off x="1432741" y="3460403"/>
            <a:ext cx="2819219" cy="411266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700" dirty="0">
                <a:solidFill>
                  <a:srgbClr val="009999"/>
                </a:solidFill>
              </a:rPr>
              <a:t>⇒矢印を</a:t>
            </a:r>
            <a:r>
              <a:rPr lang="ja-JP" altLang="en-US" sz="1700" b="0" u="sng" dirty="0"/>
              <a:t>細く</a:t>
            </a:r>
            <a:r>
              <a:rPr lang="ja-JP" altLang="en-US" sz="1700" dirty="0">
                <a:solidFill>
                  <a:srgbClr val="009999"/>
                </a:solidFill>
              </a:rPr>
              <a:t>する</a:t>
            </a:r>
            <a:endParaRPr lang="en-US" altLang="ja-JP" sz="1700" dirty="0">
              <a:solidFill>
                <a:srgbClr val="009999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03F079C-2930-4861-96DD-F77C48BE57C5}"/>
              </a:ext>
            </a:extLst>
          </p:cNvPr>
          <p:cNvSpPr txBox="1"/>
          <p:nvPr/>
        </p:nvSpPr>
        <p:spPr>
          <a:xfrm>
            <a:off x="366190" y="3820996"/>
            <a:ext cx="8689668" cy="3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9999"/>
            </a:solidFill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２）支出面の流出入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0351235-C481-481F-BA9E-A034BD1CF030}"/>
              </a:ext>
            </a:extLst>
          </p:cNvPr>
          <p:cNvSpPr txBox="1"/>
          <p:nvPr/>
        </p:nvSpPr>
        <p:spPr>
          <a:xfrm>
            <a:off x="370635" y="4155052"/>
            <a:ext cx="8597196" cy="4210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「消費」、「投資」、「経常収支」、「エネルギー収支」の流出入の</a:t>
            </a:r>
            <a:r>
              <a:rPr lang="en-US" altLang="ja-JP" sz="1700" b="0" dirty="0">
                <a:solidFill>
                  <a:srgbClr val="009999"/>
                </a:solidFill>
              </a:rPr>
              <a:t>GRP</a:t>
            </a:r>
            <a:r>
              <a:rPr lang="ja-JP" altLang="en-US" sz="1700" b="0" dirty="0">
                <a:solidFill>
                  <a:srgbClr val="009999"/>
                </a:solidFill>
              </a:rPr>
              <a:t>が大きい</a:t>
            </a:r>
            <a:endParaRPr lang="en-US" altLang="ja-JP" sz="1700" b="0" dirty="0">
              <a:solidFill>
                <a:srgbClr val="009999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EF73E53-F553-4CDE-96E3-EA7E7338FC9D}"/>
              </a:ext>
            </a:extLst>
          </p:cNvPr>
          <p:cNvSpPr txBox="1"/>
          <p:nvPr/>
        </p:nvSpPr>
        <p:spPr>
          <a:xfrm>
            <a:off x="1405968" y="4507269"/>
            <a:ext cx="2819219" cy="411266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700" dirty="0">
                <a:solidFill>
                  <a:srgbClr val="009999"/>
                </a:solidFill>
              </a:rPr>
              <a:t>⇒矢印を</a:t>
            </a:r>
            <a:r>
              <a:rPr lang="ja-JP" altLang="en-US" sz="1700" u="sng" dirty="0">
                <a:solidFill>
                  <a:srgbClr val="FF0000"/>
                </a:solidFill>
              </a:rPr>
              <a:t>太く</a:t>
            </a:r>
            <a:r>
              <a:rPr lang="ja-JP" altLang="en-US" sz="1700" dirty="0">
                <a:solidFill>
                  <a:srgbClr val="009999"/>
                </a:solidFill>
              </a:rPr>
              <a:t>する</a:t>
            </a:r>
            <a:endParaRPr lang="en-US" altLang="ja-JP" sz="1700" dirty="0">
              <a:solidFill>
                <a:srgbClr val="009999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2B7BAB0-1081-4281-97DF-627E92DB0EF6}"/>
              </a:ext>
            </a:extLst>
          </p:cNvPr>
          <p:cNvSpPr txBox="1"/>
          <p:nvPr/>
        </p:nvSpPr>
        <p:spPr>
          <a:xfrm>
            <a:off x="370635" y="4849702"/>
            <a:ext cx="8597196" cy="42105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「消費」、「投資」、「経常収支」、「エネルギー収支」の流出入の</a:t>
            </a:r>
            <a:r>
              <a:rPr lang="en-US" altLang="ja-JP" sz="1700" b="0" dirty="0">
                <a:solidFill>
                  <a:srgbClr val="009999"/>
                </a:solidFill>
              </a:rPr>
              <a:t>GRP</a:t>
            </a:r>
            <a:r>
              <a:rPr lang="ja-JP" altLang="en-US" sz="1700" b="0" dirty="0">
                <a:solidFill>
                  <a:srgbClr val="009999"/>
                </a:solidFill>
              </a:rPr>
              <a:t>が小さい</a:t>
            </a:r>
            <a:endParaRPr lang="en-US" altLang="ja-JP" sz="1700" b="0" dirty="0">
              <a:solidFill>
                <a:srgbClr val="009999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2E03F63-DF70-43FD-9D80-EFD0B610AE19}"/>
              </a:ext>
            </a:extLst>
          </p:cNvPr>
          <p:cNvSpPr txBox="1"/>
          <p:nvPr/>
        </p:nvSpPr>
        <p:spPr>
          <a:xfrm>
            <a:off x="1405968" y="5201918"/>
            <a:ext cx="2819219" cy="411266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1700" dirty="0">
                <a:solidFill>
                  <a:srgbClr val="009999"/>
                </a:solidFill>
              </a:rPr>
              <a:t>⇒矢印を</a:t>
            </a:r>
            <a:r>
              <a:rPr lang="ja-JP" altLang="en-US" sz="1700" b="0" u="sng" dirty="0"/>
              <a:t>細く</a:t>
            </a:r>
            <a:r>
              <a:rPr lang="ja-JP" altLang="en-US" sz="1700" dirty="0">
                <a:solidFill>
                  <a:srgbClr val="009999"/>
                </a:solidFill>
              </a:rPr>
              <a:t>する</a:t>
            </a:r>
            <a:endParaRPr lang="en-US" altLang="ja-JP" sz="1700" dirty="0">
              <a:solidFill>
                <a:srgbClr val="009999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605A10B-CE63-4F0A-8EA1-2BBD95ED3949}"/>
              </a:ext>
            </a:extLst>
          </p:cNvPr>
          <p:cNvSpPr txBox="1"/>
          <p:nvPr/>
        </p:nvSpPr>
        <p:spPr>
          <a:xfrm>
            <a:off x="397405" y="5884580"/>
            <a:ext cx="8597196" cy="68907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anchor="ctr"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8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地域住民所得の額が全国平均と比較して、</a:t>
            </a:r>
            <a:r>
              <a:rPr lang="ja-JP" altLang="en-US" sz="1700" u="sng" dirty="0">
                <a:solidFill>
                  <a:srgbClr val="FF0000"/>
                </a:solidFill>
              </a:rPr>
              <a:t>高い</a:t>
            </a:r>
            <a:r>
              <a:rPr lang="ja-JP" altLang="en-US" sz="1700" u="sng" dirty="0">
                <a:solidFill>
                  <a:srgbClr val="009999"/>
                </a:solidFill>
              </a:rPr>
              <a:t>か、</a:t>
            </a:r>
            <a:r>
              <a:rPr lang="ja-JP" altLang="en-US" sz="1700" u="sng" dirty="0"/>
              <a:t>低い</a:t>
            </a:r>
            <a:r>
              <a:rPr lang="ja-JP" altLang="en-US" sz="1700" u="sng" dirty="0">
                <a:solidFill>
                  <a:srgbClr val="009999"/>
                </a:solidFill>
              </a:rPr>
              <a:t>かを把握</a:t>
            </a:r>
            <a:endParaRPr lang="en-US" altLang="ja-JP" sz="1700" u="sng" dirty="0">
              <a:solidFill>
                <a:srgbClr val="009999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ja-JP" altLang="en-US" sz="1700" b="0" dirty="0">
                <a:solidFill>
                  <a:srgbClr val="009999"/>
                </a:solidFill>
              </a:rPr>
              <a:t>地域住民所得の順位が全国平均と比較して、</a:t>
            </a:r>
            <a:r>
              <a:rPr lang="ja-JP" altLang="en-US" sz="1700" u="sng" dirty="0">
                <a:solidFill>
                  <a:srgbClr val="FF0000"/>
                </a:solidFill>
              </a:rPr>
              <a:t>高い</a:t>
            </a:r>
            <a:r>
              <a:rPr lang="ja-JP" altLang="en-US" sz="1700" u="sng" dirty="0">
                <a:solidFill>
                  <a:srgbClr val="009999"/>
                </a:solidFill>
              </a:rPr>
              <a:t>か、</a:t>
            </a:r>
            <a:r>
              <a:rPr lang="ja-JP" altLang="en-US" sz="1700" u="sng" dirty="0"/>
              <a:t>低い</a:t>
            </a:r>
            <a:r>
              <a:rPr lang="ja-JP" altLang="en-US" sz="1700" u="sng" dirty="0">
                <a:solidFill>
                  <a:srgbClr val="009999"/>
                </a:solidFill>
              </a:rPr>
              <a:t>かを把握</a:t>
            </a:r>
            <a:endParaRPr lang="en-US" altLang="ja-JP" sz="1700" u="sng" dirty="0">
              <a:solidFill>
                <a:srgbClr val="009999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25FE6B6-D616-4EB8-AD2A-A1CC4D405D61}"/>
              </a:ext>
            </a:extLst>
          </p:cNvPr>
          <p:cNvSpPr txBox="1"/>
          <p:nvPr/>
        </p:nvSpPr>
        <p:spPr>
          <a:xfrm>
            <a:off x="149380" y="5536567"/>
            <a:ext cx="8933248" cy="360000"/>
          </a:xfrm>
          <a:prstGeom prst="rect">
            <a:avLst/>
          </a:prstGeom>
          <a:solidFill>
            <a:srgbClr val="D1FFD1"/>
          </a:solidFill>
          <a:ln w="19050">
            <a:noFill/>
            <a:miter lim="800000"/>
          </a:ln>
        </p:spPr>
        <p:txBody>
          <a:bodyPr wrap="none" anchor="ctr">
            <a:noAutofit/>
          </a:bodyPr>
          <a:lstStyle>
            <a:defPPr>
              <a:defRPr lang="ja-JP"/>
            </a:defPPr>
            <a:lvl1pPr marL="363538" indent="-363538" defTabSz="179388">
              <a:spcBef>
                <a:spcPts val="600"/>
              </a:spcBef>
              <a:buAutoNum type="arabicPeriod" startAt="2"/>
              <a:tabLst>
                <a:tab pos="363538" algn="l"/>
              </a:tabLst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indent="0"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（３）地域住民所得の水準を把握する</a:t>
            </a:r>
            <a:endParaRPr lang="en-US" altLang="ja-JP" dirty="0">
              <a:solidFill>
                <a:sysClr val="windowText" lastClr="00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45CEC92A-36B1-49F5-B22E-8BE5F128A8D4}"/>
              </a:ext>
            </a:extLst>
          </p:cNvPr>
          <p:cNvSpPr/>
          <p:nvPr/>
        </p:nvSpPr>
        <p:spPr bwMode="auto">
          <a:xfrm>
            <a:off x="6633943" y="5649350"/>
            <a:ext cx="2466804" cy="707982"/>
          </a:xfrm>
          <a:prstGeom prst="roundRect">
            <a:avLst>
              <a:gd name="adj" fmla="val 11286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地域経済の最終成果である「地域住民所得」の水準が高いか、低いかを把握しよう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DEE2FD56-7507-4A40-AA49-3CE4862D3672}"/>
              </a:ext>
            </a:extLst>
          </p:cNvPr>
          <p:cNvSpPr/>
          <p:nvPr/>
        </p:nvSpPr>
        <p:spPr bwMode="auto">
          <a:xfrm>
            <a:off x="6033355" y="2663158"/>
            <a:ext cx="2934476" cy="983832"/>
          </a:xfrm>
          <a:prstGeom prst="roundRect">
            <a:avLst>
              <a:gd name="adj" fmla="val 10288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400"/>
              </a:spcAft>
            </a:pP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☝ 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矢印の太さを調整することで、地域経済のどの項目での流出入が多いか、地域の経済循環構造の特徴をつかもう</a:t>
            </a:r>
          </a:p>
        </p:txBody>
      </p:sp>
    </p:spTree>
    <p:extLst>
      <p:ext uri="{BB962C8B-B14F-4D97-AF65-F5344CB8AC3E}">
        <p14:creationId xmlns:p14="http://schemas.microsoft.com/office/powerpoint/2010/main" val="384502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BA5B3FE-19D4-492C-84F6-1EA5FDE4C10E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kumimoji="1"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kumimoji="1" lang="en-US" altLang="ja-JP" dirty="0">
                <a:solidFill>
                  <a:srgbClr val="FF0000"/>
                </a:solidFill>
              </a:rPr>
              <a:t>8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187A872-2AD1-4F2F-8333-690C22308229}"/>
              </a:ext>
            </a:extLst>
          </p:cNvPr>
          <p:cNvSpPr txBox="1"/>
          <p:nvPr/>
        </p:nvSpPr>
        <p:spPr>
          <a:xfrm>
            <a:off x="3152521" y="5959795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5A7898F-C52F-4EFC-B83F-E5370A737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859" y="3897496"/>
            <a:ext cx="2749427" cy="2062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845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13B91-B42D-4172-871D-384A82AB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BD6D4F-175E-4F23-8B09-8F7A77A9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DC7313-58E3-4F6B-88A3-0F915AD38F14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729714-A0C8-4713-8115-8D86B40D570D}"/>
              </a:ext>
            </a:extLst>
          </p:cNvPr>
          <p:cNvSpPr txBox="1"/>
          <p:nvPr/>
        </p:nvSpPr>
        <p:spPr>
          <a:xfrm>
            <a:off x="3152521" y="5916877"/>
            <a:ext cx="2838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地域経済循環分析ツール　スライド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イメージ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9EF137E-7EA7-422C-B8CB-E3BB1F03D2DA}"/>
              </a:ext>
            </a:extLst>
          </p:cNvPr>
          <p:cNvSpPr/>
          <p:nvPr/>
        </p:nvSpPr>
        <p:spPr bwMode="auto">
          <a:xfrm>
            <a:off x="1489685" y="2465902"/>
            <a:ext cx="6854972" cy="1362312"/>
          </a:xfrm>
          <a:prstGeom prst="rect">
            <a:avLst/>
          </a:prstGeom>
          <a:noFill/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本スライドの次に</a:t>
            </a:r>
            <a:r>
              <a:rPr lang="ja-JP" altLang="en-US" dirty="0">
                <a:solidFill>
                  <a:srgbClr val="FF0000"/>
                </a:solidFill>
              </a:rPr>
              <a:t>地域経済循環分析ツールのスライド</a:t>
            </a:r>
            <a:r>
              <a:rPr lang="en-US" altLang="ja-JP" dirty="0">
                <a:solidFill>
                  <a:srgbClr val="FF0000"/>
                </a:solidFill>
              </a:rPr>
              <a:t>9</a:t>
            </a:r>
            <a:r>
              <a:rPr kumimoji="1" lang="ja-JP" altLang="en-US" dirty="0">
                <a:solidFill>
                  <a:srgbClr val="44546A"/>
                </a:solidFill>
              </a:rPr>
              <a:t>を挿入</a:t>
            </a:r>
            <a:endParaRPr kumimoji="1" lang="en-US" altLang="ja-JP" dirty="0">
              <a:solidFill>
                <a:srgbClr val="44546A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dirty="0">
                <a:solidFill>
                  <a:srgbClr val="44546A"/>
                </a:solidFill>
              </a:rPr>
              <a:t>その後、</a:t>
            </a:r>
            <a:r>
              <a:rPr lang="ja-JP" altLang="en-US" dirty="0">
                <a:solidFill>
                  <a:srgbClr val="44546A"/>
                </a:solidFill>
              </a:rPr>
              <a:t>本スライドは削除</a:t>
            </a:r>
            <a:endParaRPr kumimoji="1" lang="ja-JP" altLang="en-US" dirty="0">
              <a:solidFill>
                <a:srgbClr val="44546A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82D8092-FA78-42EB-B7DB-7C4137F1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521" y="3886508"/>
            <a:ext cx="2706858" cy="2030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746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600536" y="6584502"/>
            <a:ext cx="519604" cy="25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72A9EE-503C-4A34-81E5-ED5C603B789E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sp>
        <p:nvSpPr>
          <p:cNvPr id="5" name="タイトル 5"/>
          <p:cNvSpPr txBox="1">
            <a:spLocks/>
          </p:cNvSpPr>
          <p:nvPr/>
        </p:nvSpPr>
        <p:spPr bwMode="auto">
          <a:xfrm>
            <a:off x="0" y="2395895"/>
            <a:ext cx="9144000" cy="1440329"/>
          </a:xfrm>
          <a:prstGeom prst="rect">
            <a:avLst/>
          </a:prstGeom>
          <a:solidFill>
            <a:srgbClr val="009999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000" kern="0" dirty="0">
                <a:solidFill>
                  <a:schemeClr val="bg1"/>
                </a:solidFill>
              </a:rPr>
              <a:t>２．生産面</a:t>
            </a:r>
          </a:p>
        </p:txBody>
      </p:sp>
    </p:spTree>
    <p:extLst>
      <p:ext uri="{BB962C8B-B14F-4D97-AF65-F5344CB8AC3E}">
        <p14:creationId xmlns:p14="http://schemas.microsoft.com/office/powerpoint/2010/main" val="1172133464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6000" tIns="45720" rIns="3600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1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6000" tIns="45720" rIns="3600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ｺﾞｼｯｸE" pitchFamily="50" charset="-128"/>
            <a:ea typeface="HGPｺﾞｼｯｸE" pitchFamily="50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6071</Words>
  <Application>Microsoft Office PowerPoint</Application>
  <PresentationFormat>画面に合わせる (4:3)</PresentationFormat>
  <Paragraphs>749</Paragraphs>
  <Slides>48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7" baseType="lpstr">
      <vt:lpstr>HGPｺﾞｼｯｸE</vt:lpstr>
      <vt:lpstr>HGP創英角ｺﾞｼｯｸUB</vt:lpstr>
      <vt:lpstr>Meiryo UI</vt:lpstr>
      <vt:lpstr>Arial</vt:lpstr>
      <vt:lpstr>Calibri</vt:lpstr>
      <vt:lpstr>Tahoma</vt:lpstr>
      <vt:lpstr>Verdana</vt:lpstr>
      <vt:lpstr>Wingdings</vt:lpstr>
      <vt:lpstr>Profile</vt:lpstr>
      <vt:lpstr>PowerPoint プレゼンテーション</vt:lpstr>
      <vt:lpstr>目次</vt:lpstr>
      <vt:lpstr>演習ブックの作成方法</vt:lpstr>
      <vt:lpstr>Ⅰ部　現状の課題探索</vt:lpstr>
      <vt:lpstr>PowerPoint プレゼンテーション</vt:lpstr>
      <vt:lpstr>現状分析：地域経済循環構造　　本資料の7スライド</vt:lpstr>
      <vt:lpstr>PowerPoint プレゼンテーション</vt:lpstr>
      <vt:lpstr>PowerPoint プレゼンテーション</vt:lpstr>
      <vt:lpstr>PowerPoint プレゼンテーション</vt:lpstr>
      <vt:lpstr>現状分析：生産面①</vt:lpstr>
      <vt:lpstr>現状分析：生産面②　　本資料の13～18スライド</vt:lpstr>
      <vt:lpstr>現状分析：生産面③　　本資料の13～18スライド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現状分析：分配面　　本資料の21～24スライド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現状分析：支出面　　本資料の27～28スライド</vt:lpstr>
      <vt:lpstr>PowerPoint プレゼンテーション</vt:lpstr>
      <vt:lpstr>PowerPoint プレゼンテーション</vt:lpstr>
      <vt:lpstr>PowerPoint プレゼンテーション</vt:lpstr>
      <vt:lpstr>現状分析：労働生産性と住民1人当たりの所得の関係　本資料の31、32スライド</vt:lpstr>
      <vt:lpstr>PowerPoint プレゼンテーション</vt:lpstr>
      <vt:lpstr>労働生産性と地域住民１人あたりの所得の関係</vt:lpstr>
      <vt:lpstr>Ⅱ部　地域の長所、短所、施策の方向性の検討</vt:lpstr>
      <vt:lpstr>PowerPoint プレゼンテーション</vt:lpstr>
      <vt:lpstr>生産面の課題の作業内容</vt:lpstr>
      <vt:lpstr>分配面の長所と短所の作業内容①循環率、1人当たり雇用者所得の水準</vt:lpstr>
      <vt:lpstr>分配面の長所と短所の作業内容②住民1人当たり所得の水準</vt:lpstr>
      <vt:lpstr>支出面の長所と短所の作業内容</vt:lpstr>
      <vt:lpstr>生産面の課題（○○市）</vt:lpstr>
      <vt:lpstr>分配面の長所、短所（○○市）</vt:lpstr>
      <vt:lpstr>支出面の長所、短所（○○市）</vt:lpstr>
      <vt:lpstr>PowerPoint プレゼンテーション</vt:lpstr>
      <vt:lpstr>施策の方向性の考え方</vt:lpstr>
      <vt:lpstr>施策の方向性の検討内容</vt:lpstr>
      <vt:lpstr>施策の方向性の検討内容</vt:lpstr>
      <vt:lpstr>施策の方向性（○○市）</vt:lpstr>
      <vt:lpstr>施策の方向性（○○市）</vt:lpstr>
      <vt:lpstr>（参考）各産業の分類と産業別の労働生産性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2025-03-31T02:01:38Z</dcterms:created>
  <dcterms:modified xsi:type="dcterms:W3CDTF">2025-05-29T14:42:58Z</dcterms:modified>
</cp:coreProperties>
</file>