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【2022</a:t>
            </a:r>
            <a:r>
              <a:rPr kumimoji="1" lang="ja-JP" altLang="en-US" sz="3200" b="1">
                <a:solidFill>
                  <a:srgbClr val="44546A"/>
                </a:solidFill>
                <a:latin typeface="Meiryo UI" pitchFamily="50" charset="-128"/>
                <a:ea typeface="Meiryo UI" pitchFamily="50" charset="-128"/>
              </a:rPr>
              <a:t>年版</a:t>
            </a:r>
            <a:r>
              <a:rPr kumimoji="1" lang="en-US" altLang="ja-JP" sz="3200" b="1">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a:t>
            </a:r>
            <a:r>
              <a:rPr lang="zh-TW" altLang="en-US" sz="700" dirty="0">
                <a:latin typeface="Meiryo UI" pitchFamily="50" charset="-128"/>
                <a:ea typeface="Meiryo UI" pitchFamily="50" charset="-128"/>
              </a:rPr>
              <a:t>経済構造実態調査</a:t>
            </a:r>
            <a:r>
              <a:rPr lang="ja-JP" altLang="en-US" sz="700" dirty="0">
                <a:latin typeface="Meiryo UI" pitchFamily="50" charset="-128"/>
                <a:ea typeface="Meiryo UI" pitchFamily="50" charset="-128"/>
              </a:rPr>
              <a:t>」、「国勢調査」等より作成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5999" y="6367748"/>
            <a:ext cx="4865551"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984214"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3" y="1727021"/>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5999" y="6406606"/>
            <a:ext cx="5220000"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a:t>
            </a:r>
            <a:r>
              <a:rPr lang="zh-TW" altLang="en-US" sz="750" dirty="0">
                <a:latin typeface="Meiryo UI" pitchFamily="50" charset="-128"/>
                <a:ea typeface="Meiryo UI" pitchFamily="50" charset="-128"/>
              </a:rPr>
              <a:t>経済構造実態調査</a:t>
            </a:r>
            <a:r>
              <a:rPr lang="ja-JP" altLang="en-US" sz="750" dirty="0">
                <a:latin typeface="Meiryo UI" pitchFamily="50" charset="-128"/>
                <a:ea typeface="Meiryo UI" pitchFamily="50" charset="-128"/>
              </a:rPr>
              <a:t>」、「国勢調査」等より作成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(2022</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3ECB545-B443-43A7-B0DC-9F7B522B20C1}"/>
              </a:ext>
            </a:extLst>
          </p:cNvPr>
          <p:cNvSpPr txBox="1"/>
          <p:nvPr/>
        </p:nvSpPr>
        <p:spPr>
          <a:xfrm>
            <a:off x="683382" y="3973363"/>
            <a:ext cx="6480000" cy="2510944"/>
          </a:xfrm>
          <a:prstGeom prst="rect">
            <a:avLst/>
          </a:prstGeom>
          <a:noFill/>
        </p:spPr>
        <p:txBody>
          <a:bodyPr wrap="square" rtlCol="0">
            <a:spAutoFit/>
          </a:bodyPr>
          <a:lstStyle/>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年または令和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500"/>
              </a:spcAft>
            </a:pPr>
            <a:r>
              <a:rPr lang="en-US" altLang="zh-TW" sz="1600" kern="100" dirty="0">
                <a:latin typeface="Meiryo UI" panose="020B0604030504040204" pitchFamily="50" charset="-128"/>
                <a:ea typeface="Meiryo UI" panose="020B0604030504040204" pitchFamily="50" charset="-128"/>
              </a:rPr>
              <a:t>2023</a:t>
            </a:r>
            <a:r>
              <a:rPr lang="zh-TW" altLang="en-US" sz="1600" kern="100" dirty="0">
                <a:latin typeface="Meiryo UI" panose="020B0604030504040204" pitchFamily="50" charset="-128"/>
                <a:ea typeface="Meiryo UI" panose="020B0604030504040204" pitchFamily="50" charset="-128"/>
              </a:rPr>
              <a:t>年経済構造実態調査</a:t>
            </a:r>
            <a:r>
              <a:rPr lang="ja-JP" altLang="en-US" sz="1600" kern="100" dirty="0">
                <a:latin typeface="Meiryo UI" panose="020B0604030504040204" pitchFamily="50" charset="-128"/>
                <a:ea typeface="Meiryo UI" panose="020B0604030504040204" pitchFamily="50" charset="-128"/>
              </a:rPr>
              <a:t>（</a:t>
            </a: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4</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1701856591"/>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千葉県富里市、大網白里市、神奈川県寒川町、岐阜県恵那市、愛知県高浜市、岩倉市、東浦町、三重県志摩市、兵庫県赤穂市、小野市、など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埼玉県東松山市、八潮市、千葉県四街道市、袖ヶ浦市、東京都稲城市、岐阜県可児市、愛知県江南市、大府市、日進市、兵庫県芦屋市、など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、八尾市、兵庫県伊丹市、加古川市、など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626246869"/>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北海道千歳市、栃木県鹿沼市、新潟県三条市、新発田市、長野県飯田市、佐久市、静岡県島田市、福岡県宗像市、糸島市、沖縄県豊見城市、など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月</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日時点の人口区分（推計人口）をもとに設定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7896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7896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750340"/>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750340"/>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D26D6868-90D0-4C6A-AAEE-6A173F29E102}"/>
              </a:ext>
            </a:extLst>
          </p:cNvPr>
          <p:cNvSpPr/>
          <p:nvPr/>
        </p:nvSpPr>
        <p:spPr>
          <a:xfrm>
            <a:off x="252522" y="6229538"/>
            <a:ext cx="5725330"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 、「推計人口」 、「国民経済計算」、「県民経済計算」、「経済センサス」、「産業連関表」等より作成</a:t>
            </a:r>
          </a:p>
        </p:txBody>
      </p:sp>
      <p:sp>
        <p:nvSpPr>
          <p:cNvPr id="19" name="正方形/長方形 18">
            <a:extLst>
              <a:ext uri="{FF2B5EF4-FFF2-40B4-BE49-F238E27FC236}">
                <a16:creationId xmlns:a16="http://schemas.microsoft.com/office/drawing/2014/main" id="{98EB76AE-AFBB-4C47-97EC-1BA5364F361F}"/>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2022</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3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59863"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2022</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平成</a:t>
            </a:r>
            <a:r>
              <a:rPr lang="en-US" altLang="ja-JP" sz="800" dirty="0">
                <a:latin typeface="Meiryo UI" pitchFamily="50" charset="-128"/>
                <a:ea typeface="Meiryo UI" pitchFamily="50" charset="-128"/>
              </a:rPr>
              <a:t>12</a:t>
            </a:r>
            <a:r>
              <a:rPr lang="ja-JP" altLang="en-US" sz="800" dirty="0">
                <a:latin typeface="Meiryo UI" pitchFamily="50" charset="-128"/>
                <a:ea typeface="Meiryo UI" pitchFamily="50" charset="-128"/>
              </a:rPr>
              <a:t>年～令和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年の</a:t>
            </a:r>
            <a:r>
              <a:rPr lang="en-US" altLang="ja-JP" sz="800" dirty="0">
                <a:latin typeface="Meiryo UI" pitchFamily="50" charset="-128"/>
                <a:ea typeface="Meiryo UI" pitchFamily="50" charset="-128"/>
              </a:rPr>
              <a:t>5</a:t>
            </a:r>
            <a:r>
              <a:rPr lang="ja-JP" altLang="en-US" sz="800" dirty="0">
                <a:latin typeface="Meiryo UI" pitchFamily="50" charset="-128"/>
                <a:ea typeface="Meiryo UI" pitchFamily="50" charset="-128"/>
              </a:rPr>
              <a:t>時点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のトレンドから推計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外挿</a:t>
            </a:r>
            <a:r>
              <a:rPr lang="en-US" altLang="ja-JP" sz="800" dirty="0">
                <a:latin typeface="Meiryo UI" pitchFamily="50" charset="-128"/>
                <a:ea typeface="Meiryo UI" pitchFamily="50" charset="-128"/>
              </a:rPr>
              <a:t>)</a:t>
            </a:r>
            <a:endParaRPr lang="ja-JP" altLang="en-US" sz="800" dirty="0">
              <a:latin typeface="Meiryo UI" pitchFamily="50" charset="-128"/>
              <a:ea typeface="Meiryo UI" pitchFamily="50" charset="-128"/>
            </a:endParaRP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0260"/>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99" name="正方形/長方形 98"/>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20260"/>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65402"/>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18677"/>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3330"/>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43613"/>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0005"/>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37032"/>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54634"/>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2603"/>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2095"/>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0005"/>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498529"/>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37692"/>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55597"/>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74997"/>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79767"/>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2908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2754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3832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39821"/>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69816"/>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29487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5552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2528"/>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0996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3185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327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7852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189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79604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2410"/>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0612"/>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76249"/>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34687"/>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2754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3771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4944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47181"/>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2954"/>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35417"/>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89906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54217"/>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27011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6025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2902"/>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28203"/>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0034"/>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74891"/>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0612"/>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75671"/>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34183"/>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3154"/>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7" name="テキスト ボックス 66"/>
          <p:cNvSpPr txBox="1"/>
          <p:nvPr/>
        </p:nvSpPr>
        <p:spPr>
          <a:xfrm>
            <a:off x="7974944" y="2649067"/>
            <a:ext cx="416730" cy="372252"/>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8" name="テキスト ボックス 67"/>
          <p:cNvSpPr txBox="1"/>
          <p:nvPr/>
        </p:nvSpPr>
        <p:spPr>
          <a:xfrm>
            <a:off x="1191316" y="479752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482254" y="2958395"/>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54983"/>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1326"/>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47070"/>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79811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229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2869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2668"/>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65522"/>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124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10517" y="480342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2634"/>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38505"/>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20726"/>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43732"/>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27510"/>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09911"/>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lang="ja-JP" altLang="en-US" dirty="0"/>
          </a:p>
        </p:txBody>
      </p:sp>
      <p:sp>
        <p:nvSpPr>
          <p:cNvPr id="90" name="TB11"/>
          <p:cNvSpPr txBox="1"/>
          <p:nvPr/>
        </p:nvSpPr>
        <p:spPr>
          <a:xfrm>
            <a:off x="4196665" y="469057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35701"/>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5585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45099"/>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6218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184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0989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2661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17579"/>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03261"/>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4065FE2-94DB-46F4-BF7C-982EC2318C96}"/>
</file>

<file path=customXml/itemProps2.xml><?xml version="1.0" encoding="utf-8"?>
<ds:datastoreItem xmlns:ds="http://schemas.openxmlformats.org/officeDocument/2006/customXml" ds:itemID="{906A9CCC-7C3D-4833-AF7F-C4F48A528B1B}"/>
</file>

<file path=customXml/itemProps3.xml><?xml version="1.0" encoding="utf-8"?>
<ds:datastoreItem xmlns:ds="http://schemas.openxmlformats.org/officeDocument/2006/customXml" ds:itemID="{3B35A738-6E2C-4A5C-AF51-8E3EDDDF0D90}"/>
</file>

<file path=docProps/app.xml><?xml version="1.0" encoding="utf-8"?>
<Properties xmlns="http://schemas.openxmlformats.org/officeDocument/2006/extended-properties" xmlns:vt="http://schemas.openxmlformats.org/officeDocument/2006/docPropsVTypes">
  <Template/>
  <TotalTime>0</TotalTime>
  <Words>16429</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2026-01-05T13:11:04Z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