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49"/>
  </p:notesMasterIdLst>
  <p:handoutMasterIdLst>
    <p:handoutMasterId r:id="rId50"/>
  </p:handoutMasterIdLst>
  <p:sldIdLst>
    <p:sldId id="1876" r:id="rId2"/>
    <p:sldId id="1555" r:id="rId3"/>
    <p:sldId id="3125" r:id="rId4"/>
    <p:sldId id="1532" r:id="rId5"/>
    <p:sldId id="3121" r:id="rId6"/>
    <p:sldId id="3157" r:id="rId7"/>
    <p:sldId id="3141" r:id="rId8"/>
    <p:sldId id="3142" r:id="rId9"/>
    <p:sldId id="1945" r:id="rId10"/>
    <p:sldId id="3119" r:id="rId11"/>
    <p:sldId id="3116" r:id="rId12"/>
    <p:sldId id="3117" r:id="rId13"/>
    <p:sldId id="3143" r:id="rId14"/>
    <p:sldId id="3144" r:id="rId15"/>
    <p:sldId id="3145" r:id="rId16"/>
    <p:sldId id="3146" r:id="rId17"/>
    <p:sldId id="3147" r:id="rId18"/>
    <p:sldId id="1946" r:id="rId19"/>
    <p:sldId id="3112" r:id="rId20"/>
    <p:sldId id="3149" r:id="rId21"/>
    <p:sldId id="3158" r:id="rId22"/>
    <p:sldId id="3150" r:id="rId23"/>
    <p:sldId id="3151" r:id="rId24"/>
    <p:sldId id="1947" r:id="rId25"/>
    <p:sldId id="3115" r:id="rId26"/>
    <p:sldId id="3152" r:id="rId27"/>
    <p:sldId id="3153" r:id="rId28"/>
    <p:sldId id="3154" r:id="rId29"/>
    <p:sldId id="3156" r:id="rId30"/>
    <p:sldId id="3155" r:id="rId31"/>
    <p:sldId id="3161" r:id="rId32"/>
    <p:sldId id="3122" r:id="rId33"/>
    <p:sldId id="1539" r:id="rId34"/>
    <p:sldId id="3130" r:id="rId35"/>
    <p:sldId id="3135" r:id="rId36"/>
    <p:sldId id="3136" r:id="rId37"/>
    <p:sldId id="3137" r:id="rId38"/>
    <p:sldId id="3120" r:id="rId39"/>
    <p:sldId id="1887" r:id="rId40"/>
    <p:sldId id="1885" r:id="rId41"/>
    <p:sldId id="1556" r:id="rId42"/>
    <p:sldId id="3138" r:id="rId43"/>
    <p:sldId id="3162" r:id="rId44"/>
    <p:sldId id="3163" r:id="rId45"/>
    <p:sldId id="3107" r:id="rId46"/>
    <p:sldId id="3109" r:id="rId47"/>
    <p:sldId id="1930" r:id="rId48"/>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008080"/>
    <a:srgbClr val="009999"/>
    <a:srgbClr val="E1ECF7"/>
    <a:srgbClr val="D2E2F2"/>
    <a:srgbClr val="EBF2F9"/>
    <a:srgbClr val="F3F7FB"/>
    <a:srgbClr val="F6FBFC"/>
    <a:srgbClr val="75DD75"/>
    <a:srgbClr val="F79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26" autoAdjust="0"/>
    <p:restoredTop sz="86424" autoAdjust="0"/>
  </p:normalViewPr>
  <p:slideViewPr>
    <p:cSldViewPr snapToGrid="0">
      <p:cViewPr varScale="1">
        <p:scale>
          <a:sx n="151" d="100"/>
          <a:sy n="151" d="100"/>
        </p:scale>
        <p:origin x="5088" y="132"/>
      </p:cViewPr>
      <p:guideLst>
        <p:guide orient="horz" pos="2160"/>
        <p:guide pos="2880"/>
      </p:guideLst>
    </p:cSldViewPr>
  </p:slideViewPr>
  <p:outlineViewPr>
    <p:cViewPr>
      <p:scale>
        <a:sx n="33" d="100"/>
        <a:sy n="33" d="100"/>
      </p:scale>
      <p:origin x="0" y="-11976"/>
    </p:cViewPr>
  </p:outlineViewPr>
  <p:notesTextViewPr>
    <p:cViewPr>
      <p:scale>
        <a:sx n="100" d="100"/>
        <a:sy n="100" d="100"/>
      </p:scale>
      <p:origin x="0" y="0"/>
    </p:cViewPr>
  </p:notesTextViewPr>
  <p:sorterViewPr>
    <p:cViewPr>
      <p:scale>
        <a:sx n="125" d="100"/>
        <a:sy n="125" d="100"/>
      </p:scale>
      <p:origin x="0" y="-13032"/>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customXml" Target="../customXml/item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1</a:t>
            </a:fld>
            <a:endParaRPr lang="en-US" altLang="ja-JP" dirty="0"/>
          </a:p>
        </p:txBody>
      </p:sp>
    </p:spTree>
    <p:extLst>
      <p:ext uri="{BB962C8B-B14F-4D97-AF65-F5344CB8AC3E}">
        <p14:creationId xmlns:p14="http://schemas.microsoft.com/office/powerpoint/2010/main" val="3615608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3830" y="1"/>
            <a:ext cx="7772400" cy="493058"/>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a:lvl1pPr>
          </a:lstStyle>
          <a:p>
            <a:pPr lvl="0"/>
            <a:r>
              <a:rPr lang="ja-JP" altLang="en-US"/>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0"/>
            <a:ext cx="9144000" cy="51054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9144000" cy="495300"/>
          </a:xfrm>
        </p:spPr>
        <p:txBody>
          <a:bodyPr/>
          <a:lstStyle>
            <a:lvl1pPr>
              <a:defRPr sz="2400">
                <a:solidFill>
                  <a:schemeClr val="tx1"/>
                </a:solidFill>
              </a:defRPr>
            </a:lvl1pPr>
          </a:lstStyle>
          <a:p>
            <a:r>
              <a:rPr lang="ja-JP" altLang="en-US" dirty="0"/>
              <a:t>マスタ タイトルの書式設定</a:t>
            </a:r>
          </a:p>
        </p:txBody>
      </p:sp>
      <p:sp>
        <p:nvSpPr>
          <p:cNvPr id="5"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4289682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rgbClr val="009999"/>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5" name="Rectangle 6">
            <a:extLst>
              <a:ext uri="{FF2B5EF4-FFF2-40B4-BE49-F238E27FC236}">
                <a16:creationId xmlns:a16="http://schemas.microsoft.com/office/drawing/2014/main" id="{1250293C-E57C-4135-98AA-40E1ED9DD18D}"/>
              </a:ext>
            </a:extLst>
          </p:cNvPr>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14072586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1"/>
            <a:ext cx="8100000" cy="49159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9999"/>
          </a:solidFill>
          <a:ln w="9525">
            <a:solidFill>
              <a:srgbClr val="009999"/>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cxnSp>
        <p:nvCxnSpPr>
          <p:cNvPr id="9" name="直線コネクタ 8"/>
          <p:cNvCxnSpPr/>
          <p:nvPr/>
        </p:nvCxnSpPr>
        <p:spPr bwMode="auto">
          <a:xfrm>
            <a:off x="152400" y="6547102"/>
            <a:ext cx="8928000" cy="0"/>
          </a:xfrm>
          <a:prstGeom prst="line">
            <a:avLst/>
          </a:prstGeom>
          <a:solidFill>
            <a:schemeClr val="accent2"/>
          </a:solidFill>
          <a:ln w="9525">
            <a:solidFill>
              <a:srgbClr val="009999"/>
            </a:solidFill>
            <a:round/>
            <a:headEnd/>
            <a:tailEnd/>
          </a:ln>
        </p:spPr>
      </p:cxnSp>
      <p:pic>
        <p:nvPicPr>
          <p:cNvPr id="7" name="Picture 3" descr="\\Vmi-fs12\共通\ロゴマーク\新ロゴ（20130401以降）\和文\グループマーク＋社名ロゴ.jpg"/>
          <p:cNvPicPr>
            <a:picLocks noChangeAspect="1" noChangeArrowheads="1"/>
          </p:cNvPicPr>
          <p:nvPr userDrawn="1"/>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pic>
        <p:nvPicPr>
          <p:cNvPr id="10"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Lst>
  <p:hf hdr="0" ftr="0" dt="0"/>
  <p:txStyles>
    <p:title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chiikijunkan.env.go.jp/manabu/bunseki/"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1"/>
          <p:cNvSpPr txBox="1">
            <a:spLocks/>
          </p:cNvSpPr>
          <p:nvPr/>
        </p:nvSpPr>
        <p:spPr bwMode="auto">
          <a:xfrm>
            <a:off x="0" y="1790700"/>
            <a:ext cx="9144000" cy="1584000"/>
          </a:xfrm>
          <a:prstGeom prst="rect">
            <a:avLst/>
          </a:prstGeom>
          <a:solidFill>
            <a:srgbClr val="009999"/>
          </a:solidFill>
          <a:ln w="9525">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Aft>
                <a:spcPts val="600"/>
              </a:spcAft>
            </a:pPr>
            <a:r>
              <a:rPr lang="ja-JP" altLang="en-US" sz="4000" dirty="0">
                <a:solidFill>
                  <a:schemeClr val="bg1"/>
                </a:solidFill>
                <a:cs typeface="+mn-cs"/>
              </a:rPr>
              <a:t>地域経済循環分析</a:t>
            </a:r>
            <a:endParaRPr lang="en-US" altLang="ja-JP" sz="4000" dirty="0">
              <a:solidFill>
                <a:schemeClr val="bg1"/>
              </a:solidFill>
              <a:cs typeface="+mn-cs"/>
            </a:endParaRPr>
          </a:p>
          <a:p>
            <a:pPr algn="ctr">
              <a:spcAft>
                <a:spcPts val="600"/>
              </a:spcAft>
            </a:pPr>
            <a:r>
              <a:rPr lang="en-US" altLang="ja-JP" sz="2800" dirty="0">
                <a:solidFill>
                  <a:schemeClr val="bg1"/>
                </a:solidFill>
                <a:cs typeface="+mn-cs"/>
              </a:rPr>
              <a:t>-</a:t>
            </a:r>
            <a:r>
              <a:rPr lang="ja-JP" altLang="en-US" sz="2800" dirty="0">
                <a:solidFill>
                  <a:schemeClr val="bg1"/>
                </a:solidFill>
                <a:cs typeface="+mn-cs"/>
              </a:rPr>
              <a:t>各年版地域経済循環分析自動作成ツール　演習ブック</a:t>
            </a:r>
            <a:r>
              <a:rPr lang="en-US" altLang="ja-JP" sz="2800" dirty="0">
                <a:solidFill>
                  <a:schemeClr val="bg1"/>
                </a:solidFill>
                <a:cs typeface="+mn-cs"/>
              </a:rPr>
              <a:t>-</a:t>
            </a:r>
          </a:p>
        </p:txBody>
      </p:sp>
      <p:sp>
        <p:nvSpPr>
          <p:cNvPr id="10"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2025</a:t>
            </a:r>
            <a:r>
              <a:rPr lang="ja-JP" altLang="en-US" b="1" dirty="0">
                <a:solidFill>
                  <a:schemeClr val="accent1">
                    <a:lumMod val="50000"/>
                  </a:schemeClr>
                </a:solidFill>
                <a:latin typeface="Meiryo UI" pitchFamily="50" charset="-128"/>
                <a:ea typeface="Meiryo UI" pitchFamily="50" charset="-128"/>
              </a:rPr>
              <a:t>年〇月〇日</a:t>
            </a:r>
            <a:endParaRPr lang="en-US" altLang="ja-JP" b="1" dirty="0">
              <a:solidFill>
                <a:schemeClr val="accent1">
                  <a:lumMod val="50000"/>
                </a:schemeClr>
              </a:solidFill>
              <a:latin typeface="Meiryo UI" pitchFamily="50" charset="-128"/>
              <a:ea typeface="Meiryo UI" pitchFamily="50" charset="-128"/>
            </a:endParaRPr>
          </a:p>
        </p:txBody>
      </p:sp>
      <p:pic>
        <p:nvPicPr>
          <p:cNvPr id="12"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pic>
        <p:nvPicPr>
          <p:cNvPr id="14"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6" name="テキスト ボックス 5">
            <a:extLst>
              <a:ext uri="{FF2B5EF4-FFF2-40B4-BE49-F238E27FC236}">
                <a16:creationId xmlns:a16="http://schemas.microsoft.com/office/drawing/2014/main" id="{5B07CDBD-C958-440D-BF4B-A24607AEAF06}"/>
              </a:ext>
            </a:extLst>
          </p:cNvPr>
          <p:cNvSpPr txBox="1"/>
          <p:nvPr/>
        </p:nvSpPr>
        <p:spPr>
          <a:xfrm>
            <a:off x="3011057" y="3475516"/>
            <a:ext cx="3121885"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a:t>
            </a:r>
            <a:r>
              <a:rPr lang="ja-JP" altLang="en-US" sz="3200" b="1" dirty="0">
                <a:solidFill>
                  <a:srgbClr val="44546A"/>
                </a:solidFill>
                <a:latin typeface="Meiryo UI" pitchFamily="50" charset="-128"/>
                <a:ea typeface="Meiryo UI" pitchFamily="50" charset="-128"/>
              </a:rPr>
              <a:t>○○市区町村</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sp>
        <p:nvSpPr>
          <p:cNvPr id="8" name="タイトル 4">
            <a:extLst>
              <a:ext uri="{FF2B5EF4-FFF2-40B4-BE49-F238E27FC236}">
                <a16:creationId xmlns:a16="http://schemas.microsoft.com/office/drawing/2014/main" id="{8692546C-BCB8-42AB-93B2-BFFCC606CEF8}"/>
              </a:ext>
            </a:extLst>
          </p:cNvPr>
          <p:cNvSpPr txBox="1">
            <a:spLocks/>
          </p:cNvSpPr>
          <p:nvPr/>
        </p:nvSpPr>
        <p:spPr bwMode="auto">
          <a:xfrm>
            <a:off x="3257418" y="385376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Ver4.0</a:t>
            </a:r>
          </a:p>
        </p:txBody>
      </p:sp>
    </p:spTree>
    <p:extLst>
      <p:ext uri="{BB962C8B-B14F-4D97-AF65-F5344CB8AC3E}">
        <p14:creationId xmlns:p14="http://schemas.microsoft.com/office/powerpoint/2010/main" val="3190204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現状分析：生産面①</a:t>
            </a: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10</a:t>
            </a:fld>
            <a:endParaRPr lang="ja-JP" altLang="en-US" dirty="0"/>
          </a:p>
        </p:txBody>
      </p:sp>
      <p:sp>
        <p:nvSpPr>
          <p:cNvPr id="25" name="Rectangle 3">
            <a:extLst>
              <a:ext uri="{FF2B5EF4-FFF2-40B4-BE49-F238E27FC236}">
                <a16:creationId xmlns:a16="http://schemas.microsoft.com/office/drawing/2014/main" id="{194D51E2-B509-4514-8A0A-699665F55C4F}"/>
              </a:ext>
            </a:extLst>
          </p:cNvPr>
          <p:cNvSpPr>
            <a:spLocks noChangeArrowheads="1"/>
          </p:cNvSpPr>
          <p:nvPr/>
        </p:nvSpPr>
        <p:spPr bwMode="auto">
          <a:xfrm>
            <a:off x="167640" y="1155573"/>
            <a:ext cx="8893810" cy="4124935"/>
          </a:xfrm>
          <a:prstGeom prst="roundRect">
            <a:avLst>
              <a:gd name="adj" fmla="val 8404"/>
            </a:avLst>
          </a:prstGeom>
          <a:noFill/>
          <a:ln w="28575">
            <a:solidFill>
              <a:srgbClr val="CC0066"/>
            </a:solidFill>
            <a:prstDash val="sysDash"/>
          </a:ln>
        </p:spPr>
        <p:txBody>
          <a:bodyPr wrap="square" lIns="0" tIns="324000" rIns="0" bIns="144000" rtlCol="0" anchor="t">
            <a:noAutofit/>
          </a:bodyPr>
          <a:lstStyle/>
          <a:p>
            <a:pPr>
              <a:spcBef>
                <a:spcPts val="0"/>
              </a:spcBef>
              <a:spcAft>
                <a:spcPts val="0"/>
              </a:spcAft>
              <a:buClr>
                <a:srgbClr val="008080"/>
              </a:buClr>
              <a:defRPr/>
            </a:pPr>
            <a:r>
              <a:rPr lang="ja-JP" altLang="en-US" sz="2400" b="1" dirty="0">
                <a:solidFill>
                  <a:srgbClr val="FF0000"/>
                </a:solidFill>
                <a:latin typeface="Meiryo UI" pitchFamily="50" charset="-128"/>
                <a:ea typeface="Meiryo UI" pitchFamily="50" charset="-128"/>
              </a:rPr>
              <a:t>競争力（生産性）の高い産業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得意な産業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一般に競争力（生産性）の高い産業が</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地域外に依存せず</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地域の中で産業クラスターを形成すること</a:t>
            </a:r>
            <a:r>
              <a:rPr lang="ja-JP" altLang="en-US" sz="2400" b="1" dirty="0">
                <a:latin typeface="Meiryo UI" pitchFamily="50" charset="-128"/>
                <a:ea typeface="Meiryo UI" pitchFamily="50" charset="-128"/>
              </a:rPr>
              <a:t>が、地域経済の向上の近道である。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 逆に、それができていないと地域の生産面の課題となる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１．この分析のために、まず</a:t>
            </a:r>
            <a:r>
              <a:rPr lang="ja-JP" altLang="en-US" sz="2400" b="1" dirty="0">
                <a:solidFill>
                  <a:srgbClr val="FF0000"/>
                </a:solidFill>
                <a:latin typeface="Meiryo UI" pitchFamily="50" charset="-128"/>
                <a:ea typeface="Meiryo UI" pitchFamily="50" charset="-128"/>
              </a:rPr>
              <a:t>地域の産業構造の特徴を把握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２．次に、それらをもとに、</a:t>
            </a:r>
            <a:r>
              <a:rPr lang="ja-JP" altLang="en-US" sz="2400" b="1" dirty="0">
                <a:solidFill>
                  <a:srgbClr val="FF0000"/>
                </a:solidFill>
                <a:latin typeface="Meiryo UI" pitchFamily="50" charset="-128"/>
                <a:ea typeface="Meiryo UI" pitchFamily="50" charset="-128"/>
              </a:rPr>
              <a:t>生産面の課題を把握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p:txBody>
      </p:sp>
      <p:sp>
        <p:nvSpPr>
          <p:cNvPr id="26" name="テキスト ボックス 25">
            <a:extLst>
              <a:ext uri="{FF2B5EF4-FFF2-40B4-BE49-F238E27FC236}">
                <a16:creationId xmlns:a16="http://schemas.microsoft.com/office/drawing/2014/main" id="{2D6B1626-522C-4E12-9F44-373AE041F6FE}"/>
              </a:ext>
            </a:extLst>
          </p:cNvPr>
          <p:cNvSpPr txBox="1">
            <a:spLocks noChangeArrowheads="1"/>
          </p:cNvSpPr>
          <p:nvPr/>
        </p:nvSpPr>
        <p:spPr bwMode="auto">
          <a:xfrm>
            <a:off x="0" y="705573"/>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Tree>
    <p:extLst>
      <p:ext uri="{BB962C8B-B14F-4D97-AF65-F5344CB8AC3E}">
        <p14:creationId xmlns:p14="http://schemas.microsoft.com/office/powerpoint/2010/main" val="3759335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66" name="テキスト ボックス 65">
            <a:extLst>
              <a:ext uri="{FF2B5EF4-FFF2-40B4-BE49-F238E27FC236}">
                <a16:creationId xmlns:a16="http://schemas.microsoft.com/office/drawing/2014/main" id="{BF17F490-BD88-4890-A235-3000CDBBE8FB}"/>
              </a:ext>
            </a:extLst>
          </p:cNvPr>
          <p:cNvSpPr txBox="1"/>
          <p:nvPr/>
        </p:nvSpPr>
        <p:spPr>
          <a:xfrm>
            <a:off x="360945" y="116573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dirty="0">
                <a:solidFill>
                  <a:srgbClr val="FF0000"/>
                </a:solidFill>
              </a:rPr>
              <a:t>競争力の高い産業</a:t>
            </a:r>
            <a:r>
              <a:rPr lang="ja-JP" altLang="en-US" b="0" dirty="0">
                <a:solidFill>
                  <a:srgbClr val="009999"/>
                </a:solidFill>
              </a:rPr>
              <a:t>：付加価値シェアがあり（</a:t>
            </a:r>
            <a:r>
              <a:rPr lang="en-US" altLang="ja-JP" b="0" dirty="0">
                <a:solidFill>
                  <a:srgbClr val="009999"/>
                </a:solidFill>
              </a:rPr>
              <a:t>1.0%</a:t>
            </a:r>
            <a:r>
              <a:rPr lang="ja-JP" altLang="en-US" b="0" dirty="0">
                <a:solidFill>
                  <a:srgbClr val="009999"/>
                </a:solidFill>
              </a:rPr>
              <a:t>以上もしくは全国平均よりも高い）、かつ、労働生産性が全国平均よりも高い産業</a:t>
            </a:r>
            <a:endParaRPr lang="en-US" altLang="ja-JP"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現状分析：生産面②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11</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24161" y="755169"/>
            <a:ext cx="322748" cy="5721831"/>
          </a:xfrm>
          <a:prstGeom prst="rect">
            <a:avLst/>
          </a:prstGeom>
          <a:solidFill>
            <a:srgbClr val="009999"/>
          </a:solidFill>
          <a:ln w="12700">
            <a:noFill/>
          </a:ln>
        </p:spPr>
        <p:txBody>
          <a:bodyPr vert="eaVert" wrap="square" lIns="36000" tIns="0" rIns="36000" bIns="0" rtlCol="0" anchor="ctr">
            <a:noAutofit/>
          </a:bodyPr>
          <a:lstStyle/>
          <a:p>
            <a:pPr algn="ctr"/>
            <a:r>
              <a:rPr kumimoji="1" lang="ja-JP" altLang="en-US" b="1" kern="2400" spc="800" dirty="0">
                <a:solidFill>
                  <a:schemeClr val="bg1"/>
                </a:solidFill>
                <a:latin typeface="Meiryo UI" panose="020B0604030504040204" pitchFamily="50" charset="-128"/>
                <a:ea typeface="Meiryo UI" panose="020B0604030504040204" pitchFamily="50" charset="-128"/>
              </a:rPr>
              <a:t>１　地域の産業構造の特徴を把握</a:t>
            </a:r>
          </a:p>
        </p:txBody>
      </p:sp>
      <p:sp>
        <p:nvSpPr>
          <p:cNvPr id="30" name="テキスト ボックス 29">
            <a:extLst>
              <a:ext uri="{FF2B5EF4-FFF2-40B4-BE49-F238E27FC236}">
                <a16:creationId xmlns:a16="http://schemas.microsoft.com/office/drawing/2014/main" id="{4D81AC69-F288-4C15-87BC-E008F2400237}"/>
              </a:ext>
            </a:extLst>
          </p:cNvPr>
          <p:cNvSpPr txBox="1"/>
          <p:nvPr/>
        </p:nvSpPr>
        <p:spPr>
          <a:xfrm>
            <a:off x="360945" y="755170"/>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（１）競争力の高い産業を抽出する（本資料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60947" y="2822454"/>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（２）得意な産業を抽出する（本資料 </a:t>
            </a:r>
            <a:r>
              <a:rPr lang="en-US" altLang="ja-JP" sz="1700" dirty="0">
                <a:solidFill>
                  <a:sysClr val="windowText" lastClr="000000"/>
                </a:solidFill>
              </a:rPr>
              <a:t>15</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2" name="テキスト ボックス 31">
            <a:extLst>
              <a:ext uri="{FF2B5EF4-FFF2-40B4-BE49-F238E27FC236}">
                <a16:creationId xmlns:a16="http://schemas.microsoft.com/office/drawing/2014/main" id="{4DDFADDA-94EA-4CB5-8F6F-19A7E31295AD}"/>
              </a:ext>
            </a:extLst>
          </p:cNvPr>
          <p:cNvSpPr txBox="1"/>
          <p:nvPr/>
        </p:nvSpPr>
        <p:spPr>
          <a:xfrm>
            <a:off x="360946" y="4689963"/>
            <a:ext cx="8783053"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（３）一般に競争力の高い産業を把握する（本資料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6" name="グループ化 5">
            <a:extLst>
              <a:ext uri="{FF2B5EF4-FFF2-40B4-BE49-F238E27FC236}">
                <a16:creationId xmlns:a16="http://schemas.microsoft.com/office/drawing/2014/main" id="{F0BA1323-4FB3-4539-883A-57C8F720ADA1}"/>
              </a:ext>
            </a:extLst>
          </p:cNvPr>
          <p:cNvGrpSpPr/>
          <p:nvPr/>
        </p:nvGrpSpPr>
        <p:grpSpPr>
          <a:xfrm>
            <a:off x="360945" y="5114185"/>
            <a:ext cx="8783055" cy="699404"/>
            <a:chOff x="360945" y="5152285"/>
            <a:chExt cx="8783055" cy="699404"/>
          </a:xfrm>
        </p:grpSpPr>
        <p:sp>
          <p:nvSpPr>
            <p:cNvPr id="94" name="テキスト ボックス 93">
              <a:extLst>
                <a:ext uri="{FF2B5EF4-FFF2-40B4-BE49-F238E27FC236}">
                  <a16:creationId xmlns:a16="http://schemas.microsoft.com/office/drawing/2014/main" id="{E8CBCAC4-B5E1-4C18-A036-E4B0550B44E0}"/>
                </a:ext>
              </a:extLst>
            </p:cNvPr>
            <p:cNvSpPr txBox="1"/>
            <p:nvPr/>
          </p:nvSpPr>
          <p:spPr>
            <a:xfrm>
              <a:off x="360945" y="515228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FF0000"/>
                  </a:solidFill>
                </a:rPr>
                <a:t>一般に競争力の高い産業</a:t>
              </a:r>
              <a:r>
                <a:rPr lang="ja-JP" altLang="en-US" b="0" dirty="0">
                  <a:solidFill>
                    <a:srgbClr val="009999"/>
                  </a:solidFill>
                </a:rPr>
                <a:t>：加工組立型製造業　　、知識集約型</a:t>
              </a:r>
              <a:r>
                <a:rPr lang="en-US" altLang="ja-JP" b="0" dirty="0">
                  <a:solidFill>
                    <a:srgbClr val="009999"/>
                  </a:solidFill>
                </a:rPr>
                <a:t>3</a:t>
              </a:r>
              <a:r>
                <a:rPr lang="ja-JP" altLang="en-US" b="0" dirty="0">
                  <a:solidFill>
                    <a:srgbClr val="009999"/>
                  </a:solidFill>
                </a:rPr>
                <a:t>次産業　　</a:t>
              </a:r>
              <a:br>
                <a:rPr lang="en-US" altLang="ja-JP" b="0" dirty="0">
                  <a:solidFill>
                    <a:srgbClr val="009999"/>
                  </a:solidFill>
                </a:rPr>
              </a:br>
              <a:r>
                <a:rPr lang="ja-JP" altLang="en-US" b="0" dirty="0">
                  <a:solidFill>
                    <a:srgbClr val="009999"/>
                  </a:solidFill>
                </a:rPr>
                <a:t>　　　　　（詳細は</a:t>
              </a:r>
              <a:r>
                <a:rPr lang="en-US" altLang="ja-JP" b="0" dirty="0">
                  <a:solidFill>
                    <a:srgbClr val="009999"/>
                  </a:solidFill>
                </a:rPr>
                <a:t>47</a:t>
              </a:r>
              <a:r>
                <a:rPr lang="ja-JP" altLang="en-US" b="0" dirty="0">
                  <a:solidFill>
                    <a:srgbClr val="009999"/>
                  </a:solidFill>
                </a:rPr>
                <a:t>スライド参照）</a:t>
              </a:r>
              <a:endParaRPr lang="en-US" altLang="ja-JP" b="0" dirty="0">
                <a:solidFill>
                  <a:srgbClr val="009999"/>
                </a:solidFill>
              </a:endParaRPr>
            </a:p>
          </p:txBody>
        </p:sp>
        <p:sp>
          <p:nvSpPr>
            <p:cNvPr id="80" name="テキスト ボックス 79">
              <a:extLst>
                <a:ext uri="{FF2B5EF4-FFF2-40B4-BE49-F238E27FC236}">
                  <a16:creationId xmlns:a16="http://schemas.microsoft.com/office/drawing/2014/main" id="{CA96B0BA-6976-4C1B-8CAC-8D4CD51DFF92}"/>
                </a:ext>
              </a:extLst>
            </p:cNvPr>
            <p:cNvSpPr txBox="1"/>
            <p:nvPr/>
          </p:nvSpPr>
          <p:spPr>
            <a:xfrm>
              <a:off x="4998039" y="5248863"/>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AD835C96-BABE-4A04-A632-E253583A3C33}"/>
                </a:ext>
              </a:extLst>
            </p:cNvPr>
            <p:cNvSpPr txBox="1"/>
            <p:nvPr/>
          </p:nvSpPr>
          <p:spPr>
            <a:xfrm>
              <a:off x="7422909" y="5248863"/>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grpSp>
      <p:sp>
        <p:nvSpPr>
          <p:cNvPr id="93" name="テキスト ボックス 92">
            <a:extLst>
              <a:ext uri="{FF2B5EF4-FFF2-40B4-BE49-F238E27FC236}">
                <a16:creationId xmlns:a16="http://schemas.microsoft.com/office/drawing/2014/main" id="{039643E2-4B6D-475C-9A0B-252D15569E63}"/>
              </a:ext>
            </a:extLst>
          </p:cNvPr>
          <p:cNvSpPr txBox="1"/>
          <p:nvPr/>
        </p:nvSpPr>
        <p:spPr>
          <a:xfrm>
            <a:off x="360945" y="3179928"/>
            <a:ext cx="8783055"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03388" indent="-1703388" algn="just">
              <a:spcAft>
                <a:spcPts val="600"/>
              </a:spcAft>
            </a:pPr>
            <a:r>
              <a:rPr lang="ja-JP" altLang="en-US" dirty="0">
                <a:solidFill>
                  <a:srgbClr val="FF0000"/>
                </a:solidFill>
              </a:rPr>
              <a:t>得意な産業</a:t>
            </a:r>
            <a:r>
              <a:rPr lang="ja-JP" altLang="en-US" b="0" dirty="0">
                <a:solidFill>
                  <a:srgbClr val="009999"/>
                </a:solidFill>
              </a:rPr>
              <a:t>：修正特化係数が</a:t>
            </a:r>
            <a:r>
              <a:rPr lang="en-US" altLang="ja-JP" b="0" dirty="0">
                <a:solidFill>
                  <a:srgbClr val="009999"/>
                </a:solidFill>
              </a:rPr>
              <a:t>1.0</a:t>
            </a:r>
            <a:r>
              <a:rPr lang="ja-JP" altLang="en-US" b="0" dirty="0">
                <a:solidFill>
                  <a:srgbClr val="009999"/>
                </a:solidFill>
              </a:rPr>
              <a:t>以上であるが、競争力が低い（　　以外）産業</a:t>
            </a:r>
            <a:endParaRPr lang="en-US" altLang="ja-JP" b="0" dirty="0">
              <a:solidFill>
                <a:srgbClr val="009999"/>
              </a:solidFill>
            </a:endParaRPr>
          </a:p>
        </p:txBody>
      </p:sp>
      <p:sp>
        <p:nvSpPr>
          <p:cNvPr id="95" name="正方形/長方形 94">
            <a:extLst>
              <a:ext uri="{FF2B5EF4-FFF2-40B4-BE49-F238E27FC236}">
                <a16:creationId xmlns:a16="http://schemas.microsoft.com/office/drawing/2014/main" id="{416D84AA-C376-40F4-A014-B3467427148B}"/>
              </a:ext>
            </a:extLst>
          </p:cNvPr>
          <p:cNvSpPr/>
          <p:nvPr/>
        </p:nvSpPr>
        <p:spPr bwMode="auto">
          <a:xfrm>
            <a:off x="6634300" y="327661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5" name="グループ化 4">
            <a:extLst>
              <a:ext uri="{FF2B5EF4-FFF2-40B4-BE49-F238E27FC236}">
                <a16:creationId xmlns:a16="http://schemas.microsoft.com/office/drawing/2014/main" id="{1D982A23-A216-40F4-8A06-75AD7F047153}"/>
              </a:ext>
            </a:extLst>
          </p:cNvPr>
          <p:cNvGrpSpPr/>
          <p:nvPr/>
        </p:nvGrpSpPr>
        <p:grpSpPr>
          <a:xfrm>
            <a:off x="1612472" y="3696490"/>
            <a:ext cx="5520690" cy="853292"/>
            <a:chOff x="-4693919" y="4133826"/>
            <a:chExt cx="5520690" cy="853292"/>
          </a:xfrm>
        </p:grpSpPr>
        <p:sp>
          <p:nvSpPr>
            <p:cNvPr id="104" name="テキスト ボックス 103">
              <a:extLst>
                <a:ext uri="{FF2B5EF4-FFF2-40B4-BE49-F238E27FC236}">
                  <a16:creationId xmlns:a16="http://schemas.microsoft.com/office/drawing/2014/main" id="{FA787B07-4602-4D60-9667-2AC505E62629}"/>
                </a:ext>
              </a:extLst>
            </p:cNvPr>
            <p:cNvSpPr txBox="1"/>
            <p:nvPr/>
          </p:nvSpPr>
          <p:spPr>
            <a:xfrm>
              <a:off x="-4693919" y="4133826"/>
              <a:ext cx="5520690"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16</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103" name="正方形/長方形 102">
              <a:extLst>
                <a:ext uri="{FF2B5EF4-FFF2-40B4-BE49-F238E27FC236}">
                  <a16:creationId xmlns:a16="http://schemas.microsoft.com/office/drawing/2014/main" id="{0F41FFC3-D719-45AD-BE20-8B8A0A3C0AF2}"/>
                </a:ext>
              </a:extLst>
            </p:cNvPr>
            <p:cNvSpPr/>
            <p:nvPr/>
          </p:nvSpPr>
          <p:spPr bwMode="auto">
            <a:xfrm>
              <a:off x="-4212540" y="4222432"/>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sp>
          <p:nvSpPr>
            <p:cNvPr id="105" name="正方形/長方形 104">
              <a:extLst>
                <a:ext uri="{FF2B5EF4-FFF2-40B4-BE49-F238E27FC236}">
                  <a16:creationId xmlns:a16="http://schemas.microsoft.com/office/drawing/2014/main" id="{BCA6F91B-FC35-4BEA-AFED-3A5E652846C9}"/>
                </a:ext>
              </a:extLst>
            </p:cNvPr>
            <p:cNvSpPr/>
            <p:nvPr/>
          </p:nvSpPr>
          <p:spPr bwMode="auto">
            <a:xfrm>
              <a:off x="-4212540" y="4643186"/>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grpSp>
      <p:sp>
        <p:nvSpPr>
          <p:cNvPr id="106" name="テキスト ボックス 105">
            <a:extLst>
              <a:ext uri="{FF2B5EF4-FFF2-40B4-BE49-F238E27FC236}">
                <a16:creationId xmlns:a16="http://schemas.microsoft.com/office/drawing/2014/main" id="{C55A4CDF-5CEE-4CDA-A646-E05FFDCF1D35}"/>
              </a:ext>
            </a:extLst>
          </p:cNvPr>
          <p:cNvSpPr txBox="1"/>
          <p:nvPr/>
        </p:nvSpPr>
        <p:spPr>
          <a:xfrm>
            <a:off x="1242060" y="6005715"/>
            <a:ext cx="4508227"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 </a:t>
            </a:r>
            <a:r>
              <a:rPr lang="ja-JP" altLang="en-US" u="sng" dirty="0">
                <a:solidFill>
                  <a:srgbClr val="009999"/>
                </a:solidFill>
              </a:rPr>
              <a:t>どんな産業が地域にあるか把握しておく。</a:t>
            </a:r>
            <a:endParaRPr lang="en-US" altLang="ja-JP" u="sng" dirty="0">
              <a:solidFill>
                <a:srgbClr val="009999"/>
              </a:solidFill>
            </a:endParaRPr>
          </a:p>
        </p:txBody>
      </p:sp>
      <p:grpSp>
        <p:nvGrpSpPr>
          <p:cNvPr id="3" name="グループ化 2">
            <a:extLst>
              <a:ext uri="{FF2B5EF4-FFF2-40B4-BE49-F238E27FC236}">
                <a16:creationId xmlns:a16="http://schemas.microsoft.com/office/drawing/2014/main" id="{E5180674-A0E5-4886-AF78-88B2E160FB93}"/>
              </a:ext>
            </a:extLst>
          </p:cNvPr>
          <p:cNvGrpSpPr/>
          <p:nvPr/>
        </p:nvGrpSpPr>
        <p:grpSpPr>
          <a:xfrm>
            <a:off x="1626508" y="1831669"/>
            <a:ext cx="5454015" cy="853292"/>
            <a:chOff x="2049781" y="1701696"/>
            <a:chExt cx="5454015" cy="853292"/>
          </a:xfrm>
        </p:grpSpPr>
        <p:sp>
          <p:nvSpPr>
            <p:cNvPr id="100" name="テキスト ボックス 99">
              <a:extLst>
                <a:ext uri="{FF2B5EF4-FFF2-40B4-BE49-F238E27FC236}">
                  <a16:creationId xmlns:a16="http://schemas.microsoft.com/office/drawing/2014/main" id="{D3BE151F-AE61-4CA8-905C-4B8B478B7B27}"/>
                </a:ext>
              </a:extLst>
            </p:cNvPr>
            <p:cNvSpPr txBox="1"/>
            <p:nvPr/>
          </p:nvSpPr>
          <p:spPr>
            <a:xfrm>
              <a:off x="2049781" y="1701696"/>
              <a:ext cx="5454015"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15</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61" name="正方形/長方形 60">
              <a:extLst>
                <a:ext uri="{FF2B5EF4-FFF2-40B4-BE49-F238E27FC236}">
                  <a16:creationId xmlns:a16="http://schemas.microsoft.com/office/drawing/2014/main" id="{02A187E2-585D-4D37-9076-30A124E52F83}"/>
                </a:ext>
              </a:extLst>
            </p:cNvPr>
            <p:cNvSpPr/>
            <p:nvPr/>
          </p:nvSpPr>
          <p:spPr bwMode="auto">
            <a:xfrm>
              <a:off x="2531160" y="178866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1" name="正方形/長方形 100">
              <a:extLst>
                <a:ext uri="{FF2B5EF4-FFF2-40B4-BE49-F238E27FC236}">
                  <a16:creationId xmlns:a16="http://schemas.microsoft.com/office/drawing/2014/main" id="{A3A2C866-36C8-4371-97A3-1B1D481615FF}"/>
                </a:ext>
              </a:extLst>
            </p:cNvPr>
            <p:cNvSpPr/>
            <p:nvPr/>
          </p:nvSpPr>
          <p:spPr bwMode="auto">
            <a:xfrm>
              <a:off x="2531160" y="2216188"/>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27" name="テキスト ボックス 26">
            <a:extLst>
              <a:ext uri="{FF2B5EF4-FFF2-40B4-BE49-F238E27FC236}">
                <a16:creationId xmlns:a16="http://schemas.microsoft.com/office/drawing/2014/main" id="{452F3780-3C57-41D3-83D4-691167C63D7A}"/>
              </a:ext>
            </a:extLst>
          </p:cNvPr>
          <p:cNvSpPr txBox="1"/>
          <p:nvPr/>
        </p:nvSpPr>
        <p:spPr>
          <a:xfrm>
            <a:off x="1242060" y="1863876"/>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9" name="テキスト ボックス 28">
            <a:extLst>
              <a:ext uri="{FF2B5EF4-FFF2-40B4-BE49-F238E27FC236}">
                <a16:creationId xmlns:a16="http://schemas.microsoft.com/office/drawing/2014/main" id="{5DF16D5B-202E-458E-A6D1-79D3CE7E4417}"/>
              </a:ext>
            </a:extLst>
          </p:cNvPr>
          <p:cNvSpPr txBox="1"/>
          <p:nvPr/>
        </p:nvSpPr>
        <p:spPr>
          <a:xfrm>
            <a:off x="1237875" y="3696490"/>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Tree>
    <p:extLst>
      <p:ext uri="{BB962C8B-B14F-4D97-AF65-F5344CB8AC3E}">
        <p14:creationId xmlns:p14="http://schemas.microsoft.com/office/powerpoint/2010/main" val="749338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6" name="テキスト ボックス 55">
            <a:extLst>
              <a:ext uri="{FF2B5EF4-FFF2-40B4-BE49-F238E27FC236}">
                <a16:creationId xmlns:a16="http://schemas.microsoft.com/office/drawing/2014/main" id="{B10F141E-2420-4637-8732-8C380EC53150}"/>
              </a:ext>
            </a:extLst>
          </p:cNvPr>
          <p:cNvSpPr txBox="1"/>
          <p:nvPr/>
        </p:nvSpPr>
        <p:spPr>
          <a:xfrm>
            <a:off x="338087" y="1096915"/>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競争力の高いまたは得意な産業で域外に依存している産業</a:t>
            </a:r>
            <a:r>
              <a:rPr lang="ja-JP" altLang="en-US" sz="1650" b="0" dirty="0">
                <a:solidFill>
                  <a:srgbClr val="009999"/>
                </a:solidFill>
              </a:rPr>
              <a:t>：</a:t>
            </a:r>
            <a:endParaRPr lang="en-US" altLang="ja-JP" sz="1650" b="0" dirty="0">
              <a:solidFill>
                <a:srgbClr val="009999"/>
              </a:solidFill>
            </a:endParaRPr>
          </a:p>
        </p:txBody>
      </p:sp>
      <p:sp>
        <p:nvSpPr>
          <p:cNvPr id="57" name="テキスト ボックス 56">
            <a:extLst>
              <a:ext uri="{FF2B5EF4-FFF2-40B4-BE49-F238E27FC236}">
                <a16:creationId xmlns:a16="http://schemas.microsoft.com/office/drawing/2014/main" id="{F2198731-858A-4B37-97EF-734E21717534}"/>
              </a:ext>
            </a:extLst>
          </p:cNvPr>
          <p:cNvSpPr txBox="1"/>
          <p:nvPr/>
        </p:nvSpPr>
        <p:spPr>
          <a:xfrm>
            <a:off x="330763" y="2261570"/>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一般に競争力は高いが、地域に立地していない産業</a:t>
            </a:r>
            <a:r>
              <a:rPr lang="ja-JP" altLang="en-US" sz="1650" b="0" dirty="0">
                <a:solidFill>
                  <a:srgbClr val="009999"/>
                </a:solidFill>
              </a:rPr>
              <a:t>：</a:t>
            </a:r>
            <a:r>
              <a:rPr lang="ja-JP" altLang="en-US" sz="1600" b="0" dirty="0">
                <a:solidFill>
                  <a:srgbClr val="009999"/>
                </a:solidFill>
              </a:rPr>
              <a:t>付加価値シェアが</a:t>
            </a:r>
            <a:r>
              <a:rPr lang="en-US" altLang="ja-JP" sz="1600" b="0" dirty="0">
                <a:solidFill>
                  <a:srgbClr val="009999"/>
                </a:solidFill>
              </a:rPr>
              <a:t>2</a:t>
            </a:r>
            <a:r>
              <a:rPr lang="ja-JP" altLang="en-US" sz="1600" b="0" dirty="0">
                <a:solidFill>
                  <a:srgbClr val="009999"/>
                </a:solidFill>
              </a:rPr>
              <a:t>％未満、かつ、</a:t>
            </a:r>
            <a:endParaRPr lang="en-US" altLang="ja-JP" sz="1650"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現状分析：生産面③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12</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14944" y="605646"/>
            <a:ext cx="307777" cy="5918979"/>
          </a:xfrm>
          <a:prstGeom prst="rect">
            <a:avLst/>
          </a:prstGeom>
          <a:solidFill>
            <a:srgbClr val="009999"/>
          </a:solidFill>
          <a:ln w="12700">
            <a:noFill/>
          </a:ln>
        </p:spPr>
        <p:txBody>
          <a:bodyPr vert="eaVert" wrap="square" lIns="0" tIns="0" rIns="0" bIns="0" rtlCol="0" anchor="ctr">
            <a:noAutofit/>
          </a:bodyPr>
          <a:lstStyle/>
          <a:p>
            <a:pPr algn="ctr"/>
            <a:r>
              <a:rPr lang="ja-JP" altLang="en-US" b="1" spc="800" dirty="0">
                <a:solidFill>
                  <a:schemeClr val="bg1"/>
                </a:solidFill>
                <a:latin typeface="Meiryo UI" panose="020B0604030504040204" pitchFamily="50" charset="-128"/>
                <a:ea typeface="Meiryo UI" panose="020B0604030504040204" pitchFamily="50" charset="-128"/>
              </a:rPr>
              <a:t>２　地域の生産面の課題</a:t>
            </a:r>
            <a:r>
              <a:rPr kumimoji="1" lang="ja-JP" altLang="en-US" b="1" spc="800" dirty="0">
                <a:solidFill>
                  <a:schemeClr val="bg1"/>
                </a:solidFill>
                <a:latin typeface="Meiryo UI" panose="020B0604030504040204" pitchFamily="50" charset="-128"/>
                <a:ea typeface="Meiryo UI" panose="020B0604030504040204" pitchFamily="50" charset="-128"/>
              </a:rPr>
              <a:t>を把握</a:t>
            </a: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30045" y="1706732"/>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8650" indent="-628650">
              <a:spcBef>
                <a:spcPts val="0"/>
              </a:spcBef>
              <a:buNone/>
            </a:pPr>
            <a:r>
              <a:rPr lang="ja-JP" altLang="en-US" sz="1700" dirty="0">
                <a:solidFill>
                  <a:sysClr val="windowText" lastClr="000000"/>
                </a:solidFill>
              </a:rPr>
              <a:t>（５）課題２：一般に競争力は高いが、地域に立地していない産業を把握する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3" name="グループ化 2">
            <a:extLst>
              <a:ext uri="{FF2B5EF4-FFF2-40B4-BE49-F238E27FC236}">
                <a16:creationId xmlns:a16="http://schemas.microsoft.com/office/drawing/2014/main" id="{29BEF043-7736-4469-AEEE-23B837C1EB0D}"/>
              </a:ext>
            </a:extLst>
          </p:cNvPr>
          <p:cNvGrpSpPr/>
          <p:nvPr/>
        </p:nvGrpSpPr>
        <p:grpSpPr>
          <a:xfrm>
            <a:off x="5704239" y="1066289"/>
            <a:ext cx="2427219" cy="422405"/>
            <a:chOff x="9781756" y="36448"/>
            <a:chExt cx="2427219" cy="422405"/>
          </a:xfrm>
        </p:grpSpPr>
        <p:sp>
          <p:nvSpPr>
            <p:cNvPr id="42" name="正方形/長方形 41">
              <a:extLst>
                <a:ext uri="{FF2B5EF4-FFF2-40B4-BE49-F238E27FC236}">
                  <a16:creationId xmlns:a16="http://schemas.microsoft.com/office/drawing/2014/main" id="{E6057CB5-A73C-4D05-B6A0-4BE543918E08}"/>
                </a:ext>
              </a:extLst>
            </p:cNvPr>
            <p:cNvSpPr/>
            <p:nvPr/>
          </p:nvSpPr>
          <p:spPr bwMode="auto">
            <a:xfrm>
              <a:off x="9781756" y="170136"/>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3" name="正方形/長方形 42">
              <a:extLst>
                <a:ext uri="{FF2B5EF4-FFF2-40B4-BE49-F238E27FC236}">
                  <a16:creationId xmlns:a16="http://schemas.microsoft.com/office/drawing/2014/main" id="{92763F2E-24ED-4C5D-8A2B-5C853920B69E}"/>
                </a:ext>
              </a:extLst>
            </p:cNvPr>
            <p:cNvSpPr/>
            <p:nvPr/>
          </p:nvSpPr>
          <p:spPr bwMode="auto">
            <a:xfrm>
              <a:off x="10439401" y="170136"/>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4" name="テキスト ボックス 63">
              <a:extLst>
                <a:ext uri="{FF2B5EF4-FFF2-40B4-BE49-F238E27FC236}">
                  <a16:creationId xmlns:a16="http://schemas.microsoft.com/office/drawing/2014/main" id="{1CACA111-9432-4B05-A241-CCD2EAC4B7AA}"/>
                </a:ext>
              </a:extLst>
            </p:cNvPr>
            <p:cNvSpPr txBox="1"/>
            <p:nvPr/>
          </p:nvSpPr>
          <p:spPr>
            <a:xfrm>
              <a:off x="11092975" y="116553"/>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a:t>
              </a:r>
              <a:r>
                <a:rPr lang="ja-JP" altLang="en-US" sz="900" b="1" dirty="0">
                  <a:latin typeface="Meiryo UI" pitchFamily="50" charset="-128"/>
                  <a:ea typeface="Meiryo UI" pitchFamily="50" charset="-128"/>
                </a:rPr>
                <a:t>に</a:t>
              </a:r>
              <a:endParaRPr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依存している</a:t>
              </a:r>
              <a:r>
                <a:rPr kumimoji="1" lang="ja-JP" altLang="en-US" sz="900" b="1" dirty="0">
                  <a:latin typeface="Meiryo UI" pitchFamily="50" charset="-128"/>
                  <a:ea typeface="Meiryo UI" pitchFamily="50" charset="-128"/>
                </a:rPr>
                <a:t>産業</a:t>
              </a:r>
            </a:p>
          </p:txBody>
        </p:sp>
        <p:sp>
          <p:nvSpPr>
            <p:cNvPr id="77" name="テキスト ボックス 76">
              <a:extLst>
                <a:ext uri="{FF2B5EF4-FFF2-40B4-BE49-F238E27FC236}">
                  <a16:creationId xmlns:a16="http://schemas.microsoft.com/office/drawing/2014/main" id="{612D3DDF-81A3-4199-96F8-A969C2D84872}"/>
                </a:ext>
              </a:extLst>
            </p:cNvPr>
            <p:cNvSpPr txBox="1"/>
            <p:nvPr/>
          </p:nvSpPr>
          <p:spPr>
            <a:xfrm>
              <a:off x="9997757"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sp>
          <p:nvSpPr>
            <p:cNvPr id="78" name="テキスト ボックス 77">
              <a:extLst>
                <a:ext uri="{FF2B5EF4-FFF2-40B4-BE49-F238E27FC236}">
                  <a16:creationId xmlns:a16="http://schemas.microsoft.com/office/drawing/2014/main" id="{8677745F-4FAE-4AD9-B8D8-32AEC09FDEDB}"/>
                </a:ext>
              </a:extLst>
            </p:cNvPr>
            <p:cNvSpPr txBox="1"/>
            <p:nvPr/>
          </p:nvSpPr>
          <p:spPr>
            <a:xfrm>
              <a:off x="10651331"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a:t>
              </a:r>
            </a:p>
          </p:txBody>
        </p:sp>
      </p:grpSp>
      <p:grpSp>
        <p:nvGrpSpPr>
          <p:cNvPr id="4" name="グループ化 3">
            <a:extLst>
              <a:ext uri="{FF2B5EF4-FFF2-40B4-BE49-F238E27FC236}">
                <a16:creationId xmlns:a16="http://schemas.microsoft.com/office/drawing/2014/main" id="{B98A84C3-23D2-46CA-87B5-B9192341A254}"/>
              </a:ext>
            </a:extLst>
          </p:cNvPr>
          <p:cNvGrpSpPr/>
          <p:nvPr/>
        </p:nvGrpSpPr>
        <p:grpSpPr>
          <a:xfrm>
            <a:off x="7859843" y="2207171"/>
            <a:ext cx="877194" cy="422405"/>
            <a:chOff x="9340017" y="2203065"/>
            <a:chExt cx="877194" cy="422405"/>
          </a:xfrm>
        </p:grpSpPr>
        <p:sp>
          <p:nvSpPr>
            <p:cNvPr id="62" name="テキスト ボックス 61">
              <a:extLst>
                <a:ext uri="{FF2B5EF4-FFF2-40B4-BE49-F238E27FC236}">
                  <a16:creationId xmlns:a16="http://schemas.microsoft.com/office/drawing/2014/main" id="{7B718079-C05C-49F2-B544-D1C492A4D84D}"/>
                </a:ext>
              </a:extLst>
            </p:cNvPr>
            <p:cNvSpPr txBox="1"/>
            <p:nvPr/>
          </p:nvSpPr>
          <p:spPr>
            <a:xfrm>
              <a:off x="9340017" y="2337589"/>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9616A7F8-7802-400A-AC40-AE41170E6F16}"/>
                </a:ext>
              </a:extLst>
            </p:cNvPr>
            <p:cNvSpPr txBox="1"/>
            <p:nvPr/>
          </p:nvSpPr>
          <p:spPr>
            <a:xfrm>
              <a:off x="10001211" y="2338856"/>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37ECB62C-78D6-4D84-B9A6-B1B27EE3F713}"/>
                </a:ext>
              </a:extLst>
            </p:cNvPr>
            <p:cNvSpPr txBox="1"/>
            <p:nvPr/>
          </p:nvSpPr>
          <p:spPr>
            <a:xfrm>
              <a:off x="9558682" y="2203065"/>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grpSp>
      <p:sp>
        <p:nvSpPr>
          <p:cNvPr id="86" name="テキスト ボックス 85">
            <a:extLst>
              <a:ext uri="{FF2B5EF4-FFF2-40B4-BE49-F238E27FC236}">
                <a16:creationId xmlns:a16="http://schemas.microsoft.com/office/drawing/2014/main" id="{197F7E33-228F-4515-A7C1-B9AB9F15CFCB}"/>
              </a:ext>
            </a:extLst>
          </p:cNvPr>
          <p:cNvSpPr txBox="1"/>
          <p:nvPr/>
        </p:nvSpPr>
        <p:spPr>
          <a:xfrm>
            <a:off x="330045" y="605646"/>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714375" indent="-714375">
              <a:spcBef>
                <a:spcPts val="0"/>
              </a:spcBef>
              <a:buNone/>
            </a:pPr>
            <a:r>
              <a:rPr lang="ja-JP" altLang="en-US" sz="1700" dirty="0">
                <a:solidFill>
                  <a:sysClr val="windowText" lastClr="000000"/>
                </a:solidFill>
              </a:rPr>
              <a:t>（４）課題１：競争力の高いまたは得意な産業であるが、域外に依存している産業を特定する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89" name="テキスト ボックス 88">
            <a:extLst>
              <a:ext uri="{FF2B5EF4-FFF2-40B4-BE49-F238E27FC236}">
                <a16:creationId xmlns:a16="http://schemas.microsoft.com/office/drawing/2014/main" id="{7B319A76-D3E3-4776-98EE-6787BD724E3E}"/>
              </a:ext>
            </a:extLst>
          </p:cNvPr>
          <p:cNvSpPr txBox="1"/>
          <p:nvPr/>
        </p:nvSpPr>
        <p:spPr>
          <a:xfrm>
            <a:off x="1047844" y="1327415"/>
            <a:ext cx="199363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 </a:t>
            </a: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92" name="テキスト ボックス 91">
            <a:extLst>
              <a:ext uri="{FF2B5EF4-FFF2-40B4-BE49-F238E27FC236}">
                <a16:creationId xmlns:a16="http://schemas.microsoft.com/office/drawing/2014/main" id="{75019635-D539-4F2C-89A1-30AD7BEC6777}"/>
              </a:ext>
            </a:extLst>
          </p:cNvPr>
          <p:cNvSpPr txBox="1"/>
          <p:nvPr/>
        </p:nvSpPr>
        <p:spPr>
          <a:xfrm>
            <a:off x="330045" y="270889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（６）課題３：競争力の高いまたは得意であるが、産業クラスターが形成されていない産業を特定する（本資料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7" name="テキスト ボックス 6">
            <a:extLst>
              <a:ext uri="{FF2B5EF4-FFF2-40B4-BE49-F238E27FC236}">
                <a16:creationId xmlns:a16="http://schemas.microsoft.com/office/drawing/2014/main" id="{0CA81F67-3B2C-91E8-ED2E-E79D734E20C3}"/>
              </a:ext>
            </a:extLst>
          </p:cNvPr>
          <p:cNvSpPr txBox="1"/>
          <p:nvPr/>
        </p:nvSpPr>
        <p:spPr>
          <a:xfrm>
            <a:off x="353031" y="3278754"/>
            <a:ext cx="8768109" cy="1769715"/>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① 競争力の高いまたは得意な産業を中心に産業クラスターを形成している産業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に</a:t>
            </a:r>
            <a:r>
              <a:rPr lang="en-US" altLang="ja-JP" sz="1650" b="0" dirty="0">
                <a:solidFill>
                  <a:srgbClr val="009999"/>
                </a:solidFill>
              </a:rPr>
              <a:t>2</a:t>
            </a:r>
            <a:r>
              <a:rPr lang="ja-JP" altLang="en-US" sz="1650" b="0" dirty="0">
                <a:solidFill>
                  <a:srgbClr val="009999"/>
                </a:solidFill>
              </a:rPr>
              <a:t>本以上矢印が向かっていて、純移輸出がプラス　　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a:p>
            <a:pPr algn="l">
              <a:spcAft>
                <a:spcPts val="600"/>
              </a:spcAft>
            </a:pPr>
            <a:r>
              <a:rPr lang="ja-JP" altLang="en-US" sz="1650" dirty="0">
                <a:solidFill>
                  <a:srgbClr val="FF0000"/>
                </a:solidFill>
              </a:rPr>
              <a:t>② 競争力の高いまたは得意な産業であるが、産業クラスターを形成していない産業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であり、かつ、</a:t>
            </a:r>
            <a:r>
              <a:rPr lang="ja-JP" altLang="en-US" sz="1650" b="0" dirty="0">
                <a:solidFill>
                  <a:srgbClr val="FF0000"/>
                </a:solidFill>
              </a:rPr>
              <a:t>★</a:t>
            </a:r>
            <a:r>
              <a:rPr lang="ja-JP" altLang="en-US" sz="1650" b="0" dirty="0">
                <a:solidFill>
                  <a:srgbClr val="009999"/>
                </a:solidFill>
              </a:rPr>
              <a:t>印以外の産業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p:txBody>
      </p:sp>
      <p:sp>
        <p:nvSpPr>
          <p:cNvPr id="8" name="正方形/長方形 7">
            <a:extLst>
              <a:ext uri="{FF2B5EF4-FFF2-40B4-BE49-F238E27FC236}">
                <a16:creationId xmlns:a16="http://schemas.microsoft.com/office/drawing/2014/main" id="{1454F38A-F504-3F74-3036-09A9E231214D}"/>
              </a:ext>
            </a:extLst>
          </p:cNvPr>
          <p:cNvSpPr/>
          <p:nvPr/>
        </p:nvSpPr>
        <p:spPr bwMode="auto">
          <a:xfrm>
            <a:off x="677136" y="355446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正方形/長方形 9">
            <a:extLst>
              <a:ext uri="{FF2B5EF4-FFF2-40B4-BE49-F238E27FC236}">
                <a16:creationId xmlns:a16="http://schemas.microsoft.com/office/drawing/2014/main" id="{32A344FF-FDB1-9030-5A53-661F3135BEF0}"/>
              </a:ext>
            </a:extLst>
          </p:cNvPr>
          <p:cNvSpPr/>
          <p:nvPr/>
        </p:nvSpPr>
        <p:spPr bwMode="auto">
          <a:xfrm>
            <a:off x="1093565" y="3564903"/>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楕円 10">
            <a:extLst>
              <a:ext uri="{FF2B5EF4-FFF2-40B4-BE49-F238E27FC236}">
                <a16:creationId xmlns:a16="http://schemas.microsoft.com/office/drawing/2014/main" id="{B6D25DD6-3236-A1BF-D2F5-6FB35E454A3E}"/>
              </a:ext>
            </a:extLst>
          </p:cNvPr>
          <p:cNvSpPr/>
          <p:nvPr/>
        </p:nvSpPr>
        <p:spPr bwMode="auto">
          <a:xfrm>
            <a:off x="5542288" y="3557427"/>
            <a:ext cx="216000" cy="216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2" name="テキスト ボックス 11">
            <a:extLst>
              <a:ext uri="{FF2B5EF4-FFF2-40B4-BE49-F238E27FC236}">
                <a16:creationId xmlns:a16="http://schemas.microsoft.com/office/drawing/2014/main" id="{E8DE6F15-F2CE-25EE-04AD-9359FA1195F0}"/>
              </a:ext>
            </a:extLst>
          </p:cNvPr>
          <p:cNvSpPr txBox="1"/>
          <p:nvPr/>
        </p:nvSpPr>
        <p:spPr>
          <a:xfrm>
            <a:off x="1423344" y="3822523"/>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3" name="テキスト ボックス 12">
            <a:extLst>
              <a:ext uri="{FF2B5EF4-FFF2-40B4-BE49-F238E27FC236}">
                <a16:creationId xmlns:a16="http://schemas.microsoft.com/office/drawing/2014/main" id="{F21B87F9-0C23-E78F-62AC-BB93969AD870}"/>
              </a:ext>
            </a:extLst>
          </p:cNvPr>
          <p:cNvSpPr txBox="1"/>
          <p:nvPr/>
        </p:nvSpPr>
        <p:spPr>
          <a:xfrm>
            <a:off x="1108508" y="3773792"/>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4" name="正方形/長方形 13">
            <a:extLst>
              <a:ext uri="{FF2B5EF4-FFF2-40B4-BE49-F238E27FC236}">
                <a16:creationId xmlns:a16="http://schemas.microsoft.com/office/drawing/2014/main" id="{CE8AC737-AC34-0857-F39B-56819B49A0C8}"/>
              </a:ext>
            </a:extLst>
          </p:cNvPr>
          <p:cNvSpPr/>
          <p:nvPr/>
        </p:nvSpPr>
        <p:spPr bwMode="auto">
          <a:xfrm>
            <a:off x="677136" y="4450319"/>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5" name="正方形/長方形 14">
            <a:extLst>
              <a:ext uri="{FF2B5EF4-FFF2-40B4-BE49-F238E27FC236}">
                <a16:creationId xmlns:a16="http://schemas.microsoft.com/office/drawing/2014/main" id="{C07F76F8-F683-36B3-989B-D8CDE845E810}"/>
              </a:ext>
            </a:extLst>
          </p:cNvPr>
          <p:cNvSpPr/>
          <p:nvPr/>
        </p:nvSpPr>
        <p:spPr bwMode="auto">
          <a:xfrm>
            <a:off x="1098475" y="4445425"/>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 name="テキスト ボックス 15">
            <a:extLst>
              <a:ext uri="{FF2B5EF4-FFF2-40B4-BE49-F238E27FC236}">
                <a16:creationId xmlns:a16="http://schemas.microsoft.com/office/drawing/2014/main" id="{09D99CA4-882B-4129-66E2-2D9B0B26E3FC}"/>
              </a:ext>
            </a:extLst>
          </p:cNvPr>
          <p:cNvSpPr txBox="1"/>
          <p:nvPr/>
        </p:nvSpPr>
        <p:spPr>
          <a:xfrm>
            <a:off x="1423344" y="4704017"/>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7" name="テキスト ボックス 16">
            <a:extLst>
              <a:ext uri="{FF2B5EF4-FFF2-40B4-BE49-F238E27FC236}">
                <a16:creationId xmlns:a16="http://schemas.microsoft.com/office/drawing/2014/main" id="{B9E3F319-11DE-283E-AEA4-F45FB161EB04}"/>
              </a:ext>
            </a:extLst>
          </p:cNvPr>
          <p:cNvSpPr txBox="1"/>
          <p:nvPr/>
        </p:nvSpPr>
        <p:spPr>
          <a:xfrm>
            <a:off x="1108508" y="4655286"/>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8" name="テキスト ボックス 17">
            <a:extLst>
              <a:ext uri="{FF2B5EF4-FFF2-40B4-BE49-F238E27FC236}">
                <a16:creationId xmlns:a16="http://schemas.microsoft.com/office/drawing/2014/main" id="{F515511B-9BB6-4628-27D0-6C90B92BD3E8}"/>
              </a:ext>
            </a:extLst>
          </p:cNvPr>
          <p:cNvSpPr txBox="1"/>
          <p:nvPr/>
        </p:nvSpPr>
        <p:spPr>
          <a:xfrm>
            <a:off x="330045" y="503833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（７）課題４：競争力の高いまたは得意な産業の調達先で域外に依存している産業を特定する（本資料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19" name="テキスト ボックス 18">
            <a:extLst>
              <a:ext uri="{FF2B5EF4-FFF2-40B4-BE49-F238E27FC236}">
                <a16:creationId xmlns:a16="http://schemas.microsoft.com/office/drawing/2014/main" id="{86F9526C-753F-0FFE-29A0-04082677C49B}"/>
              </a:ext>
            </a:extLst>
          </p:cNvPr>
          <p:cNvSpPr txBox="1"/>
          <p:nvPr/>
        </p:nvSpPr>
        <p:spPr>
          <a:xfrm>
            <a:off x="330045" y="5574488"/>
            <a:ext cx="8783053"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spcAft>
                <a:spcPts val="0"/>
              </a:spcAft>
            </a:pPr>
            <a:r>
              <a:rPr lang="ja-JP" altLang="en-US" sz="1650" dirty="0">
                <a:solidFill>
                  <a:srgbClr val="FF0000"/>
                </a:solidFill>
              </a:rPr>
              <a:t>競争力の高いまたは得意な産業の調達先で域外に依存している産業</a:t>
            </a:r>
            <a:r>
              <a:rPr lang="ja-JP" altLang="en-US" sz="1650" b="0" dirty="0">
                <a:solidFill>
                  <a:srgbClr val="009999"/>
                </a:solidFill>
              </a:rPr>
              <a:t>：</a:t>
            </a:r>
            <a:endParaRPr lang="en-US" altLang="ja-JP" sz="1650" b="0" dirty="0">
              <a:solidFill>
                <a:srgbClr val="009999"/>
              </a:solidFill>
            </a:endParaRPr>
          </a:p>
          <a:p>
            <a:pPr algn="l">
              <a:spcBef>
                <a:spcPts val="0"/>
              </a:spcBef>
              <a:spcAft>
                <a:spcPts val="0"/>
              </a:spcAft>
            </a:pPr>
            <a:r>
              <a:rPr lang="ja-JP" altLang="en-US" sz="1600" b="0" dirty="0">
                <a:solidFill>
                  <a:srgbClr val="009999"/>
                </a:solidFill>
              </a:rPr>
              <a:t>　　、　　に矢印が向かっていて、かつ、純移輸出がマイナス　　の産業</a:t>
            </a:r>
            <a:endParaRPr lang="en-US" altLang="ja-JP" sz="1650" b="0" dirty="0">
              <a:solidFill>
                <a:srgbClr val="009999"/>
              </a:solidFill>
            </a:endParaRPr>
          </a:p>
        </p:txBody>
      </p:sp>
      <p:sp>
        <p:nvSpPr>
          <p:cNvPr id="20" name="楕円 19">
            <a:extLst>
              <a:ext uri="{FF2B5EF4-FFF2-40B4-BE49-F238E27FC236}">
                <a16:creationId xmlns:a16="http://schemas.microsoft.com/office/drawing/2014/main" id="{744D621C-8588-C2D3-3BCD-5C762A886343}"/>
              </a:ext>
            </a:extLst>
          </p:cNvPr>
          <p:cNvSpPr/>
          <p:nvPr/>
        </p:nvSpPr>
        <p:spPr bwMode="auto">
          <a:xfrm>
            <a:off x="5037846" y="5925482"/>
            <a:ext cx="216000" cy="216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正方形/長方形 20">
            <a:extLst>
              <a:ext uri="{FF2B5EF4-FFF2-40B4-BE49-F238E27FC236}">
                <a16:creationId xmlns:a16="http://schemas.microsoft.com/office/drawing/2014/main" id="{A8135B27-46AE-B00D-2981-652D0641D433}"/>
              </a:ext>
            </a:extLst>
          </p:cNvPr>
          <p:cNvSpPr/>
          <p:nvPr/>
        </p:nvSpPr>
        <p:spPr bwMode="auto">
          <a:xfrm>
            <a:off x="430656" y="591513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正方形/長方形 21">
            <a:extLst>
              <a:ext uri="{FF2B5EF4-FFF2-40B4-BE49-F238E27FC236}">
                <a16:creationId xmlns:a16="http://schemas.microsoft.com/office/drawing/2014/main" id="{4E7AA5AD-8FFC-A462-24C8-16F8A9088F25}"/>
              </a:ext>
            </a:extLst>
          </p:cNvPr>
          <p:cNvSpPr/>
          <p:nvPr/>
        </p:nvSpPr>
        <p:spPr bwMode="auto">
          <a:xfrm>
            <a:off x="808984" y="5915130"/>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3" name="テキスト ボックス 22">
            <a:extLst>
              <a:ext uri="{FF2B5EF4-FFF2-40B4-BE49-F238E27FC236}">
                <a16:creationId xmlns:a16="http://schemas.microsoft.com/office/drawing/2014/main" id="{897BED95-2977-6CC4-FEC5-E87C0FEAC72E}"/>
              </a:ext>
            </a:extLst>
          </p:cNvPr>
          <p:cNvSpPr txBox="1"/>
          <p:nvPr/>
        </p:nvSpPr>
        <p:spPr>
          <a:xfrm>
            <a:off x="1423344" y="6163219"/>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24" name="テキスト ボックス 23">
            <a:extLst>
              <a:ext uri="{FF2B5EF4-FFF2-40B4-BE49-F238E27FC236}">
                <a16:creationId xmlns:a16="http://schemas.microsoft.com/office/drawing/2014/main" id="{573A3E84-13F1-D088-80BF-41DEF62FBD11}"/>
              </a:ext>
            </a:extLst>
          </p:cNvPr>
          <p:cNvSpPr txBox="1"/>
          <p:nvPr/>
        </p:nvSpPr>
        <p:spPr>
          <a:xfrm>
            <a:off x="1108508" y="6114488"/>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Tree>
    <p:extLst>
      <p:ext uri="{BB962C8B-B14F-4D97-AF65-F5344CB8AC3E}">
        <p14:creationId xmlns:p14="http://schemas.microsoft.com/office/powerpoint/2010/main" val="832869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13</a:t>
            </a:fld>
            <a:endParaRPr lang="en-US" altLang="ja-JP" dirty="0"/>
          </a:p>
        </p:txBody>
      </p:sp>
      <p:sp>
        <p:nvSpPr>
          <p:cNvPr id="6" name="テキスト ボックス 5">
            <a:extLst>
              <a:ext uri="{FF2B5EF4-FFF2-40B4-BE49-F238E27FC236}">
                <a16:creationId xmlns:a16="http://schemas.microsoft.com/office/drawing/2014/main" id="{9293F012-164B-44CC-BCAA-E05A2B8DF80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D4845DE-F315-4EFF-9879-C3E4494865E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94763D27-99F3-D062-91E2-6CEBF9039F2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341795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14</a:t>
            </a:fld>
            <a:endParaRPr lang="en-US" altLang="ja-JP" dirty="0"/>
          </a:p>
        </p:txBody>
      </p:sp>
      <p:sp>
        <p:nvSpPr>
          <p:cNvPr id="6" name="テキスト ボックス 5">
            <a:extLst>
              <a:ext uri="{FF2B5EF4-FFF2-40B4-BE49-F238E27FC236}">
                <a16:creationId xmlns:a16="http://schemas.microsoft.com/office/drawing/2014/main" id="{0B67A1FE-A088-4ED9-95A7-DE1729D67913}"/>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4BD6BAD-EAAD-4F5D-B95E-C4CC79BE6B38}"/>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1E0F6FE-E740-1405-5CCF-4F3588427C1A}"/>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84911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15</a:t>
            </a:fld>
            <a:endParaRPr lang="en-US" altLang="ja-JP" dirty="0"/>
          </a:p>
        </p:txBody>
      </p:sp>
      <p:sp>
        <p:nvSpPr>
          <p:cNvPr id="6" name="テキスト ボックス 5">
            <a:extLst>
              <a:ext uri="{FF2B5EF4-FFF2-40B4-BE49-F238E27FC236}">
                <a16:creationId xmlns:a16="http://schemas.microsoft.com/office/drawing/2014/main" id="{C4C1E1F1-F5FF-4509-9879-2B6110FEC242}"/>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14</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0BA48C6-A129-4BEC-903B-FB5C89A473E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14</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589DA47F-3C2F-C101-9FFB-1B93C3F2CE33}"/>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345824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16</a:t>
            </a:fld>
            <a:endParaRPr lang="en-US" altLang="ja-JP" dirty="0"/>
          </a:p>
        </p:txBody>
      </p:sp>
      <p:sp>
        <p:nvSpPr>
          <p:cNvPr id="6" name="テキスト ボックス 5">
            <a:extLst>
              <a:ext uri="{FF2B5EF4-FFF2-40B4-BE49-F238E27FC236}">
                <a16:creationId xmlns:a16="http://schemas.microsoft.com/office/drawing/2014/main" id="{79705CB5-761E-4724-99EC-25910B11891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15</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429CD92-2413-43F8-A689-2649EF496A37}"/>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15</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98B4EEF-6285-0123-C241-F39B10048702}"/>
              </a:ext>
            </a:extLst>
          </p:cNvPr>
          <p:cNvPicPr>
            <a:picLocks noChangeAspect="1"/>
          </p:cNvPicPr>
          <p:nvPr/>
        </p:nvPicPr>
        <p:blipFill>
          <a:blip r:embed="rId2"/>
          <a:stretch>
            <a:fillRect/>
          </a:stretch>
        </p:blipFill>
        <p:spPr>
          <a:xfrm>
            <a:off x="3196799" y="3898751"/>
            <a:ext cx="2750400" cy="2062800"/>
          </a:xfrm>
          <a:prstGeom prst="rect">
            <a:avLst/>
          </a:prstGeom>
          <a:ln>
            <a:solidFill>
              <a:schemeClr val="tx1"/>
            </a:solidFill>
          </a:ln>
        </p:spPr>
      </p:pic>
    </p:spTree>
    <p:extLst>
      <p:ext uri="{BB962C8B-B14F-4D97-AF65-F5344CB8AC3E}">
        <p14:creationId xmlns:p14="http://schemas.microsoft.com/office/powerpoint/2010/main" val="2648463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6" name="テキスト ボックス 5">
            <a:extLst>
              <a:ext uri="{FF2B5EF4-FFF2-40B4-BE49-F238E27FC236}">
                <a16:creationId xmlns:a16="http://schemas.microsoft.com/office/drawing/2014/main" id="{60334847-5192-4CA1-8253-AF550838614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E4444F3-8B53-4717-812F-C8F9EDAE564D}"/>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2301EB2E-F1F7-5ABA-79C1-3DAE18C9DF4E}"/>
              </a:ext>
            </a:extLst>
          </p:cNvPr>
          <p:cNvPicPr>
            <a:picLocks noChangeAspect="1"/>
          </p:cNvPicPr>
          <p:nvPr/>
        </p:nvPicPr>
        <p:blipFill>
          <a:blip r:embed="rId2"/>
          <a:stretch>
            <a:fillRect/>
          </a:stretch>
        </p:blipFill>
        <p:spPr>
          <a:xfrm>
            <a:off x="3196800" y="3886051"/>
            <a:ext cx="2750400" cy="2062800"/>
          </a:xfrm>
          <a:prstGeom prst="rect">
            <a:avLst/>
          </a:prstGeom>
          <a:ln>
            <a:solidFill>
              <a:schemeClr val="tx1"/>
            </a:solidFill>
          </a:ln>
        </p:spPr>
      </p:pic>
    </p:spTree>
    <p:extLst>
      <p:ext uri="{BB962C8B-B14F-4D97-AF65-F5344CB8AC3E}">
        <p14:creationId xmlns:p14="http://schemas.microsoft.com/office/powerpoint/2010/main" val="1253192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18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３．分配面</a:t>
            </a:r>
          </a:p>
        </p:txBody>
      </p:sp>
    </p:spTree>
    <p:extLst>
      <p:ext uri="{BB962C8B-B14F-4D97-AF65-F5344CB8AC3E}">
        <p14:creationId xmlns:p14="http://schemas.microsoft.com/office/powerpoint/2010/main" val="4111225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現状分析：分配面　　</a:t>
            </a:r>
            <a:r>
              <a:rPr lang="ja-JP" altLang="en-US" sz="2000" dirty="0">
                <a:solidFill>
                  <a:srgbClr val="009999"/>
                </a:solidFill>
              </a:rPr>
              <a:t>本資料の</a:t>
            </a:r>
            <a:r>
              <a:rPr lang="en-US" altLang="ja-JP" sz="2000" dirty="0">
                <a:solidFill>
                  <a:srgbClr val="009999"/>
                </a:solidFill>
              </a:rPr>
              <a:t>20</a:t>
            </a:r>
            <a:r>
              <a:rPr lang="ja-JP" altLang="en-US" sz="2000" dirty="0">
                <a:solidFill>
                  <a:srgbClr val="009999"/>
                </a:solidFill>
              </a:rPr>
              <a:t>～</a:t>
            </a:r>
            <a:r>
              <a:rPr lang="en-US" altLang="ja-JP" sz="2000" dirty="0">
                <a:solidFill>
                  <a:srgbClr val="009999"/>
                </a:solidFill>
              </a:rPr>
              <a:t>23</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19</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（１）分配面の流出入の状況を把握する（本資料 </a:t>
            </a:r>
            <a:r>
              <a:rPr lang="en-US" altLang="ja-JP" dirty="0">
                <a:solidFill>
                  <a:sysClr val="windowText" lastClr="000000"/>
                </a:solidFill>
              </a:rPr>
              <a:t>20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36" name="テキスト ボックス 35">
            <a:extLst>
              <a:ext uri="{FF2B5EF4-FFF2-40B4-BE49-F238E27FC236}">
                <a16:creationId xmlns:a16="http://schemas.microsoft.com/office/drawing/2014/main" id="{5E830472-B8E1-4815-9CA4-FAC56D2F887E}"/>
              </a:ext>
            </a:extLst>
          </p:cNvPr>
          <p:cNvSpPr txBox="1"/>
          <p:nvPr/>
        </p:nvSpPr>
        <p:spPr>
          <a:xfrm>
            <a:off x="149383" y="997209"/>
            <a:ext cx="8994618" cy="8221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流入</a:t>
            </a:r>
            <a:r>
              <a:rPr lang="ja-JP" altLang="en-US" sz="1400" b="0" dirty="0">
                <a:solidFill>
                  <a:srgbClr val="009999"/>
                </a:solidFill>
              </a:rPr>
              <a:t>（＝流出額がマイナス）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流入</a:t>
            </a:r>
            <a:r>
              <a:rPr lang="ja-JP" altLang="en-US" sz="1700" u="sng" dirty="0">
                <a:solidFill>
                  <a:srgbClr val="009999"/>
                </a:solidFill>
              </a:rPr>
              <a:t>」と記載</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流出</a:t>
            </a:r>
            <a:r>
              <a:rPr lang="ja-JP" altLang="en-US" sz="1400" b="0" dirty="0">
                <a:solidFill>
                  <a:srgbClr val="009999"/>
                </a:solidFill>
              </a:rPr>
              <a:t>（＝流出額がプラス） </a:t>
            </a:r>
            <a:r>
              <a:rPr lang="ja-JP" altLang="en-US" sz="1700" dirty="0">
                <a:solidFill>
                  <a:srgbClr val="009999"/>
                </a:solidFill>
              </a:rPr>
              <a:t>⇒ </a:t>
            </a:r>
            <a:r>
              <a:rPr lang="ja-JP" altLang="en-US" sz="1700" u="sng" dirty="0">
                <a:solidFill>
                  <a:srgbClr val="009999"/>
                </a:solidFill>
              </a:rPr>
              <a:t>グラフ上に「</a:t>
            </a:r>
            <a:r>
              <a:rPr lang="ja-JP" altLang="en-US" sz="1700" u="sng" dirty="0"/>
              <a:t>流出</a:t>
            </a:r>
            <a:r>
              <a:rPr lang="ja-JP" altLang="en-US" sz="1700" u="sng" dirty="0">
                <a:solidFill>
                  <a:srgbClr val="009999"/>
                </a:solidFill>
              </a:rPr>
              <a:t>」と記載</a:t>
            </a:r>
            <a:endParaRPr lang="en-US" altLang="ja-JP" sz="1700" u="sng" dirty="0">
              <a:solidFill>
                <a:srgbClr val="009999"/>
              </a:solidFill>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3" y="265071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a:t>
            </a:r>
            <a:r>
              <a:rPr lang="en-US" altLang="ja-JP" dirty="0">
                <a:solidFill>
                  <a:sysClr val="windowText" lastClr="000000"/>
                </a:solidFill>
              </a:rPr>
              <a:t>1</a:t>
            </a:r>
            <a:r>
              <a:rPr lang="ja-JP" altLang="en-US" dirty="0">
                <a:solidFill>
                  <a:sysClr val="windowText" lastClr="000000"/>
                </a:solidFill>
              </a:rPr>
              <a:t>人当たり所得水準</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0" y="3089745"/>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a:t>
            </a:r>
            <a:r>
              <a:rPr lang="en-US" altLang="ja-JP" dirty="0">
                <a:solidFill>
                  <a:sysClr val="windowText" lastClr="000000"/>
                </a:solidFill>
              </a:rPr>
              <a:t>1</a:t>
            </a:r>
            <a:r>
              <a:rPr lang="ja-JP" altLang="en-US" dirty="0">
                <a:solidFill>
                  <a:sysClr val="windowText" lastClr="000000"/>
                </a:solidFill>
              </a:rPr>
              <a:t>人当たり雇用者所得の水準を把握する（本資料 </a:t>
            </a:r>
            <a:r>
              <a:rPr lang="en-US" altLang="ja-JP" dirty="0">
                <a:solidFill>
                  <a:sysClr val="windowText" lastClr="000000"/>
                </a:solidFill>
              </a:rPr>
              <a:t>22</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64385" y="3421875"/>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42" name="テキスト ボックス 41">
            <a:extLst>
              <a:ext uri="{FF2B5EF4-FFF2-40B4-BE49-F238E27FC236}">
                <a16:creationId xmlns:a16="http://schemas.microsoft.com/office/drawing/2014/main" id="{CB59030C-EEDD-42E7-AF2B-D9CE99D86122}"/>
              </a:ext>
            </a:extLst>
          </p:cNvPr>
          <p:cNvSpPr txBox="1"/>
          <p:nvPr/>
        </p:nvSpPr>
        <p:spPr>
          <a:xfrm>
            <a:off x="392960" y="4942088"/>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２）住民</a:t>
            </a:r>
            <a:r>
              <a:rPr lang="en-US" altLang="ja-JP" dirty="0">
                <a:solidFill>
                  <a:sysClr val="windowText" lastClr="000000"/>
                </a:solidFill>
              </a:rPr>
              <a:t>1</a:t>
            </a:r>
            <a:r>
              <a:rPr lang="ja-JP" altLang="en-US" dirty="0">
                <a:solidFill>
                  <a:sysClr val="windowText" lastClr="000000"/>
                </a:solidFill>
              </a:rPr>
              <a:t>人当たり所得の水準を把握する（本資料 </a:t>
            </a:r>
            <a:r>
              <a:rPr lang="en-US" altLang="ja-JP" dirty="0">
                <a:solidFill>
                  <a:sysClr val="windowText" lastClr="000000"/>
                </a:solidFill>
              </a:rPr>
              <a:t>23</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4" name="テキスト ボックス 43">
            <a:extLst>
              <a:ext uri="{FF2B5EF4-FFF2-40B4-BE49-F238E27FC236}">
                <a16:creationId xmlns:a16="http://schemas.microsoft.com/office/drawing/2014/main" id="{0005964C-9D03-482F-AF0E-B8EDE4C33DED}"/>
              </a:ext>
            </a:extLst>
          </p:cNvPr>
          <p:cNvSpPr txBox="1"/>
          <p:nvPr/>
        </p:nvSpPr>
        <p:spPr>
          <a:xfrm>
            <a:off x="392960" y="5252538"/>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全国平均より高い </a:t>
            </a:r>
            <a:endParaRPr lang="en-US" altLang="ja-JP" sz="1700" u="sng"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27800" y="1051386"/>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稼いだ所得が、本社等、通勤、財政移転のどこで流出してしまっているか分析してみよう</a:t>
            </a:r>
            <a:endParaRPr kumimoji="1" lang="ja-JP" altLang="en-US"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371823" y="3444256"/>
            <a:ext cx="2622781" cy="1433724"/>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労働力流入の要因</a:t>
            </a:r>
            <a:endParaRPr kumimoji="1" lang="en-US" altLang="ja-JP" sz="1050"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労働力流出の要因</a:t>
            </a:r>
          </a:p>
        </p:txBody>
      </p:sp>
      <p:sp>
        <p:nvSpPr>
          <p:cNvPr id="56" name="四角形: 角を丸くする 55">
            <a:extLst>
              <a:ext uri="{FF2B5EF4-FFF2-40B4-BE49-F238E27FC236}">
                <a16:creationId xmlns:a16="http://schemas.microsoft.com/office/drawing/2014/main" id="{B236BC62-3D99-4DD7-A56C-6232700ADFF6}"/>
              </a:ext>
            </a:extLst>
          </p:cNvPr>
          <p:cNvSpPr/>
          <p:nvPr/>
        </p:nvSpPr>
        <p:spPr bwMode="auto">
          <a:xfrm>
            <a:off x="5651500" y="5523938"/>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地域政策の最終的な成果である地域住民所得の高さは、雇用者所得とその他所得のどちらによるものか分析してみよう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399719" y="3700057"/>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1" name="テキスト ボックス 20">
            <a:extLst>
              <a:ext uri="{FF2B5EF4-FFF2-40B4-BE49-F238E27FC236}">
                <a16:creationId xmlns:a16="http://schemas.microsoft.com/office/drawing/2014/main" id="{7B828887-4C22-4038-B1C7-5BDA51D07CEE}"/>
              </a:ext>
            </a:extLst>
          </p:cNvPr>
          <p:cNvSpPr txBox="1"/>
          <p:nvPr/>
        </p:nvSpPr>
        <p:spPr>
          <a:xfrm>
            <a:off x="364385" y="4052531"/>
            <a:ext cx="6218084"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22" name="テキスト ボックス 21">
            <a:extLst>
              <a:ext uri="{FF2B5EF4-FFF2-40B4-BE49-F238E27FC236}">
                <a16:creationId xmlns:a16="http://schemas.microsoft.com/office/drawing/2014/main" id="{9144ED85-8398-4E4A-8F8F-42257F9CEF17}"/>
              </a:ext>
            </a:extLst>
          </p:cNvPr>
          <p:cNvSpPr txBox="1"/>
          <p:nvPr/>
        </p:nvSpPr>
        <p:spPr>
          <a:xfrm>
            <a:off x="1399719" y="4397066"/>
            <a:ext cx="2819220" cy="38937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4" name="テキスト ボックス 23">
            <a:extLst>
              <a:ext uri="{FF2B5EF4-FFF2-40B4-BE49-F238E27FC236}">
                <a16:creationId xmlns:a16="http://schemas.microsoft.com/office/drawing/2014/main" id="{21A4D05C-5F01-4002-AFBE-D2F528DA73FE}"/>
              </a:ext>
            </a:extLst>
          </p:cNvPr>
          <p:cNvSpPr txBox="1"/>
          <p:nvPr/>
        </p:nvSpPr>
        <p:spPr>
          <a:xfrm>
            <a:off x="922682" y="5567319"/>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5" name="テキスト ボックス 24">
            <a:extLst>
              <a:ext uri="{FF2B5EF4-FFF2-40B4-BE49-F238E27FC236}">
                <a16:creationId xmlns:a16="http://schemas.microsoft.com/office/drawing/2014/main" id="{3D4A0380-DB21-420C-AC6B-1A00FD3C9848}"/>
              </a:ext>
            </a:extLst>
          </p:cNvPr>
          <p:cNvSpPr txBox="1"/>
          <p:nvPr/>
        </p:nvSpPr>
        <p:spPr>
          <a:xfrm>
            <a:off x="922682" y="6215590"/>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6" name="テキスト ボックス 25">
            <a:extLst>
              <a:ext uri="{FF2B5EF4-FFF2-40B4-BE49-F238E27FC236}">
                <a16:creationId xmlns:a16="http://schemas.microsoft.com/office/drawing/2014/main" id="{8439021F-CF01-4D5D-9659-34C821F10BD9}"/>
              </a:ext>
            </a:extLst>
          </p:cNvPr>
          <p:cNvSpPr txBox="1"/>
          <p:nvPr/>
        </p:nvSpPr>
        <p:spPr>
          <a:xfrm>
            <a:off x="392960" y="5894119"/>
            <a:ext cx="8568621"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全国平均より低い </a:t>
            </a:r>
            <a:endParaRPr lang="en-US" altLang="ja-JP" sz="1700" u="sng" dirty="0">
              <a:solidFill>
                <a:srgbClr val="009999"/>
              </a:solidFill>
            </a:endParaRPr>
          </a:p>
        </p:txBody>
      </p:sp>
      <p:sp>
        <p:nvSpPr>
          <p:cNvPr id="20" name="テキスト ボックス 19">
            <a:extLst>
              <a:ext uri="{FF2B5EF4-FFF2-40B4-BE49-F238E27FC236}">
                <a16:creationId xmlns:a16="http://schemas.microsoft.com/office/drawing/2014/main" id="{86AFA82A-7187-404C-B418-12C99497ED63}"/>
              </a:ext>
            </a:extLst>
          </p:cNvPr>
          <p:cNvSpPr txBox="1"/>
          <p:nvPr/>
        </p:nvSpPr>
        <p:spPr>
          <a:xfrm>
            <a:off x="149383" y="1839468"/>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（２）地域経済循環率（本資料</a:t>
            </a:r>
            <a:r>
              <a:rPr lang="en-US" altLang="ja-JP" dirty="0">
                <a:solidFill>
                  <a:sysClr val="windowText" lastClr="000000"/>
                </a:solidFill>
              </a:rPr>
              <a:t>21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8F1C07C0-157E-428E-AEA0-304EA5940137}"/>
              </a:ext>
            </a:extLst>
          </p:cNvPr>
          <p:cNvSpPr txBox="1"/>
          <p:nvPr/>
        </p:nvSpPr>
        <p:spPr>
          <a:xfrm>
            <a:off x="149382" y="2182769"/>
            <a:ext cx="6063693"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地域経済循環率＝生産・販売面 の</a:t>
            </a:r>
            <a:r>
              <a:rPr lang="en-US" altLang="ja-JP" sz="1700" dirty="0">
                <a:solidFill>
                  <a:srgbClr val="009999"/>
                </a:solidFill>
              </a:rPr>
              <a:t>GRP÷ </a:t>
            </a:r>
            <a:r>
              <a:rPr lang="ja-JP" altLang="en-US" sz="1700" dirty="0">
                <a:solidFill>
                  <a:srgbClr val="009999"/>
                </a:solidFill>
              </a:rPr>
              <a:t>分配面の所得</a:t>
            </a:r>
            <a:endParaRPr lang="en-US" altLang="ja-JP" sz="1700" dirty="0">
              <a:solidFill>
                <a:srgbClr val="009999"/>
              </a:solidFill>
            </a:endParaRPr>
          </a:p>
        </p:txBody>
      </p:sp>
      <p:sp>
        <p:nvSpPr>
          <p:cNvPr id="27" name="四角形: 角を丸くする 26">
            <a:extLst>
              <a:ext uri="{FF2B5EF4-FFF2-40B4-BE49-F238E27FC236}">
                <a16:creationId xmlns:a16="http://schemas.microsoft.com/office/drawing/2014/main" id="{E7A96B6C-AB1E-47EE-B004-DA489C405903}"/>
              </a:ext>
            </a:extLst>
          </p:cNvPr>
          <p:cNvSpPr/>
          <p:nvPr/>
        </p:nvSpPr>
        <p:spPr bwMode="auto">
          <a:xfrm>
            <a:off x="6527800" y="20551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経済循環構造のバランスを分析してみよう</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16927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8976360" cy="495300"/>
          </a:xfrm>
        </p:spPr>
        <p:txBody>
          <a:bodyPr/>
          <a:lstStyle/>
          <a:p>
            <a:r>
              <a:rPr kumimoji="1" lang="ja-JP" altLang="en-US" dirty="0">
                <a:solidFill>
                  <a:srgbClr val="009999"/>
                </a:solidFill>
              </a:rPr>
              <a:t>目次</a:t>
            </a:r>
          </a:p>
        </p:txBody>
      </p:sp>
      <p:sp>
        <p:nvSpPr>
          <p:cNvPr id="5" name="コンテンツ プレースホルダ 13"/>
          <p:cNvSpPr txBox="1">
            <a:spLocks/>
          </p:cNvSpPr>
          <p:nvPr/>
        </p:nvSpPr>
        <p:spPr>
          <a:xfrm>
            <a:off x="105231" y="615871"/>
            <a:ext cx="9038769" cy="5476092"/>
          </a:xfrm>
          <a:prstGeom prst="rect">
            <a:avLst/>
          </a:prstGeom>
          <a:ln w="28575">
            <a:noFill/>
          </a:ln>
        </p:spPr>
        <p:txBody>
          <a:bodyPr anchor="t"/>
          <a:lstStyle>
            <a:lvl1pPr marL="180000" indent="-180000" algn="l" rtl="0" eaLnBrk="1" fontAlgn="base" hangingPunct="0">
              <a:spcBef>
                <a:spcPts val="300"/>
              </a:spcBef>
              <a:spcAft>
                <a:spcPct val="0"/>
              </a:spcAft>
              <a:buClrTx/>
              <a:buFont typeface="Wingdings" pitchFamily="2" charset="2"/>
              <a:buChar char="n"/>
              <a:defRPr kumimoji="1" sz="1400" b="1">
                <a:solidFill>
                  <a:schemeClr val="tx1"/>
                </a:solidFill>
                <a:latin typeface="Meiryo UI" pitchFamily="50" charset="-128"/>
                <a:ea typeface="Meiryo UI" pitchFamily="50" charset="-128"/>
                <a:cs typeface="+mn-cs"/>
              </a:defRPr>
            </a:lvl1pPr>
            <a:lvl2pPr marL="446088" indent="-180000" algn="l" rtl="0" eaLnBrk="1" fontAlgn="base" hangingPunct="0">
              <a:spcBef>
                <a:spcPts val="300"/>
              </a:spcBef>
              <a:spcAft>
                <a:spcPct val="0"/>
              </a:spcAft>
              <a:buClrTx/>
              <a:buFont typeface="Wingdings" pitchFamily="2" charset="2"/>
              <a:buChar char="l"/>
              <a:tabLst>
                <a:tab pos="265113" algn="l"/>
              </a:tabLst>
              <a:defRPr kumimoji="1" sz="1200" b="1">
                <a:solidFill>
                  <a:schemeClr val="tx1"/>
                </a:solidFill>
                <a:latin typeface="Meiryo UI" pitchFamily="50" charset="-128"/>
                <a:ea typeface="Meiryo UI" pitchFamily="50" charset="-128"/>
              </a:defRPr>
            </a:lvl2pPr>
            <a:lvl3pPr marL="712788" indent="-180000" algn="l" rtl="0" eaLnBrk="1" fontAlgn="base" hangingPunct="0">
              <a:spcBef>
                <a:spcPts val="300"/>
              </a:spcBef>
              <a:spcAft>
                <a:spcPct val="0"/>
              </a:spcAft>
              <a:buClrTx/>
              <a:buFont typeface="Wingdings" pitchFamily="2" charset="2"/>
              <a:buChar char="p"/>
              <a:tabLst>
                <a:tab pos="265113" algn="l"/>
              </a:tabLst>
              <a:defRPr kumimoji="1" sz="1200" b="1">
                <a:solidFill>
                  <a:schemeClr val="tx1"/>
                </a:solidFill>
                <a:latin typeface="Meiryo UI" pitchFamily="50" charset="-128"/>
                <a:ea typeface="Meiryo UI" pitchFamily="50" charset="-128"/>
              </a:defRPr>
            </a:lvl3pPr>
            <a:lvl4pPr marL="989013"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4pPr>
            <a:lvl5pPr marL="1169988"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lvl="0" indent="0" algn="dist">
              <a:lnSpc>
                <a:spcPct val="200000"/>
              </a:lnSpc>
              <a:spcAft>
                <a:spcPts val="300"/>
              </a:spcAft>
              <a:buNone/>
              <a:defRPr/>
            </a:pPr>
            <a:r>
              <a:rPr lang="ja-JP" altLang="en-US" sz="2000" kern="0" dirty="0">
                <a:solidFill>
                  <a:srgbClr val="009999"/>
                </a:solidFill>
              </a:rPr>
              <a:t>演習ブックの作成方法・・・・・・・・・・・・・・・・・・・・・・・・・・・・・・・・・・・・</a:t>
            </a:r>
            <a:r>
              <a:rPr lang="en-US" altLang="ja-JP" sz="2000" kern="0" dirty="0">
                <a:solidFill>
                  <a:srgbClr val="009999"/>
                </a:solidFill>
              </a:rPr>
              <a:t>3</a:t>
            </a:r>
          </a:p>
          <a:p>
            <a:pPr marL="0" lvl="0" indent="0" algn="dist">
              <a:lnSpc>
                <a:spcPct val="200000"/>
              </a:lnSpc>
              <a:spcAft>
                <a:spcPts val="300"/>
              </a:spcAft>
              <a:buNone/>
              <a:defRPr/>
            </a:pPr>
            <a:r>
              <a:rPr lang="en-US" altLang="ja-JP" sz="2400" kern="0" dirty="0">
                <a:solidFill>
                  <a:srgbClr val="009999"/>
                </a:solidFill>
              </a:rPr>
              <a:t>Ⅰ</a:t>
            </a:r>
            <a:r>
              <a:rPr lang="ja-JP" altLang="en-US" sz="2400" kern="0" dirty="0">
                <a:solidFill>
                  <a:srgbClr val="009999"/>
                </a:solidFill>
              </a:rPr>
              <a:t>部　現状の課題探索</a:t>
            </a:r>
            <a:r>
              <a:rPr lang="ja-JP" altLang="en-US" sz="2400" dirty="0">
                <a:solidFill>
                  <a:srgbClr val="009999"/>
                </a:solidFill>
              </a:rPr>
              <a:t>・ ・ ・ ・ ・ ・ ・ ・ ・ ・ ・ ・ ・ ・ ・ ・ ・ ・ ・ ・ ・ ・</a:t>
            </a:r>
            <a:r>
              <a:rPr lang="ja-JP" altLang="en-US" sz="2400" kern="0" dirty="0">
                <a:solidFill>
                  <a:srgbClr val="009999"/>
                </a:solidFill>
              </a:rPr>
              <a:t> </a:t>
            </a:r>
            <a:r>
              <a:rPr lang="en-US" altLang="ja-JP" sz="2400" kern="0" dirty="0">
                <a:solidFill>
                  <a:srgbClr val="009999"/>
                </a:solidFill>
              </a:rPr>
              <a:t>4</a:t>
            </a:r>
          </a:p>
          <a:p>
            <a:pPr marL="0" indent="0" algn="dist" hangingPunct="1">
              <a:spcBef>
                <a:spcPct val="0"/>
              </a:spcBef>
              <a:spcAft>
                <a:spcPts val="300"/>
              </a:spcAft>
              <a:buNone/>
              <a:defRPr/>
            </a:pPr>
            <a:r>
              <a:rPr kumimoji="1" lang="ja-JP" altLang="en-US" sz="2000" i="0" u="none" strike="noStrike" kern="0" cap="none" spc="0" normalizeH="0" baseline="0" noProof="0" dirty="0">
                <a:ln>
                  <a:noFill/>
                </a:ln>
                <a:solidFill>
                  <a:srgbClr val="009999"/>
                </a:solidFill>
                <a:effectLst/>
                <a:uLnTx/>
                <a:uFillTx/>
              </a:rPr>
              <a:t>　１．地域経済循環構造 ・ ・ ・ ・ ・ ・ ・ ・ ・ ・ ・ ・ ・ ・ ・ ・ ・ ・ ・ ・ ・ ・ ・ ・ ・ ・ </a:t>
            </a:r>
            <a:r>
              <a:rPr lang="en-US" altLang="ja-JP" sz="2000" kern="0" dirty="0">
                <a:solidFill>
                  <a:srgbClr val="009999"/>
                </a:solidFill>
              </a:rPr>
              <a:t>5</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２．生産面</a:t>
            </a:r>
            <a:r>
              <a:rPr kumimoji="1" lang="ja-JP" altLang="en-US" sz="2000" i="0" u="none" strike="noStrike" kern="0" cap="none" spc="0" normalizeH="0" baseline="0" noProof="0" dirty="0">
                <a:ln>
                  <a:noFill/>
                </a:ln>
                <a:solidFill>
                  <a:srgbClr val="009999"/>
                </a:solidFill>
                <a:effectLst/>
                <a:uLnTx/>
                <a:uFillTx/>
              </a:rPr>
              <a:t>・ ・ ・ ・ ・ ・ ・ ・ ・ ・ ・ ・ ・ ・ ・ ・ ・ ・ ・ ・ ・ ・ ・ ・ ・ ・ ・ ・ ・ ・ ・ </a:t>
            </a:r>
            <a:r>
              <a:rPr lang="en-US" altLang="ja-JP" sz="2000" kern="0" dirty="0">
                <a:solidFill>
                  <a:srgbClr val="009999"/>
                </a:solidFill>
              </a:rPr>
              <a:t>9</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３．</a:t>
            </a:r>
            <a:r>
              <a:rPr kumimoji="1" lang="ja-JP" altLang="en-US" sz="2000" i="0" u="none" strike="noStrike" kern="0" cap="none" spc="0" normalizeH="0" baseline="0" noProof="0" dirty="0">
                <a:ln>
                  <a:noFill/>
                </a:ln>
                <a:solidFill>
                  <a:srgbClr val="009999"/>
                </a:solidFill>
                <a:effectLst/>
                <a:uLnTx/>
                <a:uFillTx/>
              </a:rPr>
              <a:t>分配面・ ・ ・ ・ ・ ・ ・ ・ ・ ・ ・ ・ ・ ・ ・ ・ ・ ・ ・ ・ ・ ・ ・ ・ ・ ・ ・ ・ ・ ・ ・ </a:t>
            </a:r>
            <a:r>
              <a:rPr lang="en-US" altLang="ja-JP" sz="2000" kern="0" dirty="0">
                <a:solidFill>
                  <a:srgbClr val="009999"/>
                </a:solidFill>
              </a:rPr>
              <a:t>18</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４．支出面</a:t>
            </a:r>
            <a:r>
              <a:rPr kumimoji="1" lang="ja-JP" altLang="en-US" sz="2000" i="0" u="none" strike="noStrike" kern="0" cap="none" spc="0" normalizeH="0" baseline="0" noProof="0" dirty="0">
                <a:ln>
                  <a:noFill/>
                </a:ln>
                <a:solidFill>
                  <a:srgbClr val="009999"/>
                </a:solidFill>
                <a:effectLst/>
                <a:uLnTx/>
                <a:uFillTx/>
              </a:rPr>
              <a:t>・ ・ ・ ・ ・ ・ ・ ・ ・ ・ ・ ・ ・ ・ ・ ・ ・ ・ ・ ・ ・ ・ ・ ・ ・ ・ ・ ・ ・ ・ ・ </a:t>
            </a:r>
            <a:r>
              <a:rPr kumimoji="1" lang="en-US" altLang="ja-JP" sz="2000" i="0" u="none" strike="noStrike" kern="0" cap="none" spc="0" normalizeH="0" baseline="0" noProof="0" dirty="0">
                <a:ln>
                  <a:noFill/>
                </a:ln>
                <a:solidFill>
                  <a:srgbClr val="009999"/>
                </a:solidFill>
                <a:effectLst/>
                <a:uLnTx/>
                <a:uFillTx/>
              </a:rPr>
              <a:t>24</a:t>
            </a:r>
          </a:p>
          <a:p>
            <a:pPr marL="0" indent="0" algn="dist" hangingPunct="1">
              <a:spcBef>
                <a:spcPct val="0"/>
              </a:spcBef>
              <a:spcAft>
                <a:spcPts val="300"/>
              </a:spcAft>
              <a:buNone/>
              <a:defRPr/>
            </a:pPr>
            <a:r>
              <a:rPr lang="ja-JP" altLang="en-US" sz="2000" kern="0" dirty="0">
                <a:solidFill>
                  <a:srgbClr val="009999"/>
                </a:solidFill>
              </a:rPr>
              <a:t>　</a:t>
            </a:r>
            <a:r>
              <a:rPr lang="ja-JP" altLang="en-US" sz="1200" kern="0" dirty="0">
                <a:solidFill>
                  <a:srgbClr val="009999"/>
                </a:solidFill>
              </a:rPr>
              <a:t> </a:t>
            </a:r>
            <a:r>
              <a:rPr lang="en-US" altLang="ja-JP" sz="2000" kern="0" dirty="0">
                <a:solidFill>
                  <a:srgbClr val="009999"/>
                </a:solidFill>
              </a:rPr>
              <a:t>5</a:t>
            </a:r>
            <a:r>
              <a:rPr lang="ja-JP" altLang="en-US" sz="2000" kern="0" dirty="0">
                <a:solidFill>
                  <a:srgbClr val="009999"/>
                </a:solidFill>
              </a:rPr>
              <a:t>．労働生産性と住民</a:t>
            </a:r>
            <a:r>
              <a:rPr lang="en-US" altLang="ja-JP" sz="2000" kern="0" dirty="0">
                <a:solidFill>
                  <a:srgbClr val="009999"/>
                </a:solidFill>
              </a:rPr>
              <a:t>1</a:t>
            </a:r>
            <a:r>
              <a:rPr lang="ja-JP" altLang="en-US" sz="2000" kern="0" dirty="0">
                <a:solidFill>
                  <a:srgbClr val="009999"/>
                </a:solidFill>
              </a:rPr>
              <a:t>人当たりの所得の関係・ ・ ・ ・ ・ ・ ・ ・  ・ ・ ・ ・ ・ ・ ・ </a:t>
            </a:r>
            <a:r>
              <a:rPr lang="en-US" altLang="ja-JP" sz="2000" kern="0" dirty="0">
                <a:solidFill>
                  <a:srgbClr val="009999"/>
                </a:solidFill>
              </a:rPr>
              <a:t>28</a:t>
            </a:r>
          </a:p>
          <a:p>
            <a:pPr marL="0" marR="0" lvl="0" indent="0" algn="dist" defTabSz="914400" rtl="0" eaLnBrk="1" fontAlgn="base" latinLnBrk="0" hangingPunct="1">
              <a:lnSpc>
                <a:spcPct val="100000"/>
              </a:lnSpc>
              <a:spcBef>
                <a:spcPct val="0"/>
              </a:spcBef>
              <a:spcAft>
                <a:spcPts val="300"/>
              </a:spcAft>
              <a:buClrTx/>
              <a:buSzTx/>
              <a:buFontTx/>
              <a:buNone/>
              <a:tabLst/>
              <a:defRPr/>
            </a:pPr>
            <a:endParaRPr lang="en-US" altLang="ja-JP" sz="2400" dirty="0">
              <a:solidFill>
                <a:srgbClr val="009999"/>
              </a:solidFill>
            </a:endParaRPr>
          </a:p>
          <a:p>
            <a:pPr marL="0" lvl="0" indent="0" algn="dist">
              <a:lnSpc>
                <a:spcPct val="200000"/>
              </a:lnSpc>
              <a:spcAft>
                <a:spcPts val="300"/>
              </a:spcAft>
              <a:buNone/>
              <a:defRPr/>
            </a:pPr>
            <a:r>
              <a:rPr lang="en-US" altLang="ja-JP" sz="2400" kern="0" dirty="0">
                <a:solidFill>
                  <a:srgbClr val="009999"/>
                </a:solidFill>
              </a:rPr>
              <a:t>Ⅱ</a:t>
            </a:r>
            <a:r>
              <a:rPr lang="ja-JP" altLang="en-US" sz="2400" kern="0" dirty="0">
                <a:solidFill>
                  <a:srgbClr val="009999"/>
                </a:solidFill>
              </a:rPr>
              <a:t>部　地域の長所、短所、施策の方向性の検討・ ・ </a:t>
            </a:r>
            <a:r>
              <a:rPr lang="ja-JP" altLang="en-US" sz="2400" dirty="0">
                <a:solidFill>
                  <a:srgbClr val="009999"/>
                </a:solidFill>
              </a:rPr>
              <a:t>・ ・ ・ ・ ・ ・ ・</a:t>
            </a:r>
            <a:r>
              <a:rPr lang="ja-JP" altLang="en-US" sz="2400" kern="0" dirty="0">
                <a:solidFill>
                  <a:srgbClr val="009999"/>
                </a:solidFill>
              </a:rPr>
              <a:t> </a:t>
            </a:r>
            <a:r>
              <a:rPr lang="en-US" altLang="ja-JP" sz="2400" kern="0" dirty="0">
                <a:solidFill>
                  <a:srgbClr val="009999"/>
                </a:solidFill>
              </a:rPr>
              <a:t>32</a:t>
            </a:r>
          </a:p>
          <a:p>
            <a:pPr marL="0" lvl="0" indent="0" algn="dist">
              <a:lnSpc>
                <a:spcPct val="200000"/>
              </a:lnSpc>
              <a:spcAft>
                <a:spcPts val="300"/>
              </a:spcAft>
              <a:buNone/>
              <a:defRPr/>
            </a:pPr>
            <a:r>
              <a:rPr lang="ja-JP" altLang="en-US" sz="2000" kern="0" dirty="0">
                <a:solidFill>
                  <a:srgbClr val="009999"/>
                </a:solidFill>
              </a:rPr>
              <a:t>　１．施策の方向性の検討のための長所、短所の抽出 ・ ・ ・ ・ ・ ・ ・ ・ ・ ・ ・ ・ </a:t>
            </a:r>
            <a:r>
              <a:rPr lang="en-US" altLang="ja-JP" sz="2000" kern="0" dirty="0">
                <a:solidFill>
                  <a:srgbClr val="009999"/>
                </a:solidFill>
              </a:rPr>
              <a:t>33</a:t>
            </a:r>
          </a:p>
          <a:p>
            <a:pPr marL="0" indent="0" algn="dist">
              <a:spcAft>
                <a:spcPts val="300"/>
              </a:spcAft>
              <a:buNone/>
              <a:defRPr/>
            </a:pPr>
            <a:r>
              <a:rPr lang="ja-JP" altLang="en-US" sz="2000" kern="0" dirty="0">
                <a:solidFill>
                  <a:srgbClr val="009999"/>
                </a:solidFill>
              </a:rPr>
              <a:t>　２．施策の方向性の検討・ ・ ・ ・ ・ ・ ・ ・ ・ ・ ・ ・ ・ ・ ・ ・ ・ ・ ・ ・ ・ ・ ・ </a:t>
            </a:r>
            <a:r>
              <a:rPr lang="en-US" altLang="ja-JP" sz="2000" kern="0" dirty="0">
                <a:solidFill>
                  <a:srgbClr val="009999"/>
                </a:solidFill>
              </a:rPr>
              <a:t>41</a:t>
            </a:r>
          </a:p>
        </p:txBody>
      </p:sp>
      <p:sp>
        <p:nvSpPr>
          <p:cNvPr id="4" name="スライド番号プレースホルダー 3">
            <a:extLst>
              <a:ext uri="{FF2B5EF4-FFF2-40B4-BE49-F238E27FC236}">
                <a16:creationId xmlns:a16="http://schemas.microsoft.com/office/drawing/2014/main" id="{A465DDD1-C8D5-4B39-9D0E-5120076E54A7}"/>
              </a:ext>
            </a:extLst>
          </p:cNvPr>
          <p:cNvSpPr>
            <a:spLocks noGrp="1"/>
          </p:cNvSpPr>
          <p:nvPr>
            <p:ph type="sldNum" sz="quarter" idx="4"/>
          </p:nvPr>
        </p:nvSpPr>
        <p:spPr>
          <a:xfrm>
            <a:off x="8496000" y="6582147"/>
            <a:ext cx="648000" cy="252000"/>
          </a:xfrm>
        </p:spPr>
        <p:txBody>
          <a:bodyPr/>
          <a:lstStyle/>
          <a:p>
            <a:pPr>
              <a:defRPr/>
            </a:pPr>
            <a:fld id="{20DC7313-58E3-4F6B-88A3-0F915AD38F14}" type="slidenum">
              <a:rPr lang="en-US" altLang="ja-JP" smtClean="0"/>
              <a:pPr>
                <a:defRPr/>
              </a:pPr>
              <a:t>2</a:t>
            </a:fld>
            <a:endParaRPr lang="en-US" altLang="ja-JP" dirty="0"/>
          </a:p>
        </p:txBody>
      </p:sp>
    </p:spTree>
    <p:extLst>
      <p:ext uri="{BB962C8B-B14F-4D97-AF65-F5344CB8AC3E}">
        <p14:creationId xmlns:p14="http://schemas.microsoft.com/office/powerpoint/2010/main" val="1021168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20</a:t>
            </a:fld>
            <a:endParaRPr lang="en-US" altLang="ja-JP" dirty="0"/>
          </a:p>
        </p:txBody>
      </p:sp>
      <p:sp>
        <p:nvSpPr>
          <p:cNvPr id="6" name="テキスト ボックス 5">
            <a:extLst>
              <a:ext uri="{FF2B5EF4-FFF2-40B4-BE49-F238E27FC236}">
                <a16:creationId xmlns:a16="http://schemas.microsoft.com/office/drawing/2014/main" id="{FC89CEB6-70FC-4B7C-9E55-E995393DF6A5}"/>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160C5C-C4B6-435A-BA19-028D3A6C6C3C}"/>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E10C78DB-8EA0-3AD1-F518-D57891227DDD}"/>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391969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21</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8</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E4CAC3CC-3B3D-14A2-3704-E805C73A21A8}"/>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545301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22</a:t>
            </a:fld>
            <a:endParaRPr lang="en-US" altLang="ja-JP" dirty="0"/>
          </a:p>
        </p:txBody>
      </p:sp>
      <p:sp>
        <p:nvSpPr>
          <p:cNvPr id="6" name="テキスト ボックス 5">
            <a:extLst>
              <a:ext uri="{FF2B5EF4-FFF2-40B4-BE49-F238E27FC236}">
                <a16:creationId xmlns:a16="http://schemas.microsoft.com/office/drawing/2014/main" id="{A5D2B863-2B09-4923-93B2-EE2BB35541AC}"/>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44BA30F-FF20-4532-80B5-3B3BD3BD07F9}"/>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D7941B5D-32BD-5C3C-7111-A7F57E03AF0F}"/>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220491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6" name="テキスト ボックス 5">
            <a:extLst>
              <a:ext uri="{FF2B5EF4-FFF2-40B4-BE49-F238E27FC236}">
                <a16:creationId xmlns:a16="http://schemas.microsoft.com/office/drawing/2014/main" id="{46666300-E6B3-494A-A0C7-B74E5D50F5B1}"/>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9B0C1DA-7225-45F8-81B6-0E16E5AD11E3}"/>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C7B53F47-61BC-3498-8E4F-40B0191D0A91}"/>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892053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24</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４．支出面</a:t>
            </a:r>
          </a:p>
        </p:txBody>
      </p:sp>
    </p:spTree>
    <p:extLst>
      <p:ext uri="{BB962C8B-B14F-4D97-AF65-F5344CB8AC3E}">
        <p14:creationId xmlns:p14="http://schemas.microsoft.com/office/powerpoint/2010/main" val="13856990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2" name="テキスト ボックス 51">
            <a:extLst>
              <a:ext uri="{FF2B5EF4-FFF2-40B4-BE49-F238E27FC236}">
                <a16:creationId xmlns:a16="http://schemas.microsoft.com/office/drawing/2014/main" id="{87B22C2C-9359-4F35-9EB9-8B26BD8D6F1F}"/>
              </a:ext>
            </a:extLst>
          </p:cNvPr>
          <p:cNvSpPr txBox="1"/>
          <p:nvPr/>
        </p:nvSpPr>
        <p:spPr>
          <a:xfrm>
            <a:off x="230862" y="4273350"/>
            <a:ext cx="8913137" cy="55750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流入</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現状分析：支出面　　</a:t>
            </a:r>
            <a:r>
              <a:rPr lang="ja-JP" altLang="en-US" sz="2000" dirty="0">
                <a:solidFill>
                  <a:srgbClr val="009999"/>
                </a:solidFill>
              </a:rPr>
              <a:t>本資料の</a:t>
            </a:r>
            <a:r>
              <a:rPr lang="en-US" altLang="ja-JP" sz="2000" dirty="0">
                <a:solidFill>
                  <a:srgbClr val="009999"/>
                </a:solidFill>
              </a:rPr>
              <a:t>26</a:t>
            </a:r>
            <a:r>
              <a:rPr lang="ja-JP" altLang="en-US" sz="2000" dirty="0">
                <a:solidFill>
                  <a:srgbClr val="009999"/>
                </a:solidFill>
              </a:rPr>
              <a:t>～</a:t>
            </a:r>
            <a:r>
              <a:rPr lang="en-US" altLang="ja-JP" sz="2000" dirty="0">
                <a:solidFill>
                  <a:srgbClr val="009999"/>
                </a:solidFill>
              </a:rPr>
              <a:t>27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25</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0863" y="787550"/>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（１）消費の流出入の状況と要因を把握する（本資料 </a:t>
            </a:r>
            <a:r>
              <a:rPr lang="en-US" altLang="ja-JP" dirty="0">
                <a:solidFill>
                  <a:sysClr val="windowText" lastClr="000000"/>
                </a:solidFill>
              </a:rPr>
              <a:t>26</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9" name="テキスト ボックス 48">
            <a:extLst>
              <a:ext uri="{FF2B5EF4-FFF2-40B4-BE49-F238E27FC236}">
                <a16:creationId xmlns:a16="http://schemas.microsoft.com/office/drawing/2014/main" id="{8B595502-7E43-4118-BB02-A12172AEE67C}"/>
              </a:ext>
            </a:extLst>
          </p:cNvPr>
          <p:cNvSpPr txBox="1"/>
          <p:nvPr/>
        </p:nvSpPr>
        <p:spPr>
          <a:xfrm>
            <a:off x="230864" y="1147551"/>
            <a:ext cx="8913136" cy="511697"/>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流入</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50" name="テキスト ボックス 49">
            <a:extLst>
              <a:ext uri="{FF2B5EF4-FFF2-40B4-BE49-F238E27FC236}">
                <a16:creationId xmlns:a16="http://schemas.microsoft.com/office/drawing/2014/main" id="{7CC35133-F7EB-4C39-AAFB-76E1456B2B5D}"/>
              </a:ext>
            </a:extLst>
          </p:cNvPr>
          <p:cNvSpPr txBox="1"/>
          <p:nvPr/>
        </p:nvSpPr>
        <p:spPr>
          <a:xfrm>
            <a:off x="230863" y="391334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（２）投資の流出入の状況を把握する（本資料 </a:t>
            </a:r>
            <a:r>
              <a:rPr lang="en-US" altLang="ja-JP" dirty="0">
                <a:solidFill>
                  <a:sysClr val="windowText" lastClr="000000"/>
                </a:solidFill>
              </a:rPr>
              <a:t>27</a:t>
            </a:r>
            <a:r>
              <a:rPr lang="ja-JP" altLang="en-US" dirty="0">
                <a:solidFill>
                  <a:sysClr val="windowText" lastClr="000000"/>
                </a:solidFill>
              </a:rPr>
              <a:t>スライド）</a:t>
            </a:r>
            <a:endParaRPr lang="en-US" altLang="ja-JP" dirty="0">
              <a:solidFill>
                <a:sysClr val="windowText" lastClr="000000"/>
              </a:solidFill>
            </a:endParaRPr>
          </a:p>
        </p:txBody>
      </p:sp>
      <p:sp>
        <p:nvSpPr>
          <p:cNvPr id="24" name="四角形: 角を丸くする 23">
            <a:extLst>
              <a:ext uri="{FF2B5EF4-FFF2-40B4-BE49-F238E27FC236}">
                <a16:creationId xmlns:a16="http://schemas.microsoft.com/office/drawing/2014/main" id="{A22EFC7F-C7B3-4ADC-9824-CFFFDE246623}"/>
              </a:ext>
            </a:extLst>
          </p:cNvPr>
          <p:cNvSpPr/>
          <p:nvPr/>
        </p:nvSpPr>
        <p:spPr bwMode="auto">
          <a:xfrm>
            <a:off x="6534150" y="1535399"/>
            <a:ext cx="2378986" cy="862273"/>
          </a:xfrm>
          <a:prstGeom prst="roundRect">
            <a:avLst>
              <a:gd name="adj" fmla="val 18181"/>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地域住民の所得が地域内の消費に回っているか分析してみよう</a:t>
            </a:r>
          </a:p>
        </p:txBody>
      </p:sp>
      <p:sp>
        <p:nvSpPr>
          <p:cNvPr id="26" name="四角形: 角を丸くする 25">
            <a:extLst>
              <a:ext uri="{FF2B5EF4-FFF2-40B4-BE49-F238E27FC236}">
                <a16:creationId xmlns:a16="http://schemas.microsoft.com/office/drawing/2014/main" id="{107AE9C8-301F-4676-B077-B76859054C7C}"/>
              </a:ext>
            </a:extLst>
          </p:cNvPr>
          <p:cNvSpPr/>
          <p:nvPr/>
        </p:nvSpPr>
        <p:spPr bwMode="auto">
          <a:xfrm>
            <a:off x="6534150" y="4980601"/>
            <a:ext cx="2378986" cy="911526"/>
          </a:xfrm>
          <a:prstGeom prst="roundRect">
            <a:avLst>
              <a:gd name="adj" fmla="val 1902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地域住民の所得が地域内に投資されているか分析してみよう</a:t>
            </a:r>
          </a:p>
        </p:txBody>
      </p:sp>
      <p:sp>
        <p:nvSpPr>
          <p:cNvPr id="16" name="テキスト ボックス 15">
            <a:extLst>
              <a:ext uri="{FF2B5EF4-FFF2-40B4-BE49-F238E27FC236}">
                <a16:creationId xmlns:a16="http://schemas.microsoft.com/office/drawing/2014/main" id="{C0367047-FE8F-4EEB-A4DE-EE34A18548BF}"/>
              </a:ext>
            </a:extLst>
          </p:cNvPr>
          <p:cNvSpPr txBox="1"/>
          <p:nvPr/>
        </p:nvSpPr>
        <p:spPr>
          <a:xfrm>
            <a:off x="230862" y="3070672"/>
            <a:ext cx="8913136"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消費の流出入の要因について、</a:t>
            </a:r>
            <a:r>
              <a:rPr lang="ja-JP" altLang="en-US" u="sng" dirty="0">
                <a:solidFill>
                  <a:srgbClr val="FF0000"/>
                </a:solidFill>
              </a:rPr>
              <a:t>考えられる要因（日常の買物や観光等）</a:t>
            </a:r>
            <a:r>
              <a:rPr lang="ja-JP" altLang="en-US" u="sng" dirty="0">
                <a:solidFill>
                  <a:srgbClr val="009999"/>
                </a:solidFill>
              </a:rPr>
              <a:t>を記載</a:t>
            </a:r>
            <a:endParaRPr lang="en-US" altLang="ja-JP" u="sng" dirty="0">
              <a:solidFill>
                <a:srgbClr val="009999"/>
              </a:solidFill>
            </a:endParaRPr>
          </a:p>
        </p:txBody>
      </p:sp>
      <p:sp>
        <p:nvSpPr>
          <p:cNvPr id="17" name="テキスト ボックス 16">
            <a:extLst>
              <a:ext uri="{FF2B5EF4-FFF2-40B4-BE49-F238E27FC236}">
                <a16:creationId xmlns:a16="http://schemas.microsoft.com/office/drawing/2014/main" id="{8A71FB2C-3710-4678-9C45-9CE9ABF61BA8}"/>
              </a:ext>
            </a:extLst>
          </p:cNvPr>
          <p:cNvSpPr txBox="1"/>
          <p:nvPr/>
        </p:nvSpPr>
        <p:spPr>
          <a:xfrm>
            <a:off x="471032" y="2449693"/>
            <a:ext cx="3948002"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18" name="テキスト ボックス 17">
            <a:extLst>
              <a:ext uri="{FF2B5EF4-FFF2-40B4-BE49-F238E27FC236}">
                <a16:creationId xmlns:a16="http://schemas.microsoft.com/office/drawing/2014/main" id="{C7887F24-0797-40C8-A39D-0AD51145DF1B}"/>
              </a:ext>
            </a:extLst>
          </p:cNvPr>
          <p:cNvSpPr txBox="1"/>
          <p:nvPr/>
        </p:nvSpPr>
        <p:spPr>
          <a:xfrm>
            <a:off x="471032" y="1508223"/>
            <a:ext cx="3732668" cy="48911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BE551FE0-06CB-4E89-A1D4-43D98A0193C8}"/>
              </a:ext>
            </a:extLst>
          </p:cNvPr>
          <p:cNvSpPr txBox="1"/>
          <p:nvPr/>
        </p:nvSpPr>
        <p:spPr>
          <a:xfrm>
            <a:off x="230864" y="2088147"/>
            <a:ext cx="8913136" cy="515594"/>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流出</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20" name="テキスト ボックス 19">
            <a:extLst>
              <a:ext uri="{FF2B5EF4-FFF2-40B4-BE49-F238E27FC236}">
                <a16:creationId xmlns:a16="http://schemas.microsoft.com/office/drawing/2014/main" id="{2354397D-3BB6-403F-8F6F-91695746AE5C}"/>
              </a:ext>
            </a:extLst>
          </p:cNvPr>
          <p:cNvSpPr txBox="1"/>
          <p:nvPr/>
        </p:nvSpPr>
        <p:spPr>
          <a:xfrm>
            <a:off x="605403" y="5708308"/>
            <a:ext cx="3463926"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21" name="テキスト ボックス 20">
            <a:extLst>
              <a:ext uri="{FF2B5EF4-FFF2-40B4-BE49-F238E27FC236}">
                <a16:creationId xmlns:a16="http://schemas.microsoft.com/office/drawing/2014/main" id="{42CDDCDD-8940-475E-9A67-B542D8D9DB35}"/>
              </a:ext>
            </a:extLst>
          </p:cNvPr>
          <p:cNvSpPr txBox="1"/>
          <p:nvPr/>
        </p:nvSpPr>
        <p:spPr>
          <a:xfrm>
            <a:off x="230862" y="5354120"/>
            <a:ext cx="4709438"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流出</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22" name="テキスト ボックス 21">
            <a:extLst>
              <a:ext uri="{FF2B5EF4-FFF2-40B4-BE49-F238E27FC236}">
                <a16:creationId xmlns:a16="http://schemas.microsoft.com/office/drawing/2014/main" id="{A0304328-28C0-47F2-A35D-DED74F4E2AFF}"/>
              </a:ext>
            </a:extLst>
          </p:cNvPr>
          <p:cNvSpPr txBox="1"/>
          <p:nvPr/>
        </p:nvSpPr>
        <p:spPr>
          <a:xfrm>
            <a:off x="530067" y="4657986"/>
            <a:ext cx="3614598" cy="5116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Tree>
    <p:extLst>
      <p:ext uri="{BB962C8B-B14F-4D97-AF65-F5344CB8AC3E}">
        <p14:creationId xmlns:p14="http://schemas.microsoft.com/office/powerpoint/2010/main" val="2768646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26</a:t>
            </a:fld>
            <a:endParaRPr lang="en-US" altLang="ja-JP" dirty="0"/>
          </a:p>
        </p:txBody>
      </p:sp>
      <p:sp>
        <p:nvSpPr>
          <p:cNvPr id="6" name="テキスト ボックス 5">
            <a:extLst>
              <a:ext uri="{FF2B5EF4-FFF2-40B4-BE49-F238E27FC236}">
                <a16:creationId xmlns:a16="http://schemas.microsoft.com/office/drawing/2014/main" id="{FB3A5B78-AA7C-4075-A99B-6DCE9365E4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43</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DD48F91-68CD-405A-99C5-339CA879EE61}"/>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43</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21B001B8-A064-6408-448D-619E8C39CEF8}"/>
              </a:ext>
            </a:extLst>
          </p:cNvPr>
          <p:cNvPicPr>
            <a:picLocks noChangeAspect="1"/>
          </p:cNvPicPr>
          <p:nvPr/>
        </p:nvPicPr>
        <p:blipFill>
          <a:blip r:embed="rId2"/>
          <a:stretch>
            <a:fillRect/>
          </a:stretch>
        </p:blipFill>
        <p:spPr>
          <a:xfrm>
            <a:off x="3196800" y="3885827"/>
            <a:ext cx="2750400" cy="2062800"/>
          </a:xfrm>
          <a:prstGeom prst="rect">
            <a:avLst/>
          </a:prstGeom>
          <a:ln>
            <a:solidFill>
              <a:schemeClr val="tx1"/>
            </a:solidFill>
          </a:ln>
        </p:spPr>
      </p:pic>
    </p:spTree>
    <p:extLst>
      <p:ext uri="{BB962C8B-B14F-4D97-AF65-F5344CB8AC3E}">
        <p14:creationId xmlns:p14="http://schemas.microsoft.com/office/powerpoint/2010/main" val="930890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27</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59B9F6FC-A693-478B-BC05-EB41ED9341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FE05495F-91A7-15D8-7E46-260F2D24045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1535602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５．労働生産性と住民</a:t>
            </a:r>
            <a:r>
              <a:rPr lang="en-US" altLang="ja-JP" sz="4000" kern="0" dirty="0">
                <a:solidFill>
                  <a:schemeClr val="bg1"/>
                </a:solidFill>
              </a:rPr>
              <a:t>1</a:t>
            </a:r>
            <a:r>
              <a:rPr lang="ja-JP" altLang="en-US" sz="4000" kern="0" dirty="0">
                <a:solidFill>
                  <a:schemeClr val="bg1"/>
                </a:solidFill>
              </a:rPr>
              <a:t>人当たりの</a:t>
            </a:r>
            <a:endParaRPr lang="en-US" altLang="ja-JP" sz="4000" kern="0" dirty="0">
              <a:solidFill>
                <a:schemeClr val="bg1"/>
              </a:solidFill>
            </a:endParaRPr>
          </a:p>
          <a:p>
            <a:pPr algn="ctr"/>
            <a:r>
              <a:rPr lang="ja-JP" altLang="en-US" sz="4000" kern="0" dirty="0">
                <a:solidFill>
                  <a:schemeClr val="bg1"/>
                </a:solidFill>
              </a:rPr>
              <a:t>所得の関係</a:t>
            </a:r>
            <a:endParaRPr lang="en-US" altLang="ja-JP" sz="4000" kern="0" dirty="0">
              <a:solidFill>
                <a:schemeClr val="bg1"/>
              </a:solidFill>
            </a:endParaRPr>
          </a:p>
        </p:txBody>
      </p:sp>
    </p:spTree>
    <p:extLst>
      <p:ext uri="{BB962C8B-B14F-4D97-AF65-F5344CB8AC3E}">
        <p14:creationId xmlns:p14="http://schemas.microsoft.com/office/powerpoint/2010/main" val="17394520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sz="2200" dirty="0">
                <a:solidFill>
                  <a:srgbClr val="009999"/>
                </a:solidFill>
              </a:rPr>
              <a:t>現状分析：労働生産性と住民</a:t>
            </a:r>
            <a:r>
              <a:rPr lang="en-US" altLang="ja-JP" sz="2200" dirty="0">
                <a:solidFill>
                  <a:srgbClr val="009999"/>
                </a:solidFill>
              </a:rPr>
              <a:t>1</a:t>
            </a:r>
            <a:r>
              <a:rPr lang="ja-JP" altLang="en-US" sz="2200" dirty="0">
                <a:solidFill>
                  <a:srgbClr val="009999"/>
                </a:solidFill>
              </a:rPr>
              <a:t>人当たりの所得の関係　</a:t>
            </a:r>
            <a:r>
              <a:rPr lang="ja-JP" altLang="en-US" sz="1600" dirty="0">
                <a:solidFill>
                  <a:srgbClr val="009999"/>
                </a:solidFill>
              </a:rPr>
              <a:t>本資料の</a:t>
            </a:r>
            <a:r>
              <a:rPr lang="en-US" altLang="ja-JP" sz="1600" dirty="0">
                <a:solidFill>
                  <a:srgbClr val="009999"/>
                </a:solidFill>
              </a:rPr>
              <a:t>30</a:t>
            </a:r>
            <a:r>
              <a:rPr lang="ja-JP" altLang="en-US" sz="1600" dirty="0">
                <a:solidFill>
                  <a:srgbClr val="009999"/>
                </a:solidFill>
              </a:rPr>
              <a:t>、</a:t>
            </a:r>
            <a:r>
              <a:rPr lang="en-US" altLang="ja-JP" sz="1600" dirty="0">
                <a:solidFill>
                  <a:srgbClr val="009999"/>
                </a:solidFill>
              </a:rPr>
              <a:t>31</a:t>
            </a:r>
            <a:r>
              <a:rPr lang="ja-JP" altLang="en-US" sz="16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29</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3209" y="632848"/>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（１）夜間人口</a:t>
            </a:r>
            <a:r>
              <a:rPr lang="en-US" altLang="ja-JP" dirty="0">
                <a:solidFill>
                  <a:sysClr val="windowText" lastClr="000000"/>
                </a:solidFill>
              </a:rPr>
              <a:t>1</a:t>
            </a:r>
            <a:r>
              <a:rPr lang="ja-JP" altLang="en-US" dirty="0">
                <a:solidFill>
                  <a:sysClr val="windowText" lastClr="000000"/>
                </a:solidFill>
              </a:rPr>
              <a:t>人当たりの就業者数（職住比）の水準を把握する（本資料 </a:t>
            </a:r>
            <a:r>
              <a:rPr lang="en-US" altLang="ja-JP" dirty="0">
                <a:solidFill>
                  <a:sysClr val="windowText" lastClr="000000"/>
                </a:solidFill>
              </a:rPr>
              <a:t>30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BCB54911-33CB-4B62-A9CD-53E5ADA0980B}"/>
              </a:ext>
            </a:extLst>
          </p:cNvPr>
          <p:cNvSpPr txBox="1"/>
          <p:nvPr/>
        </p:nvSpPr>
        <p:spPr>
          <a:xfrm>
            <a:off x="233209" y="1041674"/>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全国平均より高い </a:t>
            </a:r>
            <a:endParaRPr lang="en-US" altLang="ja-JP" sz="1700" u="sng" dirty="0">
              <a:solidFill>
                <a:srgbClr val="009999"/>
              </a:solidFill>
            </a:endParaRPr>
          </a:p>
        </p:txBody>
      </p:sp>
      <p:sp>
        <p:nvSpPr>
          <p:cNvPr id="25" name="四角形: 角を丸くする 24">
            <a:extLst>
              <a:ext uri="{FF2B5EF4-FFF2-40B4-BE49-F238E27FC236}">
                <a16:creationId xmlns:a16="http://schemas.microsoft.com/office/drawing/2014/main" id="{D7F25013-4DED-47D7-AE87-6D91B2DA492B}"/>
              </a:ext>
            </a:extLst>
          </p:cNvPr>
          <p:cNvSpPr/>
          <p:nvPr/>
        </p:nvSpPr>
        <p:spPr bwMode="auto">
          <a:xfrm>
            <a:off x="5491749" y="1433077"/>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地域住民所得の高さの要因が夜間人口</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人当たりの就業者数（職住比）によるものか分析してみよう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755FABE1-9E5F-4D62-9173-2F2AC12A82AA}"/>
              </a:ext>
            </a:extLst>
          </p:cNvPr>
          <p:cNvSpPr txBox="1"/>
          <p:nvPr/>
        </p:nvSpPr>
        <p:spPr>
          <a:xfrm>
            <a:off x="762931" y="1356455"/>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8" name="テキスト ボックス 27">
            <a:extLst>
              <a:ext uri="{FF2B5EF4-FFF2-40B4-BE49-F238E27FC236}">
                <a16:creationId xmlns:a16="http://schemas.microsoft.com/office/drawing/2014/main" id="{6DBAC18B-9477-42DD-81A6-D600F0568847}"/>
              </a:ext>
            </a:extLst>
          </p:cNvPr>
          <p:cNvSpPr txBox="1"/>
          <p:nvPr/>
        </p:nvSpPr>
        <p:spPr>
          <a:xfrm>
            <a:off x="762931" y="2124729"/>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9" name="テキスト ボックス 28">
            <a:extLst>
              <a:ext uri="{FF2B5EF4-FFF2-40B4-BE49-F238E27FC236}">
                <a16:creationId xmlns:a16="http://schemas.microsoft.com/office/drawing/2014/main" id="{2895E649-EA68-4FA7-B037-96C74836BC3E}"/>
              </a:ext>
            </a:extLst>
          </p:cNvPr>
          <p:cNvSpPr txBox="1"/>
          <p:nvPr/>
        </p:nvSpPr>
        <p:spPr>
          <a:xfrm>
            <a:off x="233209" y="1803258"/>
            <a:ext cx="5128369"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全国平均より低い </a:t>
            </a:r>
            <a:endParaRPr lang="en-US" altLang="ja-JP" sz="1700" u="sng" dirty="0">
              <a:solidFill>
                <a:srgbClr val="009999"/>
              </a:solidFill>
            </a:endParaRPr>
          </a:p>
        </p:txBody>
      </p:sp>
      <p:sp>
        <p:nvSpPr>
          <p:cNvPr id="16" name="テキスト ボックス 15">
            <a:extLst>
              <a:ext uri="{FF2B5EF4-FFF2-40B4-BE49-F238E27FC236}">
                <a16:creationId xmlns:a16="http://schemas.microsoft.com/office/drawing/2014/main" id="{7EA326C6-7EC0-471E-8B4A-A5C9F5358493}"/>
              </a:ext>
            </a:extLst>
          </p:cNvPr>
          <p:cNvSpPr txBox="1"/>
          <p:nvPr/>
        </p:nvSpPr>
        <p:spPr>
          <a:xfrm>
            <a:off x="233209" y="250403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（２）労働生産性と住民</a:t>
            </a:r>
            <a:r>
              <a:rPr lang="en-US" altLang="ja-JP" dirty="0">
                <a:solidFill>
                  <a:sysClr val="windowText" lastClr="000000"/>
                </a:solidFill>
              </a:rPr>
              <a:t>1</a:t>
            </a:r>
            <a:r>
              <a:rPr lang="ja-JP" altLang="en-US" dirty="0">
                <a:solidFill>
                  <a:sysClr val="windowText" lastClr="000000"/>
                </a:solidFill>
              </a:rPr>
              <a:t>人当たりの所得の関係を分析する（本資料 </a:t>
            </a:r>
            <a:r>
              <a:rPr lang="en-US" altLang="ja-JP" dirty="0">
                <a:solidFill>
                  <a:sysClr val="windowText" lastClr="000000"/>
                </a:solidFill>
              </a:rPr>
              <a:t>31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18" name="四角形: 角を丸くする 17">
            <a:extLst>
              <a:ext uri="{FF2B5EF4-FFF2-40B4-BE49-F238E27FC236}">
                <a16:creationId xmlns:a16="http://schemas.microsoft.com/office/drawing/2014/main" id="{68060563-AF9E-4F2B-A6E8-97731A2BB39C}"/>
              </a:ext>
            </a:extLst>
          </p:cNvPr>
          <p:cNvSpPr/>
          <p:nvPr/>
        </p:nvSpPr>
        <p:spPr bwMode="auto">
          <a:xfrm>
            <a:off x="6612747" y="5132387"/>
            <a:ext cx="2465683" cy="907324"/>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労働生産性と住民</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人当たりの所得の順位に違いが生じる要因を分析してみよう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F1B24B2E-CEBA-43EE-87BC-5D58E534B44F}"/>
              </a:ext>
            </a:extLst>
          </p:cNvPr>
          <p:cNvSpPr txBox="1"/>
          <p:nvPr/>
        </p:nvSpPr>
        <p:spPr>
          <a:xfrm>
            <a:off x="295377" y="2885508"/>
            <a:ext cx="8783053" cy="3185487"/>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b="0" dirty="0">
                <a:solidFill>
                  <a:srgbClr val="008080"/>
                </a:solidFill>
              </a:rPr>
              <a:t>①　地域住民所得の結果を記入</a:t>
            </a:r>
            <a:r>
              <a:rPr lang="ja-JP" altLang="en-US" sz="1200" b="0" dirty="0">
                <a:solidFill>
                  <a:srgbClr val="009999"/>
                </a:solidFill>
              </a:rPr>
              <a:t>（本資料 </a:t>
            </a:r>
            <a:r>
              <a:rPr lang="en-US" altLang="ja-JP" sz="1200" b="0" dirty="0">
                <a:solidFill>
                  <a:srgbClr val="009999"/>
                </a:solidFill>
              </a:rPr>
              <a:t>7</a:t>
            </a:r>
            <a:r>
              <a:rPr lang="ja-JP" altLang="en-US" sz="1200" b="0" dirty="0">
                <a:solidFill>
                  <a:srgbClr val="009999"/>
                </a:solidFill>
              </a:rPr>
              <a:t>スライド）</a:t>
            </a:r>
            <a:endParaRPr lang="en-US" altLang="ja-JP" sz="1200" b="0" dirty="0">
              <a:solidFill>
                <a:srgbClr val="009999"/>
              </a:solidFill>
            </a:endParaRPr>
          </a:p>
          <a:p>
            <a:pPr algn="l">
              <a:spcAft>
                <a:spcPts val="600"/>
              </a:spcAft>
            </a:pPr>
            <a:endParaRPr lang="en-US" altLang="ja-JP" sz="800" b="0" dirty="0">
              <a:solidFill>
                <a:srgbClr val="009999"/>
              </a:solidFill>
            </a:endParaRPr>
          </a:p>
          <a:p>
            <a:pPr algn="l">
              <a:spcAft>
                <a:spcPts val="600"/>
              </a:spcAft>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労働生産性の結果を記入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分配面の所得の流出入の結果を記入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職住比の結果を記入</a:t>
            </a:r>
            <a:r>
              <a:rPr lang="ja-JP" altLang="en-US" sz="1200" b="0" dirty="0">
                <a:solidFill>
                  <a:srgbClr val="009999"/>
                </a:solidFill>
              </a:rPr>
              <a:t>（本資料</a:t>
            </a:r>
            <a:r>
              <a:rPr lang="en-US" altLang="ja-JP" sz="1200" b="0" dirty="0">
                <a:solidFill>
                  <a:srgbClr val="009999"/>
                </a:solidFill>
              </a:rPr>
              <a:t>30</a:t>
            </a:r>
            <a:r>
              <a:rPr lang="ja-JP" altLang="en-US" sz="1200" b="0" dirty="0">
                <a:solidFill>
                  <a:srgbClr val="009999"/>
                </a:solidFill>
              </a:rPr>
              <a:t>スライド）</a:t>
            </a:r>
            <a:endParaRPr lang="en-US" altLang="ja-JP" sz="1200" b="0" dirty="0">
              <a:solidFill>
                <a:srgbClr val="009999"/>
              </a:solidFill>
            </a:endParaRPr>
          </a:p>
        </p:txBody>
      </p:sp>
      <p:sp>
        <p:nvSpPr>
          <p:cNvPr id="14" name="テキスト ボックス 13">
            <a:extLst>
              <a:ext uri="{FF2B5EF4-FFF2-40B4-BE49-F238E27FC236}">
                <a16:creationId xmlns:a16="http://schemas.microsoft.com/office/drawing/2014/main" id="{532C7066-D975-4CC4-AC8E-9E1D7D88F2F4}"/>
              </a:ext>
            </a:extLst>
          </p:cNvPr>
          <p:cNvSpPr txBox="1"/>
          <p:nvPr/>
        </p:nvSpPr>
        <p:spPr>
          <a:xfrm>
            <a:off x="1116962" y="316123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地域住民所得の値を記入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44422498-E193-4969-A201-62C7F520CFD5}"/>
              </a:ext>
            </a:extLst>
          </p:cNvPr>
          <p:cNvSpPr txBox="1"/>
          <p:nvPr/>
        </p:nvSpPr>
        <p:spPr>
          <a:xfrm>
            <a:off x="747110" y="314816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 name="楕円 2">
            <a:extLst>
              <a:ext uri="{FF2B5EF4-FFF2-40B4-BE49-F238E27FC236}">
                <a16:creationId xmlns:a16="http://schemas.microsoft.com/office/drawing/2014/main" id="{B9F86A1F-99D0-4E4E-B57F-810A653A82A6}"/>
              </a:ext>
            </a:extLst>
          </p:cNvPr>
          <p:cNvSpPr/>
          <p:nvPr/>
        </p:nvSpPr>
        <p:spPr bwMode="auto">
          <a:xfrm>
            <a:off x="3887278"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0" name="楕円 19">
            <a:extLst>
              <a:ext uri="{FF2B5EF4-FFF2-40B4-BE49-F238E27FC236}">
                <a16:creationId xmlns:a16="http://schemas.microsoft.com/office/drawing/2014/main" id="{5FF60BDD-F7D0-4E71-979C-F2220D2E6C88}"/>
              </a:ext>
            </a:extLst>
          </p:cNvPr>
          <p:cNvSpPr/>
          <p:nvPr/>
        </p:nvSpPr>
        <p:spPr bwMode="auto">
          <a:xfrm>
            <a:off x="5422874"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a:extLst>
              <a:ext uri="{FF2B5EF4-FFF2-40B4-BE49-F238E27FC236}">
                <a16:creationId xmlns:a16="http://schemas.microsoft.com/office/drawing/2014/main" id="{5A4B818D-31BB-4F6E-A631-73EFF41613D0}"/>
              </a:ext>
            </a:extLst>
          </p:cNvPr>
          <p:cNvSpPr/>
          <p:nvPr/>
        </p:nvSpPr>
        <p:spPr bwMode="auto">
          <a:xfrm>
            <a:off x="6153093"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a:extLst>
              <a:ext uri="{FF2B5EF4-FFF2-40B4-BE49-F238E27FC236}">
                <a16:creationId xmlns:a16="http://schemas.microsoft.com/office/drawing/2014/main" id="{D9F58389-0B46-4472-A63A-46F33E09622D}"/>
              </a:ext>
            </a:extLst>
          </p:cNvPr>
          <p:cNvSpPr txBox="1"/>
          <p:nvPr/>
        </p:nvSpPr>
        <p:spPr>
          <a:xfrm>
            <a:off x="1116962" y="4092333"/>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労働生産性の値を記入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24" name="テキスト ボックス 23">
            <a:extLst>
              <a:ext uri="{FF2B5EF4-FFF2-40B4-BE49-F238E27FC236}">
                <a16:creationId xmlns:a16="http://schemas.microsoft.com/office/drawing/2014/main" id="{C18B4839-10B5-4552-9794-BA703E27F27F}"/>
              </a:ext>
            </a:extLst>
          </p:cNvPr>
          <p:cNvSpPr txBox="1"/>
          <p:nvPr/>
        </p:nvSpPr>
        <p:spPr>
          <a:xfrm>
            <a:off x="746550" y="4055847"/>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6" name="楕円 25">
            <a:extLst>
              <a:ext uri="{FF2B5EF4-FFF2-40B4-BE49-F238E27FC236}">
                <a16:creationId xmlns:a16="http://schemas.microsoft.com/office/drawing/2014/main" id="{AFA81E23-42E2-4453-BB14-A987E8BF5958}"/>
              </a:ext>
            </a:extLst>
          </p:cNvPr>
          <p:cNvSpPr/>
          <p:nvPr/>
        </p:nvSpPr>
        <p:spPr bwMode="auto">
          <a:xfrm>
            <a:off x="3887278"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0" name="楕円 29">
            <a:extLst>
              <a:ext uri="{FF2B5EF4-FFF2-40B4-BE49-F238E27FC236}">
                <a16:creationId xmlns:a16="http://schemas.microsoft.com/office/drawing/2014/main" id="{72260DAE-6C8D-4CCA-9A6C-E4983102B082}"/>
              </a:ext>
            </a:extLst>
          </p:cNvPr>
          <p:cNvSpPr/>
          <p:nvPr/>
        </p:nvSpPr>
        <p:spPr bwMode="auto">
          <a:xfrm>
            <a:off x="5422874"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a:extLst>
              <a:ext uri="{FF2B5EF4-FFF2-40B4-BE49-F238E27FC236}">
                <a16:creationId xmlns:a16="http://schemas.microsoft.com/office/drawing/2014/main" id="{48266D9F-654D-4186-AC2B-1E59D41F40E4}"/>
              </a:ext>
            </a:extLst>
          </p:cNvPr>
          <p:cNvSpPr/>
          <p:nvPr/>
        </p:nvSpPr>
        <p:spPr bwMode="auto">
          <a:xfrm>
            <a:off x="6153093"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a:extLst>
              <a:ext uri="{FF2B5EF4-FFF2-40B4-BE49-F238E27FC236}">
                <a16:creationId xmlns:a16="http://schemas.microsoft.com/office/drawing/2014/main" id="{36DDF943-AC04-4F69-9AD2-D157EB2FBBAE}"/>
              </a:ext>
            </a:extLst>
          </p:cNvPr>
          <p:cNvSpPr txBox="1"/>
          <p:nvPr/>
        </p:nvSpPr>
        <p:spPr>
          <a:xfrm>
            <a:off x="1117522" y="5044611"/>
            <a:ext cx="7960908"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「本社等」「通勤」「財政移転」について、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分配面の「合計」の結果について、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p:txBody>
      </p:sp>
      <p:sp>
        <p:nvSpPr>
          <p:cNvPr id="33" name="テキスト ボックス 32">
            <a:extLst>
              <a:ext uri="{FF2B5EF4-FFF2-40B4-BE49-F238E27FC236}">
                <a16:creationId xmlns:a16="http://schemas.microsoft.com/office/drawing/2014/main" id="{6F121B06-BFFA-41B2-99F5-4A9FBEB544EC}"/>
              </a:ext>
            </a:extLst>
          </p:cNvPr>
          <p:cNvSpPr txBox="1"/>
          <p:nvPr/>
        </p:nvSpPr>
        <p:spPr>
          <a:xfrm>
            <a:off x="746550" y="5025648"/>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6" name="テキスト ボックス 35">
            <a:extLst>
              <a:ext uri="{FF2B5EF4-FFF2-40B4-BE49-F238E27FC236}">
                <a16:creationId xmlns:a16="http://schemas.microsoft.com/office/drawing/2014/main" id="{6958BADF-654B-420C-91F2-9A87C0742EA9}"/>
              </a:ext>
            </a:extLst>
          </p:cNvPr>
          <p:cNvSpPr txBox="1"/>
          <p:nvPr/>
        </p:nvSpPr>
        <p:spPr>
          <a:xfrm>
            <a:off x="1116962" y="596739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職住比の値を記入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37" name="テキスト ボックス 36">
            <a:extLst>
              <a:ext uri="{FF2B5EF4-FFF2-40B4-BE49-F238E27FC236}">
                <a16:creationId xmlns:a16="http://schemas.microsoft.com/office/drawing/2014/main" id="{E0095DE0-1527-4FB9-B6E7-72F9E91B64A8}"/>
              </a:ext>
            </a:extLst>
          </p:cNvPr>
          <p:cNvSpPr txBox="1"/>
          <p:nvPr/>
        </p:nvSpPr>
        <p:spPr>
          <a:xfrm>
            <a:off x="745990" y="590642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8" name="楕円 37">
            <a:extLst>
              <a:ext uri="{FF2B5EF4-FFF2-40B4-BE49-F238E27FC236}">
                <a16:creationId xmlns:a16="http://schemas.microsoft.com/office/drawing/2014/main" id="{E39ED6BB-9117-4AED-A363-EE45C6BB11A4}"/>
              </a:ext>
            </a:extLst>
          </p:cNvPr>
          <p:cNvSpPr/>
          <p:nvPr/>
        </p:nvSpPr>
        <p:spPr bwMode="auto">
          <a:xfrm>
            <a:off x="3887278"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9" name="楕円 38">
            <a:extLst>
              <a:ext uri="{FF2B5EF4-FFF2-40B4-BE49-F238E27FC236}">
                <a16:creationId xmlns:a16="http://schemas.microsoft.com/office/drawing/2014/main" id="{46AC2E1F-1CB8-44E8-9FFF-690E42B37086}"/>
              </a:ext>
            </a:extLst>
          </p:cNvPr>
          <p:cNvSpPr/>
          <p:nvPr/>
        </p:nvSpPr>
        <p:spPr bwMode="auto">
          <a:xfrm>
            <a:off x="5422874"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0" name="楕円 39">
            <a:extLst>
              <a:ext uri="{FF2B5EF4-FFF2-40B4-BE49-F238E27FC236}">
                <a16:creationId xmlns:a16="http://schemas.microsoft.com/office/drawing/2014/main" id="{FE5D39BB-2A5A-430A-BBED-FDE2C1D2DFED}"/>
              </a:ext>
            </a:extLst>
          </p:cNvPr>
          <p:cNvSpPr/>
          <p:nvPr/>
        </p:nvSpPr>
        <p:spPr bwMode="auto">
          <a:xfrm>
            <a:off x="6153093"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Tree>
    <p:extLst>
      <p:ext uri="{BB962C8B-B14F-4D97-AF65-F5344CB8AC3E}">
        <p14:creationId xmlns:p14="http://schemas.microsoft.com/office/powerpoint/2010/main" val="626169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a:extLst>
              <a:ext uri="{FF2B5EF4-FFF2-40B4-BE49-F238E27FC236}">
                <a16:creationId xmlns:a16="http://schemas.microsoft.com/office/drawing/2014/main" id="{FFFC388D-E095-4478-8A9F-921EEAE3DCCB}"/>
              </a:ext>
            </a:extLst>
          </p:cNvPr>
          <p:cNvPicPr>
            <a:picLocks noChangeAspect="1"/>
          </p:cNvPicPr>
          <p:nvPr/>
        </p:nvPicPr>
        <p:blipFill>
          <a:blip r:embed="rId2"/>
          <a:stretch>
            <a:fillRect/>
          </a:stretch>
        </p:blipFill>
        <p:spPr>
          <a:xfrm>
            <a:off x="886931" y="4763529"/>
            <a:ext cx="2217354" cy="1663200"/>
          </a:xfrm>
          <a:prstGeom prst="rect">
            <a:avLst/>
          </a:prstGeom>
          <a:ln w="28575">
            <a:solidFill>
              <a:srgbClr val="008080"/>
            </a:solidFill>
          </a:ln>
        </p:spPr>
      </p:pic>
      <p:sp>
        <p:nvSpPr>
          <p:cNvPr id="2" name="タイトル 1">
            <a:extLst>
              <a:ext uri="{FF2B5EF4-FFF2-40B4-BE49-F238E27FC236}">
                <a16:creationId xmlns:a16="http://schemas.microsoft.com/office/drawing/2014/main" id="{33F32F29-7996-42DE-A150-CBBCFBDD25D3}"/>
              </a:ext>
            </a:extLst>
          </p:cNvPr>
          <p:cNvSpPr>
            <a:spLocks noGrp="1"/>
          </p:cNvSpPr>
          <p:nvPr>
            <p:ph type="ctrTitle"/>
          </p:nvPr>
        </p:nvSpPr>
        <p:spPr/>
        <p:txBody>
          <a:bodyPr/>
          <a:lstStyle/>
          <a:p>
            <a:r>
              <a:rPr lang="ja-JP" altLang="en-US" dirty="0">
                <a:solidFill>
                  <a:srgbClr val="009999"/>
                </a:solidFill>
              </a:rPr>
              <a:t>演習ブックの作成方法</a:t>
            </a:r>
            <a:endParaRPr kumimoji="1" lang="ja-JP" altLang="en-US" dirty="0"/>
          </a:p>
        </p:txBody>
      </p:sp>
      <p:sp>
        <p:nvSpPr>
          <p:cNvPr id="3" name="スライド番号プレースホルダー 2">
            <a:extLst>
              <a:ext uri="{FF2B5EF4-FFF2-40B4-BE49-F238E27FC236}">
                <a16:creationId xmlns:a16="http://schemas.microsoft.com/office/drawing/2014/main" id="{57FC7AE4-EBCB-4C7B-A0EA-8B0DFD849992}"/>
              </a:ext>
            </a:extLst>
          </p:cNvPr>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
        <p:nvSpPr>
          <p:cNvPr id="12" name="テキスト ボックス 11">
            <a:extLst>
              <a:ext uri="{FF2B5EF4-FFF2-40B4-BE49-F238E27FC236}">
                <a16:creationId xmlns:a16="http://schemas.microsoft.com/office/drawing/2014/main" id="{0767A1A9-645B-4660-870A-31FDB8337480}"/>
              </a:ext>
            </a:extLst>
          </p:cNvPr>
          <p:cNvSpPr txBox="1"/>
          <p:nvPr/>
        </p:nvSpPr>
        <p:spPr>
          <a:xfrm>
            <a:off x="291465" y="992611"/>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①</a:t>
            </a:r>
          </a:p>
        </p:txBody>
      </p:sp>
      <p:sp>
        <p:nvSpPr>
          <p:cNvPr id="14" name="テキスト ボックス 13">
            <a:extLst>
              <a:ext uri="{FF2B5EF4-FFF2-40B4-BE49-F238E27FC236}">
                <a16:creationId xmlns:a16="http://schemas.microsoft.com/office/drawing/2014/main" id="{9760FB37-C6EB-4D95-A66B-95F9AC0154EB}"/>
              </a:ext>
            </a:extLst>
          </p:cNvPr>
          <p:cNvSpPr txBox="1"/>
          <p:nvPr/>
        </p:nvSpPr>
        <p:spPr>
          <a:xfrm>
            <a:off x="163830" y="557636"/>
            <a:ext cx="8982074" cy="45318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sz="2000" dirty="0">
                <a:solidFill>
                  <a:srgbClr val="008080"/>
                </a:solidFill>
              </a:rPr>
              <a:t>まず、以下の手順で演習ブックを完成させてください。</a:t>
            </a:r>
            <a:endParaRPr lang="en-US" altLang="ja-JP" sz="2000" dirty="0">
              <a:solidFill>
                <a:srgbClr val="008080"/>
              </a:solidFill>
            </a:endParaRPr>
          </a:p>
        </p:txBody>
      </p:sp>
      <p:sp>
        <p:nvSpPr>
          <p:cNvPr id="25" name="テキスト ボックス 24">
            <a:extLst>
              <a:ext uri="{FF2B5EF4-FFF2-40B4-BE49-F238E27FC236}">
                <a16:creationId xmlns:a16="http://schemas.microsoft.com/office/drawing/2014/main" id="{8A0B6F92-FBE1-4ADD-BFFA-EDCDDCBF1B77}"/>
              </a:ext>
            </a:extLst>
          </p:cNvPr>
          <p:cNvSpPr txBox="1"/>
          <p:nvPr/>
        </p:nvSpPr>
        <p:spPr>
          <a:xfrm>
            <a:off x="3657042" y="1442467"/>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just">
              <a:spcAft>
                <a:spcPts val="600"/>
              </a:spcAft>
              <a:buFont typeface="+mj-ea"/>
              <a:buAutoNum type="circleNumDbPlain"/>
            </a:pPr>
            <a:r>
              <a:rPr lang="ja-JP" altLang="en-US" sz="2000" dirty="0">
                <a:solidFill>
                  <a:srgbClr val="008080"/>
                </a:solidFill>
              </a:rPr>
              <a:t>左図のような挿入箇所を示したスライドがあります。</a:t>
            </a:r>
            <a:endParaRPr lang="en-US" altLang="ja-JP" sz="2000" dirty="0">
              <a:solidFill>
                <a:srgbClr val="008080"/>
              </a:solidFill>
            </a:endParaRPr>
          </a:p>
        </p:txBody>
      </p:sp>
      <p:sp>
        <p:nvSpPr>
          <p:cNvPr id="34" name="テキスト ボックス 33">
            <a:extLst>
              <a:ext uri="{FF2B5EF4-FFF2-40B4-BE49-F238E27FC236}">
                <a16:creationId xmlns:a16="http://schemas.microsoft.com/office/drawing/2014/main" id="{4D576A60-6BB9-4312-B9CF-42F13808B40A}"/>
              </a:ext>
            </a:extLst>
          </p:cNvPr>
          <p:cNvSpPr txBox="1"/>
          <p:nvPr/>
        </p:nvSpPr>
        <p:spPr>
          <a:xfrm>
            <a:off x="291465" y="2874373"/>
            <a:ext cx="488171" cy="523220"/>
          </a:xfrm>
          <a:prstGeom prst="rect">
            <a:avLst/>
          </a:prstGeom>
          <a:solidFill>
            <a:srgbClr val="008080"/>
          </a:solidFill>
        </p:spPr>
        <p:txBody>
          <a:bodyPr wrap="square" rtlCol="0">
            <a:spAutoFit/>
          </a:bodyPr>
          <a:lstStyle/>
          <a:p>
            <a:pPr algn="ctr"/>
            <a:r>
              <a:rPr lang="ja-JP" altLang="en-US" sz="2800" b="1" dirty="0">
                <a:solidFill>
                  <a:schemeClr val="bg1"/>
                </a:solidFill>
                <a:latin typeface="Meiryo UI" panose="020B0604030504040204" pitchFamily="50" charset="-128"/>
                <a:ea typeface="Meiryo UI" panose="020B0604030504040204" pitchFamily="50" charset="-128"/>
              </a:rPr>
              <a:t>②</a:t>
            </a:r>
            <a:endParaRPr kumimoji="1" lang="ja-JP" altLang="en-US" sz="2800" b="1" dirty="0">
              <a:solidFill>
                <a:schemeClr val="bg1"/>
              </a:solidFill>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FDCE2FCA-1587-4073-A273-84205C650100}"/>
              </a:ext>
            </a:extLst>
          </p:cNvPr>
          <p:cNvSpPr txBox="1"/>
          <p:nvPr/>
        </p:nvSpPr>
        <p:spPr>
          <a:xfrm>
            <a:off x="291465" y="4756135"/>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③</a:t>
            </a:r>
          </a:p>
        </p:txBody>
      </p:sp>
      <p:sp>
        <p:nvSpPr>
          <p:cNvPr id="36" name="テキスト ボックス 35">
            <a:extLst>
              <a:ext uri="{FF2B5EF4-FFF2-40B4-BE49-F238E27FC236}">
                <a16:creationId xmlns:a16="http://schemas.microsoft.com/office/drawing/2014/main" id="{C81BAB77-6B21-43F0-BAC9-FDDCE9361FAA}"/>
              </a:ext>
            </a:extLst>
          </p:cNvPr>
          <p:cNvSpPr txBox="1"/>
          <p:nvPr/>
        </p:nvSpPr>
        <p:spPr>
          <a:xfrm>
            <a:off x="3657042" y="3013900"/>
            <a:ext cx="5058334" cy="137651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2"/>
            </a:pPr>
            <a:r>
              <a:rPr lang="ja-JP" altLang="en-US" sz="2000" dirty="0">
                <a:solidFill>
                  <a:srgbClr val="008080"/>
                </a:solidFill>
              </a:rPr>
              <a:t>出力資料から、</a:t>
            </a:r>
            <a:r>
              <a:rPr lang="ja-JP" altLang="en-US" sz="2000" dirty="0">
                <a:solidFill>
                  <a:srgbClr val="FF0000"/>
                </a:solidFill>
              </a:rPr>
              <a:t>指定したスライド番号のスライドを挿入</a:t>
            </a:r>
            <a:r>
              <a:rPr lang="ja-JP" altLang="en-US" sz="2000" dirty="0">
                <a:solidFill>
                  <a:srgbClr val="008080"/>
                </a:solidFill>
              </a:rPr>
              <a:t>してください。</a:t>
            </a:r>
            <a:br>
              <a:rPr lang="en-US" altLang="ja-JP" sz="2000" dirty="0">
                <a:solidFill>
                  <a:srgbClr val="008080"/>
                </a:solidFill>
              </a:rPr>
            </a:br>
            <a:r>
              <a:rPr lang="ja-JP" altLang="en-US" sz="2000" dirty="0">
                <a:solidFill>
                  <a:srgbClr val="008080"/>
                </a:solidFill>
              </a:rPr>
              <a:t>左図の場合は、出力資料のスライド</a:t>
            </a:r>
            <a:r>
              <a:rPr lang="en-US" altLang="ja-JP" sz="2000" dirty="0">
                <a:solidFill>
                  <a:srgbClr val="008080"/>
                </a:solidFill>
              </a:rPr>
              <a:t>7</a:t>
            </a:r>
            <a:r>
              <a:rPr lang="ja-JP" altLang="en-US" sz="2000" dirty="0">
                <a:solidFill>
                  <a:srgbClr val="008080"/>
                </a:solidFill>
              </a:rPr>
              <a:t>をスライドごと挿入してください。</a:t>
            </a:r>
            <a:endParaRPr lang="en-US" altLang="ja-JP" sz="2000" dirty="0">
              <a:solidFill>
                <a:srgbClr val="008080"/>
              </a:solidFill>
            </a:endParaRPr>
          </a:p>
        </p:txBody>
      </p:sp>
      <p:sp>
        <p:nvSpPr>
          <p:cNvPr id="37" name="テキスト ボックス 36">
            <a:extLst>
              <a:ext uri="{FF2B5EF4-FFF2-40B4-BE49-F238E27FC236}">
                <a16:creationId xmlns:a16="http://schemas.microsoft.com/office/drawing/2014/main" id="{A128D853-5135-467B-802D-580EECD1A4B7}"/>
              </a:ext>
            </a:extLst>
          </p:cNvPr>
          <p:cNvSpPr txBox="1"/>
          <p:nvPr/>
        </p:nvSpPr>
        <p:spPr>
          <a:xfrm>
            <a:off x="3657042" y="5226056"/>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3"/>
            </a:pPr>
            <a:r>
              <a:rPr lang="ja-JP" altLang="en-US" sz="2000" dirty="0">
                <a:solidFill>
                  <a:srgbClr val="008080"/>
                </a:solidFill>
              </a:rPr>
              <a:t>指定したスライドを挿入した後、</a:t>
            </a:r>
            <a:r>
              <a:rPr lang="ja-JP" altLang="en-US" sz="2000" dirty="0">
                <a:solidFill>
                  <a:srgbClr val="FF0000"/>
                </a:solidFill>
              </a:rPr>
              <a:t>挿入箇所を示したスライドは削除</a:t>
            </a:r>
            <a:r>
              <a:rPr lang="ja-JP" altLang="en-US" sz="2000" dirty="0">
                <a:solidFill>
                  <a:srgbClr val="008080"/>
                </a:solidFill>
              </a:rPr>
              <a:t>してください。</a:t>
            </a:r>
            <a:endParaRPr lang="en-US" altLang="ja-JP" sz="2000" dirty="0">
              <a:solidFill>
                <a:srgbClr val="008080"/>
              </a:solidFill>
            </a:endParaRPr>
          </a:p>
        </p:txBody>
      </p:sp>
      <p:cxnSp>
        <p:nvCxnSpPr>
          <p:cNvPr id="42" name="直線コネクタ 41">
            <a:extLst>
              <a:ext uri="{FF2B5EF4-FFF2-40B4-BE49-F238E27FC236}">
                <a16:creationId xmlns:a16="http://schemas.microsoft.com/office/drawing/2014/main" id="{A0870319-B738-445D-BCF1-4F6F5CEE90F0}"/>
              </a:ext>
            </a:extLst>
          </p:cNvPr>
          <p:cNvCxnSpPr>
            <a:cxnSpLocks/>
          </p:cNvCxnSpPr>
          <p:nvPr/>
        </p:nvCxnSpPr>
        <p:spPr bwMode="auto">
          <a:xfrm flipH="1">
            <a:off x="1086928" y="4745924"/>
            <a:ext cx="1638105" cy="1660313"/>
          </a:xfrm>
          <a:prstGeom prst="line">
            <a:avLst/>
          </a:prstGeom>
          <a:noFill/>
          <a:ln w="127000" cap="flat" cmpd="sng" algn="ctr">
            <a:solidFill>
              <a:srgbClr val="FF0000"/>
            </a:solidFill>
            <a:prstDash val="solid"/>
            <a:miter lim="800000"/>
            <a:headEnd type="none" w="med" len="med"/>
            <a:tailEnd type="none" w="med" len="med"/>
          </a:ln>
          <a:effectLst/>
        </p:spPr>
      </p:cxnSp>
      <p:cxnSp>
        <p:nvCxnSpPr>
          <p:cNvPr id="56" name="直線コネクタ 55">
            <a:extLst>
              <a:ext uri="{FF2B5EF4-FFF2-40B4-BE49-F238E27FC236}">
                <a16:creationId xmlns:a16="http://schemas.microsoft.com/office/drawing/2014/main" id="{D2F0E689-EE89-40D4-A04B-890C2ACEC172}"/>
              </a:ext>
            </a:extLst>
          </p:cNvPr>
          <p:cNvCxnSpPr>
            <a:cxnSpLocks/>
          </p:cNvCxnSpPr>
          <p:nvPr/>
        </p:nvCxnSpPr>
        <p:spPr bwMode="auto">
          <a:xfrm>
            <a:off x="1125029" y="4723276"/>
            <a:ext cx="1693602" cy="1721058"/>
          </a:xfrm>
          <a:prstGeom prst="line">
            <a:avLst/>
          </a:prstGeom>
          <a:noFill/>
          <a:ln w="127000" cap="flat" cmpd="sng" algn="ctr">
            <a:solidFill>
              <a:srgbClr val="FF0000"/>
            </a:solidFill>
            <a:prstDash val="solid"/>
            <a:miter lim="800000"/>
            <a:headEnd type="none" w="med" len="med"/>
            <a:tailEnd type="none" w="med" len="med"/>
          </a:ln>
          <a:effectLst/>
        </p:spPr>
      </p:cxnSp>
      <p:pic>
        <p:nvPicPr>
          <p:cNvPr id="6" name="図 5">
            <a:extLst>
              <a:ext uri="{FF2B5EF4-FFF2-40B4-BE49-F238E27FC236}">
                <a16:creationId xmlns:a16="http://schemas.microsoft.com/office/drawing/2014/main" id="{ED28038B-0C1A-4A1F-9083-4F89EF11F3BF}"/>
              </a:ext>
            </a:extLst>
          </p:cNvPr>
          <p:cNvPicPr>
            <a:picLocks noChangeAspect="1"/>
          </p:cNvPicPr>
          <p:nvPr/>
        </p:nvPicPr>
        <p:blipFill>
          <a:blip r:embed="rId3"/>
          <a:stretch>
            <a:fillRect/>
          </a:stretch>
        </p:blipFill>
        <p:spPr>
          <a:xfrm>
            <a:off x="856169" y="2872357"/>
            <a:ext cx="1677820" cy="1299960"/>
          </a:xfrm>
          <a:prstGeom prst="rect">
            <a:avLst/>
          </a:prstGeom>
        </p:spPr>
      </p:pic>
      <p:grpSp>
        <p:nvGrpSpPr>
          <p:cNvPr id="13" name="グループ化 12">
            <a:extLst>
              <a:ext uri="{FF2B5EF4-FFF2-40B4-BE49-F238E27FC236}">
                <a16:creationId xmlns:a16="http://schemas.microsoft.com/office/drawing/2014/main" id="{52E31917-85E0-4E92-B579-47DEC6882FC8}"/>
              </a:ext>
            </a:extLst>
          </p:cNvPr>
          <p:cNvGrpSpPr/>
          <p:nvPr/>
        </p:nvGrpSpPr>
        <p:grpSpPr>
          <a:xfrm>
            <a:off x="838053" y="2872357"/>
            <a:ext cx="2217600" cy="1663200"/>
            <a:chOff x="857495" y="2982292"/>
            <a:chExt cx="2176945" cy="1659600"/>
          </a:xfrm>
        </p:grpSpPr>
        <p:pic>
          <p:nvPicPr>
            <p:cNvPr id="8" name="図 7">
              <a:extLst>
                <a:ext uri="{FF2B5EF4-FFF2-40B4-BE49-F238E27FC236}">
                  <a16:creationId xmlns:a16="http://schemas.microsoft.com/office/drawing/2014/main" id="{CB5A18AD-2EE1-47A9-A454-ED6EED6A3EBC}"/>
                </a:ext>
              </a:extLst>
            </p:cNvPr>
            <p:cNvPicPr>
              <a:picLocks noChangeAspect="1"/>
            </p:cNvPicPr>
            <p:nvPr/>
          </p:nvPicPr>
          <p:blipFill>
            <a:blip r:embed="rId4"/>
            <a:stretch>
              <a:fillRect/>
            </a:stretch>
          </p:blipFill>
          <p:spPr>
            <a:xfrm>
              <a:off x="1470193" y="3470037"/>
              <a:ext cx="1508184" cy="1131264"/>
            </a:xfrm>
            <a:prstGeom prst="rect">
              <a:avLst/>
            </a:prstGeom>
            <a:ln w="19050">
              <a:solidFill>
                <a:srgbClr val="FF0000"/>
              </a:solidFill>
            </a:ln>
          </p:spPr>
        </p:pic>
        <p:sp>
          <p:nvSpPr>
            <p:cNvPr id="9" name="正方形/長方形 8">
              <a:extLst>
                <a:ext uri="{FF2B5EF4-FFF2-40B4-BE49-F238E27FC236}">
                  <a16:creationId xmlns:a16="http://schemas.microsoft.com/office/drawing/2014/main" id="{D906602F-1F71-41B4-BC35-19CF720E24D0}"/>
                </a:ext>
              </a:extLst>
            </p:cNvPr>
            <p:cNvSpPr/>
            <p:nvPr/>
          </p:nvSpPr>
          <p:spPr bwMode="auto">
            <a:xfrm>
              <a:off x="905477" y="3299403"/>
              <a:ext cx="343615" cy="239531"/>
            </a:xfrm>
            <a:prstGeom prst="rect">
              <a:avLst/>
            </a:prstGeom>
            <a:no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矢印: 下カーブ 9">
              <a:extLst>
                <a:ext uri="{FF2B5EF4-FFF2-40B4-BE49-F238E27FC236}">
                  <a16:creationId xmlns:a16="http://schemas.microsoft.com/office/drawing/2014/main" id="{2A2C80B2-75FB-4000-B072-472365744FE9}"/>
                </a:ext>
              </a:extLst>
            </p:cNvPr>
            <p:cNvSpPr/>
            <p:nvPr/>
          </p:nvSpPr>
          <p:spPr bwMode="auto">
            <a:xfrm rot="2506984">
              <a:off x="1215951" y="3241578"/>
              <a:ext cx="690905" cy="325349"/>
            </a:xfrm>
            <a:prstGeom prst="curvedDownArrow">
              <a:avLst/>
            </a:prstGeom>
            <a:solidFill>
              <a:srgbClr val="FF0000"/>
            </a:solid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正方形/長方形 10">
              <a:extLst>
                <a:ext uri="{FF2B5EF4-FFF2-40B4-BE49-F238E27FC236}">
                  <a16:creationId xmlns:a16="http://schemas.microsoft.com/office/drawing/2014/main" id="{C4DCF9A0-804D-4CDC-90BA-E7BBC7E27AD6}"/>
                </a:ext>
              </a:extLst>
            </p:cNvPr>
            <p:cNvSpPr/>
            <p:nvPr/>
          </p:nvSpPr>
          <p:spPr bwMode="auto">
            <a:xfrm>
              <a:off x="857495" y="2982292"/>
              <a:ext cx="2176945" cy="1659600"/>
            </a:xfrm>
            <a:prstGeom prst="rect">
              <a:avLst/>
            </a:prstGeom>
            <a:noFill/>
            <a:ln w="28575"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16" name="正方形/長方形 15">
            <a:extLst>
              <a:ext uri="{FF2B5EF4-FFF2-40B4-BE49-F238E27FC236}">
                <a16:creationId xmlns:a16="http://schemas.microsoft.com/office/drawing/2014/main" id="{11765193-24DA-483A-ACBD-6CEDA3A50B5F}"/>
              </a:ext>
            </a:extLst>
          </p:cNvPr>
          <p:cNvSpPr/>
          <p:nvPr/>
        </p:nvSpPr>
        <p:spPr bwMode="auto">
          <a:xfrm>
            <a:off x="1533029" y="3146973"/>
            <a:ext cx="1038468" cy="190881"/>
          </a:xfrm>
          <a:prstGeom prst="rect">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スライドを挿入</a:t>
            </a:r>
          </a:p>
        </p:txBody>
      </p:sp>
      <p:sp>
        <p:nvSpPr>
          <p:cNvPr id="24" name="正方形/長方形 23">
            <a:extLst>
              <a:ext uri="{FF2B5EF4-FFF2-40B4-BE49-F238E27FC236}">
                <a16:creationId xmlns:a16="http://schemas.microsoft.com/office/drawing/2014/main" id="{9BABC42C-3067-4F42-BE00-0AD9D86AD0CB}"/>
              </a:ext>
            </a:extLst>
          </p:cNvPr>
          <p:cNvSpPr/>
          <p:nvPr/>
        </p:nvSpPr>
        <p:spPr bwMode="auto">
          <a:xfrm>
            <a:off x="1257004" y="2872453"/>
            <a:ext cx="1295101" cy="158676"/>
          </a:xfrm>
          <a:prstGeom prst="rect">
            <a:avLst/>
          </a:prstGeom>
          <a:no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600" dirty="0">
                <a:latin typeface="Meiryo UI" panose="020B0604030504040204" pitchFamily="50" charset="-128"/>
                <a:ea typeface="Meiryo UI" panose="020B0604030504040204" pitchFamily="50" charset="-128"/>
              </a:rPr>
              <a:t>地域経済循環分析ツールの出力資料</a:t>
            </a:r>
            <a:endParaRPr kumimoji="1" lang="ja-JP" altLang="en-US" sz="600"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84B29B1F-9EDA-475E-BEAC-B86ACE310E3E}"/>
              </a:ext>
            </a:extLst>
          </p:cNvPr>
          <p:cNvPicPr>
            <a:picLocks noChangeAspect="1"/>
          </p:cNvPicPr>
          <p:nvPr/>
        </p:nvPicPr>
        <p:blipFill>
          <a:blip r:embed="rId2"/>
          <a:stretch>
            <a:fillRect/>
          </a:stretch>
        </p:blipFill>
        <p:spPr>
          <a:xfrm>
            <a:off x="869680" y="1017838"/>
            <a:ext cx="2217354" cy="1663200"/>
          </a:xfrm>
          <a:prstGeom prst="rect">
            <a:avLst/>
          </a:prstGeom>
          <a:ln w="28575">
            <a:solidFill>
              <a:srgbClr val="008080"/>
            </a:solidFill>
          </a:ln>
        </p:spPr>
      </p:pic>
    </p:spTree>
    <p:extLst>
      <p:ext uri="{BB962C8B-B14F-4D97-AF65-F5344CB8AC3E}">
        <p14:creationId xmlns:p14="http://schemas.microsoft.com/office/powerpoint/2010/main" val="40360413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30</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71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0329ABC0-FD04-401A-80FA-078CED6906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71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5C0E3E72-230B-357F-2DF1-302E88DED3B4}"/>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36552150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5008BD-C71E-4B4B-9651-88A69DD467CC}"/>
              </a:ext>
            </a:extLst>
          </p:cNvPr>
          <p:cNvSpPr>
            <a:spLocks noGrp="1"/>
          </p:cNvSpPr>
          <p:nvPr>
            <p:ph type="ctrTitle"/>
          </p:nvPr>
        </p:nvSpPr>
        <p:spPr>
          <a:xfrm>
            <a:off x="143886" y="6013"/>
            <a:ext cx="8100000" cy="493058"/>
          </a:xfrm>
        </p:spPr>
        <p:txBody>
          <a:bodyPr/>
          <a:lstStyle/>
          <a:p>
            <a:r>
              <a:rPr lang="ja-JP" altLang="en-US" kern="0" dirty="0">
                <a:solidFill>
                  <a:srgbClr val="009999"/>
                </a:solidFill>
              </a:rPr>
              <a:t>労働生産性と地域住民１人あたりの所得の関係</a:t>
            </a:r>
            <a:endParaRPr kumimoji="1" lang="ja-JP" altLang="en-US" dirty="0">
              <a:solidFill>
                <a:srgbClr val="009999"/>
              </a:solidFill>
            </a:endParaRPr>
          </a:p>
        </p:txBody>
      </p:sp>
      <p:sp>
        <p:nvSpPr>
          <p:cNvPr id="3" name="スライド番号プレースホルダー 2">
            <a:extLst>
              <a:ext uri="{FF2B5EF4-FFF2-40B4-BE49-F238E27FC236}">
                <a16:creationId xmlns:a16="http://schemas.microsoft.com/office/drawing/2014/main" id="{FC3918CE-6C3C-436E-96EA-23E91213E31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C7313-58E3-4F6B-88A3-0F915AD38F14}" type="slidenum">
              <a:rPr kumimoji="1" lang="en-US" altLang="ja-JP" sz="900" b="1" i="0" u="none" strike="noStrike" kern="1200" cap="none" spc="0" normalizeH="0" baseline="0" noProof="0" smtClean="0">
                <a:ln>
                  <a:noFill/>
                </a:ln>
                <a:solidFill>
                  <a:prstClr val="white"/>
                </a:solidFill>
                <a:effectLst/>
                <a:uLnTx/>
                <a:uFillTx/>
                <a:latin typeface="Meiryo UI" pitchFamily="50" charset="-128"/>
                <a:ea typeface="Meiryo UI"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1" lang="en-US" altLang="ja-JP" sz="9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n-cs"/>
            </a:endParaRPr>
          </a:p>
        </p:txBody>
      </p:sp>
      <p:sp>
        <p:nvSpPr>
          <p:cNvPr id="5" name="テキスト ボックス 4">
            <a:extLst>
              <a:ext uri="{FF2B5EF4-FFF2-40B4-BE49-F238E27FC236}">
                <a16:creationId xmlns:a16="http://schemas.microsoft.com/office/drawing/2014/main" id="{018357D3-2B53-46B8-8321-7314D0BE764C}"/>
              </a:ext>
            </a:extLst>
          </p:cNvPr>
          <p:cNvSpPr txBox="1"/>
          <p:nvPr/>
        </p:nvSpPr>
        <p:spPr>
          <a:xfrm>
            <a:off x="227566" y="1208987"/>
            <a:ext cx="1499629" cy="507831"/>
          </a:xfrm>
          <a:prstGeom prst="rect">
            <a:avLst/>
          </a:prstGeom>
          <a:solidFill>
            <a:srgbClr val="00206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rPr>
              <a:t>地域住民所得</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3" name="スライド番号プレースホルダ 4">
            <a:extLst>
              <a:ext uri="{FF2B5EF4-FFF2-40B4-BE49-F238E27FC236}">
                <a16:creationId xmlns:a16="http://schemas.microsoft.com/office/drawing/2014/main" id="{65612303-29E4-4F63-A104-9A0DF1E0C13F}"/>
              </a:ext>
            </a:extLst>
          </p:cNvPr>
          <p:cNvSpPr txBox="1">
            <a:spLocks/>
          </p:cNvSpPr>
          <p:nvPr/>
        </p:nvSpPr>
        <p:spPr>
          <a:xfrm>
            <a:off x="8724140" y="6584502"/>
            <a:ext cx="396000" cy="252000"/>
          </a:xfrm>
          <a:prstGeom prst="rect">
            <a:avLst/>
          </a:prstGeom>
          <a:noFill/>
          <a:ln/>
        </p:spPr>
        <p:txBody>
          <a:bodyPr/>
          <a:lstStyle>
            <a:defPPr>
              <a:defRPr lang="ja-JP"/>
            </a:defPPr>
            <a:lvl1pPr algn="ctr" rtl="0" fontAlgn="base">
              <a:spcBef>
                <a:spcPct val="0"/>
              </a:spcBef>
              <a:spcAft>
                <a:spcPct val="0"/>
              </a:spcAft>
              <a:defRPr kumimoji="1" sz="1200" b="1" kern="1200">
                <a:solidFill>
                  <a:srgbClr val="44546A"/>
                </a:solidFill>
                <a:latin typeface="Meiryo UI" pitchFamily="50" charset="-128"/>
                <a:ea typeface="Meiryo UI"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a:lstStyle>
          <a:p>
            <a:pPr>
              <a:defRPr/>
            </a:pPr>
            <a:fld id="{3C72A9EE-503C-4A34-81E5-ED5C603B789E}" type="slidenum">
              <a:rPr lang="en-US" altLang="ja-JP" smtClean="0"/>
              <a:pPr>
                <a:defRPr/>
              </a:pPr>
              <a:t>31</a:t>
            </a:fld>
            <a:endParaRPr lang="en-US" altLang="ja-JP" dirty="0"/>
          </a:p>
        </p:txBody>
      </p:sp>
      <p:sp>
        <p:nvSpPr>
          <p:cNvPr id="15" name="テキスト ボックス 14">
            <a:extLst>
              <a:ext uri="{FF2B5EF4-FFF2-40B4-BE49-F238E27FC236}">
                <a16:creationId xmlns:a16="http://schemas.microsoft.com/office/drawing/2014/main" id="{56C5B7F9-9203-4F76-AF5F-7D9BEA790BC1}"/>
              </a:ext>
            </a:extLst>
          </p:cNvPr>
          <p:cNvSpPr txBox="1"/>
          <p:nvPr/>
        </p:nvSpPr>
        <p:spPr>
          <a:xfrm>
            <a:off x="2917122"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要因１</a:t>
            </a:r>
          </a:p>
        </p:txBody>
      </p:sp>
      <p:sp>
        <p:nvSpPr>
          <p:cNvPr id="82" name="テキスト ボックス 81">
            <a:extLst>
              <a:ext uri="{FF2B5EF4-FFF2-40B4-BE49-F238E27FC236}">
                <a16:creationId xmlns:a16="http://schemas.microsoft.com/office/drawing/2014/main" id="{95118422-7676-4205-9A68-885FE96903BC}"/>
              </a:ext>
            </a:extLst>
          </p:cNvPr>
          <p:cNvSpPr txBox="1"/>
          <p:nvPr/>
        </p:nvSpPr>
        <p:spPr>
          <a:xfrm>
            <a:off x="5202699"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要因２</a:t>
            </a:r>
          </a:p>
        </p:txBody>
      </p:sp>
      <p:sp>
        <p:nvSpPr>
          <p:cNvPr id="84" name="テキスト ボックス 83">
            <a:extLst>
              <a:ext uri="{FF2B5EF4-FFF2-40B4-BE49-F238E27FC236}">
                <a16:creationId xmlns:a16="http://schemas.microsoft.com/office/drawing/2014/main" id="{D8D3F895-3A9A-418D-8FD6-CEA6C18E1627}"/>
              </a:ext>
            </a:extLst>
          </p:cNvPr>
          <p:cNvSpPr txBox="1"/>
          <p:nvPr/>
        </p:nvSpPr>
        <p:spPr>
          <a:xfrm>
            <a:off x="7488275"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要因３</a:t>
            </a:r>
          </a:p>
        </p:txBody>
      </p:sp>
      <p:sp>
        <p:nvSpPr>
          <p:cNvPr id="85" name="テキスト ボックス 84">
            <a:extLst>
              <a:ext uri="{FF2B5EF4-FFF2-40B4-BE49-F238E27FC236}">
                <a16:creationId xmlns:a16="http://schemas.microsoft.com/office/drawing/2014/main" id="{358A8721-41A1-4DAB-906E-CCC349001070}"/>
              </a:ext>
            </a:extLst>
          </p:cNvPr>
          <p:cNvSpPr txBox="1"/>
          <p:nvPr/>
        </p:nvSpPr>
        <p:spPr>
          <a:xfrm>
            <a:off x="2682036"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労働生産性</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6" name="テキスト ボックス 85">
            <a:extLst>
              <a:ext uri="{FF2B5EF4-FFF2-40B4-BE49-F238E27FC236}">
                <a16:creationId xmlns:a16="http://schemas.microsoft.com/office/drawing/2014/main" id="{6ACB6E34-1697-49DE-87CE-B8D18182B279}"/>
              </a:ext>
            </a:extLst>
          </p:cNvPr>
          <p:cNvSpPr txBox="1"/>
          <p:nvPr/>
        </p:nvSpPr>
        <p:spPr>
          <a:xfrm>
            <a:off x="7309702"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職住比</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7" name="テキスト ボックス 86">
            <a:extLst>
              <a:ext uri="{FF2B5EF4-FFF2-40B4-BE49-F238E27FC236}">
                <a16:creationId xmlns:a16="http://schemas.microsoft.com/office/drawing/2014/main" id="{96912B49-DBFD-478E-BF5C-0F7E9F52912C}"/>
              </a:ext>
            </a:extLst>
          </p:cNvPr>
          <p:cNvSpPr txBox="1"/>
          <p:nvPr/>
        </p:nvSpPr>
        <p:spPr>
          <a:xfrm>
            <a:off x="4516885" y="1207719"/>
            <a:ext cx="2432488"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所得の流出入（分配面）</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lang="ja-JP" altLang="en-US" sz="1100" b="1" dirty="0">
                <a:solidFill>
                  <a:srgbClr val="FFFF00"/>
                </a:solidFill>
                <a:latin typeface="Meiryo UI" pitchFamily="50" charset="-128"/>
                <a:ea typeface="Meiryo UI" pitchFamily="50" charset="-128"/>
                <a:cs typeface="Meiryo UI" panose="020B0604030504040204" pitchFamily="50" charset="-128"/>
              </a:rPr>
              <a:t>流出か、流入かを分析</a:t>
            </a:r>
            <a:r>
              <a:rPr lang="en-US" altLang="ja-JP" sz="1100" b="1" dirty="0">
                <a:solidFill>
                  <a:srgbClr val="FFFF00"/>
                </a:solidFill>
                <a:latin typeface="Meiryo UI" pitchFamily="50" charset="-128"/>
                <a:ea typeface="Meiryo UI" pitchFamily="50" charset="-128"/>
                <a:cs typeface="Meiryo UI" panose="020B0604030504040204" pitchFamily="50" charset="-128"/>
              </a:rPr>
              <a:t>】</a:t>
            </a:r>
            <a:endPar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endParaRPr>
          </a:p>
        </p:txBody>
      </p:sp>
      <p:sp>
        <p:nvSpPr>
          <p:cNvPr id="111" name="テキスト ボックス 110">
            <a:extLst>
              <a:ext uri="{FF2B5EF4-FFF2-40B4-BE49-F238E27FC236}">
                <a16:creationId xmlns:a16="http://schemas.microsoft.com/office/drawing/2014/main" id="{FD37FC24-0A2B-46A2-81F6-6316DA48DFFF}"/>
              </a:ext>
            </a:extLst>
          </p:cNvPr>
          <p:cNvSpPr txBox="1"/>
          <p:nvPr/>
        </p:nvSpPr>
        <p:spPr>
          <a:xfrm>
            <a:off x="447438" y="4844521"/>
            <a:ext cx="1029457" cy="400110"/>
          </a:xfrm>
          <a:prstGeom prst="rect">
            <a:avLst/>
          </a:prstGeom>
          <a:noFill/>
        </p:spPr>
        <p:txBody>
          <a:bodyPr wrap="square" rtlCol="0">
            <a:spAutoFit/>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p:txBody>
      </p:sp>
      <p:sp>
        <p:nvSpPr>
          <p:cNvPr id="112" name="テキスト ボックス 111">
            <a:extLst>
              <a:ext uri="{FF2B5EF4-FFF2-40B4-BE49-F238E27FC236}">
                <a16:creationId xmlns:a16="http://schemas.microsoft.com/office/drawing/2014/main" id="{8D8BC3A1-6A79-4F4F-97A0-6CF931F3F7E1}"/>
              </a:ext>
            </a:extLst>
          </p:cNvPr>
          <p:cNvSpPr txBox="1"/>
          <p:nvPr/>
        </p:nvSpPr>
        <p:spPr>
          <a:xfrm>
            <a:off x="447438" y="5768497"/>
            <a:ext cx="1029457" cy="400110"/>
          </a:xfrm>
          <a:prstGeom prst="rect">
            <a:avLst/>
          </a:prstGeom>
          <a:noFill/>
        </p:spPr>
        <p:txBody>
          <a:bodyPr wrap="square" rtlCol="0">
            <a:spAutoFit/>
          </a:bodyPr>
          <a:lstStyle/>
          <a:p>
            <a:pPr algn="ctr"/>
            <a:r>
              <a:rPr lang="ja-JP" altLang="en-US" dirty="0">
                <a:solidFill>
                  <a:srgbClr val="0070C0"/>
                </a:solidFill>
                <a:latin typeface="Meiryo UI" panose="020B0604030504040204" pitchFamily="50" charset="-128"/>
                <a:ea typeface="Meiryo UI" panose="020B0604030504040204" pitchFamily="50" charset="-128"/>
              </a:rPr>
              <a:t>低い</a:t>
            </a:r>
            <a:endParaRPr kumimoji="1" lang="ja-JP" altLang="en-US" dirty="0">
              <a:solidFill>
                <a:srgbClr val="0070C0"/>
              </a:solidFill>
              <a:latin typeface="Meiryo UI" panose="020B0604030504040204" pitchFamily="50" charset="-128"/>
              <a:ea typeface="Meiryo UI" panose="020B0604030504040204" pitchFamily="50" charset="-128"/>
            </a:endParaRPr>
          </a:p>
        </p:txBody>
      </p:sp>
      <p:sp>
        <p:nvSpPr>
          <p:cNvPr id="113" name="テキスト ボックス 112">
            <a:extLst>
              <a:ext uri="{FF2B5EF4-FFF2-40B4-BE49-F238E27FC236}">
                <a16:creationId xmlns:a16="http://schemas.microsoft.com/office/drawing/2014/main" id="{1AEBB089-DA16-480E-907F-B59B212D815B}"/>
              </a:ext>
            </a:extLst>
          </p:cNvPr>
          <p:cNvSpPr txBox="1"/>
          <p:nvPr/>
        </p:nvSpPr>
        <p:spPr>
          <a:xfrm>
            <a:off x="715553" y="5347906"/>
            <a:ext cx="48991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aphicFrame>
        <p:nvGraphicFramePr>
          <p:cNvPr id="16" name="表 17">
            <a:extLst>
              <a:ext uri="{FF2B5EF4-FFF2-40B4-BE49-F238E27FC236}">
                <a16:creationId xmlns:a16="http://schemas.microsoft.com/office/drawing/2014/main" id="{F95AC51F-B972-49A5-9453-BDC2984A098C}"/>
              </a:ext>
            </a:extLst>
          </p:cNvPr>
          <p:cNvGraphicFramePr>
            <a:graphicFrameLocks noGrp="1"/>
          </p:cNvGraphicFramePr>
          <p:nvPr>
            <p:extLst>
              <p:ext uri="{D42A27DB-BD31-4B8C-83A1-F6EECF244321}">
                <p14:modId xmlns:p14="http://schemas.microsoft.com/office/powerpoint/2010/main" val="3310536221"/>
              </p:ext>
            </p:extLst>
          </p:nvPr>
        </p:nvGraphicFramePr>
        <p:xfrm>
          <a:off x="1476895" y="4859945"/>
          <a:ext cx="7247245" cy="1351554"/>
        </p:xfrm>
        <a:graphic>
          <a:graphicData uri="http://schemas.openxmlformats.org/drawingml/2006/table">
            <a:tbl>
              <a:tblPr firstRow="1" bandRow="1">
                <a:tableStyleId>{2D5ABB26-0587-4C30-8999-92F81FD0307C}</a:tableStyleId>
              </a:tblPr>
              <a:tblGrid>
                <a:gridCol w="1294564">
                  <a:extLst>
                    <a:ext uri="{9D8B030D-6E8A-4147-A177-3AD203B41FA5}">
                      <a16:colId xmlns:a16="http://schemas.microsoft.com/office/drawing/2014/main" val="2096675839"/>
                    </a:ext>
                  </a:extLst>
                </a:gridCol>
                <a:gridCol w="1364882">
                  <a:extLst>
                    <a:ext uri="{9D8B030D-6E8A-4147-A177-3AD203B41FA5}">
                      <a16:colId xmlns:a16="http://schemas.microsoft.com/office/drawing/2014/main" val="2922644236"/>
                    </a:ext>
                  </a:extLst>
                </a:gridCol>
                <a:gridCol w="2962598">
                  <a:extLst>
                    <a:ext uri="{9D8B030D-6E8A-4147-A177-3AD203B41FA5}">
                      <a16:colId xmlns:a16="http://schemas.microsoft.com/office/drawing/2014/main" val="1655085135"/>
                    </a:ext>
                  </a:extLst>
                </a:gridCol>
                <a:gridCol w="1625201">
                  <a:extLst>
                    <a:ext uri="{9D8B030D-6E8A-4147-A177-3AD203B41FA5}">
                      <a16:colId xmlns:a16="http://schemas.microsoft.com/office/drawing/2014/main" val="4160669799"/>
                    </a:ext>
                  </a:extLst>
                </a:gridCol>
              </a:tblGrid>
              <a:tr h="675777">
                <a:tc>
                  <a:txBody>
                    <a:bodyPr/>
                    <a:lstStyle/>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FF0000"/>
                          </a:solidFill>
                          <a:latin typeface="Meiryo UI" panose="020B0604030504040204" pitchFamily="50" charset="-128"/>
                          <a:ea typeface="Meiryo UI" panose="020B0604030504040204" pitchFamily="50" charset="-128"/>
                        </a:rPr>
                        <a:t>高く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流入</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772403046"/>
                  </a:ext>
                </a:extLst>
              </a:tr>
              <a:tr h="675777">
                <a:tc>
                  <a:txBody>
                    <a:bodyPr/>
                    <a:lstStyle/>
                    <a:p>
                      <a:pPr algn="ctr"/>
                      <a:endParaRPr kumimoji="1" lang="en-US" altLang="ja-JP" sz="1200" dirty="0"/>
                    </a:p>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0070C0"/>
                          </a:solidFill>
                          <a:latin typeface="Meiryo UI" panose="020B0604030504040204" pitchFamily="50" charset="-128"/>
                          <a:ea typeface="Meiryo UI" panose="020B0604030504040204" pitchFamily="50" charset="-128"/>
                        </a:rPr>
                        <a:t>低く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流出</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extLst>
                  <a:ext uri="{0D108BD9-81ED-4DB2-BD59-A6C34878D82A}">
                    <a16:rowId xmlns:a16="http://schemas.microsoft.com/office/drawing/2014/main" val="469558465"/>
                  </a:ext>
                </a:extLst>
              </a:tr>
            </a:tbl>
          </a:graphicData>
        </a:graphic>
      </p:graphicFrame>
      <p:sp>
        <p:nvSpPr>
          <p:cNvPr id="125" name="正方形/長方形 124">
            <a:extLst>
              <a:ext uri="{FF2B5EF4-FFF2-40B4-BE49-F238E27FC236}">
                <a16:creationId xmlns:a16="http://schemas.microsoft.com/office/drawing/2014/main" id="{06F51FCF-2EF1-4648-A81E-23451E39C236}"/>
              </a:ext>
            </a:extLst>
          </p:cNvPr>
          <p:cNvSpPr>
            <a:spLocks/>
          </p:cNvSpPr>
          <p:nvPr/>
        </p:nvSpPr>
        <p:spPr bwMode="auto">
          <a:xfrm>
            <a:off x="428621"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448.5</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27" name="正方形/長方形 126">
            <a:extLst>
              <a:ext uri="{FF2B5EF4-FFF2-40B4-BE49-F238E27FC236}">
                <a16:creationId xmlns:a16="http://schemas.microsoft.com/office/drawing/2014/main" id="{6D78A595-FFF9-4733-AD52-FE97734C74EC}"/>
              </a:ext>
            </a:extLst>
          </p:cNvPr>
          <p:cNvSpPr>
            <a:spLocks/>
          </p:cNvSpPr>
          <p:nvPr/>
        </p:nvSpPr>
        <p:spPr bwMode="auto">
          <a:xfrm>
            <a:off x="4509118"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28" name="左中かっこ 127">
            <a:extLst>
              <a:ext uri="{FF2B5EF4-FFF2-40B4-BE49-F238E27FC236}">
                <a16:creationId xmlns:a16="http://schemas.microsoft.com/office/drawing/2014/main" id="{EDFFD189-204B-4C4D-8159-B41B72AE8EB6}"/>
              </a:ext>
            </a:extLst>
          </p:cNvPr>
          <p:cNvSpPr/>
          <p:nvPr/>
        </p:nvSpPr>
        <p:spPr bwMode="auto">
          <a:xfrm rot="16200000">
            <a:off x="5530520" y="1806361"/>
            <a:ext cx="348752" cy="2432488"/>
          </a:xfrm>
          <a:prstGeom prst="leftBrace">
            <a:avLst>
              <a:gd name="adj1" fmla="val 8333"/>
              <a:gd name="adj2" fmla="val 5004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400" b="0" i="0" u="none" strike="noStrike" kern="1200" cap="none" spc="0" normalizeH="0" baseline="0" noProof="0">
              <a:ln>
                <a:noFill/>
              </a:ln>
              <a:solidFill>
                <a:prstClr val="black"/>
              </a:solidFill>
              <a:effectLst/>
              <a:uLnTx/>
              <a:uFillTx/>
              <a:latin typeface="HGPｺﾞｼｯｸE" pitchFamily="50" charset="-128"/>
              <a:ea typeface="HGPｺﾞｼｯｸE" pitchFamily="50" charset="-128"/>
              <a:cs typeface="+mn-cs"/>
            </a:endParaRPr>
          </a:p>
        </p:txBody>
      </p:sp>
      <p:sp>
        <p:nvSpPr>
          <p:cNvPr id="129" name="正方形/長方形 128">
            <a:extLst>
              <a:ext uri="{FF2B5EF4-FFF2-40B4-BE49-F238E27FC236}">
                <a16:creationId xmlns:a16="http://schemas.microsoft.com/office/drawing/2014/main" id="{FD9F26BC-D5D2-47C2-91F8-906558D0FCA1}"/>
              </a:ext>
            </a:extLst>
          </p:cNvPr>
          <p:cNvSpPr>
            <a:spLocks/>
          </p:cNvSpPr>
          <p:nvPr/>
        </p:nvSpPr>
        <p:spPr bwMode="auto">
          <a:xfrm>
            <a:off x="428621"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5" name="正方形/長方形 134">
            <a:extLst>
              <a:ext uri="{FF2B5EF4-FFF2-40B4-BE49-F238E27FC236}">
                <a16:creationId xmlns:a16="http://schemas.microsoft.com/office/drawing/2014/main" id="{65E3D9F0-E32A-4872-B0B8-05D190BFA654}"/>
              </a:ext>
            </a:extLst>
          </p:cNvPr>
          <p:cNvSpPr>
            <a:spLocks/>
          </p:cNvSpPr>
          <p:nvPr/>
        </p:nvSpPr>
        <p:spPr bwMode="auto">
          <a:xfrm>
            <a:off x="2735510"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984.2</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7" name="正方形/長方形 136">
            <a:extLst>
              <a:ext uri="{FF2B5EF4-FFF2-40B4-BE49-F238E27FC236}">
                <a16:creationId xmlns:a16="http://schemas.microsoft.com/office/drawing/2014/main" id="{BEBA99BB-6698-4EC1-9C93-144A540E5CBF}"/>
              </a:ext>
            </a:extLst>
          </p:cNvPr>
          <p:cNvSpPr>
            <a:spLocks/>
          </p:cNvSpPr>
          <p:nvPr/>
        </p:nvSpPr>
        <p:spPr bwMode="auto">
          <a:xfrm>
            <a:off x="2735510"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44" name="正方形/長方形 143">
            <a:extLst>
              <a:ext uri="{FF2B5EF4-FFF2-40B4-BE49-F238E27FC236}">
                <a16:creationId xmlns:a16="http://schemas.microsoft.com/office/drawing/2014/main" id="{7E5DB081-D056-4D29-B16E-E94401F175EC}"/>
              </a:ext>
            </a:extLst>
          </p:cNvPr>
          <p:cNvSpPr>
            <a:spLocks/>
          </p:cNvSpPr>
          <p:nvPr/>
        </p:nvSpPr>
        <p:spPr bwMode="auto">
          <a:xfrm>
            <a:off x="5337129"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5" name="正方形/長方形 144">
            <a:extLst>
              <a:ext uri="{FF2B5EF4-FFF2-40B4-BE49-F238E27FC236}">
                <a16:creationId xmlns:a16="http://schemas.microsoft.com/office/drawing/2014/main" id="{92CA45E7-52F0-4444-83DA-B0F6D1CF9504}"/>
              </a:ext>
            </a:extLst>
          </p:cNvPr>
          <p:cNvSpPr>
            <a:spLocks/>
          </p:cNvSpPr>
          <p:nvPr/>
        </p:nvSpPr>
        <p:spPr bwMode="auto">
          <a:xfrm>
            <a:off x="6165140"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9" name="正方形/長方形 148">
            <a:extLst>
              <a:ext uri="{FF2B5EF4-FFF2-40B4-BE49-F238E27FC236}">
                <a16:creationId xmlns:a16="http://schemas.microsoft.com/office/drawing/2014/main" id="{0A1AB853-03EA-4BAA-9A62-A2854695DE37}"/>
              </a:ext>
            </a:extLst>
          </p:cNvPr>
          <p:cNvSpPr>
            <a:spLocks/>
          </p:cNvSpPr>
          <p:nvPr/>
        </p:nvSpPr>
        <p:spPr bwMode="auto">
          <a:xfrm>
            <a:off x="5425653" y="3638841"/>
            <a:ext cx="871243"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54" name="正方形/長方形 153">
            <a:extLst>
              <a:ext uri="{FF2B5EF4-FFF2-40B4-BE49-F238E27FC236}">
                <a16:creationId xmlns:a16="http://schemas.microsoft.com/office/drawing/2014/main" id="{86A989E8-2A4F-4C6B-8D35-5126845CC38A}"/>
              </a:ext>
            </a:extLst>
          </p:cNvPr>
          <p:cNvSpPr>
            <a:spLocks/>
          </p:cNvSpPr>
          <p:nvPr/>
        </p:nvSpPr>
        <p:spPr bwMode="auto">
          <a:xfrm>
            <a:off x="7459590" y="3627780"/>
            <a:ext cx="1251248"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56" name="正方形/長方形 155">
            <a:extLst>
              <a:ext uri="{FF2B5EF4-FFF2-40B4-BE49-F238E27FC236}">
                <a16:creationId xmlns:a16="http://schemas.microsoft.com/office/drawing/2014/main" id="{5FE653B4-9C0B-48B5-8219-DB7216F6051B}"/>
              </a:ext>
            </a:extLst>
          </p:cNvPr>
          <p:cNvSpPr>
            <a:spLocks/>
          </p:cNvSpPr>
          <p:nvPr/>
        </p:nvSpPr>
        <p:spPr bwMode="auto">
          <a:xfrm>
            <a:off x="7459590" y="2328192"/>
            <a:ext cx="1249403"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0.456</a:t>
            </a:r>
          </a:p>
        </p:txBody>
      </p:sp>
      <p:sp>
        <p:nvSpPr>
          <p:cNvPr id="18" name="四角形: 角を丸くする 17">
            <a:extLst>
              <a:ext uri="{FF2B5EF4-FFF2-40B4-BE49-F238E27FC236}">
                <a16:creationId xmlns:a16="http://schemas.microsoft.com/office/drawing/2014/main" id="{E4EDF3BA-5376-48E4-8665-CFDF792C2658}"/>
              </a:ext>
            </a:extLst>
          </p:cNvPr>
          <p:cNvSpPr/>
          <p:nvPr/>
        </p:nvSpPr>
        <p:spPr bwMode="auto">
          <a:xfrm>
            <a:off x="1552995" y="4888882"/>
            <a:ext cx="1156626" cy="416381"/>
          </a:xfrm>
          <a:prstGeom prst="roundRect">
            <a:avLst/>
          </a:prstGeom>
          <a:noFill/>
          <a:ln w="38100" cap="flat" cmpd="sng" algn="ctr">
            <a:solidFill>
              <a:schemeClr val="accent2">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61" name="四角形: 角を丸くする 160">
            <a:extLst>
              <a:ext uri="{FF2B5EF4-FFF2-40B4-BE49-F238E27FC236}">
                <a16:creationId xmlns:a16="http://schemas.microsoft.com/office/drawing/2014/main" id="{3207DBF5-F1CE-4046-BEA6-6CE2C584BC62}"/>
              </a:ext>
            </a:extLst>
          </p:cNvPr>
          <p:cNvSpPr/>
          <p:nvPr/>
        </p:nvSpPr>
        <p:spPr bwMode="auto">
          <a:xfrm>
            <a:off x="1525410" y="5745349"/>
            <a:ext cx="1156626" cy="416381"/>
          </a:xfrm>
          <a:prstGeom prst="roundRect">
            <a:avLst/>
          </a:prstGeom>
          <a:noFill/>
          <a:ln w="38100" cap="flat" cmpd="sng" algn="ctr">
            <a:solidFill>
              <a:schemeClr val="accent1">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D0620B59-4EAD-49C4-8F62-8E736F292C2C}"/>
              </a:ext>
            </a:extLst>
          </p:cNvPr>
          <p:cNvSpPr txBox="1"/>
          <p:nvPr/>
        </p:nvSpPr>
        <p:spPr>
          <a:xfrm>
            <a:off x="3485324" y="4125728"/>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21" name="矢印: 下 20">
            <a:extLst>
              <a:ext uri="{FF2B5EF4-FFF2-40B4-BE49-F238E27FC236}">
                <a16:creationId xmlns:a16="http://schemas.microsoft.com/office/drawing/2014/main" id="{5442F6AE-4E31-4737-9C43-865827C79E18}"/>
              </a:ext>
            </a:extLst>
          </p:cNvPr>
          <p:cNvSpPr/>
          <p:nvPr/>
        </p:nvSpPr>
        <p:spPr bwMode="auto">
          <a:xfrm>
            <a:off x="3307710" y="4136965"/>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2" name="テキスト ボックス 161">
            <a:extLst>
              <a:ext uri="{FF2B5EF4-FFF2-40B4-BE49-F238E27FC236}">
                <a16:creationId xmlns:a16="http://schemas.microsoft.com/office/drawing/2014/main" id="{BEB21B2E-86F0-4339-9589-66DA18136411}"/>
              </a:ext>
            </a:extLst>
          </p:cNvPr>
          <p:cNvSpPr txBox="1"/>
          <p:nvPr/>
        </p:nvSpPr>
        <p:spPr>
          <a:xfrm>
            <a:off x="7953215" y="4121850"/>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3" name="矢印: 下 162">
            <a:extLst>
              <a:ext uri="{FF2B5EF4-FFF2-40B4-BE49-F238E27FC236}">
                <a16:creationId xmlns:a16="http://schemas.microsoft.com/office/drawing/2014/main" id="{AE0CA139-43CC-4397-8328-3EC72A493421}"/>
              </a:ext>
            </a:extLst>
          </p:cNvPr>
          <p:cNvSpPr/>
          <p:nvPr/>
        </p:nvSpPr>
        <p:spPr bwMode="auto">
          <a:xfrm>
            <a:off x="7761805" y="4112233"/>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4" name="テキスト ボックス 163">
            <a:extLst>
              <a:ext uri="{FF2B5EF4-FFF2-40B4-BE49-F238E27FC236}">
                <a16:creationId xmlns:a16="http://schemas.microsoft.com/office/drawing/2014/main" id="{7F7C1D73-6903-4AEF-B185-6923F2E84EE8}"/>
              </a:ext>
            </a:extLst>
          </p:cNvPr>
          <p:cNvSpPr txBox="1"/>
          <p:nvPr/>
        </p:nvSpPr>
        <p:spPr>
          <a:xfrm>
            <a:off x="5653843" y="4204565"/>
            <a:ext cx="1156626"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流入 </a:t>
            </a:r>
            <a:r>
              <a:rPr kumimoji="1" lang="en-US" altLang="ja-JP" sz="1200" dirty="0">
                <a:latin typeface="Meiryo UI" panose="020B0604030504040204" pitchFamily="50" charset="-128"/>
                <a:ea typeface="Meiryo UI" panose="020B0604030504040204" pitchFamily="50" charset="-128"/>
              </a:rPr>
              <a:t>or </a:t>
            </a:r>
            <a:r>
              <a:rPr kumimoji="1" lang="ja-JP" altLang="en-US" sz="1200" dirty="0">
                <a:latin typeface="Meiryo UI" panose="020B0604030504040204" pitchFamily="50" charset="-128"/>
                <a:ea typeface="Meiryo UI" panose="020B0604030504040204" pitchFamily="50" charset="-128"/>
              </a:rPr>
              <a:t>流出</a:t>
            </a:r>
          </a:p>
        </p:txBody>
      </p:sp>
      <p:sp>
        <p:nvSpPr>
          <p:cNvPr id="165" name="矢印: 下 164">
            <a:extLst>
              <a:ext uri="{FF2B5EF4-FFF2-40B4-BE49-F238E27FC236}">
                <a16:creationId xmlns:a16="http://schemas.microsoft.com/office/drawing/2014/main" id="{F4BFA9D8-1E3D-4725-BF9B-1FE3C4629608}"/>
              </a:ext>
            </a:extLst>
          </p:cNvPr>
          <p:cNvSpPr/>
          <p:nvPr/>
        </p:nvSpPr>
        <p:spPr bwMode="auto">
          <a:xfrm>
            <a:off x="5476229" y="4125806"/>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6" name="テキスト ボックス 165">
            <a:extLst>
              <a:ext uri="{FF2B5EF4-FFF2-40B4-BE49-F238E27FC236}">
                <a16:creationId xmlns:a16="http://schemas.microsoft.com/office/drawing/2014/main" id="{AEDD80D4-C342-4603-9F77-B48EF4758A57}"/>
              </a:ext>
            </a:extLst>
          </p:cNvPr>
          <p:cNvSpPr txBox="1"/>
          <p:nvPr/>
        </p:nvSpPr>
        <p:spPr>
          <a:xfrm>
            <a:off x="966218" y="4110613"/>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7" name="矢印: 下 166">
            <a:extLst>
              <a:ext uri="{FF2B5EF4-FFF2-40B4-BE49-F238E27FC236}">
                <a16:creationId xmlns:a16="http://schemas.microsoft.com/office/drawing/2014/main" id="{E16C402D-C5AC-41A2-8622-1422FB70600E}"/>
              </a:ext>
            </a:extLst>
          </p:cNvPr>
          <p:cNvSpPr/>
          <p:nvPr/>
        </p:nvSpPr>
        <p:spPr bwMode="auto">
          <a:xfrm>
            <a:off x="788604" y="4121850"/>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8" name="矢印: 右 167">
            <a:extLst>
              <a:ext uri="{FF2B5EF4-FFF2-40B4-BE49-F238E27FC236}">
                <a16:creationId xmlns:a16="http://schemas.microsoft.com/office/drawing/2014/main" id="{4782D964-BF0A-484B-BD7A-B65E729BA78D}"/>
              </a:ext>
            </a:extLst>
          </p:cNvPr>
          <p:cNvSpPr/>
          <p:nvPr/>
        </p:nvSpPr>
        <p:spPr bwMode="auto">
          <a:xfrm>
            <a:off x="1525410" y="5256666"/>
            <a:ext cx="1586016" cy="595399"/>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69" name="テキスト ボックス 168">
            <a:extLst>
              <a:ext uri="{FF2B5EF4-FFF2-40B4-BE49-F238E27FC236}">
                <a16:creationId xmlns:a16="http://schemas.microsoft.com/office/drawing/2014/main" id="{FC996B73-89AB-4C60-B010-6C4477275806}"/>
              </a:ext>
            </a:extLst>
          </p:cNvPr>
          <p:cNvSpPr txBox="1"/>
          <p:nvPr/>
        </p:nvSpPr>
        <p:spPr>
          <a:xfrm>
            <a:off x="1450848" y="5400582"/>
            <a:ext cx="15860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高い </a:t>
            </a:r>
            <a:r>
              <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 </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低い要因</a:t>
            </a:r>
          </a:p>
        </p:txBody>
      </p:sp>
      <p:sp>
        <p:nvSpPr>
          <p:cNvPr id="4" name="四角形: 角を丸くする 3">
            <a:extLst>
              <a:ext uri="{FF2B5EF4-FFF2-40B4-BE49-F238E27FC236}">
                <a16:creationId xmlns:a16="http://schemas.microsoft.com/office/drawing/2014/main" id="{B45ED5F9-52C3-4ABB-BB47-8248244EDFF8}"/>
              </a:ext>
            </a:extLst>
          </p:cNvPr>
          <p:cNvSpPr/>
          <p:nvPr/>
        </p:nvSpPr>
        <p:spPr bwMode="auto">
          <a:xfrm>
            <a:off x="227566" y="4754116"/>
            <a:ext cx="8740821" cy="1547596"/>
          </a:xfrm>
          <a:prstGeom prst="roundRect">
            <a:avLst/>
          </a:prstGeom>
          <a:no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96D47C2-C46F-44FD-8721-1FAE51F08262}"/>
              </a:ext>
            </a:extLst>
          </p:cNvPr>
          <p:cNvSpPr/>
          <p:nvPr/>
        </p:nvSpPr>
        <p:spPr bwMode="auto">
          <a:xfrm>
            <a:off x="428621"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6" name="正方形/長方形 55">
            <a:extLst>
              <a:ext uri="{FF2B5EF4-FFF2-40B4-BE49-F238E27FC236}">
                <a16:creationId xmlns:a16="http://schemas.microsoft.com/office/drawing/2014/main" id="{ED2A1F77-7032-4BE0-B9D6-9DF635B55708}"/>
              </a:ext>
            </a:extLst>
          </p:cNvPr>
          <p:cNvSpPr/>
          <p:nvPr/>
        </p:nvSpPr>
        <p:spPr bwMode="auto">
          <a:xfrm>
            <a:off x="273551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7" name="正方形/長方形 56">
            <a:extLst>
              <a:ext uri="{FF2B5EF4-FFF2-40B4-BE49-F238E27FC236}">
                <a16:creationId xmlns:a16="http://schemas.microsoft.com/office/drawing/2014/main" id="{7EF3BB1C-18DA-4577-8F4C-51A949D0BDE7}"/>
              </a:ext>
            </a:extLst>
          </p:cNvPr>
          <p:cNvSpPr/>
          <p:nvPr/>
        </p:nvSpPr>
        <p:spPr bwMode="auto">
          <a:xfrm>
            <a:off x="745959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8" name="正方形/長方形 57">
            <a:extLst>
              <a:ext uri="{FF2B5EF4-FFF2-40B4-BE49-F238E27FC236}">
                <a16:creationId xmlns:a16="http://schemas.microsoft.com/office/drawing/2014/main" id="{4DA1728D-04E2-44CC-A6C8-4BDB90961BB8}"/>
              </a:ext>
            </a:extLst>
          </p:cNvPr>
          <p:cNvSpPr/>
          <p:nvPr/>
        </p:nvSpPr>
        <p:spPr bwMode="auto">
          <a:xfrm>
            <a:off x="431831" y="341673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9117A8C2-0892-411D-BAA7-B03216196382}"/>
              </a:ext>
            </a:extLst>
          </p:cNvPr>
          <p:cNvSpPr/>
          <p:nvPr/>
        </p:nvSpPr>
        <p:spPr bwMode="auto">
          <a:xfrm>
            <a:off x="745959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4CA766A-79FB-4710-8BD4-CB46C8F27B24}"/>
              </a:ext>
            </a:extLst>
          </p:cNvPr>
          <p:cNvSpPr/>
          <p:nvPr/>
        </p:nvSpPr>
        <p:spPr bwMode="auto">
          <a:xfrm>
            <a:off x="273551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9AF0EB6A-7901-4FD2-AA59-DB5B5558B416}"/>
              </a:ext>
            </a:extLst>
          </p:cNvPr>
          <p:cNvSpPr/>
          <p:nvPr/>
        </p:nvSpPr>
        <p:spPr bwMode="auto">
          <a:xfrm>
            <a:off x="5435748" y="3450380"/>
            <a:ext cx="353433"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合計</a:t>
            </a:r>
          </a:p>
        </p:txBody>
      </p:sp>
      <p:sp>
        <p:nvSpPr>
          <p:cNvPr id="62" name="正方形/長方形 61">
            <a:extLst>
              <a:ext uri="{FF2B5EF4-FFF2-40B4-BE49-F238E27FC236}">
                <a16:creationId xmlns:a16="http://schemas.microsoft.com/office/drawing/2014/main" id="{F3B905B8-A63E-4B00-8BB1-17C89765E9C1}"/>
              </a:ext>
            </a:extLst>
          </p:cNvPr>
          <p:cNvSpPr/>
          <p:nvPr/>
        </p:nvSpPr>
        <p:spPr bwMode="auto">
          <a:xfrm>
            <a:off x="428621"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A3CC1AC4-29CC-4D43-9314-FFA04865D635}"/>
              </a:ext>
            </a:extLst>
          </p:cNvPr>
          <p:cNvSpPr/>
          <p:nvPr/>
        </p:nvSpPr>
        <p:spPr bwMode="auto">
          <a:xfrm>
            <a:off x="5343349" y="2135579"/>
            <a:ext cx="381987"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通勤</a:t>
            </a:r>
          </a:p>
        </p:txBody>
      </p:sp>
      <p:sp>
        <p:nvSpPr>
          <p:cNvPr id="64" name="正方形/長方形 63">
            <a:extLst>
              <a:ext uri="{FF2B5EF4-FFF2-40B4-BE49-F238E27FC236}">
                <a16:creationId xmlns:a16="http://schemas.microsoft.com/office/drawing/2014/main" id="{E67C4836-FDC0-45DB-A516-4233E0870253}"/>
              </a:ext>
            </a:extLst>
          </p:cNvPr>
          <p:cNvSpPr/>
          <p:nvPr/>
        </p:nvSpPr>
        <p:spPr bwMode="auto">
          <a:xfrm>
            <a:off x="6174388" y="2135579"/>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財政移転</a:t>
            </a:r>
          </a:p>
        </p:txBody>
      </p:sp>
      <p:sp>
        <p:nvSpPr>
          <p:cNvPr id="65" name="正方形/長方形 64">
            <a:extLst>
              <a:ext uri="{FF2B5EF4-FFF2-40B4-BE49-F238E27FC236}">
                <a16:creationId xmlns:a16="http://schemas.microsoft.com/office/drawing/2014/main" id="{564BE616-65E6-445A-A6F8-E7EC4108B267}"/>
              </a:ext>
            </a:extLst>
          </p:cNvPr>
          <p:cNvSpPr/>
          <p:nvPr/>
        </p:nvSpPr>
        <p:spPr bwMode="auto">
          <a:xfrm>
            <a:off x="4516886" y="2135579"/>
            <a:ext cx="527178"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本社等</a:t>
            </a:r>
          </a:p>
        </p:txBody>
      </p:sp>
      <p:sp>
        <p:nvSpPr>
          <p:cNvPr id="66" name="テキスト ボックス 65">
            <a:extLst>
              <a:ext uri="{FF2B5EF4-FFF2-40B4-BE49-F238E27FC236}">
                <a16:creationId xmlns:a16="http://schemas.microsoft.com/office/drawing/2014/main" id="{61EEEEA2-1F6B-4D32-BE94-34673FE7820F}"/>
              </a:ext>
            </a:extLst>
          </p:cNvPr>
          <p:cNvSpPr txBox="1"/>
          <p:nvPr/>
        </p:nvSpPr>
        <p:spPr>
          <a:xfrm>
            <a:off x="1722984" y="1243141"/>
            <a:ext cx="1029457" cy="400110"/>
          </a:xfrm>
          <a:prstGeom prst="rect">
            <a:avLst/>
          </a:prstGeom>
          <a:noFill/>
        </p:spPr>
        <p:txBody>
          <a:bodyPr wrap="square" rtlCol="0">
            <a:spAutoFit/>
          </a:bodyPr>
          <a:lstStyle/>
          <a:p>
            <a:pPr algn="ctr"/>
            <a:r>
              <a:rPr kumimoji="1" lang="ja-JP" altLang="en-US" dirty="0"/>
              <a:t>＝</a:t>
            </a:r>
          </a:p>
        </p:txBody>
      </p:sp>
      <p:sp>
        <p:nvSpPr>
          <p:cNvPr id="67" name="テキスト ボックス 66">
            <a:extLst>
              <a:ext uri="{FF2B5EF4-FFF2-40B4-BE49-F238E27FC236}">
                <a16:creationId xmlns:a16="http://schemas.microsoft.com/office/drawing/2014/main" id="{158009BD-AF26-4623-8D83-D151F09392FC}"/>
              </a:ext>
            </a:extLst>
          </p:cNvPr>
          <p:cNvSpPr txBox="1"/>
          <p:nvPr/>
        </p:nvSpPr>
        <p:spPr>
          <a:xfrm>
            <a:off x="4151094" y="1238226"/>
            <a:ext cx="371253" cy="400110"/>
          </a:xfrm>
          <a:prstGeom prst="rect">
            <a:avLst/>
          </a:prstGeom>
          <a:noFill/>
        </p:spPr>
        <p:txBody>
          <a:bodyPr wrap="square" rtlCol="0">
            <a:spAutoFit/>
          </a:bodyPr>
          <a:lstStyle/>
          <a:p>
            <a:pPr algn="ctr"/>
            <a:r>
              <a:rPr kumimoji="1" lang="ja-JP" altLang="en-US" dirty="0"/>
              <a:t>＋</a:t>
            </a:r>
          </a:p>
        </p:txBody>
      </p:sp>
      <p:sp>
        <p:nvSpPr>
          <p:cNvPr id="69" name="テキスト ボックス 68">
            <a:extLst>
              <a:ext uri="{FF2B5EF4-FFF2-40B4-BE49-F238E27FC236}">
                <a16:creationId xmlns:a16="http://schemas.microsoft.com/office/drawing/2014/main" id="{D63C8041-BE8A-4AC1-9F7B-967FBE2D39B9}"/>
              </a:ext>
            </a:extLst>
          </p:cNvPr>
          <p:cNvSpPr txBox="1"/>
          <p:nvPr/>
        </p:nvSpPr>
        <p:spPr>
          <a:xfrm>
            <a:off x="6921140" y="1255964"/>
            <a:ext cx="371253" cy="400110"/>
          </a:xfrm>
          <a:prstGeom prst="rect">
            <a:avLst/>
          </a:prstGeom>
          <a:noFill/>
        </p:spPr>
        <p:txBody>
          <a:bodyPr wrap="square" rtlCol="0">
            <a:spAutoFit/>
          </a:bodyPr>
          <a:lstStyle/>
          <a:p>
            <a:pPr algn="ctr"/>
            <a:r>
              <a:rPr kumimoji="1" lang="ja-JP" altLang="en-US" dirty="0"/>
              <a:t>＋</a:t>
            </a:r>
          </a:p>
        </p:txBody>
      </p:sp>
    </p:spTree>
    <p:extLst>
      <p:ext uri="{BB962C8B-B14F-4D97-AF65-F5344CB8AC3E}">
        <p14:creationId xmlns:p14="http://schemas.microsoft.com/office/powerpoint/2010/main" val="4102234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lang="en-US" altLang="ja-JP" sz="4000" dirty="0">
                <a:solidFill>
                  <a:srgbClr val="008080"/>
                </a:solidFill>
              </a:rPr>
              <a:t>Ⅱ</a:t>
            </a:r>
            <a:r>
              <a:rPr kumimoji="1" lang="ja-JP" altLang="en-US" sz="4000" dirty="0">
                <a:solidFill>
                  <a:srgbClr val="008080"/>
                </a:solidFill>
              </a:rPr>
              <a:t>部　地域の長所、短所、施策の方向性の検討</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32</a:t>
            </a:fld>
            <a:endParaRPr lang="ja-JP" altLang="en-US" dirty="0"/>
          </a:p>
        </p:txBody>
      </p:sp>
    </p:spTree>
    <p:extLst>
      <p:ext uri="{BB962C8B-B14F-4D97-AF65-F5344CB8AC3E}">
        <p14:creationId xmlns:p14="http://schemas.microsoft.com/office/powerpoint/2010/main" val="9879780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33</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１．施策の方向性の検討のための長所、短所の抽出 </a:t>
            </a:r>
          </a:p>
        </p:txBody>
      </p:sp>
    </p:spTree>
    <p:extLst>
      <p:ext uri="{BB962C8B-B14F-4D97-AF65-F5344CB8AC3E}">
        <p14:creationId xmlns:p14="http://schemas.microsoft.com/office/powerpoint/2010/main" val="4164576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生産面の課題の作業内容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34</a:t>
            </a:fld>
            <a:endParaRPr lang="en-US" altLang="ja-JP" dirty="0"/>
          </a:p>
        </p:txBody>
      </p:sp>
      <p:sp>
        <p:nvSpPr>
          <p:cNvPr id="71" name="テキスト ボックス 70">
            <a:extLst>
              <a:ext uri="{FF2B5EF4-FFF2-40B4-BE49-F238E27FC236}">
                <a16:creationId xmlns:a16="http://schemas.microsoft.com/office/drawing/2014/main" id="{24AF6B3B-C16E-41A7-8648-9C25E094EEBB}"/>
              </a:ext>
            </a:extLst>
          </p:cNvPr>
          <p:cNvSpPr txBox="1"/>
          <p:nvPr/>
        </p:nvSpPr>
        <p:spPr>
          <a:xfrm>
            <a:off x="2627682" y="654900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2" name="正方形/長方形 71">
            <a:extLst>
              <a:ext uri="{FF2B5EF4-FFF2-40B4-BE49-F238E27FC236}">
                <a16:creationId xmlns:a16="http://schemas.microsoft.com/office/drawing/2014/main" id="{B139C89C-E2C1-4B1A-B44F-624361B7A13D}"/>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73" name="テキスト ボックス 72">
            <a:extLst>
              <a:ext uri="{FF2B5EF4-FFF2-40B4-BE49-F238E27FC236}">
                <a16:creationId xmlns:a16="http://schemas.microsoft.com/office/drawing/2014/main" id="{806AC9A9-B0CF-4035-916D-C1709C55354F}"/>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74" name="正方形/長方形 73">
            <a:extLst>
              <a:ext uri="{FF2B5EF4-FFF2-40B4-BE49-F238E27FC236}">
                <a16:creationId xmlns:a16="http://schemas.microsoft.com/office/drawing/2014/main" id="{1E72BCBC-8FD1-408F-9D9B-146F53FA0D77}"/>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D085A50D-CD1E-49AC-976A-5B3D3D847108}"/>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「石油・石炭製品」「運輸・郵便業」「林業」「電気業」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ECF4AE43-983B-4CF4-8848-06059F43C98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３）生産面の課題３：競争力がの高いまたは得意だが、産業クラスターが形成されていない産業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D2590DA5-EC1D-4608-B2BD-FE668081C95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正方形/長方形 80">
            <a:extLst>
              <a:ext uri="{FF2B5EF4-FFF2-40B4-BE49-F238E27FC236}">
                <a16:creationId xmlns:a16="http://schemas.microsoft.com/office/drawing/2014/main" id="{7B62F75F-6910-40E5-A8E4-D0F730CB394A}"/>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加工組立型製造業：「電子部品・デバイス」「情報・通信機器」「輸送用機械」</a:t>
            </a: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知識集約型</a:t>
            </a:r>
            <a:r>
              <a:rPr lang="en-US" altLang="ja-JP" sz="1100" b="1" dirty="0">
                <a:solidFill>
                  <a:srgbClr val="009999"/>
                </a:solidFill>
                <a:latin typeface="Meiryo UI" panose="020B0604030504040204" pitchFamily="50" charset="-128"/>
                <a:ea typeface="Meiryo UI" panose="020B0604030504040204" pitchFamily="50" charset="-128"/>
              </a:rPr>
              <a:t>3</a:t>
            </a:r>
            <a:r>
              <a:rPr lang="ja-JP" altLang="en-US" sz="1100" b="1" dirty="0">
                <a:solidFill>
                  <a:srgbClr val="009999"/>
                </a:solidFill>
                <a:latin typeface="Meiryo UI" panose="020B0604030504040204" pitchFamily="50" charset="-128"/>
                <a:ea typeface="Meiryo UI" panose="020B0604030504040204" pitchFamily="50" charset="-128"/>
              </a:rPr>
              <a:t>次産業：「情報通信業」「その他の不動産業」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10E31EC2-6FF9-4B2C-86A9-E5EC129F5BFC}"/>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「林業」「石油・石炭製品」「金融・保険業」「教育」「運輸・郵便業」「廃棄物処理業」「電気業」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2B733557-BBC7-4125-A01D-992A0A74DB5A}"/>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A8D36999-8082-4969-A960-07FE17DE4ED4}"/>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5" name="テキスト ボックス 84">
            <a:extLst>
              <a:ext uri="{FF2B5EF4-FFF2-40B4-BE49-F238E27FC236}">
                <a16:creationId xmlns:a16="http://schemas.microsoft.com/office/drawing/2014/main" id="{AB7A154E-737C-43E1-9A35-390148456B10}"/>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D87DDCE-6ECB-4C41-B7F8-CF556E11C794}"/>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7" name="正方形/長方形 86">
            <a:extLst>
              <a:ext uri="{FF2B5EF4-FFF2-40B4-BE49-F238E27FC236}">
                <a16:creationId xmlns:a16="http://schemas.microsoft.com/office/drawing/2014/main" id="{46A896FF-A7DA-46D4-9725-3E0C0DA1A4A6}"/>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9" name="正方形/長方形 88">
            <a:extLst>
              <a:ext uri="{FF2B5EF4-FFF2-40B4-BE49-F238E27FC236}">
                <a16:creationId xmlns:a16="http://schemas.microsoft.com/office/drawing/2014/main" id="{4276E218-CEC3-4BC8-B3DE-377CECE2588B}"/>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93" name="正方形/長方形 92">
            <a:extLst>
              <a:ext uri="{FF2B5EF4-FFF2-40B4-BE49-F238E27FC236}">
                <a16:creationId xmlns:a16="http://schemas.microsoft.com/office/drawing/2014/main" id="{6646D7C3-50DA-4AA8-ADF4-92AAED5155BE}"/>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6" name="テキスト ボックス 95">
            <a:extLst>
              <a:ext uri="{FF2B5EF4-FFF2-40B4-BE49-F238E27FC236}">
                <a16:creationId xmlns:a16="http://schemas.microsoft.com/office/drawing/2014/main" id="{FEB35EB3-9893-4B14-A50E-71F5888A2DB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97" name="正方形/長方形 96">
            <a:extLst>
              <a:ext uri="{FF2B5EF4-FFF2-40B4-BE49-F238E27FC236}">
                <a16:creationId xmlns:a16="http://schemas.microsoft.com/office/drawing/2014/main" id="{090D2752-AB1D-4FC9-9B94-909BAE69B7C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3B44B1F9-8128-4D28-8C2E-9D682EAF643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9" name="テキスト ボックス 98">
            <a:extLst>
              <a:ext uri="{FF2B5EF4-FFF2-40B4-BE49-F238E27FC236}">
                <a16:creationId xmlns:a16="http://schemas.microsoft.com/office/drawing/2014/main" id="{C442578C-091A-49CC-A16A-59637DA7D3ED}"/>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100" name="テキスト ボックス 99">
            <a:extLst>
              <a:ext uri="{FF2B5EF4-FFF2-40B4-BE49-F238E27FC236}">
                <a16:creationId xmlns:a16="http://schemas.microsoft.com/office/drawing/2014/main" id="{90FDD940-C5D4-4821-8BD1-CA4931E3323A}"/>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01" name="グループ化 100">
            <a:extLst>
              <a:ext uri="{FF2B5EF4-FFF2-40B4-BE49-F238E27FC236}">
                <a16:creationId xmlns:a16="http://schemas.microsoft.com/office/drawing/2014/main" id="{3230818B-FDFE-4AA7-91B7-5F2BB317F853}"/>
              </a:ext>
            </a:extLst>
          </p:cNvPr>
          <p:cNvGrpSpPr/>
          <p:nvPr/>
        </p:nvGrpSpPr>
        <p:grpSpPr>
          <a:xfrm>
            <a:off x="7189674" y="2445976"/>
            <a:ext cx="455035" cy="163550"/>
            <a:chOff x="-2569547" y="1767356"/>
            <a:chExt cx="455035" cy="163550"/>
          </a:xfrm>
        </p:grpSpPr>
        <p:sp>
          <p:nvSpPr>
            <p:cNvPr id="103" name="正方形/長方形 102">
              <a:extLst>
                <a:ext uri="{FF2B5EF4-FFF2-40B4-BE49-F238E27FC236}">
                  <a16:creationId xmlns:a16="http://schemas.microsoft.com/office/drawing/2014/main" id="{39D948C5-245B-43A9-910A-16F5AAC92E9C}"/>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4" name="テキスト ボックス 103">
              <a:extLst>
                <a:ext uri="{FF2B5EF4-FFF2-40B4-BE49-F238E27FC236}">
                  <a16:creationId xmlns:a16="http://schemas.microsoft.com/office/drawing/2014/main" id="{8A276FEE-F0D3-424A-B2B2-743CBA0B61E6}"/>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07" name="テキスト ボックス 106">
              <a:extLst>
                <a:ext uri="{FF2B5EF4-FFF2-40B4-BE49-F238E27FC236}">
                  <a16:creationId xmlns:a16="http://schemas.microsoft.com/office/drawing/2014/main" id="{7DB7D4DD-B03B-4FFC-A2B2-4F588B294C31}"/>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109" name="グループ化 108">
            <a:extLst>
              <a:ext uri="{FF2B5EF4-FFF2-40B4-BE49-F238E27FC236}">
                <a16:creationId xmlns:a16="http://schemas.microsoft.com/office/drawing/2014/main" id="{BB7051EA-7A49-4D42-AE2F-652A7DE93254}"/>
              </a:ext>
            </a:extLst>
          </p:cNvPr>
          <p:cNvGrpSpPr/>
          <p:nvPr/>
        </p:nvGrpSpPr>
        <p:grpSpPr>
          <a:xfrm>
            <a:off x="8219719" y="2449955"/>
            <a:ext cx="455035" cy="163550"/>
            <a:chOff x="-2569547" y="1767356"/>
            <a:chExt cx="455035" cy="163550"/>
          </a:xfrm>
        </p:grpSpPr>
        <p:sp>
          <p:nvSpPr>
            <p:cNvPr id="110" name="正方形/長方形 109">
              <a:extLst>
                <a:ext uri="{FF2B5EF4-FFF2-40B4-BE49-F238E27FC236}">
                  <a16:creationId xmlns:a16="http://schemas.microsoft.com/office/drawing/2014/main" id="{1804E5A0-A2B1-45EF-B7C3-1B4A72E23038}"/>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1" name="テキスト ボックス 110">
              <a:extLst>
                <a:ext uri="{FF2B5EF4-FFF2-40B4-BE49-F238E27FC236}">
                  <a16:creationId xmlns:a16="http://schemas.microsoft.com/office/drawing/2014/main" id="{0D7D3FD0-8656-4997-B135-BE9CCBCA7044}"/>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13" name="テキスト ボックス 112">
              <a:extLst>
                <a:ext uri="{FF2B5EF4-FFF2-40B4-BE49-F238E27FC236}">
                  <a16:creationId xmlns:a16="http://schemas.microsoft.com/office/drawing/2014/main" id="{78AA634B-5BE0-4666-A6F9-F9ACE7C8AFEC}"/>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115" name="テキスト ボックス 114">
            <a:extLst>
              <a:ext uri="{FF2B5EF4-FFF2-40B4-BE49-F238E27FC236}">
                <a16:creationId xmlns:a16="http://schemas.microsoft.com/office/drawing/2014/main" id="{D5B71973-DFCE-4A77-AB38-3251F70D6B43}"/>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176" name="テキスト ボックス 175">
            <a:extLst>
              <a:ext uri="{FF2B5EF4-FFF2-40B4-BE49-F238E27FC236}">
                <a16:creationId xmlns:a16="http://schemas.microsoft.com/office/drawing/2014/main" id="{8A1AF9D0-7510-4294-870B-98C14D34E17E}"/>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177" name="テキスト ボックス 176">
            <a:extLst>
              <a:ext uri="{FF2B5EF4-FFF2-40B4-BE49-F238E27FC236}">
                <a16:creationId xmlns:a16="http://schemas.microsoft.com/office/drawing/2014/main" id="{0E436249-BCB1-4E70-813C-0FAF96615E45}"/>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178" name="テキスト ボックス 177">
            <a:extLst>
              <a:ext uri="{FF2B5EF4-FFF2-40B4-BE49-F238E27FC236}">
                <a16:creationId xmlns:a16="http://schemas.microsoft.com/office/drawing/2014/main" id="{F70FA71D-B953-41C0-B777-1B131FCAF645}"/>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79" name="グループ化 178">
            <a:extLst>
              <a:ext uri="{FF2B5EF4-FFF2-40B4-BE49-F238E27FC236}">
                <a16:creationId xmlns:a16="http://schemas.microsoft.com/office/drawing/2014/main" id="{31472C66-E8BE-4896-B39E-2D01B3BA8DC4}"/>
              </a:ext>
            </a:extLst>
          </p:cNvPr>
          <p:cNvGrpSpPr/>
          <p:nvPr/>
        </p:nvGrpSpPr>
        <p:grpSpPr>
          <a:xfrm>
            <a:off x="6320742" y="2111835"/>
            <a:ext cx="454724" cy="469077"/>
            <a:chOff x="10438069" y="3140253"/>
            <a:chExt cx="454724" cy="469077"/>
          </a:xfrm>
        </p:grpSpPr>
        <p:sp>
          <p:nvSpPr>
            <p:cNvPr id="180" name="右矢印 4">
              <a:extLst>
                <a:ext uri="{FF2B5EF4-FFF2-40B4-BE49-F238E27FC236}">
                  <a16:creationId xmlns:a16="http://schemas.microsoft.com/office/drawing/2014/main" id="{5041E1BC-4E29-48E2-B975-FE5B760CF73A}"/>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1" name="テキスト ボックス 180">
              <a:extLst>
                <a:ext uri="{FF2B5EF4-FFF2-40B4-BE49-F238E27FC236}">
                  <a16:creationId xmlns:a16="http://schemas.microsoft.com/office/drawing/2014/main" id="{0AC37211-E465-40B3-99D7-6EE5BCF2D6CE}"/>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2" name="グループ化 181">
            <a:extLst>
              <a:ext uri="{FF2B5EF4-FFF2-40B4-BE49-F238E27FC236}">
                <a16:creationId xmlns:a16="http://schemas.microsoft.com/office/drawing/2014/main" id="{B9DEC285-EB46-4B63-96CD-482843E82B84}"/>
              </a:ext>
            </a:extLst>
          </p:cNvPr>
          <p:cNvGrpSpPr/>
          <p:nvPr/>
        </p:nvGrpSpPr>
        <p:grpSpPr>
          <a:xfrm>
            <a:off x="6315012" y="3361935"/>
            <a:ext cx="454724" cy="469077"/>
            <a:chOff x="10438069" y="3140253"/>
            <a:chExt cx="454724" cy="469077"/>
          </a:xfrm>
        </p:grpSpPr>
        <p:sp>
          <p:nvSpPr>
            <p:cNvPr id="183" name="右矢印 4">
              <a:extLst>
                <a:ext uri="{FF2B5EF4-FFF2-40B4-BE49-F238E27FC236}">
                  <a16:creationId xmlns:a16="http://schemas.microsoft.com/office/drawing/2014/main" id="{8B0DAD4C-53E4-4441-98FC-68C495B790A6}"/>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4" name="テキスト ボックス 183">
              <a:extLst>
                <a:ext uri="{FF2B5EF4-FFF2-40B4-BE49-F238E27FC236}">
                  <a16:creationId xmlns:a16="http://schemas.microsoft.com/office/drawing/2014/main" id="{4405B8D4-8936-42D4-B5A5-5875248298A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5" name="グループ化 184">
            <a:extLst>
              <a:ext uri="{FF2B5EF4-FFF2-40B4-BE49-F238E27FC236}">
                <a16:creationId xmlns:a16="http://schemas.microsoft.com/office/drawing/2014/main" id="{142C1F8D-BA06-4416-A386-81A2F61AEF7E}"/>
              </a:ext>
            </a:extLst>
          </p:cNvPr>
          <p:cNvGrpSpPr/>
          <p:nvPr/>
        </p:nvGrpSpPr>
        <p:grpSpPr>
          <a:xfrm>
            <a:off x="6291649" y="4617852"/>
            <a:ext cx="454724" cy="469077"/>
            <a:chOff x="10438069" y="3140253"/>
            <a:chExt cx="454724" cy="469077"/>
          </a:xfrm>
        </p:grpSpPr>
        <p:sp>
          <p:nvSpPr>
            <p:cNvPr id="186" name="右矢印 4">
              <a:extLst>
                <a:ext uri="{FF2B5EF4-FFF2-40B4-BE49-F238E27FC236}">
                  <a16:creationId xmlns:a16="http://schemas.microsoft.com/office/drawing/2014/main" id="{9ADF0F5F-0BF9-4096-94CB-CB8756667F3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7" name="テキスト ボックス 186">
              <a:extLst>
                <a:ext uri="{FF2B5EF4-FFF2-40B4-BE49-F238E27FC236}">
                  <a16:creationId xmlns:a16="http://schemas.microsoft.com/office/drawing/2014/main" id="{19D16A19-DDC3-4C61-BCF3-3184649945CA}"/>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88" name="円/楕円 23">
            <a:extLst>
              <a:ext uri="{FF2B5EF4-FFF2-40B4-BE49-F238E27FC236}">
                <a16:creationId xmlns:a16="http://schemas.microsoft.com/office/drawing/2014/main" id="{868CB40F-E88D-4071-8B7A-86E371250581}"/>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189" name="円/楕円 23">
            <a:extLst>
              <a:ext uri="{FF2B5EF4-FFF2-40B4-BE49-F238E27FC236}">
                <a16:creationId xmlns:a16="http://schemas.microsoft.com/office/drawing/2014/main" id="{406886EA-7DC8-4F2C-93BB-CCAEE9DC1A46}"/>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190" name="円/楕円 23">
            <a:extLst>
              <a:ext uri="{FF2B5EF4-FFF2-40B4-BE49-F238E27FC236}">
                <a16:creationId xmlns:a16="http://schemas.microsoft.com/office/drawing/2014/main" id="{E18323C5-C9BA-4E7B-8956-2D7D2BCD7B5D}"/>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192" name="テキスト ボックス 191">
            <a:extLst>
              <a:ext uri="{FF2B5EF4-FFF2-40B4-BE49-F238E27FC236}">
                <a16:creationId xmlns:a16="http://schemas.microsoft.com/office/drawing/2014/main" id="{C783DB07-E72E-49E0-BC54-ECD6142EA098}"/>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197" name="正方形/長方形 196">
            <a:extLst>
              <a:ext uri="{FF2B5EF4-FFF2-40B4-BE49-F238E27FC236}">
                <a16:creationId xmlns:a16="http://schemas.microsoft.com/office/drawing/2014/main" id="{4AE388E3-CC4B-444D-AF34-B72537EDE83E}"/>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8" name="正方形/長方形 197">
            <a:extLst>
              <a:ext uri="{FF2B5EF4-FFF2-40B4-BE49-F238E27FC236}">
                <a16:creationId xmlns:a16="http://schemas.microsoft.com/office/drawing/2014/main" id="{B21AE2C9-4240-401A-BA9B-5CC225E54203}"/>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正方形/長方形 2">
            <a:extLst>
              <a:ext uri="{FF2B5EF4-FFF2-40B4-BE49-F238E27FC236}">
                <a16:creationId xmlns:a16="http://schemas.microsoft.com/office/drawing/2014/main" id="{AB91646B-3F5F-4ABB-09CE-96209961B50A}"/>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a:extLst>
              <a:ext uri="{FF2B5EF4-FFF2-40B4-BE49-F238E27FC236}">
                <a16:creationId xmlns:a16="http://schemas.microsoft.com/office/drawing/2014/main" id="{92978654-275C-C5D5-9A97-181240503B60}"/>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 name="正方形/長方形 5">
            <a:extLst>
              <a:ext uri="{FF2B5EF4-FFF2-40B4-BE49-F238E27FC236}">
                <a16:creationId xmlns:a16="http://schemas.microsoft.com/office/drawing/2014/main" id="{FFD17CBD-D893-96AD-6AE9-BF90FB813D42}"/>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鉱業」「非鉄金属」「鉄鋼」「窯業・土石製品」「石油・石炭製品」「情報通信業」「卸売業」「その他のサービス」「専門・科学技術、業務支援サービス業」「運輸・郵便業」「その他の不動産業」「電気業」「電子部品・デバイス」</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9D83F127-8613-C060-36A3-FBB29C4990CA}"/>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 name="正方形/長方形 7">
            <a:extLst>
              <a:ext uri="{FF2B5EF4-FFF2-40B4-BE49-F238E27FC236}">
                <a16:creationId xmlns:a16="http://schemas.microsoft.com/office/drawing/2014/main" id="{5998C7B1-B8BA-D615-9BD1-0C750AE31A10}"/>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 name="テキスト ボックス 8">
            <a:extLst>
              <a:ext uri="{FF2B5EF4-FFF2-40B4-BE49-F238E27FC236}">
                <a16:creationId xmlns:a16="http://schemas.microsoft.com/office/drawing/2014/main" id="{7476D0CB-763D-5C6E-8612-6EE0D886EA6E}"/>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10" name="テキスト ボックス 9">
            <a:extLst>
              <a:ext uri="{FF2B5EF4-FFF2-40B4-BE49-F238E27FC236}">
                <a16:creationId xmlns:a16="http://schemas.microsoft.com/office/drawing/2014/main" id="{8D6DF6AE-D674-BE42-9DBF-4BCE78504593}"/>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1" name="グループ化 10">
            <a:extLst>
              <a:ext uri="{FF2B5EF4-FFF2-40B4-BE49-F238E27FC236}">
                <a16:creationId xmlns:a16="http://schemas.microsoft.com/office/drawing/2014/main" id="{602B6F2A-833E-7FC3-AD83-AF95C2B45C06}"/>
              </a:ext>
            </a:extLst>
          </p:cNvPr>
          <p:cNvGrpSpPr/>
          <p:nvPr/>
        </p:nvGrpSpPr>
        <p:grpSpPr>
          <a:xfrm>
            <a:off x="6291649" y="5895773"/>
            <a:ext cx="454724" cy="469077"/>
            <a:chOff x="10438069" y="3140253"/>
            <a:chExt cx="454724" cy="469077"/>
          </a:xfrm>
        </p:grpSpPr>
        <p:sp>
          <p:nvSpPr>
            <p:cNvPr id="12" name="右矢印 4">
              <a:extLst>
                <a:ext uri="{FF2B5EF4-FFF2-40B4-BE49-F238E27FC236}">
                  <a16:creationId xmlns:a16="http://schemas.microsoft.com/office/drawing/2014/main" id="{8838BFF5-D412-B23F-8108-32B0922698D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3" name="テキスト ボックス 12">
              <a:extLst>
                <a:ext uri="{FF2B5EF4-FFF2-40B4-BE49-F238E27FC236}">
                  <a16:creationId xmlns:a16="http://schemas.microsoft.com/office/drawing/2014/main" id="{8436A6E0-869D-0836-025F-6C69155FEF8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4" name="円/楕円 23">
            <a:extLst>
              <a:ext uri="{FF2B5EF4-FFF2-40B4-BE49-F238E27FC236}">
                <a16:creationId xmlns:a16="http://schemas.microsoft.com/office/drawing/2014/main" id="{E86395D9-6513-B775-E090-1B5E812B5965}"/>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15" name="テキスト ボックス 14">
            <a:extLst>
              <a:ext uri="{FF2B5EF4-FFF2-40B4-BE49-F238E27FC236}">
                <a16:creationId xmlns:a16="http://schemas.microsoft.com/office/drawing/2014/main" id="{9BC5023A-87C1-AE5B-7A9A-C8AB3C97560D}"/>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
        <p:nvSpPr>
          <p:cNvPr id="18" name="テキスト ボックス 17">
            <a:extLst>
              <a:ext uri="{FF2B5EF4-FFF2-40B4-BE49-F238E27FC236}">
                <a16:creationId xmlns:a16="http://schemas.microsoft.com/office/drawing/2014/main" id="{C7B3B043-88F5-018F-85C8-47CEBC118A21}"/>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4A46E854-CD9C-89FA-07C4-EAE6A1D5105A}"/>
              </a:ext>
            </a:extLst>
          </p:cNvPr>
          <p:cNvSpPr txBox="1"/>
          <p:nvPr/>
        </p:nvSpPr>
        <p:spPr>
          <a:xfrm>
            <a:off x="67810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20" name="テキスト ボックス 19">
            <a:extLst>
              <a:ext uri="{FF2B5EF4-FFF2-40B4-BE49-F238E27FC236}">
                <a16:creationId xmlns:a16="http://schemas.microsoft.com/office/drawing/2014/main" id="{2F6F8E92-C36B-4B19-97C9-1EEC21E484C3}"/>
              </a:ext>
            </a:extLst>
          </p:cNvPr>
          <p:cNvSpPr txBox="1"/>
          <p:nvPr/>
        </p:nvSpPr>
        <p:spPr>
          <a:xfrm>
            <a:off x="67587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21" name="テキスト ボックス 20">
            <a:extLst>
              <a:ext uri="{FF2B5EF4-FFF2-40B4-BE49-F238E27FC236}">
                <a16:creationId xmlns:a16="http://schemas.microsoft.com/office/drawing/2014/main" id="{1EE1FA10-AD1D-1040-4F08-52D56C8194C9}"/>
              </a:ext>
            </a:extLst>
          </p:cNvPr>
          <p:cNvSpPr txBox="1"/>
          <p:nvPr/>
        </p:nvSpPr>
        <p:spPr>
          <a:xfrm>
            <a:off x="86297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3E98FBDD-7307-8634-51AF-BFB91CB19016}"/>
              </a:ext>
            </a:extLst>
          </p:cNvPr>
          <p:cNvSpPr txBox="1"/>
          <p:nvPr/>
        </p:nvSpPr>
        <p:spPr>
          <a:xfrm>
            <a:off x="89501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6091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市で働いた方が周辺地域で働くよりも受け取る賃金が高い　　　　　　</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51528"/>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分配面の長所と短所の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r>
              <a:rPr lang="ja-JP" altLang="en-US" sz="2000" dirty="0">
                <a:solidFill>
                  <a:srgbClr val="009999"/>
                </a:solidFill>
                <a:cs typeface="Meiryo UI" panose="020B0604030504040204" pitchFamily="50" charset="-128"/>
              </a:rPr>
              <a:t>①循環率、</a:t>
            </a:r>
            <a:r>
              <a:rPr lang="en-US" altLang="ja-JP" sz="2000" dirty="0">
                <a:solidFill>
                  <a:srgbClr val="009999"/>
                </a:solidFill>
                <a:cs typeface="Meiryo UI" panose="020B0604030504040204" pitchFamily="50" charset="-128"/>
              </a:rPr>
              <a:t>1</a:t>
            </a:r>
            <a:r>
              <a:rPr lang="ja-JP" altLang="en-US" sz="2000" dirty="0">
                <a:solidFill>
                  <a:srgbClr val="009999"/>
                </a:solidFill>
                <a:cs typeface="Meiryo UI" panose="020B0604030504040204" pitchFamily="50" charset="-128"/>
              </a:rPr>
              <a:t>人当たり雇用者所得の水準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dirty="0">
                <a:solidFill>
                  <a:srgbClr val="009999"/>
                </a:solidFill>
                <a:latin typeface="Meiryo UI" pitchFamily="50" charset="-128"/>
                <a:ea typeface="Meiryo UI" pitchFamily="50" charset="-128"/>
              </a:rPr>
              <a:t>88.1%</a:t>
            </a:r>
          </a:p>
          <a:p>
            <a:pPr>
              <a:spcAft>
                <a:spcPts val="600"/>
              </a:spcAft>
            </a:pPr>
            <a:r>
              <a:rPr lang="ja-JP" altLang="en-US" sz="1200" b="1" u="sng" dirty="0">
                <a:solidFill>
                  <a:srgbClr val="009999"/>
                </a:solidFill>
                <a:latin typeface="Meiryo UI" panose="020B0604030504040204" pitchFamily="50" charset="-128"/>
                <a:ea typeface="Meiryo UI" panose="020B0604030504040204" pitchFamily="50" charset="-128"/>
              </a:rPr>
              <a:t>　⇒</a:t>
            </a:r>
            <a:r>
              <a:rPr lang="ja-JP" altLang="en-US" sz="1200" b="1" dirty="0">
                <a:solidFill>
                  <a:srgbClr val="009999"/>
                </a:solidFill>
                <a:latin typeface="Meiryo UI" pitchFamily="50" charset="-128"/>
                <a:ea typeface="Meiryo UI" pitchFamily="50" charset="-128"/>
              </a:rPr>
              <a:t>財政移転による所得の流入に依存したアンバランスな構造</a:t>
            </a:r>
            <a:endParaRPr lang="en-US" altLang="ja-JP" sz="1200" b="1" u="sng" dirty="0">
              <a:solidFill>
                <a:srgbClr val="009999"/>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453</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450</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6" name="テキスト ボックス 45">
            <a:extLst>
              <a:ext uri="{FF2B5EF4-FFF2-40B4-BE49-F238E27FC236}">
                <a16:creationId xmlns:a16="http://schemas.microsoft.com/office/drawing/2014/main" id="{0B00BBF9-4F2A-8F3C-6F38-9EC5243B3310}"/>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0B00BBF9-4F2A-8F3C-6F38-9EC5243B3310}"/>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0B00BBF9-4F2A-8F3C-6F38-9EC5243B3310}"/>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rot="10800000">
            <a:off x="4357784" y="2291975"/>
            <a:ext cx="549624" cy="338554"/>
          </a:xfrm>
          <a:prstGeom prst="rect">
            <a:avLst/>
          </a:prstGeom>
          <a:noFill/>
        </p:spPr>
        <p:txBody>
          <a:bodyPr wrap="square" rtlCol="0">
            <a:spAutoFit/>
          </a:bodyPr>
          <a:lstStyle/>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35</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四角形吹き出し 51">
            <a:extLst>
              <a:ext uri="{FF2B5EF4-FFF2-40B4-BE49-F238E27FC236}">
                <a16:creationId xmlns:a16="http://schemas.microsoft.com/office/drawing/2014/main" id="{C9AE59C1-3994-43D5-B1F8-60AEBC9AF41E}"/>
              </a:ext>
            </a:extLst>
          </p:cNvPr>
          <p:cNvSpPr/>
          <p:nvPr/>
        </p:nvSpPr>
        <p:spPr bwMode="auto">
          <a:xfrm>
            <a:off x="866553" y="3803469"/>
            <a:ext cx="5633307" cy="2841171"/>
          </a:xfrm>
          <a:prstGeom prst="wedgeRectCallout">
            <a:avLst>
              <a:gd name="adj1" fmla="val 18123"/>
              <a:gd name="adj2" fmla="val -67870"/>
            </a:avLst>
          </a:prstGeom>
          <a:solidFill>
            <a:schemeClr val="accent3">
              <a:lumMod val="20000"/>
              <a:lumOff val="80000"/>
            </a:schemeClr>
          </a:solidFill>
          <a:ln w="38100" cap="flat" cmpd="sng" algn="ctr">
            <a:solidFill>
              <a:srgbClr val="009999"/>
            </a:solidFill>
            <a:prstDash val="solid"/>
            <a:round/>
            <a:headEnd type="none" w="med" len="med"/>
            <a:tailEnd type="none" w="med" len="med"/>
          </a:ln>
          <a:effectLst/>
        </p:spPr>
        <p:txBody>
          <a:bodyPr vert="horz" wrap="square" lIns="72000" tIns="72000" rIns="72000" bIns="45720" numCol="1" rtlCol="0" anchor="ctr"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であれば、下記のことを意味している。</a:t>
            </a:r>
            <a:endParaRPr lang="en-US" altLang="ja-JP" sz="1200" b="1" dirty="0">
              <a:solidFill>
                <a:srgbClr val="009999"/>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域内で働く方が域外で働くよりも雇用者所得が高い水準である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それに伴い、域外からの労働力流入により、域外に所得が流出していることがある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a:t>
            </a:r>
            <a:r>
              <a:rPr lang="ja-JP" altLang="en-US" sz="1200" b="1" dirty="0">
                <a:solidFill>
                  <a:srgbClr val="009999"/>
                </a:solidFill>
                <a:latin typeface="Meiryo UI" panose="020B0604030504040204" pitchFamily="50" charset="-128"/>
                <a:ea typeface="Meiryo UI" panose="020B0604030504040204" pitchFamily="50" charset="-128"/>
              </a:rPr>
              <a:t>であれば、下記のことを意味している。</a:t>
            </a:r>
            <a:endPar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域内で働く方が域外で働くよりも雇用者所得が低い水準である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それに伴い、域外への労働力流出により、域外から所得が流入していることがある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a:extLst>
              <a:ext uri="{FF2B5EF4-FFF2-40B4-BE49-F238E27FC236}">
                <a16:creationId xmlns:a16="http://schemas.microsoft.com/office/drawing/2014/main" id="{F4F9AC7E-0495-4FF3-B092-0A63CECBAD87}"/>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54" name="円/楕円 23">
            <a:extLst>
              <a:ext uri="{FF2B5EF4-FFF2-40B4-BE49-F238E27FC236}">
                <a16:creationId xmlns:a16="http://schemas.microsoft.com/office/drawing/2014/main" id="{8A17D7C3-BE32-45CD-BE71-BC53740A7E75}"/>
              </a:ext>
            </a:extLst>
          </p:cNvPr>
          <p:cNvSpPr/>
          <p:nvPr/>
        </p:nvSpPr>
        <p:spPr bwMode="auto">
          <a:xfrm>
            <a:off x="544721" y="1298321"/>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8023C7AC-1A9F-A170-5519-C10732AD1D2B}"/>
              </a:ext>
            </a:extLst>
          </p:cNvPr>
          <p:cNvSpPr/>
          <p:nvPr/>
        </p:nvSpPr>
        <p:spPr bwMode="auto">
          <a:xfrm>
            <a:off x="704185" y="305082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5135360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806"/>
            <a:ext cx="9144000" cy="490943"/>
          </a:xfrm>
        </p:spPr>
        <p:txBody>
          <a:bodyPr anchor="b"/>
          <a:lstStyle/>
          <a:p>
            <a:r>
              <a:rPr lang="ja-JP" altLang="en-US" sz="2000" dirty="0">
                <a:solidFill>
                  <a:srgbClr val="009999"/>
                </a:solidFill>
              </a:rPr>
              <a:t>分配面の長所と短所の作業内容②住民</a:t>
            </a:r>
            <a:r>
              <a:rPr lang="en-US" altLang="ja-JP" sz="2000" dirty="0">
                <a:solidFill>
                  <a:srgbClr val="009999"/>
                </a:solidFill>
              </a:rPr>
              <a:t>1</a:t>
            </a:r>
            <a:r>
              <a:rPr lang="ja-JP" altLang="en-US" sz="2000" dirty="0">
                <a:solidFill>
                  <a:srgbClr val="009999"/>
                </a:solidFill>
              </a:rPr>
              <a:t>人当たり所得の水準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chemeClr val="accent1">
              <a:lumMod val="20000"/>
              <a:lumOff val="80000"/>
            </a:schemeClr>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197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247</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sp>
        <p:nvSpPr>
          <p:cNvPr id="6" name="加算 5"/>
          <p:cNvSpPr/>
          <p:nvPr/>
        </p:nvSpPr>
        <p:spPr bwMode="auto">
          <a:xfrm>
            <a:off x="3196864" y="4427313"/>
            <a:ext cx="325329" cy="302910"/>
          </a:xfrm>
          <a:prstGeom prst="mathPlus">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9999"/>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229</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202</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人）より高い</a:t>
            </a:r>
            <a:endParaRPr lang="en-US" altLang="ja-JP" sz="1200"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427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448</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36</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円/楕円 23">
            <a:extLst>
              <a:ext uri="{FF2B5EF4-FFF2-40B4-BE49-F238E27FC236}">
                <a16:creationId xmlns:a16="http://schemas.microsoft.com/office/drawing/2014/main" id="{BB5605CC-A1D8-4AF1-A24D-226904F32BE2}"/>
              </a:ext>
            </a:extLst>
          </p:cNvPr>
          <p:cNvSpPr/>
          <p:nvPr/>
        </p:nvSpPr>
        <p:spPr bwMode="auto">
          <a:xfrm>
            <a:off x="2908789" y="4032080"/>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7" name="正方形/長方形 66">
            <a:extLst>
              <a:ext uri="{FF2B5EF4-FFF2-40B4-BE49-F238E27FC236}">
                <a16:creationId xmlns:a16="http://schemas.microsoft.com/office/drawing/2014/main" id="{058F201D-594F-4E71-B5EC-06B814F916E2}"/>
              </a:ext>
            </a:extLst>
          </p:cNvPr>
          <p:cNvSpPr>
            <a:spLocks/>
          </p:cNvSpPr>
          <p:nvPr/>
        </p:nvSpPr>
        <p:spPr bwMode="auto">
          <a:xfrm>
            <a:off x="947626" y="5105331"/>
            <a:ext cx="2899443"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地域の労働生産性が低い</a:t>
            </a:r>
            <a:endParaRPr lang="en-US" altLang="ja-JP" sz="1400" b="1" dirty="0">
              <a:solidFill>
                <a:srgbClr val="009999"/>
              </a:solidFill>
              <a:latin typeface="Meiryo UI" panose="020B0604030504040204" pitchFamily="50" charset="-128"/>
              <a:ea typeface="Meiryo UI" panose="020B0604030504040204" pitchFamily="50" charset="-128"/>
            </a:endParaRPr>
          </a:p>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通勤により所得が流出している</a:t>
            </a:r>
            <a:endParaRPr lang="en-US" altLang="ja-JP" sz="1400" b="1" dirty="0">
              <a:solidFill>
                <a:srgbClr val="009999"/>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4BA5D889-2C4E-4B47-90B8-1D05241C544A}"/>
              </a:ext>
            </a:extLst>
          </p:cNvPr>
          <p:cNvSpPr>
            <a:spLocks/>
          </p:cNvSpPr>
          <p:nvPr/>
        </p:nvSpPr>
        <p:spPr bwMode="auto">
          <a:xfrm>
            <a:off x="5123196" y="5105331"/>
            <a:ext cx="3281774"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財政移転による所得流入が多い</a:t>
            </a:r>
            <a:endParaRPr lang="en-US" altLang="ja-JP" sz="1400" b="1" dirty="0">
              <a:solidFill>
                <a:srgbClr val="009999"/>
              </a:solidFill>
              <a:latin typeface="Meiryo UI" pitchFamily="50" charset="-128"/>
              <a:ea typeface="Meiryo UI" pitchFamily="50" charset="-128"/>
            </a:endParaRPr>
          </a:p>
        </p:txBody>
      </p:sp>
      <p:sp>
        <p:nvSpPr>
          <p:cNvPr id="64" name="テキスト ボックス 63">
            <a:extLst>
              <a:ext uri="{FF2B5EF4-FFF2-40B4-BE49-F238E27FC236}">
                <a16:creationId xmlns:a16="http://schemas.microsoft.com/office/drawing/2014/main" id="{29A7E8E8-C871-4094-BAA5-7FA7B67F5F37}"/>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F0354052-4DD2-46E7-A2B7-B4CF216F2271}"/>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CB453E5B-A416-4963-BF14-8CC2625F6BDD}"/>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65" name="四角形吹き出し 27">
            <a:extLst>
              <a:ext uri="{FF2B5EF4-FFF2-40B4-BE49-F238E27FC236}">
                <a16:creationId xmlns:a16="http://schemas.microsoft.com/office/drawing/2014/main" id="{7D61E6CC-3A6A-47B0-9C21-12C0DC456FA3}"/>
              </a:ext>
            </a:extLst>
          </p:cNvPr>
          <p:cNvSpPr/>
          <p:nvPr/>
        </p:nvSpPr>
        <p:spPr bwMode="auto">
          <a:xfrm>
            <a:off x="530804" y="566791"/>
            <a:ext cx="3535818" cy="3173867"/>
          </a:xfrm>
          <a:prstGeom prst="wedgeRectCallout">
            <a:avLst>
              <a:gd name="adj1" fmla="val 13615"/>
              <a:gd name="adj2" fmla="val 61623"/>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通勤による雇用者所得の流出が大きく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本社への流出などにより、</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稼いだ付加価値が雇用者の所得に結び付いていないため</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点目に関しては、付加価値シェアの大きな産業が、産業別雇用者所得構成比で高順位を占めていれば、</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稼いだ付加価値が雇用者所得に結びついている</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と言える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四角形吹き出し 28">
            <a:extLst>
              <a:ext uri="{FF2B5EF4-FFF2-40B4-BE49-F238E27FC236}">
                <a16:creationId xmlns:a16="http://schemas.microsoft.com/office/drawing/2014/main" id="{245162A0-7882-4CF0-A7C8-E184B402D3DA}"/>
              </a:ext>
            </a:extLst>
          </p:cNvPr>
          <p:cNvSpPr/>
          <p:nvPr/>
        </p:nvSpPr>
        <p:spPr bwMode="auto">
          <a:xfrm>
            <a:off x="4195686" y="555713"/>
            <a:ext cx="3118934" cy="3191840"/>
          </a:xfrm>
          <a:prstGeom prst="wedgeRectCallout">
            <a:avLst>
              <a:gd name="adj1" fmla="val -30347"/>
              <a:gd name="adj2" fmla="val 59454"/>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本社への所得流出が大きく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財政移転による所得流入</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が少ない</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テキスト ボックス 49">
            <a:extLst>
              <a:ext uri="{FF2B5EF4-FFF2-40B4-BE49-F238E27FC236}">
                <a16:creationId xmlns:a16="http://schemas.microsoft.com/office/drawing/2014/main" id="{435FF5A1-C0DD-43A5-B2B2-8F3CE28F4629}"/>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3" name="円/楕円 23">
            <a:extLst>
              <a:ext uri="{FF2B5EF4-FFF2-40B4-BE49-F238E27FC236}">
                <a16:creationId xmlns:a16="http://schemas.microsoft.com/office/drawing/2014/main" id="{0E51E9C4-5190-4414-BF3C-C6838A583665}"/>
              </a:ext>
            </a:extLst>
          </p:cNvPr>
          <p:cNvSpPr/>
          <p:nvPr/>
        </p:nvSpPr>
        <p:spPr bwMode="auto">
          <a:xfrm>
            <a:off x="8611105" y="4026773"/>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25D77A5C-775D-2FDB-7368-CBD7C2D7478C}"/>
              </a:ext>
            </a:extLst>
          </p:cNvPr>
          <p:cNvSpPr/>
          <p:nvPr/>
        </p:nvSpPr>
        <p:spPr bwMode="auto">
          <a:xfrm>
            <a:off x="5744009" y="403208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2679978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3" name="正方形/長方形 32">
            <a:extLst>
              <a:ext uri="{FF2B5EF4-FFF2-40B4-BE49-F238E27FC236}">
                <a16:creationId xmlns:a16="http://schemas.microsoft.com/office/drawing/2014/main" id="{7AB51911-E76C-411B-B1F9-EDBF736D7B09}"/>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5.0</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⇒企業間取引において赤字といえる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E4EF2589-F513-FD31-2334-170B34D55690}"/>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9.1</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⇒地域内への機械や設備の導入等に係る投資が少ないといえる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7" name="正方形/長方形 36">
            <a:extLst>
              <a:ext uri="{FF2B5EF4-FFF2-40B4-BE49-F238E27FC236}">
                <a16:creationId xmlns:a16="http://schemas.microsoft.com/office/drawing/2014/main" id="{E4EF2589-F513-FD31-2334-170B34D55690}"/>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2" name="タイトル 1"/>
          <p:cNvSpPr>
            <a:spLocks noGrp="1"/>
          </p:cNvSpPr>
          <p:nvPr>
            <p:ph type="title"/>
          </p:nvPr>
        </p:nvSpPr>
        <p:spPr>
          <a:xfrm>
            <a:off x="0" y="4462"/>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支出面の長所と短所の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E4EF2589-F513-FD31-2334-170B34D55690}"/>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流入（</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0.7%</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⇒地域内における日常消費や観光消費による流入が多いといえる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grpSp>
        <p:nvGrpSpPr>
          <p:cNvPr id="8" name="グループ化 7"/>
          <p:cNvGrpSpPr/>
          <p:nvPr/>
        </p:nvGrpSpPr>
        <p:grpSpPr>
          <a:xfrm>
            <a:off x="7701443" y="962055"/>
            <a:ext cx="1361546" cy="630721"/>
            <a:chOff x="7701443" y="1138219"/>
            <a:chExt cx="1361546" cy="630721"/>
          </a:xfrm>
        </p:grpSpPr>
        <p:sp>
          <p:nvSpPr>
            <p:cNvPr id="3" name="正方形/長方形 2">
              <a:extLst>
                <a:ext uri="{FF2B5EF4-FFF2-40B4-BE49-F238E27FC236}">
                  <a16:creationId xmlns:a16="http://schemas.microsoft.com/office/drawing/2014/main" id="{2BC566A9-35E7-473E-1A5C-D14FD1E74BF6}"/>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 name="円/楕円 23">
              <a:extLst>
                <a:ext uri="{FF2B5EF4-FFF2-40B4-BE49-F238E27FC236}">
                  <a16:creationId xmlns:a16="http://schemas.microsoft.com/office/drawing/2014/main" id="{EAEEE0AF-D297-607C-E9FE-D3140BD9ACA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5" name="円/楕円 23">
              <a:extLst>
                <a:ext uri="{FF2B5EF4-FFF2-40B4-BE49-F238E27FC236}">
                  <a16:creationId xmlns:a16="http://schemas.microsoft.com/office/drawing/2014/main" id="{ADCA61DD-0EF1-D453-C1CB-DCBE90997331}"/>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25" name="テキスト ボックス 24"/>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37</a:t>
            </a:fld>
            <a:endParaRPr lang="en-US" altLang="ja-JP" dirty="0"/>
          </a:p>
        </p:txBody>
      </p:sp>
      <p:sp>
        <p:nvSpPr>
          <p:cNvPr id="48" name="円/楕円 23">
            <a:extLst>
              <a:ext uri="{FF2B5EF4-FFF2-40B4-BE49-F238E27FC236}">
                <a16:creationId xmlns:a16="http://schemas.microsoft.com/office/drawing/2014/main" id="{4A3A9212-DA6D-4DE4-A131-2F1B2C16DF8E}"/>
              </a:ext>
            </a:extLst>
          </p:cNvPr>
          <p:cNvSpPr/>
          <p:nvPr/>
        </p:nvSpPr>
        <p:spPr bwMode="auto">
          <a:xfrm>
            <a:off x="633838" y="1439733"/>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39" name="円/楕円 23">
            <a:extLst>
              <a:ext uri="{FF2B5EF4-FFF2-40B4-BE49-F238E27FC236}">
                <a16:creationId xmlns:a16="http://schemas.microsoft.com/office/drawing/2014/main" id="{5A142B33-9F0A-4044-AF3B-338811529886}"/>
              </a:ext>
            </a:extLst>
          </p:cNvPr>
          <p:cNvSpPr/>
          <p:nvPr/>
        </p:nvSpPr>
        <p:spPr bwMode="auto">
          <a:xfrm>
            <a:off x="649785" y="3400425"/>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34" name="テキスト ボックス 33">
            <a:extLst>
              <a:ext uri="{FF2B5EF4-FFF2-40B4-BE49-F238E27FC236}">
                <a16:creationId xmlns:a16="http://schemas.microsoft.com/office/drawing/2014/main" id="{09061DCE-1226-4E6B-BAD7-C1F2ED4E18D1}"/>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0FCF8B9C-5C5F-4328-806B-2FA4987D4737}"/>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0E05D644-46D8-4589-A149-A2BD0B52EDC4}"/>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C7EB3BE8-BF44-40E3-AD1F-695462D6AB54}"/>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grpSp>
        <p:nvGrpSpPr>
          <p:cNvPr id="27" name="グループ化 26">
            <a:extLst>
              <a:ext uri="{FF2B5EF4-FFF2-40B4-BE49-F238E27FC236}">
                <a16:creationId xmlns:a16="http://schemas.microsoft.com/office/drawing/2014/main" id="{26DB2606-19CE-4BF1-8539-5F804A045112}"/>
              </a:ext>
            </a:extLst>
          </p:cNvPr>
          <p:cNvGrpSpPr/>
          <p:nvPr/>
        </p:nvGrpSpPr>
        <p:grpSpPr>
          <a:xfrm>
            <a:off x="7700581" y="2933973"/>
            <a:ext cx="1361546" cy="630721"/>
            <a:chOff x="7701443" y="1138219"/>
            <a:chExt cx="1361546" cy="630721"/>
          </a:xfrm>
        </p:grpSpPr>
        <p:sp>
          <p:nvSpPr>
            <p:cNvPr id="31" name="正方形/長方形 30">
              <a:extLst>
                <a:ext uri="{FF2B5EF4-FFF2-40B4-BE49-F238E27FC236}">
                  <a16:creationId xmlns:a16="http://schemas.microsoft.com/office/drawing/2014/main" id="{E5B4A60B-4654-4C03-BEAD-2F03E537D7F3}"/>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ECF55A5C-901F-4C53-BD16-086BFAD3BDD5}"/>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0" name="円/楕円 23">
              <a:extLst>
                <a:ext uri="{FF2B5EF4-FFF2-40B4-BE49-F238E27FC236}">
                  <a16:creationId xmlns:a16="http://schemas.microsoft.com/office/drawing/2014/main" id="{268521D0-0544-46F6-B4E0-DD3D35C194FD}"/>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2" name="テキスト ボックス 41">
              <a:extLst>
                <a:ext uri="{FF2B5EF4-FFF2-40B4-BE49-F238E27FC236}">
                  <a16:creationId xmlns:a16="http://schemas.microsoft.com/office/drawing/2014/main" id="{CA40A65F-88D0-4A9A-8AE1-150EAC35434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43" name="グループ化 42">
            <a:extLst>
              <a:ext uri="{FF2B5EF4-FFF2-40B4-BE49-F238E27FC236}">
                <a16:creationId xmlns:a16="http://schemas.microsoft.com/office/drawing/2014/main" id="{D14A7CA9-A6AA-435C-A159-0491ADAC2536}"/>
              </a:ext>
            </a:extLst>
          </p:cNvPr>
          <p:cNvGrpSpPr/>
          <p:nvPr/>
        </p:nvGrpSpPr>
        <p:grpSpPr>
          <a:xfrm>
            <a:off x="7700581" y="4894014"/>
            <a:ext cx="1361546" cy="630721"/>
            <a:chOff x="7701443" y="1138219"/>
            <a:chExt cx="1361546" cy="630721"/>
          </a:xfrm>
        </p:grpSpPr>
        <p:sp>
          <p:nvSpPr>
            <p:cNvPr id="44" name="正方形/長方形 43">
              <a:extLst>
                <a:ext uri="{FF2B5EF4-FFF2-40B4-BE49-F238E27FC236}">
                  <a16:creationId xmlns:a16="http://schemas.microsoft.com/office/drawing/2014/main" id="{F28660A1-7EF4-4106-9591-0D781E9A349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6" name="円/楕円 23">
              <a:extLst>
                <a:ext uri="{FF2B5EF4-FFF2-40B4-BE49-F238E27FC236}">
                  <a16:creationId xmlns:a16="http://schemas.microsoft.com/office/drawing/2014/main" id="{355F60A4-90E2-4B8B-BEFB-277A92FC252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7" name="円/楕円 23">
              <a:extLst>
                <a:ext uri="{FF2B5EF4-FFF2-40B4-BE49-F238E27FC236}">
                  <a16:creationId xmlns:a16="http://schemas.microsoft.com/office/drawing/2014/main" id="{008F0908-DC8F-4EE7-9C73-B536FFDC6E54}"/>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9" name="テキスト ボックス 48">
              <a:extLst>
                <a:ext uri="{FF2B5EF4-FFF2-40B4-BE49-F238E27FC236}">
                  <a16:creationId xmlns:a16="http://schemas.microsoft.com/office/drawing/2014/main" id="{443FCAE4-37AF-4756-935F-9E94D87B8903}"/>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50" name="円/楕円 23">
            <a:extLst>
              <a:ext uri="{FF2B5EF4-FFF2-40B4-BE49-F238E27FC236}">
                <a16:creationId xmlns:a16="http://schemas.microsoft.com/office/drawing/2014/main" id="{76E95BEA-D669-45D6-B15A-E8813ADF30FA}"/>
              </a:ext>
            </a:extLst>
          </p:cNvPr>
          <p:cNvSpPr/>
          <p:nvPr/>
        </p:nvSpPr>
        <p:spPr bwMode="auto">
          <a:xfrm>
            <a:off x="669813" y="5368374"/>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Tree>
    <p:extLst>
      <p:ext uri="{BB962C8B-B14F-4D97-AF65-F5344CB8AC3E}">
        <p14:creationId xmlns:p14="http://schemas.microsoft.com/office/powerpoint/2010/main" val="18677081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38</a:t>
            </a:fld>
            <a:endParaRPr lang="en-US" altLang="ja-JP" dirty="0"/>
          </a:p>
        </p:txBody>
      </p:sp>
      <p:sp>
        <p:nvSpPr>
          <p:cNvPr id="3" name="正方形/長方形 2">
            <a:extLst>
              <a:ext uri="{FF2B5EF4-FFF2-40B4-BE49-F238E27FC236}">
                <a16:creationId xmlns:a16="http://schemas.microsoft.com/office/drawing/2014/main" id="{991885D4-0464-6F06-4331-EC993C2990EA}"/>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4" name="テキスト ボックス 3">
            <a:extLst>
              <a:ext uri="{FF2B5EF4-FFF2-40B4-BE49-F238E27FC236}">
                <a16:creationId xmlns:a16="http://schemas.microsoft.com/office/drawing/2014/main" id="{7ABFABB8-690A-F130-774E-0A3846B96F76}"/>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5" name="正方形/長方形 4">
            <a:extLst>
              <a:ext uri="{FF2B5EF4-FFF2-40B4-BE49-F238E27FC236}">
                <a16:creationId xmlns:a16="http://schemas.microsoft.com/office/drawing/2014/main" id="{93029F42-88E9-ECC3-EC3B-D26BA8DF0CC3}"/>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613B2649-EBA1-3184-79C9-27C29083176A}"/>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1B0B944-B519-F26E-B5C6-F1AFDC8F32D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a:extLst>
              <a:ext uri="{FF2B5EF4-FFF2-40B4-BE49-F238E27FC236}">
                <a16:creationId xmlns:a16="http://schemas.microsoft.com/office/drawing/2014/main" id="{6D601FD3-5661-1805-145E-26BBA22AA42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D2034E30-4A46-B50E-00DC-622E2039C961}"/>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9F8D13A2-9E15-EEFF-EE9B-5709C67F9AD5}"/>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21F3958C-BE8A-AF8A-93F0-0F7AF2A34D39}"/>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41D72D03-E16E-FF86-31EA-CB00D10D65B9}"/>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2808CE6-F725-8DF8-0B15-6710FA6DF19E}"/>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FE028C94-D65B-A2CA-CE2F-3BA892F87969}"/>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5" name="正方形/長方形 14">
            <a:extLst>
              <a:ext uri="{FF2B5EF4-FFF2-40B4-BE49-F238E27FC236}">
                <a16:creationId xmlns:a16="http://schemas.microsoft.com/office/drawing/2014/main" id="{4858C021-31B6-46E2-F088-67012AB977FB}"/>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6" name="正方形/長方形 15">
            <a:extLst>
              <a:ext uri="{FF2B5EF4-FFF2-40B4-BE49-F238E27FC236}">
                <a16:creationId xmlns:a16="http://schemas.microsoft.com/office/drawing/2014/main" id="{BA607CC9-804B-F8C3-99B1-927C9E98409C}"/>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3842BCF1-6C15-D5E5-1193-4DD04985191A}"/>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18" name="テキスト ボックス 17">
            <a:extLst>
              <a:ext uri="{FF2B5EF4-FFF2-40B4-BE49-F238E27FC236}">
                <a16:creationId xmlns:a16="http://schemas.microsoft.com/office/drawing/2014/main" id="{19AA11C0-3955-EEAA-C470-DE2E8874795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19" name="正方形/長方形 18">
            <a:extLst>
              <a:ext uri="{FF2B5EF4-FFF2-40B4-BE49-F238E27FC236}">
                <a16:creationId xmlns:a16="http://schemas.microsoft.com/office/drawing/2014/main" id="{68EB583A-E154-5CF3-27DC-5E7E4B23374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20" name="正方形/長方形 19">
            <a:extLst>
              <a:ext uri="{FF2B5EF4-FFF2-40B4-BE49-F238E27FC236}">
                <a16:creationId xmlns:a16="http://schemas.microsoft.com/office/drawing/2014/main" id="{7AD0627E-2898-89B1-A24A-86DD31C15E5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5FFDA8E3-A610-D5F7-B38E-A1984528D211}"/>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22" name="テキスト ボックス 21">
            <a:extLst>
              <a:ext uri="{FF2B5EF4-FFF2-40B4-BE49-F238E27FC236}">
                <a16:creationId xmlns:a16="http://schemas.microsoft.com/office/drawing/2014/main" id="{19E4378E-DFA0-64F4-B4B8-D2277287180C}"/>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23" name="グループ化 22">
            <a:extLst>
              <a:ext uri="{FF2B5EF4-FFF2-40B4-BE49-F238E27FC236}">
                <a16:creationId xmlns:a16="http://schemas.microsoft.com/office/drawing/2014/main" id="{5BFE9A0E-DEE0-3237-4A71-D1464D8E579C}"/>
              </a:ext>
            </a:extLst>
          </p:cNvPr>
          <p:cNvGrpSpPr/>
          <p:nvPr/>
        </p:nvGrpSpPr>
        <p:grpSpPr>
          <a:xfrm>
            <a:off x="7189674" y="2445976"/>
            <a:ext cx="455035" cy="163550"/>
            <a:chOff x="-2569547" y="1767356"/>
            <a:chExt cx="455035" cy="163550"/>
          </a:xfrm>
        </p:grpSpPr>
        <p:sp>
          <p:nvSpPr>
            <p:cNvPr id="24" name="正方形/長方形 23">
              <a:extLst>
                <a:ext uri="{FF2B5EF4-FFF2-40B4-BE49-F238E27FC236}">
                  <a16:creationId xmlns:a16="http://schemas.microsoft.com/office/drawing/2014/main" id="{1E2569C8-3AC0-E8AB-2392-22C616CA0035}"/>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5" name="テキスト ボックス 24">
              <a:extLst>
                <a:ext uri="{FF2B5EF4-FFF2-40B4-BE49-F238E27FC236}">
                  <a16:creationId xmlns:a16="http://schemas.microsoft.com/office/drawing/2014/main" id="{97636EA7-9A40-FDDE-B694-228AD33475B5}"/>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26" name="テキスト ボックス 25">
              <a:extLst>
                <a:ext uri="{FF2B5EF4-FFF2-40B4-BE49-F238E27FC236}">
                  <a16:creationId xmlns:a16="http://schemas.microsoft.com/office/drawing/2014/main" id="{2C631A9F-906F-72F9-6E9F-BBBE718EAE13}"/>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27" name="グループ化 26">
            <a:extLst>
              <a:ext uri="{FF2B5EF4-FFF2-40B4-BE49-F238E27FC236}">
                <a16:creationId xmlns:a16="http://schemas.microsoft.com/office/drawing/2014/main" id="{A283DB8B-DB54-D68D-AE31-5F0C4898DC73}"/>
              </a:ext>
            </a:extLst>
          </p:cNvPr>
          <p:cNvGrpSpPr/>
          <p:nvPr/>
        </p:nvGrpSpPr>
        <p:grpSpPr>
          <a:xfrm>
            <a:off x="8219719" y="2449955"/>
            <a:ext cx="455035" cy="163550"/>
            <a:chOff x="-2569547" y="1767356"/>
            <a:chExt cx="455035" cy="163550"/>
          </a:xfrm>
        </p:grpSpPr>
        <p:sp>
          <p:nvSpPr>
            <p:cNvPr id="28" name="正方形/長方形 27">
              <a:extLst>
                <a:ext uri="{FF2B5EF4-FFF2-40B4-BE49-F238E27FC236}">
                  <a16:creationId xmlns:a16="http://schemas.microsoft.com/office/drawing/2014/main" id="{80F25743-67F8-13DA-EE74-94E6BCC48250}"/>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9" name="テキスト ボックス 28">
              <a:extLst>
                <a:ext uri="{FF2B5EF4-FFF2-40B4-BE49-F238E27FC236}">
                  <a16:creationId xmlns:a16="http://schemas.microsoft.com/office/drawing/2014/main" id="{45C8A4B9-0CB4-3769-F8D8-DC765523CF41}"/>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30" name="テキスト ボックス 29">
              <a:extLst>
                <a:ext uri="{FF2B5EF4-FFF2-40B4-BE49-F238E27FC236}">
                  <a16:creationId xmlns:a16="http://schemas.microsoft.com/office/drawing/2014/main" id="{370BBB56-3996-C848-D025-67EDC39D9EEB}"/>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31" name="テキスト ボックス 30">
            <a:extLst>
              <a:ext uri="{FF2B5EF4-FFF2-40B4-BE49-F238E27FC236}">
                <a16:creationId xmlns:a16="http://schemas.microsoft.com/office/drawing/2014/main" id="{3F355812-CBC7-36CA-AA98-D3E5CE630054}"/>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32" name="テキスト ボックス 31">
            <a:extLst>
              <a:ext uri="{FF2B5EF4-FFF2-40B4-BE49-F238E27FC236}">
                <a16:creationId xmlns:a16="http://schemas.microsoft.com/office/drawing/2014/main" id="{6A21A598-4E56-9494-5956-1438FCA2DF1B}"/>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33" name="テキスト ボックス 32">
            <a:extLst>
              <a:ext uri="{FF2B5EF4-FFF2-40B4-BE49-F238E27FC236}">
                <a16:creationId xmlns:a16="http://schemas.microsoft.com/office/drawing/2014/main" id="{24CEDFE2-3131-718D-4D45-AE0EFE7105D0}"/>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34" name="テキスト ボックス 33">
            <a:extLst>
              <a:ext uri="{FF2B5EF4-FFF2-40B4-BE49-F238E27FC236}">
                <a16:creationId xmlns:a16="http://schemas.microsoft.com/office/drawing/2014/main" id="{6663F0E1-F95B-54A9-47CE-8A0079D9850E}"/>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35" name="グループ化 34">
            <a:extLst>
              <a:ext uri="{FF2B5EF4-FFF2-40B4-BE49-F238E27FC236}">
                <a16:creationId xmlns:a16="http://schemas.microsoft.com/office/drawing/2014/main" id="{1BBA86D2-1966-3AD2-7091-79FDF3A03775}"/>
              </a:ext>
            </a:extLst>
          </p:cNvPr>
          <p:cNvGrpSpPr/>
          <p:nvPr/>
        </p:nvGrpSpPr>
        <p:grpSpPr>
          <a:xfrm>
            <a:off x="6320742" y="2111835"/>
            <a:ext cx="454724" cy="469077"/>
            <a:chOff x="10438069" y="3140253"/>
            <a:chExt cx="454724" cy="469077"/>
          </a:xfrm>
        </p:grpSpPr>
        <p:sp>
          <p:nvSpPr>
            <p:cNvPr id="36" name="右矢印 4">
              <a:extLst>
                <a:ext uri="{FF2B5EF4-FFF2-40B4-BE49-F238E27FC236}">
                  <a16:creationId xmlns:a16="http://schemas.microsoft.com/office/drawing/2014/main" id="{66904DDF-A144-35C3-811B-3D9CC247A45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37" name="テキスト ボックス 36">
              <a:extLst>
                <a:ext uri="{FF2B5EF4-FFF2-40B4-BE49-F238E27FC236}">
                  <a16:creationId xmlns:a16="http://schemas.microsoft.com/office/drawing/2014/main" id="{B77D35E2-6216-3F35-40DE-0B229D41CA7B}"/>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C32978ED-6D0A-8BFD-2ECA-29D4FEAFB1E6}"/>
              </a:ext>
            </a:extLst>
          </p:cNvPr>
          <p:cNvGrpSpPr/>
          <p:nvPr/>
        </p:nvGrpSpPr>
        <p:grpSpPr>
          <a:xfrm>
            <a:off x="6315012" y="3361935"/>
            <a:ext cx="454724" cy="469077"/>
            <a:chOff x="10438069" y="3140253"/>
            <a:chExt cx="454724" cy="469077"/>
          </a:xfrm>
        </p:grpSpPr>
        <p:sp>
          <p:nvSpPr>
            <p:cNvPr id="39" name="右矢印 4">
              <a:extLst>
                <a:ext uri="{FF2B5EF4-FFF2-40B4-BE49-F238E27FC236}">
                  <a16:creationId xmlns:a16="http://schemas.microsoft.com/office/drawing/2014/main" id="{E0A72BCA-B21B-6133-5255-820F62E55CEB}"/>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0" name="テキスト ボックス 39">
              <a:extLst>
                <a:ext uri="{FF2B5EF4-FFF2-40B4-BE49-F238E27FC236}">
                  <a16:creationId xmlns:a16="http://schemas.microsoft.com/office/drawing/2014/main" id="{9DFE64FE-E9D7-D74A-7E3C-CD24E08D976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9F487406-1903-0038-3DEB-73F2DDEB0119}"/>
              </a:ext>
            </a:extLst>
          </p:cNvPr>
          <p:cNvGrpSpPr/>
          <p:nvPr/>
        </p:nvGrpSpPr>
        <p:grpSpPr>
          <a:xfrm>
            <a:off x="6291649" y="4617852"/>
            <a:ext cx="454724" cy="469077"/>
            <a:chOff x="10438069" y="3140253"/>
            <a:chExt cx="454724" cy="469077"/>
          </a:xfrm>
        </p:grpSpPr>
        <p:sp>
          <p:nvSpPr>
            <p:cNvPr id="42" name="右矢印 4">
              <a:extLst>
                <a:ext uri="{FF2B5EF4-FFF2-40B4-BE49-F238E27FC236}">
                  <a16:creationId xmlns:a16="http://schemas.microsoft.com/office/drawing/2014/main" id="{7ECC295B-7A25-17F2-4627-D599D5E0E869}"/>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3" name="テキスト ボックス 42">
              <a:extLst>
                <a:ext uri="{FF2B5EF4-FFF2-40B4-BE49-F238E27FC236}">
                  <a16:creationId xmlns:a16="http://schemas.microsoft.com/office/drawing/2014/main" id="{44D1347B-B742-0E61-5CA9-50E58565F0FF}"/>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44" name="円/楕円 23">
            <a:extLst>
              <a:ext uri="{FF2B5EF4-FFF2-40B4-BE49-F238E27FC236}">
                <a16:creationId xmlns:a16="http://schemas.microsoft.com/office/drawing/2014/main" id="{B867A0E4-7CDF-6534-187E-1A83DBBA23A9}"/>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45" name="円/楕円 23">
            <a:extLst>
              <a:ext uri="{FF2B5EF4-FFF2-40B4-BE49-F238E27FC236}">
                <a16:creationId xmlns:a16="http://schemas.microsoft.com/office/drawing/2014/main" id="{6AFA5637-41E7-103E-F5BC-5B19A8C2B995}"/>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46" name="円/楕円 23">
            <a:extLst>
              <a:ext uri="{FF2B5EF4-FFF2-40B4-BE49-F238E27FC236}">
                <a16:creationId xmlns:a16="http://schemas.microsoft.com/office/drawing/2014/main" id="{5D509761-A316-3036-7E27-8D65BAA0E2D0}"/>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47" name="テキスト ボックス 46">
            <a:extLst>
              <a:ext uri="{FF2B5EF4-FFF2-40B4-BE49-F238E27FC236}">
                <a16:creationId xmlns:a16="http://schemas.microsoft.com/office/drawing/2014/main" id="{8BA7C9DA-725D-500E-DB0E-0740F1098C89}"/>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48" name="正方形/長方形 47">
            <a:extLst>
              <a:ext uri="{FF2B5EF4-FFF2-40B4-BE49-F238E27FC236}">
                <a16:creationId xmlns:a16="http://schemas.microsoft.com/office/drawing/2014/main" id="{A0000EE4-3043-FA20-8407-45109FEF1B64}"/>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9" name="正方形/長方形 48">
            <a:extLst>
              <a:ext uri="{FF2B5EF4-FFF2-40B4-BE49-F238E27FC236}">
                <a16:creationId xmlns:a16="http://schemas.microsoft.com/office/drawing/2014/main" id="{E40C71B9-83B8-64B1-2320-3AFD9B803F8D}"/>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50" name="正方形/長方形 49">
            <a:extLst>
              <a:ext uri="{FF2B5EF4-FFF2-40B4-BE49-F238E27FC236}">
                <a16:creationId xmlns:a16="http://schemas.microsoft.com/office/drawing/2014/main" id="{29059906-6238-A197-E922-BA3C096864D8}"/>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a:extLst>
              <a:ext uri="{FF2B5EF4-FFF2-40B4-BE49-F238E27FC236}">
                <a16:creationId xmlns:a16="http://schemas.microsoft.com/office/drawing/2014/main" id="{3B3D554A-2F9C-60A7-A2CF-2E25418126F8}"/>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5" name="正方形/長方形 64">
            <a:extLst>
              <a:ext uri="{FF2B5EF4-FFF2-40B4-BE49-F238E27FC236}">
                <a16:creationId xmlns:a16="http://schemas.microsoft.com/office/drawing/2014/main" id="{D065F618-D490-5FF5-BA97-72CF53B05F2F}"/>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BB2F61B8-7D85-84AC-19BF-8F285A598B52}"/>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8" name="正方形/長方形 67">
            <a:extLst>
              <a:ext uri="{FF2B5EF4-FFF2-40B4-BE49-F238E27FC236}">
                <a16:creationId xmlns:a16="http://schemas.microsoft.com/office/drawing/2014/main" id="{72D61403-BCE7-D925-E0DF-717B2477EBAB}"/>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grpSp>
        <p:nvGrpSpPr>
          <p:cNvPr id="72" name="グループ化 71">
            <a:extLst>
              <a:ext uri="{FF2B5EF4-FFF2-40B4-BE49-F238E27FC236}">
                <a16:creationId xmlns:a16="http://schemas.microsoft.com/office/drawing/2014/main" id="{0556F3F2-D051-A208-3873-C673029B43D4}"/>
              </a:ext>
            </a:extLst>
          </p:cNvPr>
          <p:cNvGrpSpPr/>
          <p:nvPr/>
        </p:nvGrpSpPr>
        <p:grpSpPr>
          <a:xfrm>
            <a:off x="6291649" y="5895773"/>
            <a:ext cx="454724" cy="469077"/>
            <a:chOff x="10438069" y="3140253"/>
            <a:chExt cx="454724" cy="469077"/>
          </a:xfrm>
        </p:grpSpPr>
        <p:sp>
          <p:nvSpPr>
            <p:cNvPr id="73" name="右矢印 4">
              <a:extLst>
                <a:ext uri="{FF2B5EF4-FFF2-40B4-BE49-F238E27FC236}">
                  <a16:creationId xmlns:a16="http://schemas.microsoft.com/office/drawing/2014/main" id="{488AA39B-F54C-41C7-AEE4-C350E14AF36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74" name="テキスト ボックス 73">
              <a:extLst>
                <a:ext uri="{FF2B5EF4-FFF2-40B4-BE49-F238E27FC236}">
                  <a16:creationId xmlns:a16="http://schemas.microsoft.com/office/drawing/2014/main" id="{08A56F86-46BE-E5B4-C2AC-FB87F16B2B28}"/>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75" name="円/楕円 23">
            <a:extLst>
              <a:ext uri="{FF2B5EF4-FFF2-40B4-BE49-F238E27FC236}">
                <a16:creationId xmlns:a16="http://schemas.microsoft.com/office/drawing/2014/main" id="{63DB2230-39CE-0E5B-2AED-ACA28F052F53}"/>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82" name="テキスト ボックス 81">
            <a:extLst>
              <a:ext uri="{FF2B5EF4-FFF2-40B4-BE49-F238E27FC236}">
                <a16:creationId xmlns:a16="http://schemas.microsoft.com/office/drawing/2014/main" id="{90A7431E-E33F-5DA9-780E-2977B119F416}"/>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9F371BF0-6256-E40C-9C8C-6EA783FF15AD}"/>
              </a:ext>
            </a:extLst>
          </p:cNvPr>
          <p:cNvSpPr txBox="1"/>
          <p:nvPr/>
        </p:nvSpPr>
        <p:spPr>
          <a:xfrm>
            <a:off x="67683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9" name="テキスト ボックス 68">
            <a:extLst>
              <a:ext uri="{FF2B5EF4-FFF2-40B4-BE49-F238E27FC236}">
                <a16:creationId xmlns:a16="http://schemas.microsoft.com/office/drawing/2014/main" id="{7F3BD37D-FA99-9F83-1D0D-E507DB894F9F}"/>
              </a:ext>
            </a:extLst>
          </p:cNvPr>
          <p:cNvSpPr txBox="1"/>
          <p:nvPr/>
        </p:nvSpPr>
        <p:spPr>
          <a:xfrm>
            <a:off x="67460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76" name="テキスト ボックス 75">
            <a:extLst>
              <a:ext uri="{FF2B5EF4-FFF2-40B4-BE49-F238E27FC236}">
                <a16:creationId xmlns:a16="http://schemas.microsoft.com/office/drawing/2014/main" id="{73A723F7-7C27-A4B9-5291-A5AB0600EAB5}"/>
              </a:ext>
            </a:extLst>
          </p:cNvPr>
          <p:cNvSpPr txBox="1"/>
          <p:nvPr/>
        </p:nvSpPr>
        <p:spPr>
          <a:xfrm>
            <a:off x="86170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79" name="テキスト ボックス 78">
            <a:extLst>
              <a:ext uri="{FF2B5EF4-FFF2-40B4-BE49-F238E27FC236}">
                <a16:creationId xmlns:a16="http://schemas.microsoft.com/office/drawing/2014/main" id="{6612A3CB-2EA8-D2AD-5DA5-419B87282E3A}"/>
              </a:ext>
            </a:extLst>
          </p:cNvPr>
          <p:cNvSpPr txBox="1"/>
          <p:nvPr/>
        </p:nvSpPr>
        <p:spPr>
          <a:xfrm>
            <a:off x="89374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4D6D681F-D9CE-E33D-9BE5-DC846219FF85}"/>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53" name="テキスト ボックス 52">
            <a:extLst>
              <a:ext uri="{FF2B5EF4-FFF2-40B4-BE49-F238E27FC236}">
                <a16:creationId xmlns:a16="http://schemas.microsoft.com/office/drawing/2014/main" id="{B0DAB76D-1CB3-4FF8-FA94-73D848FD0C38}"/>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54" name="テキスト ボックス 53">
            <a:extLst>
              <a:ext uri="{FF2B5EF4-FFF2-40B4-BE49-F238E27FC236}">
                <a16:creationId xmlns:a16="http://schemas.microsoft.com/office/drawing/2014/main" id="{914DC4FA-B070-6F4A-7529-6A234E808612}"/>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Tree>
    <p:extLst>
      <p:ext uri="{BB962C8B-B14F-4D97-AF65-F5344CB8AC3E}">
        <p14:creationId xmlns:p14="http://schemas.microsoft.com/office/powerpoint/2010/main" val="490052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分配面の長所、短所（○○市）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8080"/>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39</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48" name="テキスト ボックス 47">
            <a:extLst>
              <a:ext uri="{FF2B5EF4-FFF2-40B4-BE49-F238E27FC236}">
                <a16:creationId xmlns:a16="http://schemas.microsoft.com/office/drawing/2014/main" id="{D00F8273-0725-467A-A20F-E0D2A28F36DD}"/>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D976BAB7-A520-4BF9-946A-D61FCA3D116F}"/>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203843B0-4593-4DAE-A09B-5142B710CE57}"/>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06219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kumimoji="1" lang="en-US" altLang="ja-JP" sz="4000" dirty="0">
                <a:solidFill>
                  <a:srgbClr val="008080"/>
                </a:solidFill>
              </a:rPr>
              <a:t>Ⅰ</a:t>
            </a:r>
            <a:r>
              <a:rPr kumimoji="1" lang="ja-JP" altLang="en-US" sz="4000" dirty="0">
                <a:solidFill>
                  <a:srgbClr val="008080"/>
                </a:solidFill>
              </a:rPr>
              <a:t>部　現状</a:t>
            </a:r>
            <a:r>
              <a:rPr lang="ja-JP" altLang="en-US" sz="4000" dirty="0">
                <a:solidFill>
                  <a:srgbClr val="008080"/>
                </a:solidFill>
              </a:rPr>
              <a:t>の課題探索</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4</a:t>
            </a:fld>
            <a:endParaRPr lang="ja-JP" altLang="en-US" dirty="0"/>
          </a:p>
        </p:txBody>
      </p:sp>
      <p:sp>
        <p:nvSpPr>
          <p:cNvPr id="9" name="テキスト ボックス 8">
            <a:extLst>
              <a:ext uri="{FF2B5EF4-FFF2-40B4-BE49-F238E27FC236}">
                <a16:creationId xmlns:a16="http://schemas.microsoft.com/office/drawing/2014/main" id="{B2BC19A5-4939-4DCD-8D14-C56532FD89D2}"/>
              </a:ext>
            </a:extLst>
          </p:cNvPr>
          <p:cNvSpPr txBox="1"/>
          <p:nvPr/>
        </p:nvSpPr>
        <p:spPr>
          <a:xfrm>
            <a:off x="2683654" y="4691824"/>
            <a:ext cx="2011680" cy="830997"/>
          </a:xfrm>
          <a:prstGeom prst="rect">
            <a:avLst/>
          </a:prstGeom>
          <a:noFill/>
        </p:spPr>
        <p:txBody>
          <a:bodyPr wrap="square" rtlCol="0">
            <a:spAutoFit/>
          </a:bodyPr>
          <a:lstStyle/>
          <a:p>
            <a:r>
              <a:rPr kumimoji="1" lang="ja-JP" altLang="en-US" sz="2400" b="1" dirty="0">
                <a:solidFill>
                  <a:srgbClr val="009999"/>
                </a:solidFill>
                <a:latin typeface="Meiryo UI" panose="020B0604030504040204" pitchFamily="50" charset="-128"/>
                <a:ea typeface="Meiryo UI" panose="020B0604030504040204" pitchFamily="50" charset="-128"/>
              </a:rPr>
              <a:t>作業内容を</a:t>
            </a:r>
            <a:endParaRPr kumimoji="1"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示したスライド</a:t>
            </a:r>
          </a:p>
        </p:txBody>
      </p:sp>
      <p:pic>
        <p:nvPicPr>
          <p:cNvPr id="10" name="図 9">
            <a:extLst>
              <a:ext uri="{FF2B5EF4-FFF2-40B4-BE49-F238E27FC236}">
                <a16:creationId xmlns:a16="http://schemas.microsoft.com/office/drawing/2014/main" id="{023AD1D1-9FB1-4B43-A727-8B71B0B76E8D}"/>
              </a:ext>
            </a:extLst>
          </p:cNvPr>
          <p:cNvPicPr>
            <a:picLocks noChangeAspect="1"/>
          </p:cNvPicPr>
          <p:nvPr/>
        </p:nvPicPr>
        <p:blipFill>
          <a:blip r:embed="rId2"/>
          <a:stretch>
            <a:fillRect/>
          </a:stretch>
        </p:blipFill>
        <p:spPr>
          <a:xfrm>
            <a:off x="4723448" y="4148494"/>
            <a:ext cx="2556874" cy="1917656"/>
          </a:xfrm>
          <a:prstGeom prst="rect">
            <a:avLst/>
          </a:prstGeom>
        </p:spPr>
      </p:pic>
      <p:sp>
        <p:nvSpPr>
          <p:cNvPr id="11" name="テキスト ボックス 10">
            <a:extLst>
              <a:ext uri="{FF2B5EF4-FFF2-40B4-BE49-F238E27FC236}">
                <a16:creationId xmlns:a16="http://schemas.microsoft.com/office/drawing/2014/main" id="{1F5981C3-8E30-471E-806E-FAE6E4FF59B9}"/>
              </a:ext>
            </a:extLst>
          </p:cNvPr>
          <p:cNvSpPr txBox="1"/>
          <p:nvPr/>
        </p:nvSpPr>
        <p:spPr>
          <a:xfrm>
            <a:off x="7308437" y="4691823"/>
            <a:ext cx="1714789" cy="830997"/>
          </a:xfrm>
          <a:prstGeom prst="rect">
            <a:avLst/>
          </a:prstGeom>
          <a:noFill/>
        </p:spPr>
        <p:txBody>
          <a:bodyPr wrap="square" rtlCol="0">
            <a:spAutoFit/>
          </a:bodyPr>
          <a:lstStyle/>
          <a:p>
            <a:r>
              <a:rPr lang="ja-JP" altLang="en-US" sz="2400" b="1" dirty="0">
                <a:solidFill>
                  <a:srgbClr val="009999"/>
                </a:solidFill>
                <a:latin typeface="Meiryo UI" panose="020B0604030504040204" pitchFamily="50" charset="-128"/>
                <a:ea typeface="Meiryo UI" panose="020B0604030504040204" pitchFamily="50" charset="-128"/>
              </a:rPr>
              <a:t>作業を行う</a:t>
            </a:r>
            <a:endParaRPr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スライド</a:t>
            </a:r>
          </a:p>
        </p:txBody>
      </p:sp>
      <p:pic>
        <p:nvPicPr>
          <p:cNvPr id="2" name="図 1">
            <a:extLst>
              <a:ext uri="{FF2B5EF4-FFF2-40B4-BE49-F238E27FC236}">
                <a16:creationId xmlns:a16="http://schemas.microsoft.com/office/drawing/2014/main" id="{169C2B6F-8BEE-4A50-89DC-E0EA9CDAECB9}"/>
              </a:ext>
            </a:extLst>
          </p:cNvPr>
          <p:cNvPicPr>
            <a:picLocks noChangeAspect="1"/>
          </p:cNvPicPr>
          <p:nvPr/>
        </p:nvPicPr>
        <p:blipFill>
          <a:blip r:embed="rId3"/>
          <a:stretch>
            <a:fillRect/>
          </a:stretch>
        </p:blipFill>
        <p:spPr>
          <a:xfrm>
            <a:off x="51760" y="4148495"/>
            <a:ext cx="2556874" cy="1917656"/>
          </a:xfrm>
          <a:prstGeom prst="rect">
            <a:avLst/>
          </a:prstGeom>
        </p:spPr>
      </p:pic>
    </p:spTree>
    <p:extLst>
      <p:ext uri="{BB962C8B-B14F-4D97-AF65-F5344CB8AC3E}">
        <p14:creationId xmlns:p14="http://schemas.microsoft.com/office/powerpoint/2010/main" val="4199529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支出面の長所、短所（○○市）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40</a:t>
            </a:fld>
            <a:endParaRPr lang="en-US" altLang="ja-JP" dirty="0"/>
          </a:p>
        </p:txBody>
      </p:sp>
      <p:sp>
        <p:nvSpPr>
          <p:cNvPr id="48" name="正方形/長方形 47">
            <a:extLst>
              <a:ext uri="{FF2B5EF4-FFF2-40B4-BE49-F238E27FC236}">
                <a16:creationId xmlns:a16="http://schemas.microsoft.com/office/drawing/2014/main" id="{AEDCC68E-06F2-4C0C-913A-33525E07A020}"/>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F44BEF3-7A1B-4410-A411-74C357785AC3}"/>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1" name="正方形/長方形 50">
            <a:extLst>
              <a:ext uri="{FF2B5EF4-FFF2-40B4-BE49-F238E27FC236}">
                <a16:creationId xmlns:a16="http://schemas.microsoft.com/office/drawing/2014/main" id="{63510538-0C52-49F9-8475-156FA8753FD5}"/>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6DB6BC04-C9CC-4FAF-B956-1F2F26EB6E88}"/>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8519FC7B-C508-4685-B169-BEEA0AACBD6D}"/>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7" name="正方形/長方形 56">
            <a:extLst>
              <a:ext uri="{FF2B5EF4-FFF2-40B4-BE49-F238E27FC236}">
                <a16:creationId xmlns:a16="http://schemas.microsoft.com/office/drawing/2014/main" id="{C1667A3C-A3AC-4E07-AF39-16E39A362D23}"/>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8" name="正方形/長方形 57">
            <a:extLst>
              <a:ext uri="{FF2B5EF4-FFF2-40B4-BE49-F238E27FC236}">
                <a16:creationId xmlns:a16="http://schemas.microsoft.com/office/drawing/2014/main" id="{5670E632-EC47-41B2-A40B-88B043340F91}"/>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11062DD8-61B1-4C31-A22C-F2A13D0AAE5B}"/>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1A93550D-667A-4AD3-82D1-B1B73B0F13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9BAEE6E1-5F0E-42B1-A09B-CA32B07A5167}"/>
              </a:ext>
            </a:extLst>
          </p:cNvPr>
          <p:cNvGrpSpPr/>
          <p:nvPr/>
        </p:nvGrpSpPr>
        <p:grpSpPr>
          <a:xfrm>
            <a:off x="7701443" y="962055"/>
            <a:ext cx="1361546" cy="630721"/>
            <a:chOff x="7701443" y="1138219"/>
            <a:chExt cx="1361546" cy="630721"/>
          </a:xfrm>
        </p:grpSpPr>
        <p:sp>
          <p:nvSpPr>
            <p:cNvPr id="62" name="正方形/長方形 61">
              <a:extLst>
                <a:ext uri="{FF2B5EF4-FFF2-40B4-BE49-F238E27FC236}">
                  <a16:creationId xmlns:a16="http://schemas.microsoft.com/office/drawing/2014/main" id="{642D1237-99B7-4F38-8FD6-299D504A993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63" name="円/楕円 23">
              <a:extLst>
                <a:ext uri="{FF2B5EF4-FFF2-40B4-BE49-F238E27FC236}">
                  <a16:creationId xmlns:a16="http://schemas.microsoft.com/office/drawing/2014/main" id="{48625DCE-7FB4-4638-942B-CE30016DEC4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64" name="円/楕円 23">
              <a:extLst>
                <a:ext uri="{FF2B5EF4-FFF2-40B4-BE49-F238E27FC236}">
                  <a16:creationId xmlns:a16="http://schemas.microsoft.com/office/drawing/2014/main" id="{1A3667C5-1E13-482A-A0C4-AB39AA79823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5" name="テキスト ボックス 64">
              <a:extLst>
                <a:ext uri="{FF2B5EF4-FFF2-40B4-BE49-F238E27FC236}">
                  <a16:creationId xmlns:a16="http://schemas.microsoft.com/office/drawing/2014/main" id="{D1C5D1DE-7F43-4C0D-9269-6C892E4ED4CD}"/>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69" name="テキスト ボックス 68">
            <a:extLst>
              <a:ext uri="{FF2B5EF4-FFF2-40B4-BE49-F238E27FC236}">
                <a16:creationId xmlns:a16="http://schemas.microsoft.com/office/drawing/2014/main" id="{0352EBFA-683D-46CF-ADC5-E31877CD0A63}"/>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7B87FBA1-1131-489B-97E1-4C1CFC808A81}"/>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5D830ACD-8BD8-4EE6-9B09-C61B7F659530}"/>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grpSp>
        <p:nvGrpSpPr>
          <p:cNvPr id="72" name="グループ化 71">
            <a:extLst>
              <a:ext uri="{FF2B5EF4-FFF2-40B4-BE49-F238E27FC236}">
                <a16:creationId xmlns:a16="http://schemas.microsoft.com/office/drawing/2014/main" id="{C13CB75F-1236-4AC3-A53D-417CB87359EC}"/>
              </a:ext>
            </a:extLst>
          </p:cNvPr>
          <p:cNvGrpSpPr/>
          <p:nvPr/>
        </p:nvGrpSpPr>
        <p:grpSpPr>
          <a:xfrm>
            <a:off x="7693066" y="2954610"/>
            <a:ext cx="1361546" cy="630721"/>
            <a:chOff x="7701443" y="1138219"/>
            <a:chExt cx="1361546" cy="630721"/>
          </a:xfrm>
        </p:grpSpPr>
        <p:sp>
          <p:nvSpPr>
            <p:cNvPr id="73" name="正方形/長方形 72">
              <a:extLst>
                <a:ext uri="{FF2B5EF4-FFF2-40B4-BE49-F238E27FC236}">
                  <a16:creationId xmlns:a16="http://schemas.microsoft.com/office/drawing/2014/main" id="{365A1E25-3B28-4BC1-941D-E926D1E2F70F}"/>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4" name="円/楕円 23">
              <a:extLst>
                <a:ext uri="{FF2B5EF4-FFF2-40B4-BE49-F238E27FC236}">
                  <a16:creationId xmlns:a16="http://schemas.microsoft.com/office/drawing/2014/main" id="{2308D039-EA62-4D45-8B9F-2FE50D2285F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75" name="円/楕円 23">
              <a:extLst>
                <a:ext uri="{FF2B5EF4-FFF2-40B4-BE49-F238E27FC236}">
                  <a16:creationId xmlns:a16="http://schemas.microsoft.com/office/drawing/2014/main" id="{648DC4AB-8273-43D9-9036-99599C475CA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76" name="テキスト ボックス 75">
              <a:extLst>
                <a:ext uri="{FF2B5EF4-FFF2-40B4-BE49-F238E27FC236}">
                  <a16:creationId xmlns:a16="http://schemas.microsoft.com/office/drawing/2014/main" id="{C849BACA-19C1-4167-960A-91B58E7BDBB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77" name="グループ化 76">
            <a:extLst>
              <a:ext uri="{FF2B5EF4-FFF2-40B4-BE49-F238E27FC236}">
                <a16:creationId xmlns:a16="http://schemas.microsoft.com/office/drawing/2014/main" id="{8AE6FC5C-AE6B-4D15-BD61-66B0A5C87D2D}"/>
              </a:ext>
            </a:extLst>
          </p:cNvPr>
          <p:cNvGrpSpPr/>
          <p:nvPr/>
        </p:nvGrpSpPr>
        <p:grpSpPr>
          <a:xfrm>
            <a:off x="7712506" y="4902747"/>
            <a:ext cx="1361546" cy="630721"/>
            <a:chOff x="7701443" y="1138219"/>
            <a:chExt cx="1361546" cy="630721"/>
          </a:xfrm>
        </p:grpSpPr>
        <p:sp>
          <p:nvSpPr>
            <p:cNvPr id="78" name="正方形/長方形 77">
              <a:extLst>
                <a:ext uri="{FF2B5EF4-FFF2-40B4-BE49-F238E27FC236}">
                  <a16:creationId xmlns:a16="http://schemas.microsoft.com/office/drawing/2014/main" id="{A8484A1F-3AEC-41F2-900D-0B249EBBE247}"/>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9" name="円/楕円 23">
              <a:extLst>
                <a:ext uri="{FF2B5EF4-FFF2-40B4-BE49-F238E27FC236}">
                  <a16:creationId xmlns:a16="http://schemas.microsoft.com/office/drawing/2014/main" id="{77E5626E-C39C-4F4F-8850-5731A7703E9C}"/>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80" name="円/楕円 23">
              <a:extLst>
                <a:ext uri="{FF2B5EF4-FFF2-40B4-BE49-F238E27FC236}">
                  <a16:creationId xmlns:a16="http://schemas.microsoft.com/office/drawing/2014/main" id="{3868216D-0B5D-46C6-86D2-434E5DDFD995}"/>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81" name="テキスト ボックス 80">
              <a:extLst>
                <a:ext uri="{FF2B5EF4-FFF2-40B4-BE49-F238E27FC236}">
                  <a16:creationId xmlns:a16="http://schemas.microsoft.com/office/drawing/2014/main" id="{80ED50BA-6CA2-4539-9FA6-A1731A3EC96A}"/>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31" name="円/楕円 23">
            <a:extLst>
              <a:ext uri="{FF2B5EF4-FFF2-40B4-BE49-F238E27FC236}">
                <a16:creationId xmlns:a16="http://schemas.microsoft.com/office/drawing/2014/main" id="{8EB2CD77-A6EB-44D3-9166-8F1B06A4042B}"/>
              </a:ext>
            </a:extLst>
          </p:cNvPr>
          <p:cNvSpPr/>
          <p:nvPr/>
        </p:nvSpPr>
        <p:spPr bwMode="auto">
          <a:xfrm>
            <a:off x="374507" y="151996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2F2F5E29-B28A-4CAA-9698-B4C434F0FBB3}"/>
              </a:ext>
            </a:extLst>
          </p:cNvPr>
          <p:cNvSpPr/>
          <p:nvPr/>
        </p:nvSpPr>
        <p:spPr bwMode="auto">
          <a:xfrm>
            <a:off x="371556" y="3474263"/>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3" name="円/楕円 23">
            <a:extLst>
              <a:ext uri="{FF2B5EF4-FFF2-40B4-BE49-F238E27FC236}">
                <a16:creationId xmlns:a16="http://schemas.microsoft.com/office/drawing/2014/main" id="{83415CBA-F506-452D-8759-1BEA19F9EE2F}"/>
              </a:ext>
            </a:extLst>
          </p:cNvPr>
          <p:cNvSpPr/>
          <p:nvPr/>
        </p:nvSpPr>
        <p:spPr bwMode="auto">
          <a:xfrm>
            <a:off x="363444" y="543270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8858639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41</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２．施策の方向性の検討</a:t>
            </a:r>
          </a:p>
        </p:txBody>
      </p:sp>
    </p:spTree>
    <p:extLst>
      <p:ext uri="{BB962C8B-B14F-4D97-AF65-F5344CB8AC3E}">
        <p14:creationId xmlns:p14="http://schemas.microsoft.com/office/powerpoint/2010/main" val="1581585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t>施策の方向性の考え方</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1">
            <a:extLst>
              <a:ext uri="{FF2B5EF4-FFF2-40B4-BE49-F238E27FC236}">
                <a16:creationId xmlns:a16="http://schemas.microsoft.com/office/drawing/2014/main" id="{BCC49216-D017-2774-82E8-C4281A3B12F0}"/>
              </a:ext>
            </a:extLst>
          </p:cNvPr>
          <p:cNvSpPr>
            <a:spLocks noGrp="1"/>
          </p:cNvSpPr>
          <p:nvPr>
            <p:ph type="sldNum" sz="quarter" idx="4"/>
          </p:nvPr>
        </p:nvSpPr>
        <p:spPr>
          <a:xfrm>
            <a:off x="8639175" y="6572248"/>
            <a:ext cx="468000" cy="252000"/>
          </a:xfrm>
          <a:noFill/>
          <a:ln/>
        </p:spPr>
        <p:txBody>
          <a:bodyPr lIns="72000" rIns="72000"/>
          <a:lstStyle/>
          <a:p>
            <a:fld id="{3C72A9EE-503C-4A34-81E5-ED5C603B789E}" type="slidenum">
              <a:rPr lang="en-US" altLang="ja-JP" smtClean="0"/>
              <a:pPr/>
              <a:t>42</a:t>
            </a:fld>
            <a:endParaRPr lang="ja-JP" altLang="en-US" dirty="0"/>
          </a:p>
        </p:txBody>
      </p:sp>
      <p:sp>
        <p:nvSpPr>
          <p:cNvPr id="8" name="正方形/長方形 7">
            <a:extLst>
              <a:ext uri="{FF2B5EF4-FFF2-40B4-BE49-F238E27FC236}">
                <a16:creationId xmlns:a16="http://schemas.microsoft.com/office/drawing/2014/main" id="{E1C5671D-AFD4-4702-34E5-44EE4F2A9FF4}"/>
              </a:ext>
            </a:extLst>
          </p:cNvPr>
          <p:cNvSpPr>
            <a:spLocks/>
          </p:cNvSpPr>
          <p:nvPr/>
        </p:nvSpPr>
        <p:spPr bwMode="auto">
          <a:xfrm>
            <a:off x="84294" y="664643"/>
            <a:ext cx="8975412" cy="379153"/>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1.</a:t>
            </a:r>
            <a:r>
              <a:rPr lang="ja-JP" altLang="en-US" b="1" dirty="0">
                <a:solidFill>
                  <a:schemeClr val="bg1"/>
                </a:solidFill>
                <a:latin typeface="Meiryo UI" pitchFamily="50" charset="-128"/>
                <a:ea typeface="Meiryo UI" pitchFamily="50" charset="-128"/>
              </a:rPr>
              <a:t>施策の方向性の検討の前提</a:t>
            </a:r>
            <a:endParaRPr lang="en-US" altLang="ja-JP" b="1" dirty="0">
              <a:solidFill>
                <a:schemeClr val="bg1"/>
              </a:solidFill>
              <a:latin typeface="Meiryo UI" pitchFamily="50" charset="-128"/>
              <a:ea typeface="Meiryo UI" pitchFamily="50" charset="-128"/>
            </a:endParaRPr>
          </a:p>
        </p:txBody>
      </p:sp>
      <p:sp>
        <p:nvSpPr>
          <p:cNvPr id="10" name="テキスト ボックス 9"/>
          <p:cNvSpPr txBox="1"/>
          <p:nvPr/>
        </p:nvSpPr>
        <p:spPr>
          <a:xfrm>
            <a:off x="127424" y="1126774"/>
            <a:ext cx="8932282" cy="2646878"/>
          </a:xfrm>
          <a:prstGeom prst="rect">
            <a:avLst/>
          </a:prstGeom>
          <a:noFill/>
        </p:spPr>
        <p:txBody>
          <a:bodyPr wrap="square" rtlCol="0">
            <a:spAutoFit/>
          </a:bodyPr>
          <a:lstStyle/>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施策の方向性は「長所と短所の分析」から自動的に出力されるものではなく、担当者の考え方（≒主観）と、客観的な分析結果である</a:t>
            </a:r>
            <a:r>
              <a:rPr kumimoji="1" lang="ja-JP" altLang="en-US" sz="1800" b="1" dirty="0">
                <a:solidFill>
                  <a:srgbClr val="009999"/>
                </a:solidFill>
                <a:latin typeface="Meiryo UI" panose="020B0604030504040204" pitchFamily="50" charset="-128"/>
                <a:ea typeface="Meiryo UI" panose="020B0604030504040204" pitchFamily="50" charset="-128"/>
              </a:rPr>
              <a:t>「短所」と「長所」の両面を整合的に</a:t>
            </a:r>
            <a:r>
              <a:rPr lang="ja-JP" altLang="en-US" sz="1800" b="1" dirty="0">
                <a:solidFill>
                  <a:srgbClr val="009999"/>
                </a:solidFill>
                <a:latin typeface="Meiryo UI" panose="020B0604030504040204" pitchFamily="50" charset="-128"/>
                <a:ea typeface="Meiryo UI" panose="020B0604030504040204" pitchFamily="50" charset="-128"/>
              </a:rPr>
              <a:t>検討するものである。</a:t>
            </a:r>
            <a:endParaRPr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kumimoji="1" lang="ja-JP" altLang="en-US" sz="1800" b="1" dirty="0">
                <a:solidFill>
                  <a:srgbClr val="009999"/>
                </a:solidFill>
                <a:latin typeface="Meiryo UI" panose="020B0604030504040204" pitchFamily="50" charset="-128"/>
                <a:ea typeface="Meiryo UI" panose="020B0604030504040204" pitchFamily="50" charset="-128"/>
              </a:rPr>
              <a:t>つまり、方向性は一意に決定されるものではなく、地域経済循環構造を構築するための数多くの対策・施策候補が「長所」を損なわず、「短所（≒課題）」を補うものであるかを確認することである。</a:t>
            </a:r>
            <a:endParaRPr kumimoji="1"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理想的には、対策・施策は、「長所」を伸ばして、「短所（≒課題）」を補うものである。</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E1C5671D-AFD4-4702-34E5-44EE4F2A9FF4}"/>
              </a:ext>
            </a:extLst>
          </p:cNvPr>
          <p:cNvSpPr>
            <a:spLocks/>
          </p:cNvSpPr>
          <p:nvPr/>
        </p:nvSpPr>
        <p:spPr bwMode="auto">
          <a:xfrm>
            <a:off x="84294" y="3977525"/>
            <a:ext cx="8975412" cy="439538"/>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2.</a:t>
            </a:r>
            <a:r>
              <a:rPr lang="ja-JP" altLang="en-US" b="1" dirty="0">
                <a:solidFill>
                  <a:schemeClr val="bg1"/>
                </a:solidFill>
                <a:latin typeface="Meiryo UI" pitchFamily="50" charset="-128"/>
                <a:ea typeface="Meiryo UI" pitchFamily="50" charset="-128"/>
              </a:rPr>
              <a:t>施策の検討手順</a:t>
            </a:r>
            <a:endParaRPr lang="en-US" altLang="ja-JP" b="1" dirty="0">
              <a:solidFill>
                <a:schemeClr val="bg1"/>
              </a:solidFill>
              <a:latin typeface="Meiryo UI" pitchFamily="50" charset="-128"/>
              <a:ea typeface="Meiryo UI" pitchFamily="50" charset="-128"/>
            </a:endParaRPr>
          </a:p>
        </p:txBody>
      </p:sp>
      <p:sp>
        <p:nvSpPr>
          <p:cNvPr id="12" name="テキスト ボックス 11"/>
          <p:cNvSpPr txBox="1"/>
          <p:nvPr/>
        </p:nvSpPr>
        <p:spPr>
          <a:xfrm>
            <a:off x="254977" y="4569838"/>
            <a:ext cx="8699241"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①地域経済の課題（≒短所）の中で、取り組むべき「課題（≒短所）」を抽出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54977" y="5223418"/>
            <a:ext cx="869924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②長所を活かして解決できる課題を抽出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254977" y="5876999"/>
            <a:ext cx="873042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③上記②を実施する施策の方向性（具体的な方策）を検討</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8666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43</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「林業」「電気業」は競争力の高いまたは得意な産業である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しかし、域外に依存しており、かつ、産業クラスターが形成されていない産業でもある</a:t>
            </a: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得意な</a:t>
            </a:r>
            <a:r>
              <a:rPr lang="en-US" altLang="ja-JP" sz="1200" dirty="0">
                <a:solidFill>
                  <a:srgbClr val="009999"/>
                </a:solidFill>
                <a:latin typeface="Meiryo UI" pitchFamily="50" charset="-128"/>
                <a:ea typeface="Meiryo UI" pitchFamily="50" charset="-128"/>
              </a:rPr>
              <a:t>1</a:t>
            </a:r>
            <a:r>
              <a:rPr lang="ja-JP" altLang="en-US" sz="1200" dirty="0">
                <a:solidFill>
                  <a:srgbClr val="009999"/>
                </a:solidFill>
                <a:latin typeface="Meiryo UI" panose="020B0604030504040204" pitchFamily="50" charset="-128"/>
                <a:ea typeface="Meiryo UI" panose="020B0604030504040204" pitchFamily="50" charset="-128"/>
              </a:rPr>
              <a:t>次産業（「林業」）から出る残渣や廃材、「廃棄物処理業」のごみ等を活用したバイオマス発電・熱供給を行い、エネルギーの地産地消を行う</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また、売電等で得た収益を活用して、高齢者を見守り、子育て支援等の地域課題を解決する</a:t>
            </a:r>
            <a:r>
              <a:rPr lang="en-US" altLang="ja-JP" sz="1200" dirty="0">
                <a:solidFill>
                  <a:srgbClr val="009999"/>
                </a:solidFill>
                <a:latin typeface="Meiryo UI" pitchFamily="50" charset="-128"/>
                <a:ea typeface="Meiryo UI" pitchFamily="50" charset="-128"/>
              </a:rPr>
              <a:t>SDGs</a:t>
            </a:r>
            <a:r>
              <a:rPr lang="ja-JP" altLang="en-US" sz="1200" dirty="0">
                <a:solidFill>
                  <a:srgbClr val="009999"/>
                </a:solidFill>
                <a:latin typeface="Meiryo UI" panose="020B0604030504040204" pitchFamily="50" charset="-128"/>
                <a:ea typeface="Meiryo UI" panose="020B0604030504040204" pitchFamily="50" charset="-128"/>
              </a:rPr>
              <a:t>ビジネスを展開することで、生活水準の向上も見込まれる</a:t>
            </a: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廃棄物等を活用したバイオマス発電等の実施</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「林業」や「廃棄物処理業」が得意な産業、「電気業」が競争力の高い産業である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これらの産業から発生する残渣や廃材、ごみ等は通常は処理費用がかかるマイナスの資源である一方、発電や熱供給の資源燃料として活用することができる</a:t>
            </a: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施策の方向性①：新たな環境ビジネスの展開</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一般的に生産性の高い産業である「電気機械」は地域の得意な産業であるにも関わらず、調達先産業は純移輸出額がマイナスである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地域の企画調整機能であり、かつ、一般に競争力の高い産業である「卸売業」の純移輸出額がマイナスである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製造業においてイノベーションを促進し、新たな製品開発を行うためには、マーケティングやコンサルティング等を行う「卸売業」等の地域の企画調整機能が重要である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そこで、「卸売業」を立地させ、「卸売業」が「電気機械」の製品を企画し、他社の技術等も組み合わせ、「電気機械」に群がって「電子部品・デバイス」等を含めた産業クラスターを形成する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強みの「電気機械」を中心とした産業クラスターの構築</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2929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「電気機械」が得意な産業である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「電気機械」は一般的に競争力の高い産業であり、産業クラスターを形成しやすい産業である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施策の方向性②：産業クラスターの構築</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テキスト ボックス 33">
            <a:extLst>
              <a:ext uri="{FF2B5EF4-FFF2-40B4-BE49-F238E27FC236}">
                <a16:creationId xmlns:a16="http://schemas.microsoft.com/office/drawing/2014/main" id="{AA5030E1-2AB1-4228-9903-B535FD7C97D7}"/>
              </a:ext>
            </a:extLst>
          </p:cNvPr>
          <p:cNvSpPr txBox="1"/>
          <p:nvPr/>
        </p:nvSpPr>
        <p:spPr>
          <a:xfrm>
            <a:off x="2627682" y="6553792"/>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Tree>
    <p:extLst>
      <p:ext uri="{BB962C8B-B14F-4D97-AF65-F5344CB8AC3E}">
        <p14:creationId xmlns:p14="http://schemas.microsoft.com/office/powerpoint/2010/main" val="38513155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44</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第３次産業の労働生産性が低い</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これは、一般的に労働生産性の低い労働集約型３次産業（「保健衛生・社会事業」「小売業」「宿泊・飲食サービス業」等）の規模が大きく、労働生産性を押し下げているためである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大規模病院を中心として、薬局や飲食店等の商業施設を集約し、病院の来訪者を地域内に滞留させて消費を拡大させる</a:t>
            </a: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その際に、診察券、公共交通カード、小売店の買物ポイント等が一体となった共通カードも導入し、公共交通機関や買物等の利便性の向上を図り、消費を拡大させることも考えられる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地域のサービス業の連携による医療を核としたまちづくり</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労働集約型３次産業（「保健衛生・社会事業」「小売業」）は得意な産業である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これらの労働集約型３次産業は生産性は低いが、住民サービスを担う重要な産業である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施策の方向性③：医療を核としたまちづくり</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a:extLst>
              <a:ext uri="{FF2B5EF4-FFF2-40B4-BE49-F238E27FC236}">
                <a16:creationId xmlns:a16="http://schemas.microsoft.com/office/drawing/2014/main" id="{D5720099-715B-49C5-9AEA-2B70CCD1A233}"/>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a:p>
            <a:pPr algn="l">
              <a:spcBef>
                <a:spcPts val="0"/>
              </a:spcBef>
            </a:pPr>
            <a:endParaRPr lang="en-US" altLang="ja-JP" sz="900" b="0" dirty="0">
              <a:solidFill>
                <a:schemeClr val="tx1"/>
              </a:solidFill>
            </a:endParaRPr>
          </a:p>
        </p:txBody>
      </p:sp>
      <p:sp>
        <p:nvSpPr>
          <p:cNvPr id="37" name="四角形: 角を丸くする 36">
            <a:extLst>
              <a:ext uri="{FF2B5EF4-FFF2-40B4-BE49-F238E27FC236}">
                <a16:creationId xmlns:a16="http://schemas.microsoft.com/office/drawing/2014/main" id="{EC21F85F-F1F7-4D32-939D-EA04C18318B6}"/>
              </a:ext>
            </a:extLst>
          </p:cNvPr>
          <p:cNvSpPr/>
          <p:nvPr/>
        </p:nvSpPr>
        <p:spPr bwMode="auto">
          <a:xfrm>
            <a:off x="333520" y="4037602"/>
            <a:ext cx="7962692" cy="2114917"/>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400" b="1" dirty="0">
                <a:latin typeface="Meiryo UI" panose="020B0604030504040204" pitchFamily="50" charset="-128"/>
                <a:ea typeface="Meiryo UI" panose="020B0604030504040204" pitchFamily="50" charset="-128"/>
              </a:rPr>
              <a:t>施策の方向性の検討の際には、下記の資料も参考になる</a:t>
            </a:r>
            <a:r>
              <a:rPr lang="ja-JP" altLang="en-US" sz="1400" b="1" dirty="0">
                <a:latin typeface="Meiryo UI" panose="020B0604030504040204" pitchFamily="50" charset="-128"/>
                <a:ea typeface="Meiryo UI" panose="020B0604030504040204" pitchFamily="50" charset="-128"/>
              </a:rPr>
              <a:t>。</a:t>
            </a:r>
            <a:endParaRPr lang="en-US" altLang="ja-JP" sz="14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1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地域経済循環分析ー地域経済循環分析自動作成ツール、地域経済波及効果分析ツール　共通手引き詳細編（副読本）</a:t>
            </a: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2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地域を強く。地域経済の分析セミナー～地域づくりと地域経済の関係を紐解く～</a:t>
            </a:r>
            <a:endParaRPr kumimoji="1"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lnSpc>
                <a:spcPct val="200000"/>
              </a:lnSpc>
              <a:spcBef>
                <a:spcPct val="0"/>
              </a:spcBef>
              <a:spcAft>
                <a:spcPct val="0"/>
              </a:spcAft>
              <a:buClrTx/>
              <a:buSzTx/>
              <a:tabLst/>
            </a:pP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どちらも</a:t>
            </a:r>
            <a:r>
              <a:rPr lang="ja-JP" altLang="en-US" sz="1100" dirty="0">
                <a:latin typeface="Meiryo UI" panose="020B0604030504040204" pitchFamily="50" charset="-128"/>
                <a:ea typeface="Meiryo UI" panose="020B0604030504040204" pitchFamily="50" charset="-128"/>
              </a:rPr>
              <a:t>「地域経済循環分析</a:t>
            </a:r>
            <a:r>
              <a:rPr lang="en-US" altLang="ja-JP" sz="1100" dirty="0">
                <a:latin typeface="Meiryo UI" panose="020B0604030504040204" pitchFamily="50" charset="-128"/>
                <a:ea typeface="Meiryo UI" panose="020B0604030504040204" pitchFamily="50" charset="-128"/>
              </a:rPr>
              <a:t>HP</a:t>
            </a:r>
            <a:r>
              <a:rPr lang="ja-JP" altLang="en-US" sz="1100" dirty="0">
                <a:latin typeface="Meiryo UI" panose="020B0604030504040204" pitchFamily="50" charset="-128"/>
                <a:ea typeface="Meiryo UI" panose="020B0604030504040204" pitchFamily="50" charset="-128"/>
              </a:rPr>
              <a:t>（環境省）」より閲覧が可能。</a:t>
            </a:r>
            <a:endParaRPr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spcBef>
                <a:spcPct val="0"/>
              </a:spcBef>
              <a:spcAft>
                <a:spcPct val="0"/>
              </a:spcAft>
              <a:buClrTx/>
              <a:buSzTx/>
              <a:tabLst/>
            </a:pPr>
            <a:r>
              <a:rPr kumimoji="1" lang="ja-JP" altLang="en-US" sz="1100" dirty="0">
                <a:latin typeface="Meiryo UI" panose="020B0604030504040204" pitchFamily="50" charset="-128"/>
                <a:ea typeface="Meiryo UI" panose="020B0604030504040204" pitchFamily="50" charset="-128"/>
              </a:rPr>
              <a:t>　　（</a:t>
            </a:r>
            <a:r>
              <a:rPr kumimoji="1" lang="en-US" altLang="ja-JP" sz="1100" dirty="0">
                <a:latin typeface="Meiryo UI" panose="020B0604030504040204" pitchFamily="50" charset="-128"/>
                <a:ea typeface="Meiryo UI" panose="020B0604030504040204" pitchFamily="50" charset="-128"/>
                <a:hlinkClick r:id="rId2"/>
              </a:rPr>
              <a:t>https://chiikijunkan.env.go.jp/manabu/bunseki/</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831372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5072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45</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87955"/>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5072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5136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4510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9627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6552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6552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6552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8772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3121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68449"/>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3121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3185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2559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7676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4602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4602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4602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6821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89E9CE7-B855-4787-82C4-B0AD6744B432}"/>
              </a:ext>
            </a:extLst>
          </p:cNvPr>
          <p:cNvSpPr>
            <a:spLocks noChangeArrowheads="1"/>
          </p:cNvSpPr>
          <p:nvPr/>
        </p:nvSpPr>
        <p:spPr bwMode="auto">
          <a:xfrm>
            <a:off x="358500" y="239025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7D341DEE-258B-40FF-B3AD-429283DD1407}"/>
              </a:ext>
            </a:extLst>
          </p:cNvPr>
          <p:cNvSpPr>
            <a:spLocks noChangeArrowheads="1"/>
          </p:cNvSpPr>
          <p:nvPr/>
        </p:nvSpPr>
        <p:spPr bwMode="auto">
          <a:xfrm>
            <a:off x="358499" y="5368448"/>
            <a:ext cx="1111934" cy="1149150"/>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830582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3548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46</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72715"/>
            <a:ext cx="255594" cy="11276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3548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3612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986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8103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5028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5028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5028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7248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914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3078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施策の方向性④</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7501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9724957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009999"/>
                </a:solidFill>
                <a:cs typeface="Meiryo UI" panose="020B0604030504040204" pitchFamily="50" charset="-128"/>
              </a:rPr>
              <a:t>参考</a:t>
            </a:r>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）各産業の分類と産業別の労働生産性</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47</a:t>
            </a:fld>
            <a:endParaRPr lang="en-US" altLang="ja-JP" dirty="0"/>
          </a:p>
        </p:txBody>
      </p:sp>
      <p:pic>
        <p:nvPicPr>
          <p:cNvPr id="19" name="図 18"/>
          <p:cNvPicPr>
            <a:picLocks noChangeAspect="1"/>
          </p:cNvPicPr>
          <p:nvPr/>
        </p:nvPicPr>
        <p:blipFill>
          <a:blip r:embed="rId2"/>
          <a:stretch>
            <a:fillRect/>
          </a:stretch>
        </p:blipFill>
        <p:spPr>
          <a:xfrm>
            <a:off x="363054" y="685261"/>
            <a:ext cx="8417891" cy="2611929"/>
          </a:xfrm>
          <a:prstGeom prst="rect">
            <a:avLst/>
          </a:prstGeom>
        </p:spPr>
      </p:pic>
      <p:pic>
        <p:nvPicPr>
          <p:cNvPr id="20" name="図 19"/>
          <p:cNvPicPr>
            <a:picLocks noChangeAspect="1"/>
          </p:cNvPicPr>
          <p:nvPr/>
        </p:nvPicPr>
        <p:blipFill>
          <a:blip r:embed="rId3"/>
          <a:stretch>
            <a:fillRect/>
          </a:stretch>
        </p:blipFill>
        <p:spPr>
          <a:xfrm>
            <a:off x="20377" y="3656204"/>
            <a:ext cx="9046703" cy="2855949"/>
          </a:xfrm>
          <a:prstGeom prst="rect">
            <a:avLst/>
          </a:prstGeom>
          <a:ln w="19050">
            <a:solidFill>
              <a:srgbClr val="009999"/>
            </a:solidFill>
            <a:miter lim="800000"/>
          </a:ln>
        </p:spPr>
      </p:pic>
      <p:cxnSp>
        <p:nvCxnSpPr>
          <p:cNvPr id="21" name="直線コネクタ 20"/>
          <p:cNvCxnSpPr>
            <a:cxnSpLocks/>
          </p:cNvCxnSpPr>
          <p:nvPr/>
        </p:nvCxnSpPr>
        <p:spPr bwMode="auto">
          <a:xfrm flipH="1">
            <a:off x="0" y="3252716"/>
            <a:ext cx="2079010" cy="391236"/>
          </a:xfrm>
          <a:prstGeom prst="line">
            <a:avLst/>
          </a:prstGeom>
          <a:noFill/>
          <a:ln w="19050" cap="flat" cmpd="sng" algn="ctr">
            <a:solidFill>
              <a:srgbClr val="009999"/>
            </a:solidFill>
            <a:prstDash val="solid"/>
            <a:miter lim="800000"/>
            <a:headEnd type="none" w="med" len="med"/>
            <a:tailEnd type="none" w="med" len="med"/>
          </a:ln>
          <a:effectLst/>
        </p:spPr>
      </p:cxnSp>
      <p:cxnSp>
        <p:nvCxnSpPr>
          <p:cNvPr id="22" name="直線コネクタ 21"/>
          <p:cNvCxnSpPr>
            <a:cxnSpLocks/>
          </p:cNvCxnSpPr>
          <p:nvPr/>
        </p:nvCxnSpPr>
        <p:spPr bwMode="auto">
          <a:xfrm>
            <a:off x="8711173" y="3252716"/>
            <a:ext cx="373687" cy="400335"/>
          </a:xfrm>
          <a:prstGeom prst="line">
            <a:avLst/>
          </a:prstGeom>
          <a:noFill/>
          <a:ln w="19050" cap="flat" cmpd="sng" algn="ctr">
            <a:solidFill>
              <a:srgbClr val="009999"/>
            </a:solidFill>
            <a:prstDash val="solid"/>
            <a:miter lim="800000"/>
            <a:headEnd type="none" w="med" len="med"/>
            <a:tailEnd type="none" w="med" len="med"/>
          </a:ln>
          <a:effectLst/>
        </p:spPr>
      </p:cxnSp>
      <p:cxnSp>
        <p:nvCxnSpPr>
          <p:cNvPr id="24" name="直線コネクタ 23"/>
          <p:cNvCxnSpPr/>
          <p:nvPr/>
        </p:nvCxnSpPr>
        <p:spPr bwMode="auto">
          <a:xfrm flipH="1">
            <a:off x="2081616" y="1816677"/>
            <a:ext cx="0" cy="1449091"/>
          </a:xfrm>
          <a:prstGeom prst="line">
            <a:avLst/>
          </a:prstGeom>
          <a:noFill/>
          <a:ln w="19050" cap="flat" cmpd="sng" algn="ctr">
            <a:solidFill>
              <a:srgbClr val="009999"/>
            </a:solidFill>
            <a:prstDash val="solid"/>
            <a:miter lim="800000"/>
            <a:headEnd type="none" w="med" len="med"/>
            <a:tailEnd type="none" w="med" len="med"/>
          </a:ln>
          <a:effectLst/>
        </p:spPr>
      </p:cxnSp>
      <p:cxnSp>
        <p:nvCxnSpPr>
          <p:cNvPr id="25" name="直線コネクタ 24"/>
          <p:cNvCxnSpPr/>
          <p:nvPr/>
        </p:nvCxnSpPr>
        <p:spPr bwMode="auto">
          <a:xfrm flipH="1">
            <a:off x="8713780" y="1803625"/>
            <a:ext cx="0" cy="1449091"/>
          </a:xfrm>
          <a:prstGeom prst="line">
            <a:avLst/>
          </a:prstGeom>
          <a:noFill/>
          <a:ln w="19050" cap="flat" cmpd="sng" algn="ctr">
            <a:solidFill>
              <a:srgbClr val="009999"/>
            </a:solidFill>
            <a:prstDash val="solid"/>
            <a:miter lim="800000"/>
            <a:headEnd type="none" w="med" len="med"/>
            <a:tailEnd type="none" w="med" len="med"/>
          </a:ln>
          <a:effectLst/>
        </p:spPr>
      </p:cxnSp>
      <p:sp>
        <p:nvSpPr>
          <p:cNvPr id="26" name="テキスト ボックス 25">
            <a:extLst>
              <a:ext uri="{FF2B5EF4-FFF2-40B4-BE49-F238E27FC236}">
                <a16:creationId xmlns:a16="http://schemas.microsoft.com/office/drawing/2014/main" id="{15C57C3E-CE5C-4A02-94CD-30B2340D1331}"/>
              </a:ext>
            </a:extLst>
          </p:cNvPr>
          <p:cNvSpPr txBox="1"/>
          <p:nvPr/>
        </p:nvSpPr>
        <p:spPr>
          <a:xfrm>
            <a:off x="749045" y="4041279"/>
            <a:ext cx="640080"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3E246946-8CF3-41EA-A4E2-DB4E3A5C86E5}"/>
              </a:ext>
            </a:extLst>
          </p:cNvPr>
          <p:cNvSpPr txBox="1"/>
          <p:nvPr/>
        </p:nvSpPr>
        <p:spPr>
          <a:xfrm>
            <a:off x="1468613" y="4839543"/>
            <a:ext cx="470156" cy="33855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5BF87E6E-D0F7-4014-833B-ACC6BEADA35C}"/>
              </a:ext>
            </a:extLst>
          </p:cNvPr>
          <p:cNvSpPr txBox="1"/>
          <p:nvPr/>
        </p:nvSpPr>
        <p:spPr>
          <a:xfrm>
            <a:off x="2013060" y="5000747"/>
            <a:ext cx="683838" cy="21544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C493B1BE-64A7-43F1-AE63-AFBAB2002CAC}"/>
              </a:ext>
            </a:extLst>
          </p:cNvPr>
          <p:cNvSpPr txBox="1"/>
          <p:nvPr/>
        </p:nvSpPr>
        <p:spPr>
          <a:xfrm>
            <a:off x="3587457" y="5318412"/>
            <a:ext cx="640079" cy="21544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1521FAE2-0C15-4309-BA4C-8A7A5276E363}"/>
              </a:ext>
            </a:extLst>
          </p:cNvPr>
          <p:cNvSpPr txBox="1"/>
          <p:nvPr/>
        </p:nvSpPr>
        <p:spPr>
          <a:xfrm>
            <a:off x="7234778" y="5343827"/>
            <a:ext cx="812963" cy="215444"/>
          </a:xfrm>
          <a:prstGeom prst="rect">
            <a:avLst/>
          </a:prstGeom>
          <a:solidFill>
            <a:schemeClr val="bg2">
              <a:lumMod val="9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労働集約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A4D15E10-ED3F-435E-B9D8-F8D8DCC4F36D}"/>
              </a:ext>
            </a:extLst>
          </p:cNvPr>
          <p:cNvSpPr txBox="1"/>
          <p:nvPr/>
        </p:nvSpPr>
        <p:spPr>
          <a:xfrm>
            <a:off x="3047998" y="4970176"/>
            <a:ext cx="454381"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96BA8431-D8A2-46B8-BEF5-74ABC9F170A1}"/>
              </a:ext>
            </a:extLst>
          </p:cNvPr>
          <p:cNvSpPr txBox="1"/>
          <p:nvPr/>
        </p:nvSpPr>
        <p:spPr>
          <a:xfrm>
            <a:off x="4338548" y="5178097"/>
            <a:ext cx="428446"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AAD3E895-6BE2-4099-BDBC-61926E0B9FA3}"/>
              </a:ext>
            </a:extLst>
          </p:cNvPr>
          <p:cNvSpPr txBox="1"/>
          <p:nvPr/>
        </p:nvSpPr>
        <p:spPr>
          <a:xfrm>
            <a:off x="4841283" y="5178097"/>
            <a:ext cx="495481"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8FFD6ACE-6211-4CF0-9AF7-41601FA8E4A0}"/>
              </a:ext>
            </a:extLst>
          </p:cNvPr>
          <p:cNvSpPr txBox="1"/>
          <p:nvPr/>
        </p:nvSpPr>
        <p:spPr>
          <a:xfrm>
            <a:off x="5943519" y="5295252"/>
            <a:ext cx="812963" cy="215444"/>
          </a:xfrm>
          <a:prstGeom prst="rect">
            <a:avLst/>
          </a:prstGeom>
          <a:solidFill>
            <a:schemeClr val="accent3">
              <a:lumMod val="20000"/>
              <a:lumOff val="8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都市型</a:t>
            </a:r>
            <a:r>
              <a:rPr lang="en-US" altLang="ja-JP" sz="800" b="1" dirty="0">
                <a:solidFill>
                  <a:srgbClr val="0070C0"/>
                </a:solidFill>
                <a:latin typeface="Meiryo UI" panose="020B0604030504040204" pitchFamily="50" charset="-128"/>
                <a:ea typeface="Meiryo UI" panose="020B0604030504040204" pitchFamily="50" charset="-128"/>
              </a:rPr>
              <a:t>2</a:t>
            </a:r>
            <a:r>
              <a:rPr lang="ja-JP" altLang="en-US" sz="800" b="1" dirty="0">
                <a:solidFill>
                  <a:srgbClr val="0070C0"/>
                </a:solidFill>
                <a:latin typeface="Meiryo UI" panose="020B0604030504040204" pitchFamily="50" charset="-128"/>
                <a:ea typeface="Meiryo UI" panose="020B0604030504040204" pitchFamily="50" charset="-128"/>
              </a:rPr>
              <a:t>次</a:t>
            </a:r>
            <a:endParaRPr lang="en-US" altLang="ja-JP" sz="800" b="1" dirty="0">
              <a:solidFill>
                <a:srgbClr val="0070C0"/>
              </a:solidFill>
              <a:latin typeface="Meiryo UI" panose="020B0604030504040204" pitchFamily="50" charset="-128"/>
              <a:ea typeface="Meiryo UI" panose="020B0604030504040204" pitchFamily="50" charset="-128"/>
            </a:endParaRPr>
          </a:p>
        </p:txBody>
      </p:sp>
      <p:grpSp>
        <p:nvGrpSpPr>
          <p:cNvPr id="43" name="グループ化 42"/>
          <p:cNvGrpSpPr/>
          <p:nvPr/>
        </p:nvGrpSpPr>
        <p:grpSpPr>
          <a:xfrm>
            <a:off x="4951588" y="714323"/>
            <a:ext cx="3609788" cy="802784"/>
            <a:chOff x="4685554" y="644921"/>
            <a:chExt cx="3609788" cy="802784"/>
          </a:xfrm>
        </p:grpSpPr>
        <p:sp>
          <p:nvSpPr>
            <p:cNvPr id="44" name="テキスト ボックス 43"/>
            <p:cNvSpPr txBox="1"/>
            <p:nvPr/>
          </p:nvSpPr>
          <p:spPr>
            <a:xfrm>
              <a:off x="4685554" y="644921"/>
              <a:ext cx="3609788" cy="802784"/>
            </a:xfrm>
            <a:prstGeom prst="rect">
              <a:avLst/>
            </a:prstGeom>
            <a:solidFill>
              <a:schemeClr val="bg1"/>
            </a:solidFill>
            <a:ln w="12700">
              <a:solidFill>
                <a:schemeClr val="tx1"/>
              </a:solidFill>
            </a:ln>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凡例</a:t>
              </a:r>
              <a:endParaRPr kumimoji="1" lang="en-US" altLang="ja-JP" sz="700" dirty="0">
                <a:latin typeface="Meiryo UI" panose="020B0604030504040204" pitchFamily="50" charset="-128"/>
                <a:ea typeface="Meiryo UI" panose="020B0604030504040204" pitchFamily="50" charset="-128"/>
              </a:endParaRPr>
            </a:p>
            <a:p>
              <a:pPr>
                <a:lnSpc>
                  <a:spcPts val="1400"/>
                </a:lnSpc>
              </a:pPr>
              <a:r>
                <a:rPr lang="ja-JP" altLang="en-US" sz="700" dirty="0">
                  <a:latin typeface="Meiryo UI" panose="020B0604030504040204" pitchFamily="50" charset="-128"/>
                  <a:ea typeface="Meiryo UI" panose="020B0604030504040204" pitchFamily="50" charset="-128"/>
                </a:rPr>
                <a:t>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第</a:t>
              </a:r>
              <a:r>
                <a:rPr lang="en-US" altLang="ja-JP" sz="700" dirty="0">
                  <a:latin typeface="Meiryo UI" panose="020B0604030504040204" pitchFamily="50" charset="-128"/>
                  <a:ea typeface="Meiryo UI" panose="020B0604030504040204" pitchFamily="50" charset="-128"/>
                </a:rPr>
                <a:t>2</a:t>
              </a:r>
              <a:r>
                <a:rPr lang="ja-JP" altLang="en-US" sz="700" dirty="0">
                  <a:latin typeface="Meiryo UI" panose="020B0604030504040204" pitchFamily="50" charset="-128"/>
                  <a:ea typeface="Meiryo UI" panose="020B0604030504040204" pitchFamily="50" charset="-128"/>
                </a:rPr>
                <a:t>次産業　　　　　　　　　　　　　　第３次産業　</a:t>
              </a:r>
              <a:endParaRPr lang="en-US" altLang="ja-JP" sz="700" dirty="0">
                <a:latin typeface="Meiryo UI" panose="020B0604030504040204" pitchFamily="50" charset="-128"/>
                <a:ea typeface="Meiryo UI" panose="020B0604030504040204" pitchFamily="50" charset="-128"/>
              </a:endParaRPr>
            </a:p>
            <a:p>
              <a:pPr>
                <a:lnSpc>
                  <a:spcPts val="7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素材型産業　　　　　　　　　　　　　装置型３次産業</a:t>
              </a:r>
              <a:endParaRPr lang="en-US" altLang="ja-JP" sz="700" dirty="0">
                <a:latin typeface="Meiryo UI" panose="020B0604030504040204" pitchFamily="50" charset="-128"/>
                <a:ea typeface="Meiryo UI" panose="020B0604030504040204" pitchFamily="50" charset="-128"/>
              </a:endParaRPr>
            </a:p>
            <a:p>
              <a:pPr>
                <a:lnSpc>
                  <a:spcPts val="14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a:t>
              </a:r>
              <a:r>
                <a:rPr kumimoji="1" lang="ja-JP" altLang="en-US" sz="700" dirty="0">
                  <a:latin typeface="Meiryo UI" panose="020B0604030504040204" pitchFamily="50" charset="-128"/>
                  <a:ea typeface="Meiryo UI" panose="020B0604030504040204" pitchFamily="50" charset="-128"/>
                </a:rPr>
                <a:t>　　　　　　　　　加工組立型製造業　　　　　　　　 知識集約型３次産業</a:t>
              </a:r>
              <a:endParaRPr kumimoji="1" lang="en-US" altLang="ja-JP" sz="700" dirty="0">
                <a:latin typeface="Meiryo UI" panose="020B0604030504040204" pitchFamily="50" charset="-128"/>
                <a:ea typeface="Meiryo UI" panose="020B0604030504040204" pitchFamily="50" charset="-128"/>
              </a:endParaRPr>
            </a:p>
            <a:p>
              <a:pPr>
                <a:lnSpc>
                  <a:spcPts val="1200"/>
                </a:lnSpc>
              </a:pPr>
              <a:r>
                <a:rPr lang="ja-JP" altLang="en-US" sz="700" dirty="0">
                  <a:latin typeface="Meiryo UI" panose="020B0604030504040204" pitchFamily="50" charset="-128"/>
                  <a:ea typeface="Meiryo UI" panose="020B0604030504040204" pitchFamily="50" charset="-128"/>
                </a:rPr>
                <a:t>　　　　　　　　　　　　　　　　　　　　　　　　都市型２次産業　　　　　　　　　　労働集約型３次産業</a:t>
              </a:r>
              <a:endParaRPr kumimoji="1" lang="ja-JP" altLang="en-US" sz="700" dirty="0">
                <a:latin typeface="Meiryo UI" panose="020B0604030504040204" pitchFamily="50" charset="-128"/>
                <a:ea typeface="Meiryo UI" panose="020B0604030504040204" pitchFamily="50" charset="-128"/>
              </a:endParaRPr>
            </a:p>
          </p:txBody>
        </p:sp>
        <p:sp>
          <p:nvSpPr>
            <p:cNvPr id="45" name="正方形/長方形 44"/>
            <p:cNvSpPr/>
            <p:nvPr/>
          </p:nvSpPr>
          <p:spPr bwMode="auto">
            <a:xfrm>
              <a:off x="5768727" y="969879"/>
              <a:ext cx="385598" cy="120965"/>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6" name="正方形/長方形 45"/>
            <p:cNvSpPr/>
            <p:nvPr/>
          </p:nvSpPr>
          <p:spPr bwMode="auto">
            <a:xfrm>
              <a:off x="5768726" y="1124373"/>
              <a:ext cx="385599" cy="120965"/>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7" name="正方形/長方形 46"/>
            <p:cNvSpPr/>
            <p:nvPr/>
          </p:nvSpPr>
          <p:spPr bwMode="auto">
            <a:xfrm>
              <a:off x="5769510" y="1280232"/>
              <a:ext cx="384816" cy="120965"/>
            </a:xfrm>
            <a:prstGeom prst="rect">
              <a:avLst/>
            </a:prstGeom>
            <a:solidFill>
              <a:srgbClr val="ABDB77"/>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9" name="正方形/長方形 48"/>
            <p:cNvSpPr/>
            <p:nvPr/>
          </p:nvSpPr>
          <p:spPr bwMode="auto">
            <a:xfrm>
              <a:off x="6997180" y="965129"/>
              <a:ext cx="372723" cy="12096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0" name="正方形/長方形 49"/>
            <p:cNvSpPr/>
            <p:nvPr/>
          </p:nvSpPr>
          <p:spPr bwMode="auto">
            <a:xfrm>
              <a:off x="6997180" y="1115565"/>
              <a:ext cx="372723" cy="120965"/>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1" name="正方形/長方形 50"/>
            <p:cNvSpPr/>
            <p:nvPr/>
          </p:nvSpPr>
          <p:spPr bwMode="auto">
            <a:xfrm>
              <a:off x="6997180" y="1272975"/>
              <a:ext cx="372723" cy="120965"/>
            </a:xfrm>
            <a:prstGeom prst="rect">
              <a:avLst/>
            </a:prstGeom>
            <a:solidFill>
              <a:srgbClr val="CC99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2" name="正方形/長方形 51"/>
            <p:cNvSpPr/>
            <p:nvPr/>
          </p:nvSpPr>
          <p:spPr bwMode="auto">
            <a:xfrm>
              <a:off x="4787141" y="965129"/>
              <a:ext cx="385598" cy="120965"/>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208362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5</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１．地域経済循環構造</a:t>
            </a:r>
          </a:p>
        </p:txBody>
      </p:sp>
    </p:spTree>
    <p:extLst>
      <p:ext uri="{BB962C8B-B14F-4D97-AF65-F5344CB8AC3E}">
        <p14:creationId xmlns:p14="http://schemas.microsoft.com/office/powerpoint/2010/main" val="2492043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3" name="テキスト ボックス 22">
            <a:extLst>
              <a:ext uri="{FF2B5EF4-FFF2-40B4-BE49-F238E27FC236}">
                <a16:creationId xmlns:a16="http://schemas.microsoft.com/office/drawing/2014/main" id="{B388F577-B796-40AF-8061-F09D0EA6F3FC}"/>
              </a:ext>
            </a:extLst>
          </p:cNvPr>
          <p:cNvSpPr txBox="1"/>
          <p:nvPr/>
        </p:nvSpPr>
        <p:spPr>
          <a:xfrm>
            <a:off x="397408" y="978665"/>
            <a:ext cx="8597196" cy="70370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労働生産性の額が全国平均と比較して、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労働生産性の順位を</a:t>
            </a:r>
            <a:r>
              <a:rPr lang="ja-JP" altLang="en-US" sz="1700" u="sng" dirty="0">
                <a:solidFill>
                  <a:srgbClr val="009999"/>
                </a:solidFill>
              </a:rPr>
              <a:t>把握</a:t>
            </a:r>
            <a:endParaRPr lang="en-US" altLang="ja-JP" sz="1700"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現状分析：地域経済循環構造　　</a:t>
            </a:r>
            <a:r>
              <a:rPr lang="ja-JP" altLang="en-US" sz="2000" dirty="0">
                <a:solidFill>
                  <a:srgbClr val="009999"/>
                </a:solidFill>
              </a:rPr>
              <a:t>本資料の</a:t>
            </a:r>
            <a:r>
              <a:rPr lang="en-US" altLang="ja-JP" sz="2000" dirty="0">
                <a:solidFill>
                  <a:srgbClr val="009999"/>
                </a:solidFill>
              </a:rPr>
              <a:t>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a:xfrm>
            <a:off x="8519667" y="6573650"/>
            <a:ext cx="648000" cy="252000"/>
          </a:xfrm>
        </p:spPr>
        <p:txBody>
          <a:bodyPr/>
          <a:lstStyle/>
          <a:p>
            <a:pPr>
              <a:defRPr/>
            </a:pPr>
            <a:fld id="{3C72A9EE-503C-4A34-81E5-ED5C603B789E}" type="slidenum">
              <a:rPr lang="en-US" altLang="ja-JP" smtClean="0"/>
              <a:pPr>
                <a:defRPr/>
              </a:pPr>
              <a:t>6</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（１）労働生産性の水準を把握する</a:t>
            </a:r>
            <a:endParaRPr lang="en-US" altLang="ja-JP" dirty="0">
              <a:solidFill>
                <a:sysClr val="windowText" lastClr="000000"/>
              </a:solidFill>
              <a:latin typeface="Meiryo UI" pitchFamily="50" charset="-128"/>
              <a:ea typeface="Meiryo UI" pitchFamily="50" charset="-128"/>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0" y="1693951"/>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（２）地域の経済循環構造の流出入の規模を把握する</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3" y="2079481"/>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97408" y="241353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89054" y="9614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地域の稼ぐ力が高いか、低いか把握しよう</a:t>
            </a:r>
            <a:endParaRPr lang="en-US" altLang="ja-JP" sz="105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432741" y="2765754"/>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27" name="テキスト ボックス 26">
            <a:extLst>
              <a:ext uri="{FF2B5EF4-FFF2-40B4-BE49-F238E27FC236}">
                <a16:creationId xmlns:a16="http://schemas.microsoft.com/office/drawing/2014/main" id="{E750997F-4393-484E-A39A-A1BD5A1C8E88}"/>
              </a:ext>
            </a:extLst>
          </p:cNvPr>
          <p:cNvSpPr txBox="1"/>
          <p:nvPr/>
        </p:nvSpPr>
        <p:spPr>
          <a:xfrm>
            <a:off x="397408" y="310818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28" name="テキスト ボックス 27">
            <a:extLst>
              <a:ext uri="{FF2B5EF4-FFF2-40B4-BE49-F238E27FC236}">
                <a16:creationId xmlns:a16="http://schemas.microsoft.com/office/drawing/2014/main" id="{B2EBBBEB-E124-447A-B7CE-785A6798B59C}"/>
              </a:ext>
            </a:extLst>
          </p:cNvPr>
          <p:cNvSpPr txBox="1"/>
          <p:nvPr/>
        </p:nvSpPr>
        <p:spPr>
          <a:xfrm>
            <a:off x="1432741" y="3460403"/>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35" name="テキスト ボックス 34">
            <a:extLst>
              <a:ext uri="{FF2B5EF4-FFF2-40B4-BE49-F238E27FC236}">
                <a16:creationId xmlns:a16="http://schemas.microsoft.com/office/drawing/2014/main" id="{403F079C-2930-4861-96DD-F77C48BE57C5}"/>
              </a:ext>
            </a:extLst>
          </p:cNvPr>
          <p:cNvSpPr txBox="1"/>
          <p:nvPr/>
        </p:nvSpPr>
        <p:spPr>
          <a:xfrm>
            <a:off x="366190" y="3820996"/>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２）支出面の流出入</a:t>
            </a:r>
            <a:endParaRPr lang="en-US" altLang="ja-JP" dirty="0">
              <a:solidFill>
                <a:sysClr val="windowText" lastClr="000000"/>
              </a:solidFill>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90351235-C481-481F-BA9E-A034BD1CF030}"/>
              </a:ext>
            </a:extLst>
          </p:cNvPr>
          <p:cNvSpPr txBox="1"/>
          <p:nvPr/>
        </p:nvSpPr>
        <p:spPr>
          <a:xfrm>
            <a:off x="370635" y="415505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45" name="テキスト ボックス 44">
            <a:extLst>
              <a:ext uri="{FF2B5EF4-FFF2-40B4-BE49-F238E27FC236}">
                <a16:creationId xmlns:a16="http://schemas.microsoft.com/office/drawing/2014/main" id="{7EF73E53-F553-4CDE-96E3-EA7E7338FC9D}"/>
              </a:ext>
            </a:extLst>
          </p:cNvPr>
          <p:cNvSpPr txBox="1"/>
          <p:nvPr/>
        </p:nvSpPr>
        <p:spPr>
          <a:xfrm>
            <a:off x="1405968" y="4507269"/>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46" name="テキスト ボックス 45">
            <a:extLst>
              <a:ext uri="{FF2B5EF4-FFF2-40B4-BE49-F238E27FC236}">
                <a16:creationId xmlns:a16="http://schemas.microsoft.com/office/drawing/2014/main" id="{32B7BAB0-1081-4281-97DF-627E92DB0EF6}"/>
              </a:ext>
            </a:extLst>
          </p:cNvPr>
          <p:cNvSpPr txBox="1"/>
          <p:nvPr/>
        </p:nvSpPr>
        <p:spPr>
          <a:xfrm>
            <a:off x="370635" y="484970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47" name="テキスト ボックス 46">
            <a:extLst>
              <a:ext uri="{FF2B5EF4-FFF2-40B4-BE49-F238E27FC236}">
                <a16:creationId xmlns:a16="http://schemas.microsoft.com/office/drawing/2014/main" id="{52E03F63-DF70-43FD-9D80-EFD0B610AE19}"/>
              </a:ext>
            </a:extLst>
          </p:cNvPr>
          <p:cNvSpPr txBox="1"/>
          <p:nvPr/>
        </p:nvSpPr>
        <p:spPr>
          <a:xfrm>
            <a:off x="1405968" y="5201918"/>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48" name="テキスト ボックス 47">
            <a:extLst>
              <a:ext uri="{FF2B5EF4-FFF2-40B4-BE49-F238E27FC236}">
                <a16:creationId xmlns:a16="http://schemas.microsoft.com/office/drawing/2014/main" id="{4605A10B-CE63-4F0A-8EA1-2BBD95ED3949}"/>
              </a:ext>
            </a:extLst>
          </p:cNvPr>
          <p:cNvSpPr txBox="1"/>
          <p:nvPr/>
        </p:nvSpPr>
        <p:spPr>
          <a:xfrm>
            <a:off x="397405" y="5884580"/>
            <a:ext cx="8597196" cy="68907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地域住民所得の順位</a:t>
            </a:r>
            <a:r>
              <a:rPr lang="ja-JP" altLang="en-US" sz="1700" b="0" u="sng" dirty="0">
                <a:solidFill>
                  <a:srgbClr val="009999"/>
                </a:solidFill>
              </a:rPr>
              <a:t>を</a:t>
            </a:r>
            <a:r>
              <a:rPr lang="ja-JP" altLang="en-US" sz="1700" u="sng" dirty="0">
                <a:solidFill>
                  <a:srgbClr val="009999"/>
                </a:solidFill>
              </a:rPr>
              <a:t>把握</a:t>
            </a:r>
            <a:endParaRPr lang="en-US" altLang="ja-JP" sz="1700" u="sng" dirty="0">
              <a:solidFill>
                <a:srgbClr val="009999"/>
              </a:solidFill>
            </a:endParaRPr>
          </a:p>
        </p:txBody>
      </p:sp>
      <p:sp>
        <p:nvSpPr>
          <p:cNvPr id="49" name="テキスト ボックス 48">
            <a:extLst>
              <a:ext uri="{FF2B5EF4-FFF2-40B4-BE49-F238E27FC236}">
                <a16:creationId xmlns:a16="http://schemas.microsoft.com/office/drawing/2014/main" id="{025FE6B6-D616-4EB8-AD2A-A1CC4D405D61}"/>
              </a:ext>
            </a:extLst>
          </p:cNvPr>
          <p:cNvSpPr txBox="1"/>
          <p:nvPr/>
        </p:nvSpPr>
        <p:spPr>
          <a:xfrm>
            <a:off x="149380" y="553656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（３）地域住民所得の水準を把握する</a:t>
            </a:r>
            <a:endParaRPr lang="en-US" altLang="ja-JP" dirty="0">
              <a:solidFill>
                <a:sysClr val="windowText" lastClr="000000"/>
              </a:solidFill>
              <a:latin typeface="Meiryo UI" pitchFamily="50" charset="-128"/>
              <a:ea typeface="Meiryo UI" pitchFamily="50" charset="-128"/>
            </a:endParaRPr>
          </a:p>
        </p:txBody>
      </p:sp>
      <p:sp>
        <p:nvSpPr>
          <p:cNvPr id="50" name="四角形: 角を丸くする 49">
            <a:extLst>
              <a:ext uri="{FF2B5EF4-FFF2-40B4-BE49-F238E27FC236}">
                <a16:creationId xmlns:a16="http://schemas.microsoft.com/office/drawing/2014/main" id="{45CEC92A-36B1-49F5-B22E-8BE5F128A8D4}"/>
              </a:ext>
            </a:extLst>
          </p:cNvPr>
          <p:cNvSpPr/>
          <p:nvPr/>
        </p:nvSpPr>
        <p:spPr bwMode="auto">
          <a:xfrm>
            <a:off x="6633943" y="5649350"/>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地域経済の最終成果である「地域住民所得」の水準が高いか、低いかを把握しよう</a:t>
            </a:r>
            <a:endParaRPr lang="en-US" altLang="ja-JP"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033355" y="2663158"/>
            <a:ext cx="2934476" cy="983832"/>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矢印の太さを調整することで、地域経済のどの項目での流出入が多いか、地域の経済循環構造の特徴をつかもう</a:t>
            </a:r>
          </a:p>
        </p:txBody>
      </p:sp>
    </p:spTree>
    <p:extLst>
      <p:ext uri="{BB962C8B-B14F-4D97-AF65-F5344CB8AC3E}">
        <p14:creationId xmlns:p14="http://schemas.microsoft.com/office/powerpoint/2010/main" val="3845026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kumimoji="1"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kumimoji="1" lang="en-US" altLang="ja-JP" b="1" dirty="0">
                <a:solidFill>
                  <a:srgbClr val="FF0000"/>
                </a:solidFill>
                <a:latin typeface="Meiryo UI" panose="020B0604030504040204" pitchFamily="50" charset="-128"/>
                <a:ea typeface="Meiryo UI" panose="020B0604030504040204" pitchFamily="50" charset="-128"/>
              </a:rPr>
              <a:t>8</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59795"/>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9160F7BB-6AF9-B20D-4158-04672867C1B9}"/>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49845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6" name="テキスト ボックス 5">
            <a:extLst>
              <a:ext uri="{FF2B5EF4-FFF2-40B4-BE49-F238E27FC236}">
                <a16:creationId xmlns:a16="http://schemas.microsoft.com/office/drawing/2014/main" id="{B8729714-A0C8-4713-8115-8D86B40D570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9EF137E-7EA7-422C-B8CB-E3BB1F03D2D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9</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A7E048C9-A110-0243-3772-2EE35371B3E8}"/>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907465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9</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２．生産面</a:t>
            </a:r>
          </a:p>
        </p:txBody>
      </p:sp>
    </p:spTree>
    <p:extLst>
      <p:ext uri="{BB962C8B-B14F-4D97-AF65-F5344CB8AC3E}">
        <p14:creationId xmlns:p14="http://schemas.microsoft.com/office/powerpoint/2010/main" val="1172133464"/>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93D97B8-1385-4DDD-B0AD-19223A3A5028}"/>
</file>

<file path=customXml/itemProps2.xml><?xml version="1.0" encoding="utf-8"?>
<ds:datastoreItem xmlns:ds="http://schemas.openxmlformats.org/officeDocument/2006/customXml" ds:itemID="{50EAB446-2901-4235-A0BA-44E9CA2C8327}"/>
</file>

<file path=customXml/itemProps3.xml><?xml version="1.0" encoding="utf-8"?>
<ds:datastoreItem xmlns:ds="http://schemas.openxmlformats.org/officeDocument/2006/customXml" ds:itemID="{D4451C8B-F08E-493C-AE59-AF1797AF740B}"/>
</file>

<file path=docProps/app.xml><?xml version="1.0" encoding="utf-8"?>
<Properties xmlns="http://schemas.openxmlformats.org/officeDocument/2006/extended-properties" xmlns:vt="http://schemas.openxmlformats.org/officeDocument/2006/docPropsVTypes">
  <Template/>
  <TotalTime>0</TotalTime>
  <Words>5889</Words>
  <Application>Microsoft Office PowerPoint</Application>
  <PresentationFormat>画面に合わせる (4:3)</PresentationFormat>
  <Paragraphs>740</Paragraphs>
  <Slides>47</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47</vt:i4>
      </vt:variant>
    </vt:vector>
  </HeadingPairs>
  <TitlesOfParts>
    <vt:vector size="55" baseType="lpstr">
      <vt:lpstr>HGPｺﾞｼｯｸE</vt:lpstr>
      <vt:lpstr>HGP創英角ｺﾞｼｯｸUB</vt:lpstr>
      <vt:lpstr>Meiryo UI</vt:lpstr>
      <vt:lpstr>Arial</vt:lpstr>
      <vt:lpstr>Tahoma</vt:lpstr>
      <vt:lpstr>Verdana</vt:lpstr>
      <vt:lpstr>Wingdings</vt:lpstr>
      <vt:lpstr>Profile</vt:lpstr>
      <vt:lpstr>PowerPoint プレゼンテーション</vt:lpstr>
      <vt:lpstr>目次</vt:lpstr>
      <vt:lpstr>演習ブックの作成方法</vt:lpstr>
      <vt:lpstr>Ⅰ部　現状の課題探索</vt:lpstr>
      <vt:lpstr>PowerPoint プレゼンテーション</vt:lpstr>
      <vt:lpstr>現状分析：地域経済循環構造　　本資料の7スライド</vt:lpstr>
      <vt:lpstr>PowerPoint プレゼンテーション</vt:lpstr>
      <vt:lpstr>PowerPoint プレゼンテーション</vt:lpstr>
      <vt:lpstr>PowerPoint プレゼンテーション</vt:lpstr>
      <vt:lpstr>現状分析：生産面①</vt:lpstr>
      <vt:lpstr>現状分析：生産面②　　本資料の13～17スライド</vt:lpstr>
      <vt:lpstr>現状分析：生産面③　　本資料の13～17スライド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現状分析：分配面　　本資料の20～23スライド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現状分析：支出面　　本資料の26～27スライド</vt:lpstr>
      <vt:lpstr>PowerPoint プレゼンテーション</vt:lpstr>
      <vt:lpstr>PowerPoint プレゼンテーション</vt:lpstr>
      <vt:lpstr>PowerPoint プレゼンテーション</vt:lpstr>
      <vt:lpstr>現状分析：労働生産性と住民1人当たりの所得の関係　本資料の30、31スライド</vt:lpstr>
      <vt:lpstr>PowerPoint プレゼンテーション</vt:lpstr>
      <vt:lpstr>労働生産性と地域住民１人あたりの所得の関係</vt:lpstr>
      <vt:lpstr>Ⅱ部　地域の長所、短所、施策の方向性の検討</vt:lpstr>
      <vt:lpstr>PowerPoint プレゼンテーション</vt:lpstr>
      <vt:lpstr>生産面の課題の作業内容</vt:lpstr>
      <vt:lpstr>分配面の長所と短所の作業内容①循環率、1人当たり雇用者所得の水準</vt:lpstr>
      <vt:lpstr>分配面の長所と短所の作業内容②住民1人当たり所得の水準</vt:lpstr>
      <vt:lpstr>支出面の長所と短所の作業内容</vt:lpstr>
      <vt:lpstr>生産面の課題（○○市）</vt:lpstr>
      <vt:lpstr>分配面の長所、短所（○○市）</vt:lpstr>
      <vt:lpstr>支出面の長所、短所（○○市）</vt:lpstr>
      <vt:lpstr>PowerPoint プレゼンテーション</vt:lpstr>
      <vt:lpstr>施策の方向性の考え方</vt:lpstr>
      <vt:lpstr>施策の方向性の検討内容</vt:lpstr>
      <vt:lpstr>施策の方向性の検討内容</vt:lpstr>
      <vt:lpstr>施策の方向性（○○市）</vt:lpstr>
      <vt:lpstr>施策の方向性（○○市）</vt:lpstr>
      <vt:lpstr>（参考）各産業の分類と産業別の労働生産性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2025-03-31T02:01:38Z</dcterms:created>
  <dcterms:modified xsi:type="dcterms:W3CDTF">2025-12-03T14:21:18Z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