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Masters/slideMaster1.xml" ContentType="application/vnd.openxmlformats-officedocument.presentationml.slideMaster+xml"/>
  <Override PartName="/ppt/notesSlides/notesSlide3.xml" ContentType="application/vnd.openxmlformats-officedocument.presentationml.notesSlide+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notesSlides/notesSlide2.xml" ContentType="application/vnd.openxmlformats-officedocument.presentationml.notesSlide+xml"/>
  <Override PartName="/ppt/notesSlides/notesSlide4.xml" ContentType="application/vnd.openxmlformats-officedocument.presentationml.notesSlide+xml"/>
  <Override PartName="/ppt/notesSlides/notesSlide1.xml" ContentType="application/vnd.openxmlformats-officedocument.presentationml.notes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bookmarkIdSeed="3">
  <p:sldMasterIdLst>
    <p:sldMasterId id="2147483649" r:id="rId1"/>
  </p:sldMasterIdLst>
  <p:notesMasterIdLst>
    <p:notesMasterId r:id="rId73"/>
  </p:notesMasterIdLst>
  <p:handoutMasterIdLst>
    <p:handoutMasterId r:id="rId74"/>
  </p:handoutMasterIdLst>
  <p:sldIdLst>
    <p:sldId id="1345" r:id="rId2"/>
    <p:sldId id="1928" r:id="rId3"/>
    <p:sldId id="1346" r:id="rId4"/>
    <p:sldId id="1931" r:id="rId5"/>
    <p:sldId id="1927" r:id="rId6"/>
    <p:sldId id="1930" r:id="rId7"/>
    <p:sldId id="1932" r:id="rId8"/>
    <p:sldId id="1430" r:id="rId9"/>
    <p:sldId id="1431" r:id="rId10"/>
    <p:sldId id="1933" r:id="rId11"/>
    <p:sldId id="1405" r:id="rId12"/>
    <p:sldId id="1424" r:id="rId13"/>
    <p:sldId id="1308" r:id="rId14"/>
    <p:sldId id="1382" r:id="rId15"/>
    <p:sldId id="1309" r:id="rId16"/>
    <p:sldId id="1406" r:id="rId17"/>
    <p:sldId id="1425" r:id="rId18"/>
    <p:sldId id="1310" r:id="rId19"/>
    <p:sldId id="1401" r:id="rId20"/>
    <p:sldId id="1402" r:id="rId21"/>
    <p:sldId id="1412" r:id="rId22"/>
    <p:sldId id="1457" r:id="rId23"/>
    <p:sldId id="1458" r:id="rId24"/>
    <p:sldId id="1459" r:id="rId25"/>
    <p:sldId id="1460" r:id="rId26"/>
    <p:sldId id="1413" r:id="rId27"/>
    <p:sldId id="1403" r:id="rId28"/>
    <p:sldId id="1404" r:id="rId29"/>
    <p:sldId id="1414" r:id="rId30"/>
    <p:sldId id="1498" r:id="rId31"/>
    <p:sldId id="1499" r:id="rId32"/>
    <p:sldId id="1500" r:id="rId33"/>
    <p:sldId id="1934" r:id="rId34"/>
    <p:sldId id="1463" r:id="rId35"/>
    <p:sldId id="1464" r:id="rId36"/>
    <p:sldId id="1503" r:id="rId37"/>
    <p:sldId id="1465" r:id="rId38"/>
    <p:sldId id="1466" r:id="rId39"/>
    <p:sldId id="1468" r:id="rId40"/>
    <p:sldId id="1469" r:id="rId41"/>
    <p:sldId id="1929" r:id="rId42"/>
    <p:sldId id="1444" r:id="rId43"/>
    <p:sldId id="1472" r:id="rId44"/>
    <p:sldId id="1473" r:id="rId45"/>
    <p:sldId id="1445" r:id="rId46"/>
    <p:sldId id="1474" r:id="rId47"/>
    <p:sldId id="1475" r:id="rId48"/>
    <p:sldId id="1476" r:id="rId49"/>
    <p:sldId id="1477" r:id="rId50"/>
    <p:sldId id="1935" r:id="rId51"/>
    <p:sldId id="1400" r:id="rId52"/>
    <p:sldId id="1408" r:id="rId53"/>
    <p:sldId id="1368" r:id="rId54"/>
    <p:sldId id="1385" r:id="rId55"/>
    <p:sldId id="1409" r:id="rId56"/>
    <p:sldId id="1369" r:id="rId57"/>
    <p:sldId id="1370" r:id="rId58"/>
    <p:sldId id="1371" r:id="rId59"/>
    <p:sldId id="1421" r:id="rId60"/>
    <p:sldId id="1422" r:id="rId61"/>
    <p:sldId id="1423" r:id="rId62"/>
    <p:sldId id="1427" r:id="rId63"/>
    <p:sldId id="1428" r:id="rId64"/>
    <p:sldId id="1501" r:id="rId65"/>
    <p:sldId id="1502" r:id="rId66"/>
    <p:sldId id="1936" r:id="rId67"/>
    <p:sldId id="1399" r:id="rId68"/>
    <p:sldId id="1391" r:id="rId69"/>
    <p:sldId id="1392" r:id="rId70"/>
    <p:sldId id="1393" r:id="rId71"/>
    <p:sldId id="1398" r:id="rId72"/>
  </p:sldIdLst>
  <p:sldSz cx="9144000" cy="6858000" type="screen4x3"/>
  <p:notesSz cx="6807200" cy="9939338"/>
  <p:defaultTextStyle>
    <a:defPPr>
      <a:defRPr lang="ja-JP"/>
    </a:defPPr>
    <a:lvl1pPr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1pPr>
    <a:lvl2pPr marL="4572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2pPr>
    <a:lvl3pPr marL="9144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3pPr>
    <a:lvl4pPr marL="13716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4pPr>
    <a:lvl5pPr marL="18288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5pPr>
    <a:lvl6pPr marL="22860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6pPr>
    <a:lvl7pPr marL="27432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7pPr>
    <a:lvl8pPr marL="32004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8pPr>
    <a:lvl9pPr marL="36576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31">
          <p15:clr>
            <a:srgbClr val="A4A3A4"/>
          </p15:clr>
        </p15:guide>
        <p15:guide id="2" pos="2145">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8080"/>
    <a:srgbClr val="F3FFFF"/>
    <a:srgbClr val="D3F9EB"/>
    <a:srgbClr val="D1FFFF"/>
    <a:srgbClr val="CCECFF"/>
    <a:srgbClr val="CBDCA8"/>
    <a:srgbClr val="E5F5FF"/>
    <a:srgbClr val="009999"/>
    <a:srgbClr val="0099FF"/>
    <a:srgbClr val="44546A"/>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35758FB7-9AC5-4552-8A53-C91805E547FA}" styleName="テーマ スタイル 1 - アクセント 5">
    <a:tblBg>
      <a:fillRef idx="2">
        <a:schemeClr val="accent5"/>
      </a:fillRef>
      <a:effectRef idx="1">
        <a:schemeClr val="accent5"/>
      </a:effectRef>
    </a:tblBg>
    <a:wholeTbl>
      <a:tcTxStyle>
        <a:fontRef idx="minor">
          <a:scrgbClr r="0" g="0" b="0"/>
        </a:fontRef>
        <a:schemeClr val="dk1"/>
      </a:tcTxStyle>
      <a:tcStyle>
        <a:tcBdr>
          <a:left>
            <a:lnRef idx="1">
              <a:schemeClr val="accent5"/>
            </a:lnRef>
          </a:left>
          <a:right>
            <a:lnRef idx="1">
              <a:schemeClr val="accent5"/>
            </a:lnRef>
          </a:right>
          <a:top>
            <a:lnRef idx="1">
              <a:schemeClr val="accent5"/>
            </a:lnRef>
          </a:top>
          <a:bottom>
            <a:lnRef idx="1">
              <a:schemeClr val="accent5"/>
            </a:lnRef>
          </a:bottom>
          <a:insideH>
            <a:lnRef idx="1">
              <a:schemeClr val="accent5"/>
            </a:lnRef>
          </a:insideH>
          <a:insideV>
            <a:lnRef idx="1">
              <a:schemeClr val="accent5"/>
            </a:lnRef>
          </a:insideV>
        </a:tcBdr>
        <a:fill>
          <a:noFill/>
        </a:fill>
      </a:tcStyle>
    </a:wholeTbl>
    <a:band1H>
      <a:tcStyle>
        <a:tcBdr/>
        <a:fill>
          <a:solidFill>
            <a:schemeClr val="accent5">
              <a:alpha val="40000"/>
            </a:schemeClr>
          </a:solidFill>
        </a:fill>
      </a:tcStyle>
    </a:band1H>
    <a:band2H>
      <a:tcStyle>
        <a:tcBdr/>
      </a:tcStyle>
    </a:band2H>
    <a:band1V>
      <a:tcStyle>
        <a:tcBdr>
          <a:top>
            <a:lnRef idx="1">
              <a:schemeClr val="accent5"/>
            </a:lnRef>
          </a:top>
          <a:bottom>
            <a:lnRef idx="1">
              <a:schemeClr val="accent5"/>
            </a:lnRef>
          </a:bottom>
        </a:tcBdr>
        <a:fill>
          <a:solidFill>
            <a:schemeClr val="accent5">
              <a:alpha val="40000"/>
            </a:schemeClr>
          </a:solidFill>
        </a:fill>
      </a:tcStyle>
    </a:band1V>
    <a:band2V>
      <a:tcStyle>
        <a:tcBdr/>
      </a:tcStyle>
    </a:band2V>
    <a:lastCol>
      <a:tcTxStyle b="on"/>
      <a:tcStyle>
        <a:tcBdr>
          <a:left>
            <a:lnRef idx="2">
              <a:schemeClr val="accent5"/>
            </a:lnRef>
          </a:left>
          <a:right>
            <a:lnRef idx="1">
              <a:schemeClr val="accent5"/>
            </a:lnRef>
          </a:right>
          <a:top>
            <a:lnRef idx="1">
              <a:schemeClr val="accent5"/>
            </a:lnRef>
          </a:top>
          <a:bottom>
            <a:lnRef idx="1">
              <a:schemeClr val="accent5"/>
            </a:lnRef>
          </a:bottom>
          <a:insideH>
            <a:lnRef idx="1">
              <a:schemeClr val="accent5"/>
            </a:lnRef>
          </a:insideH>
          <a:insideV>
            <a:ln>
              <a:noFill/>
            </a:ln>
          </a:insideV>
        </a:tcBdr>
      </a:tcStyle>
    </a:lastCol>
    <a:firstCol>
      <a:tcTxStyle b="on"/>
      <a:tcStyle>
        <a:tcBdr>
          <a:left>
            <a:lnRef idx="1">
              <a:schemeClr val="accent5"/>
            </a:lnRef>
          </a:left>
          <a:right>
            <a:lnRef idx="2">
              <a:schemeClr val="accent5"/>
            </a:lnRef>
          </a:right>
          <a:top>
            <a:lnRef idx="1">
              <a:schemeClr val="accent5"/>
            </a:lnRef>
          </a:top>
          <a:bottom>
            <a:lnRef idx="1">
              <a:schemeClr val="accent5"/>
            </a:lnRef>
          </a:bottom>
          <a:insideH>
            <a:lnRef idx="1">
              <a:schemeClr val="accent5"/>
            </a:lnRef>
          </a:insideH>
          <a:insideV>
            <a:ln>
              <a:noFill/>
            </a:ln>
          </a:insideV>
        </a:tcBdr>
      </a:tcStyle>
    </a:firstCol>
    <a:lastRow>
      <a:tcTxStyle b="on"/>
      <a:tcStyle>
        <a:tcBdr>
          <a:left>
            <a:lnRef idx="1">
              <a:schemeClr val="accent5"/>
            </a:lnRef>
          </a:left>
          <a:right>
            <a:lnRef idx="1">
              <a:schemeClr val="accent5"/>
            </a:lnRef>
          </a:right>
          <a:top>
            <a:lnRef idx="2">
              <a:schemeClr val="accent5"/>
            </a:lnRef>
          </a:top>
          <a:bottom>
            <a:lnRef idx="2">
              <a:schemeClr val="accent5"/>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5"/>
            </a:lnRef>
          </a:left>
          <a:right>
            <a:lnRef idx="1">
              <a:schemeClr val="accent5"/>
            </a:lnRef>
          </a:right>
          <a:top>
            <a:lnRef idx="1">
              <a:schemeClr val="accent5"/>
            </a:lnRef>
          </a:top>
          <a:bottom>
            <a:lnRef idx="2">
              <a:schemeClr val="lt1"/>
            </a:lnRef>
          </a:bottom>
          <a:insideH>
            <a:ln>
              <a:noFill/>
            </a:ln>
          </a:insideH>
          <a:insideV>
            <a:ln>
              <a:noFill/>
            </a:ln>
          </a:insideV>
        </a:tcBdr>
        <a:fill>
          <a:solidFill>
            <a:schemeClr val="accent5"/>
          </a:solidFill>
        </a:fill>
      </a:tcStyle>
    </a:firstRow>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327F97BB-C833-4FB7-BDE5-3F7075034690}" styleName="テーマ スタイル 2 - アクセント 5">
    <a:tblBg>
      <a:fillRef idx="3">
        <a:schemeClr val="accent5"/>
      </a:fillRef>
      <a:effectRef idx="3">
        <a:schemeClr val="accent5"/>
      </a:effectRef>
    </a:tblBg>
    <a:wholeTbl>
      <a:tcTxStyle>
        <a:fontRef idx="minor">
          <a:scrgbClr r="0" g="0" b="0"/>
        </a:fontRef>
        <a:schemeClr val="lt1"/>
      </a:tcTxStyle>
      <a:tcStyle>
        <a:tcBdr>
          <a:left>
            <a:lnRef idx="1">
              <a:schemeClr val="accent5">
                <a:tint val="50000"/>
              </a:schemeClr>
            </a:lnRef>
          </a:left>
          <a:right>
            <a:lnRef idx="1">
              <a:schemeClr val="accent5">
                <a:tint val="50000"/>
              </a:schemeClr>
            </a:lnRef>
          </a:right>
          <a:top>
            <a:lnRef idx="1">
              <a:schemeClr val="accent5">
                <a:tint val="50000"/>
              </a:schemeClr>
            </a:lnRef>
          </a:top>
          <a:bottom>
            <a:lnRef idx="1">
              <a:schemeClr val="accent5">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678" autoAdjust="0"/>
    <p:restoredTop sz="99697" autoAdjust="0"/>
  </p:normalViewPr>
  <p:slideViewPr>
    <p:cSldViewPr snapToGrid="0">
      <p:cViewPr varScale="1">
        <p:scale>
          <a:sx n="118" d="100"/>
          <a:sy n="118" d="100"/>
        </p:scale>
        <p:origin x="480" y="102"/>
      </p:cViewPr>
      <p:guideLst>
        <p:guide orient="horz" pos="2160"/>
        <p:guide pos="2880"/>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varScale="1">
      <p:scale>
        <a:sx n="1" d="1"/>
        <a:sy n="1" d="1"/>
      </p:scale>
      <p:origin x="0" y="0"/>
    </p:cViewPr>
  </p:sorterViewPr>
  <p:notesViewPr>
    <p:cSldViewPr snapToGrid="0">
      <p:cViewPr varScale="1">
        <p:scale>
          <a:sx n="111" d="100"/>
          <a:sy n="111" d="100"/>
        </p:scale>
        <p:origin x="2622" y="102"/>
      </p:cViewPr>
      <p:guideLst>
        <p:guide orient="horz" pos="3131"/>
        <p:guide pos="2145"/>
      </p:guideLst>
    </p:cSldViewPr>
  </p:notesViewPr>
  <p:gridSpacing cx="36004" cy="36004"/>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16" Type="http://schemas.openxmlformats.org/officeDocument/2006/relationships/slide" Target="slides/slide15.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handoutMaster" Target="handoutMasters/handoutMaster1.xml"/><Relationship Id="rId79" Type="http://schemas.openxmlformats.org/officeDocument/2006/relationships/customXml" Target="../customXml/item1.xml"/><Relationship Id="rId5" Type="http://schemas.openxmlformats.org/officeDocument/2006/relationships/slide" Target="slides/slide4.xml"/><Relationship Id="rId61" Type="http://schemas.openxmlformats.org/officeDocument/2006/relationships/slide" Target="slides/slide60.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theme" Target="theme/theme1.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customXml" Target="../customXml/item2.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notesMaster" Target="notesMasters/notesMaster1.xml"/><Relationship Id="rId78" Type="http://schemas.openxmlformats.org/officeDocument/2006/relationships/tableStyles" Target="tableStyles.xml"/><Relationship Id="rId81" Type="http://schemas.openxmlformats.org/officeDocument/2006/relationships/customXml" Target="../customXml/item3.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viewProps" Target="viewProps.xml"/><Relationship Id="rId7" Type="http://schemas.openxmlformats.org/officeDocument/2006/relationships/slide" Target="slides/slide6.xml"/><Relationship Id="rId71" Type="http://schemas.openxmlformats.org/officeDocument/2006/relationships/slide" Target="slides/slide70.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s>
</file>

<file path=ppt/_rels/viewProps.xml.rels><?xml version="1.0" encoding="UTF-8" standalone="yes"?>
<Relationships xmlns="http://schemas.openxmlformats.org/package/2006/relationships"><Relationship Id="rId1" Type="http://schemas.openxmlformats.org/officeDocument/2006/relationships/slide" Target="slides/slid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866" name="Rectangle 2"/>
          <p:cNvSpPr>
            <a:spLocks noGrp="1" noChangeArrowheads="1"/>
          </p:cNvSpPr>
          <p:nvPr>
            <p:ph type="hdr" sz="quarter"/>
          </p:nvPr>
        </p:nvSpPr>
        <p:spPr bwMode="auto">
          <a:xfrm>
            <a:off x="16"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6867" name="Rectangle 3"/>
          <p:cNvSpPr>
            <a:spLocks noGrp="1" noChangeArrowheads="1"/>
          </p:cNvSpPr>
          <p:nvPr>
            <p:ph type="dt" sz="quarter" idx="1"/>
          </p:nvPr>
        </p:nvSpPr>
        <p:spPr bwMode="auto">
          <a:xfrm>
            <a:off x="3854465"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algn="r" defTabSz="921042">
              <a:defRPr sz="1200">
                <a:latin typeface="Arial" charset="0"/>
                <a:ea typeface="ＭＳ Ｐゴシック" charset="-128"/>
              </a:defRPr>
            </a:lvl1pPr>
          </a:lstStyle>
          <a:p>
            <a:pPr>
              <a:defRPr/>
            </a:pPr>
            <a:endParaRPr lang="en-US" altLang="ja-JP"/>
          </a:p>
        </p:txBody>
      </p:sp>
      <p:sp>
        <p:nvSpPr>
          <p:cNvPr id="36868" name="Rectangle 4"/>
          <p:cNvSpPr>
            <a:spLocks noGrp="1" noChangeArrowheads="1"/>
          </p:cNvSpPr>
          <p:nvPr>
            <p:ph type="ftr" sz="quarter" idx="2"/>
          </p:nvPr>
        </p:nvSpPr>
        <p:spPr bwMode="auto">
          <a:xfrm>
            <a:off x="16"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6869" name="Rectangle 5"/>
          <p:cNvSpPr>
            <a:spLocks noGrp="1" noChangeArrowheads="1"/>
          </p:cNvSpPr>
          <p:nvPr>
            <p:ph type="sldNum" sz="quarter" idx="3"/>
          </p:nvPr>
        </p:nvSpPr>
        <p:spPr bwMode="auto">
          <a:xfrm>
            <a:off x="3854465"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algn="r" defTabSz="921042">
              <a:defRPr sz="1200">
                <a:latin typeface="Arial" charset="0"/>
                <a:ea typeface="ＭＳ Ｐゴシック" charset="-128"/>
              </a:defRPr>
            </a:lvl1pPr>
          </a:lstStyle>
          <a:p>
            <a:pPr>
              <a:defRPr/>
            </a:pPr>
            <a:fld id="{4D50D208-1B19-45DE-ABFD-9787C11CBF72}" type="slidenum">
              <a:rPr lang="en-US" altLang="ja-JP"/>
              <a:pPr>
                <a:defRPr/>
              </a:pPr>
              <a:t>‹#›</a:t>
            </a:fld>
            <a:endParaRPr lang="en-US" altLang="ja-JP"/>
          </a:p>
        </p:txBody>
      </p:sp>
    </p:spTree>
    <p:extLst>
      <p:ext uri="{BB962C8B-B14F-4D97-AF65-F5344CB8AC3E}">
        <p14:creationId xmlns:p14="http://schemas.microsoft.com/office/powerpoint/2010/main" val="1060824140"/>
      </p:ext>
    </p:extLst>
  </p:cSld>
  <p:clrMap bg1="lt1" tx1="dk1" bg2="lt2" tx2="dk2" accent1="accent1" accent2="accent2" accent3="accent3" accent4="accent4" accent5="accent5" accent6="accent6" hlink="hlink" folHlink="folHlink"/>
  <p:hf sldNum="0" hdr="0" ftr="0" dt="0"/>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4818" name="Rectangle 2"/>
          <p:cNvSpPr>
            <a:spLocks noGrp="1" noChangeArrowheads="1"/>
          </p:cNvSpPr>
          <p:nvPr>
            <p:ph type="hdr" sz="quarter"/>
          </p:nvPr>
        </p:nvSpPr>
        <p:spPr bwMode="auto">
          <a:xfrm>
            <a:off x="16"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4819" name="Rectangle 3"/>
          <p:cNvSpPr>
            <a:spLocks noGrp="1" noChangeArrowheads="1"/>
          </p:cNvSpPr>
          <p:nvPr>
            <p:ph type="dt" idx="1"/>
          </p:nvPr>
        </p:nvSpPr>
        <p:spPr bwMode="auto">
          <a:xfrm>
            <a:off x="3854465"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algn="r" defTabSz="921042">
              <a:defRPr sz="1200">
                <a:latin typeface="Arial" charset="0"/>
                <a:ea typeface="ＭＳ Ｐゴシック" charset="-128"/>
              </a:defRPr>
            </a:lvl1pPr>
          </a:lstStyle>
          <a:p>
            <a:pPr>
              <a:defRPr/>
            </a:pPr>
            <a:endParaRPr lang="en-US" altLang="ja-JP"/>
          </a:p>
        </p:txBody>
      </p:sp>
      <p:sp>
        <p:nvSpPr>
          <p:cNvPr id="5124" name="Rectangle 4"/>
          <p:cNvSpPr>
            <a:spLocks noGrp="1" noRot="1" noChangeAspect="1" noChangeArrowheads="1" noTextEdit="1"/>
          </p:cNvSpPr>
          <p:nvPr>
            <p:ph type="sldImg" idx="2"/>
          </p:nvPr>
        </p:nvSpPr>
        <p:spPr bwMode="auto">
          <a:xfrm>
            <a:off x="920750" y="746125"/>
            <a:ext cx="4968875" cy="3727450"/>
          </a:xfrm>
          <a:prstGeom prst="rect">
            <a:avLst/>
          </a:prstGeom>
          <a:noFill/>
          <a:ln w="9525">
            <a:solidFill>
              <a:srgbClr val="000000"/>
            </a:solidFill>
            <a:miter lim="800000"/>
            <a:headEnd/>
            <a:tailEnd/>
          </a:ln>
        </p:spPr>
      </p:sp>
      <p:sp>
        <p:nvSpPr>
          <p:cNvPr id="34821" name="Rectangle 5"/>
          <p:cNvSpPr>
            <a:spLocks noGrp="1" noChangeArrowheads="1"/>
          </p:cNvSpPr>
          <p:nvPr>
            <p:ph type="body" sz="quarter" idx="3"/>
          </p:nvPr>
        </p:nvSpPr>
        <p:spPr bwMode="auto">
          <a:xfrm>
            <a:off x="682630" y="4721237"/>
            <a:ext cx="5445125" cy="4471988"/>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4822" name="Rectangle 6"/>
          <p:cNvSpPr>
            <a:spLocks noGrp="1" noChangeArrowheads="1"/>
          </p:cNvSpPr>
          <p:nvPr>
            <p:ph type="ftr" sz="quarter" idx="4"/>
          </p:nvPr>
        </p:nvSpPr>
        <p:spPr bwMode="auto">
          <a:xfrm>
            <a:off x="16"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4823" name="Rectangle 7"/>
          <p:cNvSpPr>
            <a:spLocks noGrp="1" noChangeArrowheads="1"/>
          </p:cNvSpPr>
          <p:nvPr>
            <p:ph type="sldNum" sz="quarter" idx="5"/>
          </p:nvPr>
        </p:nvSpPr>
        <p:spPr bwMode="auto">
          <a:xfrm>
            <a:off x="3854465"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algn="r" defTabSz="921042">
              <a:defRPr sz="1200">
                <a:latin typeface="Arial" charset="0"/>
                <a:ea typeface="ＭＳ Ｐゴシック" charset="-128"/>
              </a:defRPr>
            </a:lvl1pPr>
          </a:lstStyle>
          <a:p>
            <a:pPr>
              <a:defRPr/>
            </a:pPr>
            <a:fld id="{D361620E-6F95-41EB-B32D-1E8CFB5BE0F5}" type="slidenum">
              <a:rPr lang="en-US" altLang="ja-JP"/>
              <a:pPr>
                <a:defRPr/>
              </a:pPr>
              <a:t>‹#›</a:t>
            </a:fld>
            <a:endParaRPr lang="en-US" altLang="ja-JP"/>
          </a:p>
        </p:txBody>
      </p:sp>
    </p:spTree>
    <p:extLst>
      <p:ext uri="{BB962C8B-B14F-4D97-AF65-F5344CB8AC3E}">
        <p14:creationId xmlns:p14="http://schemas.microsoft.com/office/powerpoint/2010/main" val="2048699056"/>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2"/>
          <p:cNvSpPr>
            <a:spLocks noGrp="1" noRot="1" noChangeAspect="1" noChangeArrowheads="1" noTextEdit="1"/>
          </p:cNvSpPr>
          <p:nvPr>
            <p:ph type="sldImg"/>
          </p:nvPr>
        </p:nvSpPr>
        <p:spPr>
          <a:ln/>
        </p:spPr>
      </p:sp>
      <p:sp>
        <p:nvSpPr>
          <p:cNvPr id="20482" name="Rectangle 3"/>
          <p:cNvSpPr>
            <a:spLocks noGrp="1" noChangeArrowheads="1"/>
          </p:cNvSpPr>
          <p:nvPr>
            <p:ph type="body" idx="1"/>
          </p:nvPr>
        </p:nvSpPr>
        <p:spPr/>
        <p:txBody>
          <a:bodyPr/>
          <a:lstStyle/>
          <a:p>
            <a:pPr eaLnBrk="1" hangingPunct="1"/>
            <a:endParaRPr lang="ja-JP" altLang="ja-JP" dirty="0"/>
          </a:p>
        </p:txBody>
      </p:sp>
    </p:spTree>
    <p:extLst>
      <p:ext uri="{BB962C8B-B14F-4D97-AF65-F5344CB8AC3E}">
        <p14:creationId xmlns:p14="http://schemas.microsoft.com/office/powerpoint/2010/main" val="240287568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3" name="Rectangle 2"/>
          <p:cNvSpPr>
            <a:spLocks noGrp="1" noRot="1" noChangeAspect="1" noChangeArrowheads="1" noTextEdit="1"/>
          </p:cNvSpPr>
          <p:nvPr>
            <p:ph type="sldImg"/>
          </p:nvPr>
        </p:nvSpPr>
        <p:spPr>
          <a:xfrm>
            <a:off x="920750" y="746125"/>
            <a:ext cx="4968875" cy="3727450"/>
          </a:xfrm>
          <a:ln/>
        </p:spPr>
      </p:sp>
      <p:sp>
        <p:nvSpPr>
          <p:cNvPr id="8194" name="Rectangle 3"/>
          <p:cNvSpPr>
            <a:spLocks noGrp="1" noChangeArrowheads="1"/>
          </p:cNvSpPr>
          <p:nvPr>
            <p:ph type="body" idx="1"/>
          </p:nvPr>
        </p:nvSpPr>
        <p:spPr>
          <a:noFill/>
          <a:ln/>
        </p:spPr>
        <p:txBody>
          <a:bodyPr/>
          <a:lstStyle/>
          <a:p>
            <a:pPr eaLnBrk="1" hangingPunct="1"/>
            <a:endParaRPr lang="ja-JP" altLang="ja-JP" dirty="0"/>
          </a:p>
        </p:txBody>
      </p:sp>
    </p:spTree>
    <p:extLst>
      <p:ext uri="{BB962C8B-B14F-4D97-AF65-F5344CB8AC3E}">
        <p14:creationId xmlns:p14="http://schemas.microsoft.com/office/powerpoint/2010/main" val="127750766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dirty="0"/>
          </a:p>
        </p:txBody>
      </p:sp>
    </p:spTree>
    <p:extLst>
      <p:ext uri="{BB962C8B-B14F-4D97-AF65-F5344CB8AC3E}">
        <p14:creationId xmlns:p14="http://schemas.microsoft.com/office/powerpoint/2010/main" val="303936235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dirty="0"/>
          </a:p>
        </p:txBody>
      </p:sp>
    </p:spTree>
    <p:extLst>
      <p:ext uri="{BB962C8B-B14F-4D97-AF65-F5344CB8AC3E}">
        <p14:creationId xmlns:p14="http://schemas.microsoft.com/office/powerpoint/2010/main" val="303936235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8400" y="1"/>
            <a:ext cx="8100000" cy="493058"/>
          </a:xfrm>
        </p:spPr>
        <p:txBody>
          <a:bodyPr/>
          <a:lstStyle/>
          <a:p>
            <a:r>
              <a:rPr lang="ja-JP" altLang="en-US" dirty="0"/>
              <a:t>マスタ タイトルの書式設定</a:t>
            </a:r>
          </a:p>
        </p:txBody>
      </p:sp>
      <p:sp>
        <p:nvSpPr>
          <p:cNvPr id="4"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
        <p:nvSpPr>
          <p:cNvPr id="5" name="テキスト ボックス 4">
            <a:extLst>
              <a:ext uri="{FF2B5EF4-FFF2-40B4-BE49-F238E27FC236}">
                <a16:creationId xmlns:a16="http://schemas.microsoft.com/office/drawing/2014/main" id="{B6FF7032-7515-4CF1-B2CE-0F4B5C197A7A}"/>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cSld name="白紙">
    <p:spTree>
      <p:nvGrpSpPr>
        <p:cNvPr id="1" name=""/>
        <p:cNvGrpSpPr/>
        <p:nvPr/>
      </p:nvGrpSpPr>
      <p:grpSpPr>
        <a:xfrm>
          <a:off x="0" y="0"/>
          <a:ext cx="0" cy="0"/>
          <a:chOff x="0" y="0"/>
          <a:chExt cx="0" cy="0"/>
        </a:xfrm>
      </p:grpSpPr>
      <p:sp>
        <p:nvSpPr>
          <p:cNvPr id="3"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58400" y="0"/>
            <a:ext cx="8928000" cy="493200"/>
          </a:xfrm>
          <a:noFill/>
          <a:ln w="9525">
            <a:noFill/>
            <a:miter lim="800000"/>
            <a:headEnd/>
            <a:tailEnd/>
          </a:ln>
        </p:spPr>
        <p:txBody>
          <a:bodyPr vert="horz" wrap="square" lIns="91440" tIns="45720" rIns="91440" bIns="45720" numCol="1" anchor="b" anchorCtr="0" compatLnSpc="1">
            <a:prstTxWarp prst="textNoShape">
              <a:avLst/>
            </a:prstTxWarp>
          </a:bodyPr>
          <a:lstStyle>
            <a:lvl1pPr>
              <a:defRPr kumimoji="1" lang="ja-JP" altLang="en-US" sz="2400" b="1" dirty="0">
                <a:solidFill>
                  <a:schemeClr val="tx2"/>
                </a:solidFill>
                <a:latin typeface="Meiryo UI" pitchFamily="50" charset="-128"/>
                <a:ea typeface="Meiryo UI" pitchFamily="50" charset="-128"/>
                <a:cs typeface="+mj-cs"/>
              </a:defRPr>
            </a:lvl1pPr>
          </a:lstStyle>
          <a:p>
            <a:pPr lvl="0" algn="l" rtl="0" eaLnBrk="0" fontAlgn="base" hangingPunct="0">
              <a:spcBef>
                <a:spcPct val="0"/>
              </a:spcBef>
              <a:spcAft>
                <a:spcPct val="0"/>
              </a:spcAft>
            </a:pPr>
            <a:r>
              <a:rPr lang="ja-JP" altLang="en-US" dirty="0"/>
              <a:t>マスタ タイトルの書式設定</a:t>
            </a:r>
          </a:p>
        </p:txBody>
      </p:sp>
      <p:sp>
        <p:nvSpPr>
          <p:cNvPr id="3" name="コンテンツ プレースホルダ 2"/>
          <p:cNvSpPr>
            <a:spLocks noGrp="1"/>
          </p:cNvSpPr>
          <p:nvPr>
            <p:ph idx="1"/>
          </p:nvPr>
        </p:nvSpPr>
        <p:spPr>
          <a:xfrm>
            <a:off x="64746" y="901627"/>
            <a:ext cx="9038769" cy="1223612"/>
          </a:xfrm>
          <a:prstGeom prst="rect">
            <a:avLst/>
          </a:prstGeom>
          <a:ln w="28575">
            <a:solidFill>
              <a:srgbClr val="002060"/>
            </a:solidFill>
          </a:ln>
        </p:spPr>
        <p:txBody>
          <a:bodyPr/>
          <a:lstStyle>
            <a:lvl1pPr marL="180000" indent="-180000">
              <a:spcBef>
                <a:spcPts val="300"/>
              </a:spcBef>
              <a:buClr>
                <a:schemeClr val="accent2"/>
              </a:buClr>
              <a:buFont typeface="Wingdings" pitchFamily="2" charset="2"/>
              <a:buChar char="n"/>
              <a:defRPr sz="1400">
                <a:solidFill>
                  <a:schemeClr val="tx1"/>
                </a:solidFill>
                <a:latin typeface="Meiryo UI" pitchFamily="50" charset="-128"/>
                <a:ea typeface="Meiryo UI" pitchFamily="50" charset="-128"/>
              </a:defRPr>
            </a:lvl1pPr>
            <a:lvl2pPr marL="446088" indent="-180000">
              <a:spcBef>
                <a:spcPts val="300"/>
              </a:spcBef>
              <a:buClr>
                <a:schemeClr val="accent2"/>
              </a:buClr>
              <a:buFont typeface="Wingdings" pitchFamily="2" charset="2"/>
              <a:buChar char="l"/>
              <a:tabLst>
                <a:tab pos="265113" algn="l"/>
              </a:tabLst>
              <a:defRPr sz="1200">
                <a:solidFill>
                  <a:schemeClr val="tx1"/>
                </a:solidFill>
                <a:latin typeface="Meiryo UI" pitchFamily="50" charset="-128"/>
                <a:ea typeface="Meiryo UI" pitchFamily="50" charset="-128"/>
              </a:defRPr>
            </a:lvl2pPr>
            <a:lvl3pPr marL="712788" indent="-180000">
              <a:spcBef>
                <a:spcPts val="300"/>
              </a:spcBef>
              <a:buClr>
                <a:schemeClr val="accent2"/>
              </a:buClr>
              <a:buFont typeface="Wingdings" pitchFamily="2" charset="2"/>
              <a:buChar char="p"/>
              <a:tabLst>
                <a:tab pos="265113" algn="l"/>
              </a:tabLst>
              <a:defRPr sz="1200">
                <a:solidFill>
                  <a:schemeClr val="tx1"/>
                </a:solidFill>
                <a:latin typeface="Meiryo UI" pitchFamily="50" charset="-128"/>
                <a:ea typeface="Meiryo UI" pitchFamily="50" charset="-128"/>
              </a:defRPr>
            </a:lvl3pPr>
            <a:lvl4pPr marL="989013" indent="-180000">
              <a:spcBef>
                <a:spcPts val="300"/>
              </a:spcBef>
              <a:buClr>
                <a:schemeClr val="accent2"/>
              </a:buClr>
              <a:buFont typeface="Verdana" pitchFamily="34" charset="0"/>
              <a:buChar char="▪"/>
              <a:tabLst>
                <a:tab pos="265113" algn="l"/>
              </a:tabLst>
              <a:defRPr sz="1200">
                <a:solidFill>
                  <a:schemeClr val="tx1"/>
                </a:solidFill>
                <a:latin typeface="Meiryo UI" pitchFamily="50" charset="-128"/>
                <a:ea typeface="Meiryo UI" pitchFamily="50" charset="-128"/>
              </a:defRPr>
            </a:lvl4pPr>
            <a:lvl5pPr marL="1169988" indent="-180000">
              <a:spcBef>
                <a:spcPts val="300"/>
              </a:spcBef>
              <a:buClr>
                <a:schemeClr val="accent2"/>
              </a:buClr>
              <a:buFont typeface="Verdana" pitchFamily="34" charset="0"/>
              <a:buChar char="›"/>
              <a:tabLst>
                <a:tab pos="265113" algn="l"/>
              </a:tabLst>
              <a:defRPr sz="1200">
                <a:solidFill>
                  <a:schemeClr val="tx1"/>
                </a:solidFill>
                <a:latin typeface="Meiryo UI" pitchFamily="50" charset="-128"/>
                <a:ea typeface="Meiryo UI" pitchFamily="50" charset="-128"/>
              </a:defRPr>
            </a:lvl5pPr>
          </a:lstStyle>
          <a:p>
            <a:pPr lvl="0"/>
            <a:r>
              <a:rPr lang="ja-JP" altLang="en-US" dirty="0"/>
              <a:t>マスタ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p>
        </p:txBody>
      </p:sp>
      <p:sp>
        <p:nvSpPr>
          <p:cNvPr id="6"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
        <p:nvSpPr>
          <p:cNvPr id="5" name="テキスト ボックス 4">
            <a:extLst>
              <a:ext uri="{FF2B5EF4-FFF2-40B4-BE49-F238E27FC236}">
                <a16:creationId xmlns:a16="http://schemas.microsoft.com/office/drawing/2014/main" id="{6EA2A958-7F0E-45F3-8119-7F105AA289FD}"/>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3_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58400" y="0"/>
            <a:ext cx="8928000" cy="493200"/>
          </a:xfrm>
          <a:noFill/>
          <a:ln w="9525">
            <a:noFill/>
            <a:miter lim="800000"/>
            <a:headEnd/>
            <a:tailEnd/>
          </a:ln>
        </p:spPr>
        <p:txBody>
          <a:bodyPr vert="horz" wrap="square" lIns="91440" tIns="45720" rIns="91440" bIns="45720" numCol="1" anchor="b" anchorCtr="0" compatLnSpc="1">
            <a:prstTxWarp prst="textNoShape">
              <a:avLst/>
            </a:prstTxWarp>
          </a:bodyPr>
          <a:lstStyle>
            <a:lvl1pPr>
              <a:defRPr lang="ja-JP" altLang="en-US" dirty="0"/>
            </a:lvl1pPr>
          </a:lstStyle>
          <a:p>
            <a:pPr lvl="0"/>
            <a:r>
              <a:rPr lang="ja-JP" altLang="en-US" dirty="0"/>
              <a:t>マスタ タイトルの書式設定</a:t>
            </a:r>
          </a:p>
        </p:txBody>
      </p:sp>
      <p:cxnSp>
        <p:nvCxnSpPr>
          <p:cNvPr id="6" name="直線コネクタ 5"/>
          <p:cNvCxnSpPr/>
          <p:nvPr userDrawn="1"/>
        </p:nvCxnSpPr>
        <p:spPr bwMode="auto">
          <a:xfrm>
            <a:off x="152400" y="6547102"/>
            <a:ext cx="8928000" cy="0"/>
          </a:xfrm>
          <a:prstGeom prst="line">
            <a:avLst/>
          </a:prstGeom>
          <a:solidFill>
            <a:schemeClr val="accent2"/>
          </a:solidFill>
          <a:ln w="9525">
            <a:solidFill>
              <a:srgbClr val="009999"/>
            </a:solidFill>
            <a:round/>
            <a:headEnd/>
            <a:tailEnd/>
          </a:ln>
        </p:spPr>
      </p:cxnSp>
      <p:sp>
        <p:nvSpPr>
          <p:cNvPr id="8" name="Rectangle 6"/>
          <p:cNvSpPr>
            <a:spLocks noGrp="1" noChangeArrowheads="1"/>
          </p:cNvSpPr>
          <p:nvPr>
            <p:ph type="sldNum" sz="quarter" idx="4"/>
          </p:nvPr>
        </p:nvSpPr>
        <p:spPr>
          <a:xfrm>
            <a:off x="8584440" y="6584502"/>
            <a:ext cx="540000" cy="252000"/>
          </a:xfrm>
          <a:prstGeom prst="rect">
            <a:avLst/>
          </a:prstGeom>
          <a:noFill/>
          <a:ln/>
        </p:spPr>
        <p:txBody>
          <a:bodyPr/>
          <a:lstStyle>
            <a:lvl1pPr>
              <a:defRPr lang="en-US" altLang="ja-JP" smtClean="0"/>
            </a:lvl1pPr>
          </a:lstStyle>
          <a:p>
            <a:fld id="{5AC316A2-ED79-4A4C-BB2E-71F78B36301B}" type="slidenum">
              <a:rPr lang="en-US" altLang="ja-JP" smtClean="0"/>
              <a:pPr/>
              <a:t>‹#›</a:t>
            </a:fld>
            <a:endParaRPr lang="ja-JP" altLang="en-US" dirty="0"/>
          </a:p>
        </p:txBody>
      </p:sp>
      <p:sp>
        <p:nvSpPr>
          <p:cNvPr id="5" name="テキスト ボックス 4">
            <a:extLst>
              <a:ext uri="{FF2B5EF4-FFF2-40B4-BE49-F238E27FC236}">
                <a16:creationId xmlns:a16="http://schemas.microsoft.com/office/drawing/2014/main" id="{F66008A5-A68D-41B7-AF48-7A6EE87012DB}"/>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98304513"/>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image" Target="../media/image2.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image" Target="../media/image1.jpeg"/><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158750" y="0"/>
            <a:ext cx="8100000" cy="493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p>
            <a:pPr lvl="0"/>
            <a:r>
              <a:rPr lang="ja-JP" altLang="en-US" dirty="0"/>
              <a:t>マスタ タイトルの書式設定</a:t>
            </a:r>
          </a:p>
        </p:txBody>
      </p:sp>
      <p:sp>
        <p:nvSpPr>
          <p:cNvPr id="133124" name="AutoShape 4"/>
          <p:cNvSpPr>
            <a:spLocks noChangeArrowheads="1"/>
          </p:cNvSpPr>
          <p:nvPr/>
        </p:nvSpPr>
        <p:spPr bwMode="auto">
          <a:xfrm>
            <a:off x="152400" y="499228"/>
            <a:ext cx="7958138" cy="109537"/>
          </a:xfrm>
          <a:custGeom>
            <a:avLst/>
            <a:gdLst>
              <a:gd name="G0" fmla="+- 585 0 0"/>
            </a:gdLst>
            <a:ahLst/>
            <a:cxnLst>
              <a:cxn ang="0">
                <a:pos x="0" y="0"/>
              </a:cxn>
              <a:cxn ang="0">
                <a:pos x="585" y="0"/>
              </a:cxn>
              <a:cxn ang="0">
                <a:pos x="585" y="1000"/>
              </a:cxn>
              <a:cxn ang="0">
                <a:pos x="0" y="1000"/>
              </a:cxn>
              <a:cxn ang="0">
                <a:pos x="0" y="0"/>
              </a:cxn>
              <a:cxn ang="0">
                <a:pos x="1000" y="0"/>
              </a:cxn>
            </a:cxnLst>
            <a:rect l="0" t="0" r="r" b="b"/>
            <a:pathLst>
              <a:path w="1000" h="1000" stroke="0">
                <a:moveTo>
                  <a:pt x="0" y="0"/>
                </a:moveTo>
                <a:lnTo>
                  <a:pt x="585" y="0"/>
                </a:lnTo>
                <a:lnTo>
                  <a:pt x="585" y="1000"/>
                </a:lnTo>
                <a:lnTo>
                  <a:pt x="0" y="1000"/>
                </a:lnTo>
                <a:close/>
              </a:path>
              <a:path w="1000" h="1000">
                <a:moveTo>
                  <a:pt x="0" y="0"/>
                </a:moveTo>
                <a:lnTo>
                  <a:pt x="1000" y="0"/>
                </a:lnTo>
              </a:path>
            </a:pathLst>
          </a:custGeom>
          <a:solidFill>
            <a:srgbClr val="008080"/>
          </a:solidFill>
          <a:ln w="9525">
            <a:solidFill>
              <a:srgbClr val="008080"/>
            </a:solidFill>
            <a:round/>
            <a:headEnd/>
            <a:tailEnd/>
          </a:ln>
        </p:spPr>
        <p:txBody>
          <a:bodyPr/>
          <a:lstStyle/>
          <a:p>
            <a:pPr>
              <a:defRPr/>
            </a:pPr>
            <a:endParaRPr kumimoji="0" lang="ja-JP" altLang="en-US" sz="2400" b="1">
              <a:latin typeface="Meiryo UI" pitchFamily="50" charset="-128"/>
              <a:ea typeface="Meiryo UI" pitchFamily="50" charset="-128"/>
            </a:endParaRPr>
          </a:p>
        </p:txBody>
      </p:sp>
      <p:sp>
        <p:nvSpPr>
          <p:cNvPr id="8"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pic>
        <p:nvPicPr>
          <p:cNvPr id="5" name="Picture 3" descr="\\Vmi-fs12\共通\ロゴマーク\新ロゴ（20130401以降）\和文\グループマーク＋社名ロゴ.jpg"/>
          <p:cNvPicPr>
            <a:picLocks noChangeAspect="1" noChangeArrowheads="1"/>
          </p:cNvPicPr>
          <p:nvPr/>
        </p:nvPicPr>
        <p:blipFill>
          <a:blip r:embed="rId6" cstate="print">
            <a:clrChange>
              <a:clrFrom>
                <a:srgbClr val="FFFFFE"/>
              </a:clrFrom>
              <a:clrTo>
                <a:srgbClr val="FFFFFE">
                  <a:alpha val="0"/>
                </a:srgbClr>
              </a:clrTo>
            </a:clrChange>
          </a:blip>
          <a:srcRect/>
          <a:stretch>
            <a:fillRect/>
          </a:stretch>
        </p:blipFill>
        <p:spPr bwMode="auto">
          <a:xfrm>
            <a:off x="1044847" y="6554739"/>
            <a:ext cx="1505742" cy="303261"/>
          </a:xfrm>
          <a:prstGeom prst="rect">
            <a:avLst/>
          </a:prstGeom>
          <a:noFill/>
        </p:spPr>
      </p:pic>
      <p:cxnSp>
        <p:nvCxnSpPr>
          <p:cNvPr id="9" name="直線コネクタ 8"/>
          <p:cNvCxnSpPr/>
          <p:nvPr/>
        </p:nvCxnSpPr>
        <p:spPr bwMode="auto">
          <a:xfrm>
            <a:off x="152400" y="6547102"/>
            <a:ext cx="8928000" cy="0"/>
          </a:xfrm>
          <a:prstGeom prst="line">
            <a:avLst/>
          </a:prstGeom>
          <a:solidFill>
            <a:schemeClr val="accent2"/>
          </a:solidFill>
          <a:ln w="9525">
            <a:solidFill>
              <a:srgbClr val="008080"/>
            </a:solidFill>
            <a:round/>
            <a:headEnd/>
            <a:tailEnd/>
          </a:ln>
        </p:spPr>
      </p:cxnSp>
      <p:pic>
        <p:nvPicPr>
          <p:cNvPr id="7" name="Picture 5" descr="環境省：Ministry of the Environment"/>
          <p:cNvPicPr>
            <a:picLocks noChangeAspect="1" noChangeArrowheads="1"/>
          </p:cNvPicPr>
          <p:nvPr userDrawn="1"/>
        </p:nvPicPr>
        <p:blipFill>
          <a:blip r:embed="rId7" cstate="print"/>
          <a:srcRect/>
          <a:stretch>
            <a:fillRect/>
          </a:stretch>
        </p:blipFill>
        <p:spPr bwMode="auto">
          <a:xfrm>
            <a:off x="14631" y="6529864"/>
            <a:ext cx="883444" cy="328136"/>
          </a:xfrm>
          <a:prstGeom prst="rect">
            <a:avLst/>
          </a:prstGeom>
          <a:noFill/>
        </p:spPr>
      </p:pic>
    </p:spTree>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7" r:id="rId4"/>
  </p:sldLayoutIdLst>
  <p:hf hdr="0" ftr="0" dt="0"/>
  <p:txStyles>
    <p:title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p:titleStyle>
    <p:body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p:cNvSpPr>
            <a:spLocks noGrp="1"/>
          </p:cNvSpPr>
          <p:nvPr>
            <p:ph type="title" idx="4294967295"/>
          </p:nvPr>
        </p:nvSpPr>
        <p:spPr>
          <a:xfrm>
            <a:off x="0" y="1790700"/>
            <a:ext cx="9144000" cy="1584000"/>
          </a:xfrm>
          <a:solidFill>
            <a:srgbClr val="008080"/>
          </a:solidFill>
        </p:spPr>
        <p:txBody>
          <a:bodyPr wrap="square" rtlCol="0" anchor="ctr" anchorCtr="0">
            <a:noAutofit/>
          </a:bodyPr>
          <a:lstStyle/>
          <a:p>
            <a:pPr algn="ctr">
              <a:spcAft>
                <a:spcPts val="600"/>
              </a:spcAft>
            </a:pPr>
            <a:r>
              <a:rPr lang="ja-JP" altLang="en-US" sz="4800" kern="1200" dirty="0">
                <a:solidFill>
                  <a:schemeClr val="bg1"/>
                </a:solidFill>
              </a:rPr>
              <a:t>○○市の地域経済循環分析</a:t>
            </a:r>
            <a:endParaRPr lang="en-US" altLang="ja-JP" sz="4800" kern="1200" dirty="0">
              <a:solidFill>
                <a:schemeClr val="bg1"/>
              </a:solidFill>
              <a:latin typeface="Meiryo UI" pitchFamily="50" charset="-128"/>
              <a:ea typeface="Meiryo UI" pitchFamily="50" charset="-128"/>
              <a:cs typeface="+mn-cs"/>
            </a:endParaRPr>
          </a:p>
        </p:txBody>
      </p:sp>
      <p:pic>
        <p:nvPicPr>
          <p:cNvPr id="10" name="Picture 3" descr="\\Vmi-fs12\共通\ロゴマーク\新ロゴ（20130401以降）\和文\グループマーク＋社名ロゴ.jpg"/>
          <p:cNvPicPr>
            <a:picLocks noChangeAspect="1" noChangeArrowheads="1"/>
          </p:cNvPicPr>
          <p:nvPr/>
        </p:nvPicPr>
        <p:blipFill>
          <a:blip r:embed="rId3" cstate="print">
            <a:clrChange>
              <a:clrFrom>
                <a:srgbClr val="FFFFFE"/>
              </a:clrFrom>
              <a:clrTo>
                <a:srgbClr val="FFFFFE">
                  <a:alpha val="0"/>
                </a:srgbClr>
              </a:clrTo>
            </a:clrChange>
          </a:blip>
          <a:srcRect/>
          <a:stretch>
            <a:fillRect/>
          </a:stretch>
        </p:blipFill>
        <p:spPr bwMode="auto">
          <a:xfrm>
            <a:off x="4942346" y="5379916"/>
            <a:ext cx="2681190" cy="540000"/>
          </a:xfrm>
          <a:prstGeom prst="rect">
            <a:avLst/>
          </a:prstGeom>
          <a:noFill/>
        </p:spPr>
      </p:pic>
      <p:sp>
        <p:nvSpPr>
          <p:cNvPr id="7" name="タイトル 4"/>
          <p:cNvSpPr txBox="1">
            <a:spLocks/>
          </p:cNvSpPr>
          <p:nvPr/>
        </p:nvSpPr>
        <p:spPr bwMode="auto">
          <a:xfrm>
            <a:off x="3235474" y="4656118"/>
            <a:ext cx="2629161" cy="523540"/>
          </a:xfrm>
          <a:prstGeom prst="rect">
            <a:avLst/>
          </a:prstGeom>
          <a:noFill/>
          <a:ln w="9525">
            <a:noFill/>
            <a:miter lim="800000"/>
            <a:headEnd/>
            <a:tailEnd/>
          </a:ln>
        </p:spPr>
        <p:txBody>
          <a:bodyPr anchor="b"/>
          <a:lstStyle/>
          <a:p>
            <a:pPr algn="ctr" eaLnBrk="0" hangingPunct="0"/>
            <a:r>
              <a:rPr lang="en-US" altLang="ja-JP" sz="1800" b="1" dirty="0">
                <a:solidFill>
                  <a:srgbClr val="44546A"/>
                </a:solidFill>
                <a:latin typeface="Meiryo UI" pitchFamily="50" charset="-128"/>
                <a:ea typeface="Meiryo UI" pitchFamily="50" charset="-128"/>
              </a:rPr>
              <a:t>2025</a:t>
            </a:r>
            <a:r>
              <a:rPr lang="ja-JP" altLang="en-US" sz="1800" b="1" dirty="0">
                <a:solidFill>
                  <a:srgbClr val="44546A"/>
                </a:solidFill>
                <a:latin typeface="Meiryo UI" pitchFamily="50" charset="-128"/>
                <a:ea typeface="Meiryo UI" pitchFamily="50" charset="-128"/>
              </a:rPr>
              <a:t>年</a:t>
            </a:r>
            <a:r>
              <a:rPr lang="en-US" altLang="ja-JP" sz="1800" b="1" dirty="0">
                <a:solidFill>
                  <a:srgbClr val="44546A"/>
                </a:solidFill>
                <a:latin typeface="Meiryo UI" pitchFamily="50" charset="-128"/>
                <a:ea typeface="Meiryo UI" pitchFamily="50" charset="-128"/>
              </a:rPr>
              <a:t>12</a:t>
            </a:r>
            <a:r>
              <a:rPr lang="ja-JP" altLang="en-US" sz="1800" b="1" dirty="0">
                <a:solidFill>
                  <a:srgbClr val="44546A"/>
                </a:solidFill>
                <a:latin typeface="Meiryo UI" pitchFamily="50" charset="-128"/>
                <a:ea typeface="Meiryo UI" pitchFamily="50" charset="-128"/>
              </a:rPr>
              <a:t>月</a:t>
            </a:r>
            <a:r>
              <a:rPr lang="en-US" altLang="ja-JP" sz="1800" b="1" dirty="0">
                <a:solidFill>
                  <a:srgbClr val="44546A"/>
                </a:solidFill>
                <a:latin typeface="Meiryo UI" pitchFamily="50" charset="-128"/>
                <a:ea typeface="Meiryo UI" pitchFamily="50" charset="-128"/>
              </a:rPr>
              <a:t>31</a:t>
            </a:r>
            <a:r>
              <a:rPr lang="ja-JP" altLang="en-US" sz="1800" b="1" dirty="0">
                <a:solidFill>
                  <a:srgbClr val="44546A"/>
                </a:solidFill>
                <a:latin typeface="Meiryo UI" pitchFamily="50" charset="-128"/>
                <a:ea typeface="Meiryo UI" pitchFamily="50" charset="-128"/>
              </a:rPr>
              <a:t>日</a:t>
            </a:r>
            <a:endParaRPr lang="en-US" altLang="ja-JP" sz="1800" b="1" dirty="0">
              <a:solidFill>
                <a:srgbClr val="44546A"/>
              </a:solidFill>
              <a:latin typeface="Meiryo UI" pitchFamily="50" charset="-128"/>
              <a:ea typeface="Meiryo UI" pitchFamily="50" charset="-128"/>
            </a:endParaRPr>
          </a:p>
        </p:txBody>
      </p:sp>
      <p:sp>
        <p:nvSpPr>
          <p:cNvPr id="8" name="テキスト ボックス 7"/>
          <p:cNvSpPr txBox="1"/>
          <p:nvPr/>
        </p:nvSpPr>
        <p:spPr>
          <a:xfrm>
            <a:off x="2765446" y="3464911"/>
            <a:ext cx="3613109" cy="584775"/>
          </a:xfrm>
          <a:prstGeom prst="rect">
            <a:avLst/>
          </a:prstGeom>
          <a:noFill/>
        </p:spPr>
        <p:txBody>
          <a:bodyPr wrap="square" rtlCol="0">
            <a:spAutoFit/>
          </a:bodyPr>
          <a:lstStyle/>
          <a:p>
            <a:pPr algn="ctr"/>
            <a:r>
              <a:rPr kumimoji="1" lang="en-US" altLang="ja-JP" sz="3200" b="1" dirty="0">
                <a:solidFill>
                  <a:srgbClr val="44546A"/>
                </a:solidFill>
                <a:latin typeface="Meiryo UI" pitchFamily="50" charset="-128"/>
                <a:ea typeface="Meiryo UI" pitchFamily="50" charset="-128"/>
              </a:rPr>
              <a:t>【2020</a:t>
            </a:r>
            <a:r>
              <a:rPr kumimoji="1" lang="ja-JP" altLang="en-US" sz="3200" b="1" dirty="0">
                <a:solidFill>
                  <a:srgbClr val="44546A"/>
                </a:solidFill>
                <a:latin typeface="Meiryo UI" pitchFamily="50" charset="-128"/>
                <a:ea typeface="Meiryo UI" pitchFamily="50" charset="-128"/>
              </a:rPr>
              <a:t>年版</a:t>
            </a:r>
            <a:r>
              <a:rPr kumimoji="1" lang="en-US" altLang="ja-JP" sz="3200" b="1" dirty="0">
                <a:solidFill>
                  <a:srgbClr val="44546A"/>
                </a:solidFill>
                <a:latin typeface="Meiryo UI" pitchFamily="50" charset="-128"/>
                <a:ea typeface="Meiryo UI" pitchFamily="50" charset="-128"/>
              </a:rPr>
              <a:t>】</a:t>
            </a:r>
            <a:endParaRPr kumimoji="1" lang="ja-JP" altLang="en-US" sz="3200" b="1" dirty="0">
              <a:solidFill>
                <a:srgbClr val="44546A"/>
              </a:solidFill>
              <a:latin typeface="Meiryo UI" pitchFamily="50" charset="-128"/>
              <a:ea typeface="Meiryo UI" pitchFamily="50" charset="-128"/>
            </a:endParaRPr>
          </a:p>
        </p:txBody>
      </p:sp>
      <p:pic>
        <p:nvPicPr>
          <p:cNvPr id="61445" name="Picture 5" descr="環境省：Ministry of the Environment"/>
          <p:cNvPicPr>
            <a:picLocks noChangeAspect="1" noChangeArrowheads="1"/>
          </p:cNvPicPr>
          <p:nvPr/>
        </p:nvPicPr>
        <p:blipFill>
          <a:blip r:embed="rId4" cstate="print"/>
          <a:srcRect/>
          <a:stretch>
            <a:fillRect/>
          </a:stretch>
        </p:blipFill>
        <p:spPr bwMode="auto">
          <a:xfrm>
            <a:off x="2553005" y="5330658"/>
            <a:ext cx="1689815" cy="627647"/>
          </a:xfrm>
          <a:prstGeom prst="rect">
            <a:avLst/>
          </a:prstGeom>
          <a:noFill/>
        </p:spPr>
      </p:pic>
      <p:sp>
        <p:nvSpPr>
          <p:cNvPr id="9" name="テキスト ボックス 8"/>
          <p:cNvSpPr txBox="1"/>
          <p:nvPr/>
        </p:nvSpPr>
        <p:spPr>
          <a:xfrm>
            <a:off x="3402000" y="4078914"/>
            <a:ext cx="2340000" cy="461665"/>
          </a:xfrm>
          <a:prstGeom prst="rect">
            <a:avLst/>
          </a:prstGeom>
          <a:noFill/>
        </p:spPr>
        <p:txBody>
          <a:bodyPr wrap="square" rtlCol="0">
            <a:spAutoFit/>
          </a:bodyPr>
          <a:lstStyle/>
          <a:p>
            <a:pPr algn="ctr"/>
            <a:r>
              <a:rPr kumimoji="1" lang="en-US" altLang="ja-JP" sz="2400" b="1" dirty="0">
                <a:solidFill>
                  <a:srgbClr val="44546A"/>
                </a:solidFill>
                <a:latin typeface="Meiryo UI" pitchFamily="50" charset="-128"/>
                <a:ea typeface="Meiryo UI" pitchFamily="50" charset="-128"/>
              </a:rPr>
              <a:t>Ver</a:t>
            </a:r>
            <a:r>
              <a:rPr lang="en-US" altLang="ja-JP" sz="2400" b="1" dirty="0">
                <a:solidFill>
                  <a:srgbClr val="44546A"/>
                </a:solidFill>
                <a:latin typeface="Meiryo UI" pitchFamily="50" charset="-128"/>
                <a:ea typeface="Meiryo UI" pitchFamily="50" charset="-128"/>
              </a:rPr>
              <a:t>9</a:t>
            </a:r>
            <a:r>
              <a:rPr kumimoji="1" lang="en-US" altLang="ja-JP" sz="2400" b="1" dirty="0">
                <a:solidFill>
                  <a:srgbClr val="44546A"/>
                </a:solidFill>
                <a:latin typeface="Meiryo UI" pitchFamily="50" charset="-128"/>
                <a:ea typeface="Meiryo UI" pitchFamily="50" charset="-128"/>
              </a:rPr>
              <a:t>.0</a:t>
            </a:r>
            <a:endParaRPr kumimoji="1" lang="ja-JP" altLang="en-US" sz="2400" b="1" dirty="0">
              <a:solidFill>
                <a:srgbClr val="44546A"/>
              </a:solidFill>
              <a:latin typeface="Meiryo UI" pitchFamily="50" charset="-128"/>
              <a:ea typeface="Meiryo UI" pitchFamily="50" charset="-128"/>
            </a:endParaRPr>
          </a:p>
        </p:txBody>
      </p:sp>
      <p:sp>
        <p:nvSpPr>
          <p:cNvPr id="11" name="テキスト ボックス 10">
            <a:extLst>
              <a:ext uri="{FF2B5EF4-FFF2-40B4-BE49-F238E27FC236}">
                <a16:creationId xmlns:a16="http://schemas.microsoft.com/office/drawing/2014/main" id="{E4ACAFBF-DD4E-4FCF-961C-19C253C6861F}"/>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33A3485C-3DE7-42F6-A676-C68200420812}"/>
              </a:ext>
            </a:extLst>
          </p:cNvPr>
          <p:cNvSpPr>
            <a:spLocks noGrp="1"/>
          </p:cNvSpPr>
          <p:nvPr>
            <p:ph type="sldNum" sz="quarter" idx="4"/>
          </p:nvPr>
        </p:nvSpPr>
        <p:spPr/>
        <p:txBody>
          <a:bodyPr/>
          <a:lstStyle/>
          <a:p>
            <a:pPr>
              <a:defRPr/>
            </a:pPr>
            <a:fld id="{20DC7313-58E3-4F6B-88A3-0F915AD38F14}" type="slidenum">
              <a:rPr lang="en-US" altLang="ja-JP" smtClean="0"/>
              <a:pPr>
                <a:defRPr/>
              </a:pPr>
              <a:t>10</a:t>
            </a:fld>
            <a:endParaRPr lang="en-US" altLang="ja-JP" dirty="0"/>
          </a:p>
        </p:txBody>
      </p:sp>
      <p:sp>
        <p:nvSpPr>
          <p:cNvPr id="3" name="タイトル 5">
            <a:extLst>
              <a:ext uri="{FF2B5EF4-FFF2-40B4-BE49-F238E27FC236}">
                <a16:creationId xmlns:a16="http://schemas.microsoft.com/office/drawing/2014/main" id="{546FC840-19A0-480C-B794-AD754415C44A}"/>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２．地域の経済①：生産・販売</a:t>
            </a:r>
          </a:p>
        </p:txBody>
      </p:sp>
      <p:sp>
        <p:nvSpPr>
          <p:cNvPr id="4" name="テキスト プレースホルダ 7">
            <a:extLst>
              <a:ext uri="{FF2B5EF4-FFF2-40B4-BE49-F238E27FC236}">
                <a16:creationId xmlns:a16="http://schemas.microsoft.com/office/drawing/2014/main" id="{0E2468E7-BA92-4D62-82B1-862DB126D3AC}"/>
              </a:ext>
            </a:extLst>
          </p:cNvPr>
          <p:cNvSpPr txBox="1">
            <a:spLocks/>
          </p:cNvSpPr>
          <p:nvPr/>
        </p:nvSpPr>
        <p:spPr>
          <a:xfrm>
            <a:off x="1645482" y="3165931"/>
            <a:ext cx="7498518" cy="203132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２－１．売上（生産額）の分析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２－２．粗利益（付加価値）の分析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２－３．賃金・人件費（雇用者所得）の分析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２－４．企業取引（産業間取引構造）の分析</a:t>
            </a:r>
            <a:endParaRPr lang="en-US" altLang="ja-JP" sz="2400" b="1" kern="1200" dirty="0">
              <a:solidFill>
                <a:schemeClr val="tx1">
                  <a:lumMod val="75000"/>
                  <a:lumOff val="25000"/>
                </a:schemeClr>
              </a:solidFill>
              <a:latin typeface="Meiryo UI" pitchFamily="50" charset="-128"/>
              <a:ea typeface="Meiryo UI" pitchFamily="50" charset="-128"/>
            </a:endParaRPr>
          </a:p>
        </p:txBody>
      </p:sp>
      <p:sp>
        <p:nvSpPr>
          <p:cNvPr id="6" name="テキスト ボックス 5">
            <a:extLst>
              <a:ext uri="{FF2B5EF4-FFF2-40B4-BE49-F238E27FC236}">
                <a16:creationId xmlns:a16="http://schemas.microsoft.com/office/drawing/2014/main" id="{3522EA36-F31E-4EAB-8695-ACA72FF35DC2}"/>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26206123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idx="4294967295"/>
          </p:nvPr>
        </p:nvSpPr>
        <p:spPr>
          <a:xfrm>
            <a:off x="0" y="2160000"/>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２</a:t>
            </a:r>
            <a:r>
              <a:rPr lang="ja-JP" altLang="en-US" sz="4000" dirty="0">
                <a:solidFill>
                  <a:schemeClr val="tx1">
                    <a:lumMod val="75000"/>
                    <a:lumOff val="25000"/>
                  </a:schemeClr>
                </a:solidFill>
                <a:latin typeface="Meiryo UI" pitchFamily="50" charset="-128"/>
                <a:ea typeface="Meiryo UI" pitchFamily="50" charset="-128"/>
              </a:rPr>
              <a:t>－１．売上（生産額）の分析</a:t>
            </a:r>
            <a:endParaRPr lang="en-US" altLang="ja-JP" sz="4000" dirty="0">
              <a:solidFill>
                <a:schemeClr val="tx1">
                  <a:lumMod val="75000"/>
                  <a:lumOff val="25000"/>
                </a:schemeClr>
              </a:solidFill>
              <a:latin typeface="Meiryo UI" pitchFamily="50" charset="-128"/>
              <a:ea typeface="Meiryo UI" pitchFamily="50" charset="-128"/>
            </a:endParaRPr>
          </a:p>
        </p:txBody>
      </p:sp>
      <p:sp>
        <p:nvSpPr>
          <p:cNvPr id="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11</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B9E14719-0850-4B7A-8D21-E604C36C52EB}"/>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083564" cy="493058"/>
          </a:xfrm>
        </p:spPr>
        <p:txBody>
          <a:bodyPr/>
          <a:lstStyle/>
          <a:p>
            <a:r>
              <a:rPr lang="ja-JP" altLang="en-US" dirty="0"/>
              <a:t>（１）地域の中で規模の大きい産業は何か①：産業別生産額</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12</a:t>
            </a:fld>
            <a:endParaRPr lang="en-US" altLang="ja-JP" dirty="0"/>
          </a:p>
        </p:txBody>
      </p:sp>
      <p:sp>
        <p:nvSpPr>
          <p:cNvPr id="4" name="テキスト ボックス 9"/>
          <p:cNvSpPr txBox="1">
            <a:spLocks noChangeArrowheads="1"/>
          </p:cNvSpPr>
          <p:nvPr/>
        </p:nvSpPr>
        <p:spPr bwMode="auto">
          <a:xfrm>
            <a:off x="252000" y="26172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産業別生産額</a:t>
            </a:r>
          </a:p>
        </p:txBody>
      </p:sp>
      <p:sp>
        <p:nvSpPr>
          <p:cNvPr id="5" name="正方形/長方形 31"/>
          <p:cNvSpPr/>
          <p:nvPr/>
        </p:nvSpPr>
        <p:spPr bwMode="auto">
          <a:xfrm>
            <a:off x="252000" y="1923750"/>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生産額が最も大きい産業は○○業で○○億円であり、次いで○○、○○、○○、○○の生産額が大きい。</a:t>
            </a:r>
            <a:endParaRPr lang="en-US" altLang="ja-JP" sz="1200" b="1" dirty="0">
              <a:latin typeface="Meiryo UI" pitchFamily="50" charset="-128"/>
              <a:ea typeface="Meiryo UI" pitchFamily="50" charset="-128"/>
            </a:endParaRPr>
          </a:p>
        </p:txBody>
      </p:sp>
      <p:sp>
        <p:nvSpPr>
          <p:cNvPr id="8" name="テキスト ボックス 3"/>
          <p:cNvSpPr txBox="1"/>
          <p:nvPr/>
        </p:nvSpPr>
        <p:spPr>
          <a:xfrm>
            <a:off x="6530406" y="3047292"/>
            <a:ext cx="2212848"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Ｐゴシック" panose="020B0600070205080204" pitchFamily="50" charset="-128"/>
                <a:ea typeface="ＭＳ Ｐゴシック" panose="020B0600070205080204" pitchFamily="50" charset="-128"/>
              </a:rPr>
              <a:t>生産額 </a:t>
            </a:r>
            <a:r>
              <a:rPr lang="ja-JP" altLang="en-US" sz="1600" b="1" dirty="0">
                <a:latin typeface="Meiryo UI" pitchFamily="50" charset="-128"/>
                <a:ea typeface="Meiryo UI" pitchFamily="50" charset="-128"/>
              </a:rPr>
              <a:t>△△</a:t>
            </a:r>
            <a:r>
              <a:rPr kumimoji="1" lang="en-US" altLang="ja-JP" sz="1600" dirty="0">
                <a:latin typeface="ＭＳ Ｐゴシック" panose="020B0600070205080204" pitchFamily="50" charset="-128"/>
                <a:ea typeface="ＭＳ Ｐゴシック" panose="020B0600070205080204" pitchFamily="50" charset="-128"/>
              </a:rPr>
              <a:t> </a:t>
            </a:r>
            <a:r>
              <a:rPr kumimoji="1" lang="ja-JP" altLang="en-US" sz="1600" dirty="0">
                <a:latin typeface="ＭＳ Ｐゴシック" panose="020B0600070205080204" pitchFamily="50" charset="-128"/>
                <a:ea typeface="ＭＳ Ｐゴシック" panose="020B0600070205080204" pitchFamily="50" charset="-128"/>
              </a:rPr>
              <a:t>億円</a:t>
            </a:r>
          </a:p>
        </p:txBody>
      </p:sp>
      <p:sp>
        <p:nvSpPr>
          <p:cNvPr id="9" name="テキスト ボックス 2"/>
          <p:cNvSpPr txBox="1"/>
          <p:nvPr/>
        </p:nvSpPr>
        <p:spPr>
          <a:xfrm>
            <a:off x="5761411" y="3062680"/>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800" dirty="0">
              <a:latin typeface="ＭＳ Ｐゴシック" panose="020B0600070205080204" pitchFamily="50" charset="-128"/>
              <a:ea typeface="ＭＳ Ｐゴシック" panose="020B0600070205080204" pitchFamily="50" charset="-128"/>
            </a:endParaRPr>
          </a:p>
        </p:txBody>
      </p:sp>
      <p:sp>
        <p:nvSpPr>
          <p:cNvPr id="11" name="正方形/長方形 10"/>
          <p:cNvSpPr/>
          <p:nvPr/>
        </p:nvSpPr>
        <p:spPr>
          <a:xfrm>
            <a:off x="216000" y="6364381"/>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2" name="テキスト ボックス 8">
            <a:extLst>
              <a:ext uri="{FF2B5EF4-FFF2-40B4-BE49-F238E27FC236}">
                <a16:creationId xmlns:a16="http://schemas.microsoft.com/office/drawing/2014/main" id="{CED0E528-2237-48D1-913B-78E9C4FF3D0D}"/>
              </a:ext>
            </a:extLst>
          </p:cNvPr>
          <p:cNvSpPr txBox="1"/>
          <p:nvPr/>
        </p:nvSpPr>
        <p:spPr>
          <a:xfrm>
            <a:off x="803564" y="653914"/>
            <a:ext cx="8280000" cy="118250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地域の中で、生産額（売上額）が大きい産業は、生産した財・サービスを地域の内外へ販売して、所得を獲得しており、地域の代表的かつ地域の強みとなっている産業である。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ここではまず、産業別生産額（売上額）より、地域の中で規模の大きい産業が何かを把握し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地域の代表的な産業を把握する。</a:t>
            </a:r>
          </a:p>
        </p:txBody>
      </p:sp>
      <p:sp>
        <p:nvSpPr>
          <p:cNvPr id="13" name="テキスト ボックス 7">
            <a:extLst>
              <a:ext uri="{FF2B5EF4-FFF2-40B4-BE49-F238E27FC236}">
                <a16:creationId xmlns:a16="http://schemas.microsoft.com/office/drawing/2014/main" id="{D0C35D0B-B9F5-4432-A58F-640BA47ECE48}"/>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1CB9F070-FAF5-4C22-A666-E23708385896}"/>
              </a:ext>
            </a:extLst>
          </p:cNvPr>
          <p:cNvSpPr/>
          <p:nvPr/>
        </p:nvSpPr>
        <p:spPr bwMode="auto">
          <a:xfrm>
            <a:off x="1120365" y="160234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95339091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dirty="0">
                <a:latin typeface="Meiryo UI" pitchFamily="50" charset="-128"/>
                <a:ea typeface="Meiryo UI" pitchFamily="50" charset="-128"/>
              </a:rPr>
              <a:t>（１）地域の中で規模の大きい産業は何か②：産業別生産額構成比</a:t>
            </a:r>
          </a:p>
        </p:txBody>
      </p:sp>
      <p:sp>
        <p:nvSpPr>
          <p:cNvPr id="25" name="テキスト ボックス 24"/>
          <p:cNvSpPr txBox="1">
            <a:spLocks noChangeArrowheads="1"/>
          </p:cNvSpPr>
          <p:nvPr/>
        </p:nvSpPr>
        <p:spPr bwMode="auto">
          <a:xfrm>
            <a:off x="252000" y="2618077"/>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産業別生産額構成比</a:t>
            </a:r>
          </a:p>
        </p:txBody>
      </p:sp>
      <p:sp>
        <p:nvSpPr>
          <p:cNvPr id="32" name="正方形/長方形 31"/>
          <p:cNvSpPr/>
          <p:nvPr/>
        </p:nvSpPr>
        <p:spPr bwMode="auto">
          <a:xfrm>
            <a:off x="252000" y="1888028"/>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生産額が最も大きい産業は○○業であり、次いで○○、○○、○○が「稼ぐ力」の大きなウェイトを占めている。</a:t>
            </a:r>
            <a:endParaRPr lang="en-US" altLang="ja-JP" sz="1200" b="1" dirty="0">
              <a:latin typeface="Meiryo UI" pitchFamily="50" charset="-128"/>
              <a:ea typeface="Meiryo UI" pitchFamily="50" charset="-128"/>
            </a:endParaRPr>
          </a:p>
        </p:txBody>
      </p:sp>
      <p:sp>
        <p:nvSpPr>
          <p:cNvPr id="27" name="テキスト ボックス 26"/>
          <p:cNvSpPr txBox="1"/>
          <p:nvPr/>
        </p:nvSpPr>
        <p:spPr>
          <a:xfrm>
            <a:off x="1573496" y="3023290"/>
            <a:ext cx="1620000" cy="381515"/>
          </a:xfrm>
          <a:prstGeom prst="rect">
            <a:avLst/>
          </a:prstGeom>
          <a:solidFill>
            <a:srgbClr val="F79646"/>
          </a:solidFill>
        </p:spPr>
        <p:txBody>
          <a:bodyPr wrap="square" rtlCol="0">
            <a:spAutoFit/>
          </a:bodyPr>
          <a:lstStyle/>
          <a:p>
            <a:pPr algn="ctr">
              <a:lnSpc>
                <a:spcPts val="1100"/>
              </a:lnSpc>
            </a:pPr>
            <a:r>
              <a:rPr lang="ja-JP" altLang="en-US" sz="1100" b="1" dirty="0">
                <a:latin typeface="Meiryo UI" pitchFamily="50" charset="-128"/>
                <a:ea typeface="Meiryo UI" pitchFamily="50" charset="-128"/>
              </a:rPr>
              <a:t>地域の中で規模が</a:t>
            </a:r>
            <a:endParaRPr lang="en-US" altLang="ja-JP" sz="1100" b="1" dirty="0">
              <a:latin typeface="Meiryo UI" pitchFamily="50" charset="-128"/>
              <a:ea typeface="Meiryo UI" pitchFamily="50" charset="-128"/>
            </a:endParaRPr>
          </a:p>
          <a:p>
            <a:pPr algn="ctr">
              <a:lnSpc>
                <a:spcPts val="1100"/>
              </a:lnSpc>
            </a:pPr>
            <a:r>
              <a:rPr lang="ja-JP" altLang="en-US" sz="1100" b="1" dirty="0">
                <a:latin typeface="Meiryo UI" pitchFamily="50" charset="-128"/>
                <a:ea typeface="Meiryo UI" pitchFamily="50" charset="-128"/>
              </a:rPr>
              <a:t>大きい</a:t>
            </a:r>
            <a:r>
              <a:rPr kumimoji="1" lang="ja-JP" altLang="en-US" sz="1100" b="1" dirty="0">
                <a:latin typeface="Meiryo UI" pitchFamily="50" charset="-128"/>
                <a:ea typeface="Meiryo UI" pitchFamily="50" charset="-128"/>
              </a:rPr>
              <a:t>産業</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13</a:t>
            </a:fld>
            <a:endParaRPr lang="en-US" altLang="ja-JP" b="1" dirty="0">
              <a:latin typeface="Meiryo UI" pitchFamily="50" charset="-128"/>
              <a:ea typeface="Meiryo UI" pitchFamily="50" charset="-128"/>
            </a:endParaRPr>
          </a:p>
        </p:txBody>
      </p:sp>
      <p:sp>
        <p:nvSpPr>
          <p:cNvPr id="4" name="テキスト ボックス 3"/>
          <p:cNvSpPr txBox="1"/>
          <p:nvPr/>
        </p:nvSpPr>
        <p:spPr>
          <a:xfrm>
            <a:off x="6486161" y="3171730"/>
            <a:ext cx="2212848"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Ｐゴシック" panose="020B0600070205080204" pitchFamily="50" charset="-128"/>
                <a:ea typeface="ＭＳ Ｐゴシック" panose="020B0600070205080204" pitchFamily="50" charset="-128"/>
              </a:rPr>
              <a:t>生産額 </a:t>
            </a:r>
            <a:r>
              <a:rPr lang="ja-JP" altLang="en-US" sz="1600" b="1" dirty="0">
                <a:latin typeface="Meiryo UI" pitchFamily="50" charset="-128"/>
                <a:ea typeface="Meiryo UI" pitchFamily="50" charset="-128"/>
              </a:rPr>
              <a:t>△△</a:t>
            </a:r>
            <a:r>
              <a:rPr kumimoji="1" lang="en-US" altLang="ja-JP" sz="1600" dirty="0">
                <a:latin typeface="ＭＳ Ｐゴシック" panose="020B0600070205080204" pitchFamily="50" charset="-128"/>
                <a:ea typeface="ＭＳ Ｐゴシック" panose="020B0600070205080204" pitchFamily="50" charset="-128"/>
              </a:rPr>
              <a:t> </a:t>
            </a:r>
            <a:r>
              <a:rPr kumimoji="1" lang="ja-JP" altLang="en-US" sz="1600" dirty="0">
                <a:latin typeface="ＭＳ Ｐゴシック" panose="020B0600070205080204" pitchFamily="50" charset="-128"/>
                <a:ea typeface="ＭＳ Ｐゴシック" panose="020B0600070205080204" pitchFamily="50" charset="-128"/>
              </a:rPr>
              <a:t>億円</a:t>
            </a:r>
          </a:p>
        </p:txBody>
      </p:sp>
      <p:sp>
        <p:nvSpPr>
          <p:cNvPr id="5" name="テキスト ボックス 2"/>
          <p:cNvSpPr txBox="1"/>
          <p:nvPr/>
        </p:nvSpPr>
        <p:spPr>
          <a:xfrm>
            <a:off x="5717166" y="3187118"/>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800" dirty="0">
              <a:latin typeface="ＭＳ Ｐゴシック" panose="020B0600070205080204" pitchFamily="50" charset="-128"/>
              <a:ea typeface="ＭＳ Ｐゴシック" panose="020B0600070205080204" pitchFamily="50" charset="-128"/>
            </a:endParaRPr>
          </a:p>
        </p:txBody>
      </p:sp>
      <p:sp>
        <p:nvSpPr>
          <p:cNvPr id="13" name="正方形/長方形 12"/>
          <p:cNvSpPr/>
          <p:nvPr/>
        </p:nvSpPr>
        <p:spPr>
          <a:xfrm>
            <a:off x="216000" y="6365886"/>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5" name="テキスト ボックス 14">
            <a:extLst>
              <a:ext uri="{FF2B5EF4-FFF2-40B4-BE49-F238E27FC236}">
                <a16:creationId xmlns:a16="http://schemas.microsoft.com/office/drawing/2014/main" id="{E7CFDCBE-EF9E-4259-8116-013159013B4D}"/>
              </a:ext>
            </a:extLst>
          </p:cNvPr>
          <p:cNvSpPr txBox="1"/>
          <p:nvPr/>
        </p:nvSpPr>
        <p:spPr>
          <a:xfrm>
            <a:off x="803564" y="649594"/>
            <a:ext cx="8280000" cy="116355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ここでは、地域の産業別の生産額（売上）の構成比（シェア）を全国の生産額のシェアと比較することで、地域の生産額で見た産業構造を把握する（どの産業がシェアが高く、どの産業がシェアが低いか）。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地域の生産額シェアが、全国の生産額シェアよりも高い産業は、地域において生産・販売のし易い状況であり、この産業を中心とした経済構造を形成することも重要である。</a:t>
            </a:r>
          </a:p>
        </p:txBody>
      </p:sp>
      <p:sp>
        <p:nvSpPr>
          <p:cNvPr id="16" name="テキスト ボックス 15">
            <a:extLst>
              <a:ext uri="{FF2B5EF4-FFF2-40B4-BE49-F238E27FC236}">
                <a16:creationId xmlns:a16="http://schemas.microsoft.com/office/drawing/2014/main" id="{5DE0A02B-A65F-4862-97B0-53DFF31B91B9}"/>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84D55F14-8A13-410C-8E3C-F742F2DFFB53}"/>
              </a:ext>
            </a:extLst>
          </p:cNvPr>
          <p:cNvSpPr/>
          <p:nvPr/>
        </p:nvSpPr>
        <p:spPr bwMode="auto">
          <a:xfrm>
            <a:off x="1120365" y="158143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2" y="1"/>
            <a:ext cx="9072000" cy="493058"/>
          </a:xfrm>
        </p:spPr>
        <p:txBody>
          <a:bodyPr/>
          <a:lstStyle/>
          <a:p>
            <a:r>
              <a:rPr lang="ja-JP" altLang="en-US" dirty="0">
                <a:latin typeface="Meiryo UI" pitchFamily="50" charset="-128"/>
                <a:ea typeface="Meiryo UI" pitchFamily="50" charset="-128"/>
              </a:rPr>
              <a:t>（２）地域の中で得意な産業は何か：産業別</a:t>
            </a:r>
            <a:r>
              <a:rPr lang="ja-JP" altLang="en-US" dirty="0"/>
              <a:t>修正特化係数</a:t>
            </a:r>
            <a:endParaRPr kumimoji="1" lang="ja-JP" altLang="en-US" dirty="0">
              <a:latin typeface="Meiryo UI" pitchFamily="50" charset="-128"/>
              <a:ea typeface="Meiryo UI" pitchFamily="50" charset="-128"/>
            </a:endParaRPr>
          </a:p>
        </p:txBody>
      </p:sp>
      <p:sp>
        <p:nvSpPr>
          <p:cNvPr id="5" name="テキスト ボックス 4"/>
          <p:cNvSpPr txBox="1">
            <a:spLocks noChangeArrowheads="1"/>
          </p:cNvSpPr>
          <p:nvPr/>
        </p:nvSpPr>
        <p:spPr bwMode="auto">
          <a:xfrm>
            <a:off x="252000" y="23724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産業別修正特化係数（生産額ベース）</a:t>
            </a:r>
          </a:p>
        </p:txBody>
      </p:sp>
      <p:sp>
        <p:nvSpPr>
          <p:cNvPr id="7" name="正方形/長方形 6"/>
          <p:cNvSpPr/>
          <p:nvPr/>
        </p:nvSpPr>
        <p:spPr bwMode="auto">
          <a:xfrm>
            <a:off x="252000" y="1830335"/>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全国と比較して得意としている産業は、○○、○○、○○、○○等である。</a:t>
            </a:r>
            <a:endParaRPr lang="en-US" altLang="ja-JP" sz="1200" b="1" dirty="0">
              <a:latin typeface="Meiryo UI" pitchFamily="50" charset="-128"/>
              <a:ea typeface="Meiryo UI" pitchFamily="50" charset="-128"/>
            </a:endParaRPr>
          </a:p>
        </p:txBody>
      </p:sp>
      <p:sp>
        <p:nvSpPr>
          <p:cNvPr id="12"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14</a:t>
            </a:fld>
            <a:endParaRPr lang="en-US" altLang="ja-JP" b="1" dirty="0">
              <a:latin typeface="Meiryo UI" pitchFamily="50" charset="-128"/>
              <a:ea typeface="Meiryo UI" pitchFamily="50" charset="-128"/>
            </a:endParaRPr>
          </a:p>
        </p:txBody>
      </p:sp>
      <p:cxnSp>
        <p:nvCxnSpPr>
          <p:cNvPr id="18" name="直線コネクタ 17">
            <a:extLst>
              <a:ext uri="{FF2B5EF4-FFF2-40B4-BE49-F238E27FC236}">
                <a16:creationId xmlns:a16="http://schemas.microsoft.com/office/drawing/2014/main" id="{55DA3C53-0D57-492B-A422-0AB6179E6E34}"/>
              </a:ext>
            </a:extLst>
          </p:cNvPr>
          <p:cNvCxnSpPr/>
          <p:nvPr/>
        </p:nvCxnSpPr>
        <p:spPr>
          <a:xfrm>
            <a:off x="3576510" y="2941060"/>
            <a:ext cx="0" cy="2434238"/>
          </a:xfrm>
          <a:prstGeom prst="line">
            <a:avLst/>
          </a:prstGeom>
          <a:noFill/>
          <a:ln w="12700" cap="flat" cmpd="sng" algn="ctr">
            <a:solidFill>
              <a:schemeClr val="bg1">
                <a:lumMod val="65000"/>
              </a:schemeClr>
            </a:solidFill>
            <a:prstDash val="solid"/>
          </a:ln>
          <a:effectLst/>
        </p:spPr>
        <p:style>
          <a:lnRef idx="1">
            <a:schemeClr val="accent1"/>
          </a:lnRef>
          <a:fillRef idx="0">
            <a:schemeClr val="accent1"/>
          </a:fillRef>
          <a:effectRef idx="0">
            <a:schemeClr val="accent1"/>
          </a:effectRef>
          <a:fontRef idx="minor">
            <a:schemeClr val="tx1"/>
          </a:fontRef>
        </p:style>
      </p:cxnSp>
      <p:sp>
        <p:nvSpPr>
          <p:cNvPr id="19" name="テキスト ボックス 8">
            <a:extLst>
              <a:ext uri="{FF2B5EF4-FFF2-40B4-BE49-F238E27FC236}">
                <a16:creationId xmlns:a16="http://schemas.microsoft.com/office/drawing/2014/main" id="{AC428027-E8CE-4CDC-B76D-A3C27A1A1AB1}"/>
              </a:ext>
            </a:extLst>
          </p:cNvPr>
          <p:cNvSpPr txBox="1"/>
          <p:nvPr/>
        </p:nvSpPr>
        <p:spPr>
          <a:xfrm>
            <a:off x="3667950" y="3379972"/>
            <a:ext cx="963726" cy="430887"/>
          </a:xfrm>
          <a:prstGeom prst="rect">
            <a:avLst/>
          </a:prstGeom>
          <a:solidFill>
            <a:srgbClr val="75DD75"/>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defPPr>
              <a:defRPr lang="ja-JP"/>
            </a:defPPr>
            <a:lvl1pPr marL="0" indent="0" algn="ctr">
              <a:defRPr sz="1100" b="1">
                <a:solidFill>
                  <a:schemeClr val="tx1"/>
                </a:solidFill>
                <a:latin typeface="Meiryo UI" panose="020B0604030504040204" pitchFamily="50" charset="-128"/>
                <a:ea typeface="Meiryo UI" panose="020B0604030504040204" pitchFamily="50" charset="-128"/>
              </a:defRPr>
            </a:lvl1pPr>
            <a:lvl2pPr indent="0">
              <a:defRPr sz="1100"/>
            </a:lvl2pPr>
            <a:lvl3pPr indent="0">
              <a:defRPr sz="1100"/>
            </a:lvl3pPr>
            <a:lvl4pPr indent="0">
              <a:defRPr sz="1100"/>
            </a:lvl4pPr>
            <a:lvl5pPr indent="0">
              <a:defRPr sz="1100"/>
            </a:lvl5pPr>
            <a:lvl6pPr indent="0">
              <a:defRPr sz="1100"/>
            </a:lvl6pPr>
            <a:lvl7pPr indent="0">
              <a:defRPr sz="1100"/>
            </a:lvl7pPr>
            <a:lvl8pPr indent="0">
              <a:defRPr sz="1100"/>
            </a:lvl8pPr>
            <a:lvl9pPr indent="0">
              <a:defRPr sz="1100"/>
            </a:lvl9pPr>
          </a:lstStyle>
          <a:p>
            <a:r>
              <a:rPr lang="ja-JP" altLang="en-US" dirty="0"/>
              <a:t>全国平均より</a:t>
            </a:r>
            <a:endParaRPr lang="en-US" altLang="ja-JP" dirty="0"/>
          </a:p>
          <a:p>
            <a:r>
              <a:rPr lang="ja-JP" altLang="en-US" dirty="0"/>
              <a:t>低い産業</a:t>
            </a:r>
          </a:p>
        </p:txBody>
      </p:sp>
      <p:sp>
        <p:nvSpPr>
          <p:cNvPr id="20" name="テキスト ボックス 3">
            <a:extLst>
              <a:ext uri="{FF2B5EF4-FFF2-40B4-BE49-F238E27FC236}">
                <a16:creationId xmlns:a16="http://schemas.microsoft.com/office/drawing/2014/main" id="{815AB7DA-DAC6-49C4-B257-05959AFA062F}"/>
              </a:ext>
            </a:extLst>
          </p:cNvPr>
          <p:cNvSpPr txBox="1"/>
          <p:nvPr/>
        </p:nvSpPr>
        <p:spPr>
          <a:xfrm>
            <a:off x="2521344" y="3379972"/>
            <a:ext cx="963726" cy="430887"/>
          </a:xfrm>
          <a:prstGeom prst="rect">
            <a:avLst/>
          </a:prstGeom>
          <a:solidFill>
            <a:srgbClr val="F79646"/>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defPPr>
              <a:defRPr lang="ja-JP"/>
            </a:defPPr>
            <a:lvl1pPr marL="0" indent="0" algn="ctr">
              <a:defRPr sz="1100" b="1">
                <a:solidFill>
                  <a:schemeClr val="tx1"/>
                </a:solidFill>
                <a:latin typeface="Meiryo UI" panose="020B0604030504040204" pitchFamily="50" charset="-128"/>
                <a:ea typeface="Meiryo UI" panose="020B0604030504040204" pitchFamily="50" charset="-128"/>
              </a:defRPr>
            </a:lvl1pPr>
            <a:lvl2pPr indent="0">
              <a:defRPr sz="1100"/>
            </a:lvl2pPr>
            <a:lvl3pPr indent="0">
              <a:defRPr sz="1100"/>
            </a:lvl3pPr>
            <a:lvl4pPr indent="0">
              <a:defRPr sz="1100"/>
            </a:lvl4pPr>
            <a:lvl5pPr indent="0">
              <a:defRPr sz="1100"/>
            </a:lvl5pPr>
            <a:lvl6pPr indent="0">
              <a:defRPr sz="1100"/>
            </a:lvl6pPr>
            <a:lvl7pPr indent="0">
              <a:defRPr sz="1100"/>
            </a:lvl7pPr>
            <a:lvl8pPr indent="0">
              <a:defRPr sz="1100"/>
            </a:lvl8pPr>
            <a:lvl9pPr indent="0">
              <a:defRPr sz="1100"/>
            </a:lvl9pPr>
          </a:lstStyle>
          <a:p>
            <a:r>
              <a:rPr lang="ja-JP" altLang="en-US" dirty="0"/>
              <a:t>全国平均より</a:t>
            </a:r>
            <a:endParaRPr lang="en-US" altLang="ja-JP" dirty="0"/>
          </a:p>
          <a:p>
            <a:r>
              <a:rPr lang="ja-JP" altLang="en-US" dirty="0"/>
              <a:t>高い産業</a:t>
            </a:r>
          </a:p>
        </p:txBody>
      </p:sp>
      <p:sp>
        <p:nvSpPr>
          <p:cNvPr id="21" name="右矢印 9">
            <a:extLst>
              <a:ext uri="{FF2B5EF4-FFF2-40B4-BE49-F238E27FC236}">
                <a16:creationId xmlns:a16="http://schemas.microsoft.com/office/drawing/2014/main" id="{683C219C-7D2C-4D51-A025-24F2B32B37B8}"/>
              </a:ext>
            </a:extLst>
          </p:cNvPr>
          <p:cNvSpPr/>
          <p:nvPr/>
        </p:nvSpPr>
        <p:spPr>
          <a:xfrm>
            <a:off x="3667950" y="2941060"/>
            <a:ext cx="950976" cy="347472"/>
          </a:xfrm>
          <a:prstGeom prst="rightArrow">
            <a:avLst>
              <a:gd name="adj1" fmla="val 50000"/>
              <a:gd name="adj2" fmla="val 86635"/>
            </a:avLst>
          </a:prstGeom>
          <a:solidFill>
            <a:srgbClr val="75DD75"/>
          </a:solidFill>
          <a:ln w="25400" cap="flat" cmpd="sng" algn="ctr">
            <a:noFill/>
            <a:prstDash val="solid"/>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kumimoji="1" lang="ja-JP" altLang="en-US" sz="1100"/>
          </a:p>
        </p:txBody>
      </p:sp>
      <p:sp>
        <p:nvSpPr>
          <p:cNvPr id="22" name="右矢印 10">
            <a:extLst>
              <a:ext uri="{FF2B5EF4-FFF2-40B4-BE49-F238E27FC236}">
                <a16:creationId xmlns:a16="http://schemas.microsoft.com/office/drawing/2014/main" id="{76E3962E-733E-4441-9AD7-1B554B0ED84C}"/>
              </a:ext>
            </a:extLst>
          </p:cNvPr>
          <p:cNvSpPr/>
          <p:nvPr/>
        </p:nvSpPr>
        <p:spPr>
          <a:xfrm rot="10800000">
            <a:off x="2534094" y="2941060"/>
            <a:ext cx="950976" cy="347472"/>
          </a:xfrm>
          <a:prstGeom prst="rightArrow">
            <a:avLst>
              <a:gd name="adj1" fmla="val 50000"/>
              <a:gd name="adj2" fmla="val 86635"/>
            </a:avLst>
          </a:prstGeom>
          <a:solidFill>
            <a:srgbClr val="F79646"/>
          </a:solidFill>
          <a:ln w="25400" cap="flat" cmpd="sng" algn="ctr">
            <a:noFill/>
            <a:prstDash val="solid"/>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kumimoji="1" lang="ja-JP" altLang="en-US" sz="1100"/>
          </a:p>
        </p:txBody>
      </p:sp>
      <p:sp>
        <p:nvSpPr>
          <p:cNvPr id="15" name="楕円 14"/>
          <p:cNvSpPr/>
          <p:nvPr/>
        </p:nvSpPr>
        <p:spPr bwMode="auto">
          <a:xfrm>
            <a:off x="2521344" y="3856579"/>
            <a:ext cx="943896" cy="288000"/>
          </a:xfrm>
          <a:prstGeom prst="ellipse">
            <a:avLst/>
          </a:prstGeom>
          <a:solidFill>
            <a:schemeClr val="bg1"/>
          </a:solidFill>
          <a:ln w="38100" cap="flat" cmpd="sng" algn="ctr">
            <a:solidFill>
              <a:srgbClr val="F79646"/>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rPr>
              <a:t>得意な産業</a:t>
            </a:r>
            <a:endParaRPr kumimoji="1" lang="ja-JP" altLang="en-US" sz="1100" b="1" dirty="0">
              <a:latin typeface="Meiryo UI" panose="020B0604030504040204" pitchFamily="50" charset="-128"/>
              <a:ea typeface="Meiryo UI" panose="020B0604030504040204" pitchFamily="50" charset="-128"/>
            </a:endParaRPr>
          </a:p>
        </p:txBody>
      </p:sp>
      <p:sp>
        <p:nvSpPr>
          <p:cNvPr id="16" name="楕円 15"/>
          <p:cNvSpPr/>
          <p:nvPr/>
        </p:nvSpPr>
        <p:spPr bwMode="auto">
          <a:xfrm>
            <a:off x="3667950" y="3856579"/>
            <a:ext cx="943896" cy="288000"/>
          </a:xfrm>
          <a:prstGeom prst="ellipse">
            <a:avLst/>
          </a:prstGeom>
          <a:solidFill>
            <a:schemeClr val="bg1"/>
          </a:solidFill>
          <a:ln w="38100" cap="flat" cmpd="sng" algn="ctr">
            <a:solidFill>
              <a:srgbClr val="75DD75"/>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rPr>
              <a:t>不得意な産業</a:t>
            </a:r>
            <a:endParaRPr kumimoji="1" lang="ja-JP" altLang="en-US" sz="1100" b="1" dirty="0">
              <a:latin typeface="Meiryo UI" panose="020B0604030504040204" pitchFamily="50" charset="-128"/>
              <a:ea typeface="Meiryo UI" panose="020B0604030504040204" pitchFamily="50" charset="-128"/>
            </a:endParaRPr>
          </a:p>
        </p:txBody>
      </p:sp>
      <p:sp>
        <p:nvSpPr>
          <p:cNvPr id="25" name="正方形/長方形 24"/>
          <p:cNvSpPr/>
          <p:nvPr/>
        </p:nvSpPr>
        <p:spPr>
          <a:xfrm>
            <a:off x="216000" y="636221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26" name="テキスト ボックス 25">
            <a:extLst>
              <a:ext uri="{FF2B5EF4-FFF2-40B4-BE49-F238E27FC236}">
                <a16:creationId xmlns:a16="http://schemas.microsoft.com/office/drawing/2014/main" id="{6D95F519-7F89-4485-B985-1344FB928941}"/>
              </a:ext>
            </a:extLst>
          </p:cNvPr>
          <p:cNvSpPr txBox="1"/>
          <p:nvPr/>
        </p:nvSpPr>
        <p:spPr>
          <a:xfrm>
            <a:off x="812796" y="635508"/>
            <a:ext cx="8280000" cy="114185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中で、修正特化係数が高い産業が地域で得意な産業であり、比較優位な産業である（下図）。修正特化係数は地域の産業別の生産額のシェアと全国の産業別の生産額のシェアを比較し、貿易を考慮した係数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修正特化係数が高い産業は、地域において、全国平均と比較して生産・販売のし易い状況であり、各地域が、この得意な産業を生かして、地域の特徴を生かして、地域産業構造を構築していくのが重要である。</a:t>
            </a:r>
            <a:endParaRPr lang="en-US" altLang="ja-JP" sz="1200" b="1" dirty="0">
              <a:latin typeface="Meiryo UI" pitchFamily="50" charset="-128"/>
              <a:ea typeface="Meiryo UI" pitchFamily="50" charset="-128"/>
            </a:endParaRPr>
          </a:p>
        </p:txBody>
      </p:sp>
      <p:sp>
        <p:nvSpPr>
          <p:cNvPr id="27" name="テキスト ボックス 26">
            <a:extLst>
              <a:ext uri="{FF2B5EF4-FFF2-40B4-BE49-F238E27FC236}">
                <a16:creationId xmlns:a16="http://schemas.microsoft.com/office/drawing/2014/main" id="{7A172DAE-2BA3-4F24-B0C9-FC77BDA36C0F}"/>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8" name="正方形/長方形 31">
            <a:extLst>
              <a:ext uri="{FF2B5EF4-FFF2-40B4-BE49-F238E27FC236}">
                <a16:creationId xmlns:a16="http://schemas.microsoft.com/office/drawing/2014/main" id="{3402FD9D-6B16-4933-959B-91CFF910DF84}"/>
              </a:ext>
            </a:extLst>
          </p:cNvPr>
          <p:cNvSpPr/>
          <p:nvPr/>
        </p:nvSpPr>
        <p:spPr bwMode="auto">
          <a:xfrm>
            <a:off x="1046487" y="154942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30" name="テキスト ボックス 10">
            <a:extLst>
              <a:ext uri="{FF2B5EF4-FFF2-40B4-BE49-F238E27FC236}">
                <a16:creationId xmlns:a16="http://schemas.microsoft.com/office/drawing/2014/main" id="{0E8035B5-4277-4F51-9483-4AFDB9ED5658}"/>
              </a:ext>
            </a:extLst>
          </p:cNvPr>
          <p:cNvSpPr txBox="1"/>
          <p:nvPr/>
        </p:nvSpPr>
        <p:spPr>
          <a:xfrm>
            <a:off x="5459186" y="4755882"/>
            <a:ext cx="3348000" cy="246221"/>
          </a:xfrm>
          <a:prstGeom prst="rect">
            <a:avLst/>
          </a:prstGeom>
          <a:no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r"/>
            <a:r>
              <a:rPr kumimoji="1" lang="ja-JP" altLang="en-US" sz="1000" b="1" dirty="0">
                <a:solidFill>
                  <a:srgbClr val="F79646"/>
                </a:solidFill>
              </a:rPr>
              <a:t>１以上は全国平均より高い（集積している）産業を意味する</a:t>
            </a:r>
          </a:p>
        </p:txBody>
      </p:sp>
      <p:cxnSp>
        <p:nvCxnSpPr>
          <p:cNvPr id="31" name="直線コネクタ 23">
            <a:extLst>
              <a:ext uri="{FF2B5EF4-FFF2-40B4-BE49-F238E27FC236}">
                <a16:creationId xmlns:a16="http://schemas.microsoft.com/office/drawing/2014/main" id="{B6DF26D8-9BDF-45D2-81B2-660C9C4A59BA}"/>
              </a:ext>
            </a:extLst>
          </p:cNvPr>
          <p:cNvCxnSpPr>
            <a:cxnSpLocks/>
          </p:cNvCxnSpPr>
          <p:nvPr/>
        </p:nvCxnSpPr>
        <p:spPr>
          <a:xfrm flipV="1">
            <a:off x="182880" y="4601726"/>
            <a:ext cx="8778240" cy="0"/>
          </a:xfrm>
          <a:prstGeom prst="line">
            <a:avLst/>
          </a:prstGeom>
          <a:noFill/>
          <a:ln w="6350" cap="flat" cmpd="sng" algn="ctr">
            <a:solidFill>
              <a:srgbClr val="FFC000"/>
            </a:solidFill>
            <a:prstDash val="solid"/>
          </a:ln>
          <a:effectLst/>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072000" cy="493058"/>
          </a:xfrm>
        </p:spPr>
        <p:txBody>
          <a:bodyPr/>
          <a:lstStyle/>
          <a:p>
            <a:r>
              <a:rPr lang="ja-JP" altLang="en-US" dirty="0">
                <a:latin typeface="Meiryo UI" pitchFamily="50" charset="-128"/>
                <a:ea typeface="Meiryo UI" pitchFamily="50" charset="-128"/>
              </a:rPr>
              <a:t>（３）域外から所得を獲得している産業は何か：産業別純移輸出額</a:t>
            </a:r>
            <a:endParaRPr kumimoji="1" lang="ja-JP" altLang="en-US" dirty="0">
              <a:latin typeface="Meiryo UI" pitchFamily="50" charset="-128"/>
              <a:ea typeface="Meiryo UI" pitchFamily="50" charset="-128"/>
            </a:endParaRPr>
          </a:p>
        </p:txBody>
      </p:sp>
      <p:cxnSp>
        <p:nvCxnSpPr>
          <p:cNvPr id="35" name="直線コネクタ 34"/>
          <p:cNvCxnSpPr/>
          <p:nvPr/>
        </p:nvCxnSpPr>
        <p:spPr bwMode="auto">
          <a:xfrm>
            <a:off x="2029856" y="3298500"/>
            <a:ext cx="0" cy="1701297"/>
          </a:xfrm>
          <a:prstGeom prst="line">
            <a:avLst/>
          </a:prstGeom>
          <a:noFill/>
          <a:ln w="12700" cap="flat" cmpd="sng" algn="ctr">
            <a:solidFill>
              <a:schemeClr val="bg1">
                <a:lumMod val="65000"/>
              </a:schemeClr>
            </a:solidFill>
            <a:prstDash val="solid"/>
            <a:round/>
            <a:headEnd type="none" w="med" len="med"/>
            <a:tailEnd type="none" w="med" len="med"/>
          </a:ln>
          <a:effectLst/>
        </p:spPr>
      </p:cxnSp>
      <p:sp>
        <p:nvSpPr>
          <p:cNvPr id="1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15</a:t>
            </a:fld>
            <a:endParaRPr lang="en-US" altLang="ja-JP" b="1" dirty="0">
              <a:latin typeface="Meiryo UI" pitchFamily="50" charset="-128"/>
              <a:ea typeface="Meiryo UI" pitchFamily="50" charset="-128"/>
            </a:endParaRPr>
          </a:p>
        </p:txBody>
      </p:sp>
      <p:sp>
        <p:nvSpPr>
          <p:cNvPr id="18" name="テキスト ボックス 17"/>
          <p:cNvSpPr txBox="1">
            <a:spLocks noChangeArrowheads="1"/>
          </p:cNvSpPr>
          <p:nvPr/>
        </p:nvSpPr>
        <p:spPr bwMode="auto">
          <a:xfrm>
            <a:off x="252000" y="2611282"/>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産業別純移輸出額</a:t>
            </a:r>
          </a:p>
        </p:txBody>
      </p:sp>
      <p:sp>
        <p:nvSpPr>
          <p:cNvPr id="19" name="正方形/長方形 18"/>
          <p:cNvSpPr/>
          <p:nvPr/>
        </p:nvSpPr>
        <p:spPr bwMode="auto">
          <a:xfrm>
            <a:off x="252000" y="1945008"/>
            <a:ext cx="8640000" cy="592222"/>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域外から所得を獲得している産業は○○、○○、○○、○○である。これらは、域内での生産額が大きい産業であり、地域で強みのある産業といえる。</a:t>
            </a:r>
          </a:p>
        </p:txBody>
      </p:sp>
      <p:sp>
        <p:nvSpPr>
          <p:cNvPr id="36" name="右矢印 35"/>
          <p:cNvSpPr/>
          <p:nvPr/>
        </p:nvSpPr>
        <p:spPr bwMode="auto">
          <a:xfrm>
            <a:off x="2121296" y="3365833"/>
            <a:ext cx="648000" cy="288000"/>
          </a:xfrm>
          <a:prstGeom prst="rightArrow">
            <a:avLst>
              <a:gd name="adj1" fmla="val 50000"/>
              <a:gd name="adj2" fmla="val 81750"/>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itchFamily="50" charset="-128"/>
              <a:ea typeface="Meiryo UI" pitchFamily="50" charset="-128"/>
            </a:endParaRPr>
          </a:p>
        </p:txBody>
      </p:sp>
      <p:sp>
        <p:nvSpPr>
          <p:cNvPr id="37" name="テキスト ボックス 36"/>
          <p:cNvSpPr txBox="1"/>
          <p:nvPr/>
        </p:nvSpPr>
        <p:spPr>
          <a:xfrm>
            <a:off x="2121296" y="3030831"/>
            <a:ext cx="1116000" cy="323165"/>
          </a:xfrm>
          <a:prstGeom prst="rect">
            <a:avLst/>
          </a:prstGeom>
          <a:solidFill>
            <a:srgbClr val="75DD75"/>
          </a:solidFill>
        </p:spPr>
        <p:txBody>
          <a:bodyPr wrap="square" rtlCol="0">
            <a:spAutoFit/>
          </a:bodyPr>
          <a:lstStyle/>
          <a:p>
            <a:pPr algn="ctr">
              <a:lnSpc>
                <a:spcPts val="900"/>
              </a:lnSpc>
            </a:pPr>
            <a:r>
              <a:rPr kumimoji="1" lang="ja-JP" altLang="en-US" sz="900" b="1" dirty="0">
                <a:latin typeface="Meiryo UI" pitchFamily="50" charset="-128"/>
                <a:ea typeface="Meiryo UI" pitchFamily="50" charset="-128"/>
              </a:rPr>
              <a:t>域外に所得が</a:t>
            </a:r>
            <a:endParaRPr kumimoji="1" lang="en-US" altLang="ja-JP" sz="900" b="1" dirty="0">
              <a:latin typeface="Meiryo UI" pitchFamily="50" charset="-128"/>
              <a:ea typeface="Meiryo UI" pitchFamily="50" charset="-128"/>
            </a:endParaRPr>
          </a:p>
          <a:p>
            <a:pPr algn="ctr">
              <a:lnSpc>
                <a:spcPts val="900"/>
              </a:lnSpc>
            </a:pPr>
            <a:r>
              <a:rPr kumimoji="1" lang="ja-JP" altLang="en-US" sz="900" b="1" dirty="0">
                <a:latin typeface="Meiryo UI" pitchFamily="50" charset="-128"/>
                <a:ea typeface="Meiryo UI" pitchFamily="50" charset="-128"/>
              </a:rPr>
              <a:t>流出している産業</a:t>
            </a:r>
          </a:p>
        </p:txBody>
      </p:sp>
      <p:sp>
        <p:nvSpPr>
          <p:cNvPr id="38" name="右矢印 37"/>
          <p:cNvSpPr/>
          <p:nvPr/>
        </p:nvSpPr>
        <p:spPr bwMode="auto">
          <a:xfrm flipH="1">
            <a:off x="1290416" y="3365833"/>
            <a:ext cx="648000" cy="288000"/>
          </a:xfrm>
          <a:prstGeom prst="rightArrow">
            <a:avLst>
              <a:gd name="adj1" fmla="val 50000"/>
              <a:gd name="adj2" fmla="val 81750"/>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itchFamily="50" charset="-128"/>
              <a:ea typeface="Meiryo UI" pitchFamily="50" charset="-128"/>
            </a:endParaRPr>
          </a:p>
        </p:txBody>
      </p:sp>
      <p:sp>
        <p:nvSpPr>
          <p:cNvPr id="39" name="テキスト ボックス 38"/>
          <p:cNvSpPr txBox="1"/>
          <p:nvPr/>
        </p:nvSpPr>
        <p:spPr>
          <a:xfrm>
            <a:off x="822416" y="3023457"/>
            <a:ext cx="1116000" cy="323165"/>
          </a:xfrm>
          <a:prstGeom prst="rect">
            <a:avLst/>
          </a:prstGeom>
          <a:solidFill>
            <a:srgbClr val="F79646"/>
          </a:solidFill>
        </p:spPr>
        <p:txBody>
          <a:bodyPr wrap="square" rtlCol="0">
            <a:spAutoFit/>
          </a:bodyPr>
          <a:lstStyle/>
          <a:p>
            <a:pPr algn="ctr">
              <a:lnSpc>
                <a:spcPts val="900"/>
              </a:lnSpc>
            </a:pPr>
            <a:r>
              <a:rPr kumimoji="1" lang="ja-JP" altLang="en-US" sz="900" b="1" dirty="0">
                <a:latin typeface="Meiryo UI" pitchFamily="50" charset="-128"/>
                <a:ea typeface="Meiryo UI" pitchFamily="50" charset="-128"/>
              </a:rPr>
              <a:t>域外から所得</a:t>
            </a:r>
            <a:r>
              <a:rPr lang="ja-JP" altLang="en-US" sz="900" b="1" dirty="0">
                <a:latin typeface="Meiryo UI" pitchFamily="50" charset="-128"/>
                <a:ea typeface="Meiryo UI" pitchFamily="50" charset="-128"/>
              </a:rPr>
              <a:t>を</a:t>
            </a:r>
            <a:endParaRPr kumimoji="1" lang="en-US" altLang="ja-JP" sz="900" b="1" dirty="0">
              <a:latin typeface="Meiryo UI" pitchFamily="50" charset="-128"/>
              <a:ea typeface="Meiryo UI" pitchFamily="50" charset="-128"/>
            </a:endParaRPr>
          </a:p>
          <a:p>
            <a:pPr algn="ctr">
              <a:lnSpc>
                <a:spcPts val="900"/>
              </a:lnSpc>
            </a:pPr>
            <a:r>
              <a:rPr lang="ja-JP" altLang="en-US" sz="900" b="1" dirty="0">
                <a:latin typeface="Meiryo UI" pitchFamily="50" charset="-128"/>
                <a:ea typeface="Meiryo UI" pitchFamily="50" charset="-128"/>
              </a:rPr>
              <a:t>獲得</a:t>
            </a:r>
            <a:r>
              <a:rPr kumimoji="1" lang="ja-JP" altLang="en-US" sz="900" b="1" dirty="0">
                <a:latin typeface="Meiryo UI" pitchFamily="50" charset="-128"/>
                <a:ea typeface="Meiryo UI" pitchFamily="50" charset="-128"/>
              </a:rPr>
              <a:t>している産業</a:t>
            </a:r>
          </a:p>
        </p:txBody>
      </p:sp>
      <p:sp>
        <p:nvSpPr>
          <p:cNvPr id="13" name="正方形/長方形 12"/>
          <p:cNvSpPr/>
          <p:nvPr/>
        </p:nvSpPr>
        <p:spPr>
          <a:xfrm>
            <a:off x="216000" y="636841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4" name="テキスト ボックス 3"/>
          <p:cNvSpPr txBox="1"/>
          <p:nvPr/>
        </p:nvSpPr>
        <p:spPr>
          <a:xfrm>
            <a:off x="6398473" y="3243664"/>
            <a:ext cx="2212848"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Ｐゴシック" panose="020B0600070205080204" pitchFamily="50" charset="-128"/>
                <a:ea typeface="ＭＳ Ｐゴシック" panose="020B0600070205080204" pitchFamily="50" charset="-128"/>
              </a:rPr>
              <a:t>純移輸出額 </a:t>
            </a:r>
            <a:r>
              <a:rPr lang="ja-JP" altLang="en-US" sz="1600" b="1" dirty="0">
                <a:latin typeface="Meiryo UI" pitchFamily="50" charset="-128"/>
                <a:ea typeface="Meiryo UI" pitchFamily="50" charset="-128"/>
              </a:rPr>
              <a:t>△△</a:t>
            </a:r>
            <a:r>
              <a:rPr kumimoji="1" lang="en-US" altLang="ja-JP" sz="1600" dirty="0">
                <a:latin typeface="ＭＳ Ｐゴシック" panose="020B0600070205080204" pitchFamily="50" charset="-128"/>
                <a:ea typeface="ＭＳ Ｐゴシック" panose="020B0600070205080204" pitchFamily="50" charset="-128"/>
              </a:rPr>
              <a:t> </a:t>
            </a:r>
            <a:r>
              <a:rPr kumimoji="1" lang="ja-JP" altLang="en-US" sz="1600" dirty="0">
                <a:latin typeface="ＭＳ Ｐゴシック" panose="020B0600070205080204" pitchFamily="50" charset="-128"/>
                <a:ea typeface="ＭＳ Ｐゴシック" panose="020B0600070205080204" pitchFamily="50" charset="-128"/>
              </a:rPr>
              <a:t>億円</a:t>
            </a:r>
          </a:p>
        </p:txBody>
      </p:sp>
      <p:sp>
        <p:nvSpPr>
          <p:cNvPr id="16" name="テキスト ボックス 2"/>
          <p:cNvSpPr txBox="1"/>
          <p:nvPr/>
        </p:nvSpPr>
        <p:spPr>
          <a:xfrm>
            <a:off x="5413634" y="3271738"/>
            <a:ext cx="992667" cy="307777"/>
          </a:xfrm>
          <a:prstGeom prst="rect">
            <a:avLst/>
          </a:prstGeom>
          <a:noFill/>
        </p:spPr>
        <p:txBody>
          <a:bodyPr wrap="square" rtlCol="0">
            <a:spAutoFit/>
          </a:bodyPr>
          <a:lstStyle/>
          <a:p>
            <a:r>
              <a:rPr lang="ja-JP" altLang="en-US" sz="1400" b="1" dirty="0">
                <a:latin typeface="Meiryo UI" pitchFamily="50" charset="-128"/>
                <a:ea typeface="Meiryo UI" pitchFamily="50" charset="-128"/>
              </a:rPr>
              <a:t>○○市</a:t>
            </a:r>
            <a:endParaRPr kumimoji="1" lang="ja-JP" altLang="en-US" sz="1800" dirty="0">
              <a:latin typeface="ＭＳ Ｐゴシック" panose="020B0600070205080204" pitchFamily="50" charset="-128"/>
              <a:ea typeface="ＭＳ Ｐゴシック" panose="020B0600070205080204" pitchFamily="50" charset="-128"/>
            </a:endParaRPr>
          </a:p>
        </p:txBody>
      </p:sp>
      <p:sp>
        <p:nvSpPr>
          <p:cNvPr id="20" name="テキスト ボックス 19">
            <a:extLst>
              <a:ext uri="{FF2B5EF4-FFF2-40B4-BE49-F238E27FC236}">
                <a16:creationId xmlns:a16="http://schemas.microsoft.com/office/drawing/2014/main" id="{0DF6EA69-BF2A-405E-ACBB-D7585D225B7A}"/>
              </a:ext>
            </a:extLst>
          </p:cNvPr>
          <p:cNvSpPr txBox="1"/>
          <p:nvPr/>
        </p:nvSpPr>
        <p:spPr>
          <a:xfrm>
            <a:off x="774504" y="649754"/>
            <a:ext cx="8280000" cy="1212048"/>
          </a:xfrm>
          <a:prstGeom prst="roundRect">
            <a:avLst/>
          </a:prstGeom>
          <a:noFill/>
          <a:ln w="28575">
            <a:solidFill>
              <a:srgbClr val="CC0066"/>
            </a:solidFill>
            <a:prstDash val="sysDash"/>
          </a:ln>
        </p:spPr>
        <p:txBody>
          <a:bodyPr wrap="square" lIns="72000" rIns="36000"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各産業の中で、地域外に財・サービスを販売し、所得をどの程度獲得しているかを把握する（下図）。各産業では地域外に販売（移出）する場合と地域外から購入（移入）する場合があり、その合計値（ネット）としての純移輸出額を示してい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の純移輸出額がプラスとなっている産業は、モノやサービスの販売（移出）が購入（移入）よりも多く、域外への支払い額よりも域外からの受取り額の方が多く、域外から所得を獲得できる強みのある産業である。</a:t>
            </a:r>
            <a:endParaRPr lang="en-US" altLang="ja-JP" sz="1200" b="1" dirty="0">
              <a:latin typeface="Meiryo UI" pitchFamily="50" charset="-128"/>
              <a:ea typeface="Meiryo UI" pitchFamily="50" charset="-128"/>
            </a:endParaRPr>
          </a:p>
        </p:txBody>
      </p:sp>
      <p:sp>
        <p:nvSpPr>
          <p:cNvPr id="21" name="テキスト ボックス 20">
            <a:extLst>
              <a:ext uri="{FF2B5EF4-FFF2-40B4-BE49-F238E27FC236}">
                <a16:creationId xmlns:a16="http://schemas.microsoft.com/office/drawing/2014/main" id="{8576F183-09F4-47A7-9D60-53707B2C401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3" name="正方形/長方形 31">
            <a:extLst>
              <a:ext uri="{FF2B5EF4-FFF2-40B4-BE49-F238E27FC236}">
                <a16:creationId xmlns:a16="http://schemas.microsoft.com/office/drawing/2014/main" id="{AEFFBCCB-6B92-487E-9F48-1576CA1DF8E3}"/>
              </a:ext>
            </a:extLst>
          </p:cNvPr>
          <p:cNvSpPr/>
          <p:nvPr/>
        </p:nvSpPr>
        <p:spPr bwMode="auto">
          <a:xfrm>
            <a:off x="1106200" y="160256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idx="4294967295"/>
          </p:nvPr>
        </p:nvSpPr>
        <p:spPr>
          <a:xfrm>
            <a:off x="0" y="2160000"/>
            <a:ext cx="9144000" cy="707886"/>
          </a:xfrm>
          <a:solidFill>
            <a:srgbClr val="D3F9EB"/>
          </a:solidFill>
        </p:spPr>
        <p:txBody>
          <a:bodyPr wrap="square" rtlCol="0">
            <a:spAutoFit/>
          </a:bodyPr>
          <a:lstStyle/>
          <a:p>
            <a:pPr algn="ctr"/>
            <a:r>
              <a:rPr lang="ja-JP" altLang="en-US" sz="4000" kern="1200" dirty="0">
                <a:solidFill>
                  <a:schemeClr val="tx1">
                    <a:lumMod val="75000"/>
                    <a:lumOff val="25000"/>
                  </a:schemeClr>
                </a:solidFill>
                <a:cs typeface="+mn-cs"/>
              </a:rPr>
              <a:t>２</a:t>
            </a:r>
            <a:r>
              <a:rPr lang="ja-JP" altLang="ja-JP" sz="4000" kern="1200" dirty="0">
                <a:solidFill>
                  <a:schemeClr val="tx1">
                    <a:lumMod val="75000"/>
                    <a:lumOff val="25000"/>
                  </a:schemeClr>
                </a:solidFill>
                <a:latin typeface="Meiryo UI" pitchFamily="50" charset="-128"/>
                <a:ea typeface="Meiryo UI" pitchFamily="50" charset="-128"/>
                <a:cs typeface="+mn-cs"/>
              </a:rPr>
              <a:t>－２．粗利益（付加価値）の分析</a:t>
            </a:r>
            <a:endParaRPr lang="en-US" altLang="ja-JP" sz="4000" kern="1200" dirty="0">
              <a:solidFill>
                <a:schemeClr val="tx1">
                  <a:lumMod val="75000"/>
                  <a:lumOff val="25000"/>
                </a:schemeClr>
              </a:solidFill>
              <a:latin typeface="Meiryo UI" pitchFamily="50" charset="-128"/>
              <a:ea typeface="Meiryo UI" pitchFamily="50" charset="-128"/>
              <a:cs typeface="+mn-cs"/>
            </a:endParaRPr>
          </a:p>
        </p:txBody>
      </p:sp>
      <p:sp>
        <p:nvSpPr>
          <p:cNvPr id="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16</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4BECF41C-C8D7-489B-B544-6D3FDA695A94}"/>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100" dirty="0"/>
              <a:t>（１）地域で所得</a:t>
            </a:r>
            <a:r>
              <a:rPr lang="en-US" altLang="ja-JP" sz="2100" dirty="0"/>
              <a:t>(</a:t>
            </a:r>
            <a:r>
              <a:rPr lang="ja-JP" altLang="en-US" sz="2100" dirty="0"/>
              <a:t>付加価値</a:t>
            </a:r>
            <a:r>
              <a:rPr lang="en-US" altLang="ja-JP" sz="2100" dirty="0"/>
              <a:t>)</a:t>
            </a:r>
            <a:r>
              <a:rPr lang="ja-JP" altLang="en-US" sz="2100" dirty="0"/>
              <a:t>を稼いでいる産業は何か①：産業別付加価値額</a:t>
            </a:r>
            <a:endParaRPr kumimoji="1" lang="ja-JP" altLang="en-US" sz="2100"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17</a:t>
            </a:fld>
            <a:endParaRPr lang="en-US" altLang="ja-JP" dirty="0"/>
          </a:p>
        </p:txBody>
      </p:sp>
      <p:sp>
        <p:nvSpPr>
          <p:cNvPr id="4" name="テキスト ボックス 3"/>
          <p:cNvSpPr txBox="1">
            <a:spLocks noChangeArrowheads="1"/>
          </p:cNvSpPr>
          <p:nvPr/>
        </p:nvSpPr>
        <p:spPr bwMode="auto">
          <a:xfrm>
            <a:off x="252000" y="242641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産業別付加価値額</a:t>
            </a:r>
          </a:p>
        </p:txBody>
      </p:sp>
      <p:sp>
        <p:nvSpPr>
          <p:cNvPr id="6" name="正方形/長方形 15"/>
          <p:cNvSpPr/>
          <p:nvPr/>
        </p:nvSpPr>
        <p:spPr bwMode="auto">
          <a:xfrm>
            <a:off x="252000" y="1776743"/>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付加価値額が最も大きい産業は○○で○○億円であり、次いで○○、○○、○○の付加価値額が大きい。</a:t>
            </a:r>
          </a:p>
        </p:txBody>
      </p:sp>
      <p:sp>
        <p:nvSpPr>
          <p:cNvPr id="8" name="テキスト ボックス 1"/>
          <p:cNvSpPr txBox="1"/>
          <p:nvPr/>
        </p:nvSpPr>
        <p:spPr>
          <a:xfrm>
            <a:off x="6010674" y="3061584"/>
            <a:ext cx="2688336"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ゴシック" panose="020B0609070205080204" pitchFamily="49" charset="-128"/>
                <a:ea typeface="ＭＳ ゴシック" panose="020B0609070205080204" pitchFamily="49" charset="-128"/>
              </a:rPr>
              <a:t>付加価値額 </a:t>
            </a:r>
            <a:r>
              <a:rPr lang="ja-JP" altLang="en-US" sz="1600" b="1" dirty="0">
                <a:latin typeface="Meiryo UI" pitchFamily="50" charset="-128"/>
                <a:ea typeface="Meiryo UI" pitchFamily="50" charset="-128"/>
              </a:rPr>
              <a:t>△△</a:t>
            </a:r>
            <a:r>
              <a:rPr kumimoji="1" lang="en-US" altLang="ja-JP" sz="1600" dirty="0">
                <a:latin typeface="ＭＳ ゴシック" panose="020B0609070205080204" pitchFamily="49" charset="-128"/>
                <a:ea typeface="ＭＳ ゴシック" panose="020B0609070205080204" pitchFamily="49" charset="-128"/>
              </a:rPr>
              <a:t> </a:t>
            </a:r>
            <a:r>
              <a:rPr kumimoji="1" lang="ja-JP" altLang="en-US" sz="1600" dirty="0">
                <a:latin typeface="ＭＳ ゴシック" panose="020B0609070205080204" pitchFamily="49" charset="-128"/>
                <a:ea typeface="ＭＳ ゴシック" panose="020B0609070205080204" pitchFamily="49" charset="-128"/>
              </a:rPr>
              <a:t>億円</a:t>
            </a:r>
          </a:p>
        </p:txBody>
      </p:sp>
      <p:sp>
        <p:nvSpPr>
          <p:cNvPr id="9" name="テキスト ボックス 2"/>
          <p:cNvSpPr txBox="1"/>
          <p:nvPr/>
        </p:nvSpPr>
        <p:spPr>
          <a:xfrm>
            <a:off x="5241679" y="3076973"/>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1" name="正方形/長方形 10"/>
          <p:cNvSpPr/>
          <p:nvPr/>
        </p:nvSpPr>
        <p:spPr>
          <a:xfrm>
            <a:off x="216000" y="6357282"/>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「国民経済計算」、「県民経済計算」、「経済センサス」、「工業統計」等より作成</a:t>
            </a:r>
          </a:p>
        </p:txBody>
      </p:sp>
      <p:sp>
        <p:nvSpPr>
          <p:cNvPr id="12" name="テキスト ボックス 11">
            <a:extLst>
              <a:ext uri="{FF2B5EF4-FFF2-40B4-BE49-F238E27FC236}">
                <a16:creationId xmlns:a16="http://schemas.microsoft.com/office/drawing/2014/main" id="{DE300860-3E93-4EC2-A29D-D8D32FE2C8FC}"/>
              </a:ext>
            </a:extLst>
          </p:cNvPr>
          <p:cNvSpPr txBox="1"/>
          <p:nvPr/>
        </p:nvSpPr>
        <p:spPr>
          <a:xfrm>
            <a:off x="820109" y="670972"/>
            <a:ext cx="8280000" cy="98559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下図の付加価値額（≒</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）は、売上額（生産額）から外注費等の中間投入を除いた額であり、地域住民の所得として計上される金額である。全ての市区町村の全ての産業の付加価値を合計すると、我が国の</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になる。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ここではまず、産業別付加価値額より、地域の中で所得を稼いでいる産業が何かを把握する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A4B2B565-3CAC-4FB8-9DBF-F849CB6E43B4}"/>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03C3636C-49D9-42DD-9477-D0CFF7178ED5}"/>
              </a:ext>
            </a:extLst>
          </p:cNvPr>
          <p:cNvSpPr/>
          <p:nvPr/>
        </p:nvSpPr>
        <p:spPr bwMode="auto">
          <a:xfrm>
            <a:off x="1120365" y="141247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64581007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p:cNvSpPr>
            <a:spLocks noGrp="1"/>
          </p:cNvSpPr>
          <p:nvPr>
            <p:ph type="ctrTitle"/>
          </p:nvPr>
        </p:nvSpPr>
        <p:spPr>
          <a:xfrm>
            <a:off x="0" y="1"/>
            <a:ext cx="9144000" cy="493058"/>
          </a:xfrm>
        </p:spPr>
        <p:txBody>
          <a:bodyPr/>
          <a:lstStyle/>
          <a:p>
            <a:r>
              <a:rPr lang="ja-JP" altLang="en-US" sz="2000" dirty="0">
                <a:latin typeface="Meiryo UI" pitchFamily="50" charset="-128"/>
                <a:ea typeface="Meiryo UI" pitchFamily="50" charset="-128"/>
              </a:rPr>
              <a:t>（１）地域で所得</a:t>
            </a:r>
            <a:r>
              <a:rPr lang="en-US" altLang="ja-JP" sz="2000" dirty="0">
                <a:latin typeface="Meiryo UI" pitchFamily="50" charset="-128"/>
                <a:ea typeface="Meiryo UI" pitchFamily="50" charset="-128"/>
              </a:rPr>
              <a:t>(</a:t>
            </a:r>
            <a:r>
              <a:rPr lang="ja-JP" altLang="en-US" sz="2000" dirty="0">
                <a:latin typeface="Meiryo UI" pitchFamily="50" charset="-128"/>
                <a:ea typeface="Meiryo UI" pitchFamily="50" charset="-128"/>
              </a:rPr>
              <a:t>付加価値</a:t>
            </a:r>
            <a:r>
              <a:rPr lang="en-US" altLang="ja-JP" sz="2000" dirty="0">
                <a:latin typeface="Meiryo UI" pitchFamily="50" charset="-128"/>
                <a:ea typeface="Meiryo UI" pitchFamily="50" charset="-128"/>
              </a:rPr>
              <a:t>)</a:t>
            </a:r>
            <a:r>
              <a:rPr lang="ja-JP" altLang="en-US" sz="2000" dirty="0">
                <a:latin typeface="Meiryo UI" pitchFamily="50" charset="-128"/>
                <a:ea typeface="Meiryo UI" pitchFamily="50" charset="-128"/>
              </a:rPr>
              <a:t>を稼いでいる産業は何か②：産業別付加価値構成比</a:t>
            </a:r>
          </a:p>
        </p:txBody>
      </p:sp>
      <p:sp>
        <p:nvSpPr>
          <p:cNvPr id="26" name="テキスト ボックス 25"/>
          <p:cNvSpPr txBox="1">
            <a:spLocks noChangeArrowheads="1"/>
          </p:cNvSpPr>
          <p:nvPr/>
        </p:nvSpPr>
        <p:spPr bwMode="auto">
          <a:xfrm>
            <a:off x="252000" y="239806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産業別付加</a:t>
            </a:r>
            <a:r>
              <a:rPr lang="ja-JP" altLang="en-US" sz="1400" b="1">
                <a:solidFill>
                  <a:schemeClr val="bg1"/>
                </a:solidFill>
                <a:latin typeface="Meiryo UI" pitchFamily="50" charset="-128"/>
                <a:ea typeface="Meiryo UI" pitchFamily="50" charset="-128"/>
              </a:rPr>
              <a:t>価値額構成比</a:t>
            </a:r>
            <a:endParaRPr lang="ja-JP" altLang="en-US" sz="1400" b="1" dirty="0">
              <a:solidFill>
                <a:schemeClr val="bg1"/>
              </a:solidFill>
              <a:latin typeface="Meiryo UI" pitchFamily="50" charset="-128"/>
              <a:ea typeface="Meiryo UI" pitchFamily="50" charset="-128"/>
            </a:endParaRPr>
          </a:p>
        </p:txBody>
      </p:sp>
      <p:sp>
        <p:nvSpPr>
          <p:cNvPr id="20" name="テキスト ボックス 19"/>
          <p:cNvSpPr txBox="1"/>
          <p:nvPr/>
        </p:nvSpPr>
        <p:spPr>
          <a:xfrm>
            <a:off x="1153992" y="2868255"/>
            <a:ext cx="1728000" cy="460382"/>
          </a:xfrm>
          <a:prstGeom prst="rect">
            <a:avLst/>
          </a:prstGeom>
          <a:solidFill>
            <a:srgbClr val="F79646"/>
          </a:solidFill>
        </p:spPr>
        <p:txBody>
          <a:bodyPr wrap="square" rtlCol="0">
            <a:spAutoFit/>
          </a:bodyPr>
          <a:lstStyle/>
          <a:p>
            <a:pPr algn="ctr">
              <a:lnSpc>
                <a:spcPts val="1400"/>
              </a:lnSpc>
            </a:pPr>
            <a:r>
              <a:rPr lang="ja-JP" altLang="en-US" sz="1200" b="1" dirty="0">
                <a:latin typeface="Meiryo UI" pitchFamily="50" charset="-128"/>
                <a:ea typeface="Meiryo UI" pitchFamily="50" charset="-128"/>
              </a:rPr>
              <a:t>地域の中で所得を</a:t>
            </a:r>
            <a:endParaRPr lang="en-US" altLang="ja-JP" sz="1200" b="1" dirty="0">
              <a:latin typeface="Meiryo UI" pitchFamily="50" charset="-128"/>
              <a:ea typeface="Meiryo UI" pitchFamily="50" charset="-128"/>
            </a:endParaRPr>
          </a:p>
          <a:p>
            <a:pPr algn="ctr">
              <a:lnSpc>
                <a:spcPts val="1400"/>
              </a:lnSpc>
            </a:pPr>
            <a:r>
              <a:rPr lang="ja-JP" altLang="en-US" sz="1200" b="1" dirty="0">
                <a:latin typeface="Meiryo UI" pitchFamily="50" charset="-128"/>
                <a:ea typeface="Meiryo UI" pitchFamily="50" charset="-128"/>
              </a:rPr>
              <a:t>稼いでいる</a:t>
            </a:r>
            <a:r>
              <a:rPr kumimoji="1" lang="ja-JP" altLang="en-US" sz="1200" b="1" dirty="0">
                <a:latin typeface="Meiryo UI" pitchFamily="50" charset="-128"/>
                <a:ea typeface="Meiryo UI" pitchFamily="50" charset="-128"/>
              </a:rPr>
              <a:t>産業</a:t>
            </a:r>
          </a:p>
        </p:txBody>
      </p:sp>
      <p:sp>
        <p:nvSpPr>
          <p:cNvPr id="2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18</a:t>
            </a:fld>
            <a:endParaRPr lang="en-US" altLang="ja-JP" b="1" dirty="0">
              <a:latin typeface="Meiryo UI" pitchFamily="50" charset="-128"/>
              <a:ea typeface="Meiryo UI" pitchFamily="50" charset="-128"/>
            </a:endParaRPr>
          </a:p>
        </p:txBody>
      </p:sp>
      <p:sp>
        <p:nvSpPr>
          <p:cNvPr id="16" name="正方形/長方形 15"/>
          <p:cNvSpPr/>
          <p:nvPr/>
        </p:nvSpPr>
        <p:spPr bwMode="auto">
          <a:xfrm>
            <a:off x="252000" y="1753200"/>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付加価値を最も生み出しているのは○○であり、次いで○○、○○、○○である。</a:t>
            </a:r>
          </a:p>
        </p:txBody>
      </p:sp>
      <p:sp>
        <p:nvSpPr>
          <p:cNvPr id="2" name="テキスト ボックス 1"/>
          <p:cNvSpPr txBox="1"/>
          <p:nvPr/>
        </p:nvSpPr>
        <p:spPr>
          <a:xfrm>
            <a:off x="6010674" y="2965689"/>
            <a:ext cx="2688336"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ゴシック" panose="020B0609070205080204" pitchFamily="49" charset="-128"/>
                <a:ea typeface="ＭＳ ゴシック" panose="020B0609070205080204" pitchFamily="49" charset="-128"/>
              </a:rPr>
              <a:t>付加価値額 </a:t>
            </a:r>
            <a:r>
              <a:rPr lang="ja-JP" altLang="en-US" sz="1600" b="1" dirty="0">
                <a:latin typeface="Meiryo UI" pitchFamily="50" charset="-128"/>
                <a:ea typeface="Meiryo UI" pitchFamily="50" charset="-128"/>
              </a:rPr>
              <a:t>△△</a:t>
            </a:r>
            <a:r>
              <a:rPr kumimoji="1" lang="en-US" altLang="ja-JP" sz="1600" dirty="0">
                <a:latin typeface="ＭＳ ゴシック" panose="020B0609070205080204" pitchFamily="49" charset="-128"/>
                <a:ea typeface="ＭＳ ゴシック" panose="020B0609070205080204" pitchFamily="49" charset="-128"/>
              </a:rPr>
              <a:t> </a:t>
            </a:r>
            <a:r>
              <a:rPr kumimoji="1" lang="ja-JP" altLang="en-US" sz="1600" dirty="0">
                <a:latin typeface="ＭＳ ゴシック" panose="020B0609070205080204" pitchFamily="49" charset="-128"/>
                <a:ea typeface="ＭＳ ゴシック" panose="020B0609070205080204" pitchFamily="49" charset="-128"/>
              </a:rPr>
              <a:t>億円</a:t>
            </a:r>
          </a:p>
        </p:txBody>
      </p:sp>
      <p:sp>
        <p:nvSpPr>
          <p:cNvPr id="3" name="テキスト ボックス 2"/>
          <p:cNvSpPr txBox="1"/>
          <p:nvPr/>
        </p:nvSpPr>
        <p:spPr>
          <a:xfrm>
            <a:off x="5241679" y="2981078"/>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3" name="正方形/長方形 12"/>
          <p:cNvSpPr/>
          <p:nvPr/>
        </p:nvSpPr>
        <p:spPr>
          <a:xfrm>
            <a:off x="216000" y="6354554"/>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「国民経済計算」、「県民経済計算」、「経済センサス」、「工業統計」等より作成</a:t>
            </a:r>
          </a:p>
        </p:txBody>
      </p:sp>
      <p:sp>
        <p:nvSpPr>
          <p:cNvPr id="15" name="テキスト ボックス 14">
            <a:extLst>
              <a:ext uri="{FF2B5EF4-FFF2-40B4-BE49-F238E27FC236}">
                <a16:creationId xmlns:a16="http://schemas.microsoft.com/office/drawing/2014/main" id="{4B32CF2A-7A08-4BBC-A49A-3B36A9DB7868}"/>
              </a:ext>
            </a:extLst>
          </p:cNvPr>
          <p:cNvSpPr txBox="1"/>
          <p:nvPr/>
        </p:nvSpPr>
        <p:spPr>
          <a:xfrm>
            <a:off x="820109" y="660514"/>
            <a:ext cx="8280000" cy="97674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ここでは、産業別の生産額のシェアと同様に、産業別の付加価値のシェアを全国平均の産業別の付加価値のシェアと比較する。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付加価値のシェアが全国の付加価値のシェアよりも高い産業が付加価値でみた場合の得意な産業であり、比較優位な産業である。そして、これらの産業は地域において生産・販売をしやすい産業である。</a:t>
            </a:r>
            <a:endParaRPr lang="en-US" altLang="ja-JP" sz="1200" b="1" dirty="0">
              <a:latin typeface="Meiryo UI" pitchFamily="50" charset="-128"/>
              <a:ea typeface="Meiryo UI" pitchFamily="50" charset="-128"/>
            </a:endParaRPr>
          </a:p>
        </p:txBody>
      </p:sp>
      <p:sp>
        <p:nvSpPr>
          <p:cNvPr id="17" name="テキスト ボックス 16">
            <a:extLst>
              <a:ext uri="{FF2B5EF4-FFF2-40B4-BE49-F238E27FC236}">
                <a16:creationId xmlns:a16="http://schemas.microsoft.com/office/drawing/2014/main" id="{57130135-4C1E-41D8-8CC9-FE6E13216495}"/>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E06331B4-BBD6-4A26-9829-4FE80A22D8BB}"/>
              </a:ext>
            </a:extLst>
          </p:cNvPr>
          <p:cNvSpPr/>
          <p:nvPr/>
        </p:nvSpPr>
        <p:spPr bwMode="auto">
          <a:xfrm>
            <a:off x="1120365" y="1395118"/>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タイトル 24"/>
          <p:cNvSpPr>
            <a:spLocks noGrp="1"/>
          </p:cNvSpPr>
          <p:nvPr>
            <p:ph type="ctrTitle"/>
          </p:nvPr>
        </p:nvSpPr>
        <p:spPr>
          <a:xfrm>
            <a:off x="0" y="1"/>
            <a:ext cx="9144000" cy="493058"/>
          </a:xfrm>
          <a:noFill/>
          <a:ln w="9525">
            <a:noFill/>
            <a:miter lim="800000"/>
            <a:headEnd/>
            <a:tailEnd/>
          </a:ln>
        </p:spPr>
        <p:txBody>
          <a:bodyPr vert="horz" wrap="square" lIns="0" tIns="45720" rIns="0" bIns="45720" numCol="1" anchor="b" anchorCtr="0" compatLnSpc="1">
            <a:prstTxWarp prst="textNoShape">
              <a:avLst/>
            </a:prstTxWarp>
          </a:bodyPr>
          <a:lstStyle/>
          <a:p>
            <a:r>
              <a:rPr lang="ja-JP" altLang="en-US" sz="2300" dirty="0">
                <a:latin typeface="Meiryo UI" pitchFamily="50" charset="-128"/>
                <a:ea typeface="Meiryo UI" pitchFamily="50" charset="-128"/>
              </a:rPr>
              <a:t>（２）地域の産業の稼ぐ力</a:t>
            </a:r>
            <a:r>
              <a:rPr lang="en-US" altLang="ja-JP" sz="2300" dirty="0">
                <a:latin typeface="Meiryo UI" pitchFamily="50" charset="-128"/>
                <a:ea typeface="Meiryo UI" pitchFamily="50" charset="-128"/>
              </a:rPr>
              <a:t>(1</a:t>
            </a:r>
            <a:r>
              <a:rPr lang="ja-JP" altLang="en-US" sz="2300" dirty="0">
                <a:latin typeface="Meiryo UI" pitchFamily="50" charset="-128"/>
                <a:ea typeface="Meiryo UI" pitchFamily="50" charset="-128"/>
              </a:rPr>
              <a:t>人当たり付加価値額</a:t>
            </a:r>
            <a:r>
              <a:rPr lang="en-US" altLang="ja-JP" sz="2300" dirty="0">
                <a:latin typeface="Meiryo UI" pitchFamily="50" charset="-128"/>
                <a:ea typeface="Meiryo UI" pitchFamily="50" charset="-128"/>
              </a:rPr>
              <a:t>)</a:t>
            </a:r>
            <a:r>
              <a:rPr lang="ja-JP" altLang="en-US" sz="2300" dirty="0">
                <a:latin typeface="Meiryo UI" pitchFamily="50" charset="-128"/>
                <a:ea typeface="Meiryo UI" pitchFamily="50" charset="-128"/>
              </a:rPr>
              <a:t>：第</a:t>
            </a:r>
            <a:r>
              <a:rPr lang="en-US" altLang="ja-JP" sz="2300" dirty="0">
                <a:latin typeface="Meiryo UI" pitchFamily="50" charset="-128"/>
                <a:ea typeface="Meiryo UI" pitchFamily="50" charset="-128"/>
              </a:rPr>
              <a:t>1</a:t>
            </a:r>
            <a:r>
              <a:rPr lang="ja-JP" altLang="en-US" sz="2300" dirty="0">
                <a:latin typeface="Meiryo UI" pitchFamily="50" charset="-128"/>
                <a:ea typeface="Meiryo UI" pitchFamily="50" charset="-128"/>
              </a:rPr>
              <a:t>次・</a:t>
            </a:r>
            <a:r>
              <a:rPr lang="en-US" altLang="ja-JP" sz="2300" dirty="0">
                <a:latin typeface="Meiryo UI" pitchFamily="50" charset="-128"/>
                <a:ea typeface="Meiryo UI" pitchFamily="50" charset="-128"/>
              </a:rPr>
              <a:t>2</a:t>
            </a:r>
            <a:r>
              <a:rPr lang="ja-JP" altLang="en-US" sz="2300" dirty="0">
                <a:latin typeface="Meiryo UI" pitchFamily="50" charset="-128"/>
                <a:ea typeface="Meiryo UI" pitchFamily="50" charset="-128"/>
              </a:rPr>
              <a:t>次・</a:t>
            </a:r>
            <a:r>
              <a:rPr lang="en-US" altLang="ja-JP" sz="2300" dirty="0">
                <a:latin typeface="Meiryo UI" pitchFamily="50" charset="-128"/>
                <a:ea typeface="Meiryo UI" pitchFamily="50" charset="-128"/>
              </a:rPr>
              <a:t>3</a:t>
            </a:r>
            <a:r>
              <a:rPr lang="ja-JP" altLang="en-US" sz="2300" dirty="0">
                <a:latin typeface="Meiryo UI" pitchFamily="50" charset="-128"/>
                <a:ea typeface="Meiryo UI" pitchFamily="50" charset="-128"/>
              </a:rPr>
              <a:t>次別</a:t>
            </a:r>
          </a:p>
        </p:txBody>
      </p:sp>
      <p:sp>
        <p:nvSpPr>
          <p:cNvPr id="10" name="テキスト ボックス 9"/>
          <p:cNvSpPr txBox="1">
            <a:spLocks noChangeArrowheads="1"/>
          </p:cNvSpPr>
          <p:nvPr/>
        </p:nvSpPr>
        <p:spPr bwMode="auto">
          <a:xfrm>
            <a:off x="252000" y="26208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従業者１人当たり付加価値額（労働生産性）</a:t>
            </a:r>
          </a:p>
        </p:txBody>
      </p:sp>
      <p:sp>
        <p:nvSpPr>
          <p:cNvPr id="20" name="正方形/長方形 19"/>
          <p:cNvSpPr/>
          <p:nvPr/>
        </p:nvSpPr>
        <p:spPr bwMode="auto">
          <a:xfrm>
            <a:off x="252000" y="1942940"/>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全産業の労働生産性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住宅賃貸業を含まない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を見ると全国、県、人口同規模地域のいずれと比較しても○○。産業別には、人口同規模地域と比較するとどの産業でも労働生産性は○○水準である。</a:t>
            </a:r>
          </a:p>
        </p:txBody>
      </p:sp>
      <p:sp>
        <p:nvSpPr>
          <p:cNvPr id="14" name="正方形/長方形 13"/>
          <p:cNvSpPr/>
          <p:nvPr/>
        </p:nvSpPr>
        <p:spPr>
          <a:xfrm>
            <a:off x="170468" y="6123470"/>
            <a:ext cx="5863072" cy="307777"/>
          </a:xfrm>
          <a:prstGeom prst="rect">
            <a:avLst/>
          </a:prstGeom>
        </p:spPr>
        <p:txBody>
          <a:bodyPr wrap="square">
            <a:spAutoFit/>
          </a:bodyPr>
          <a:lstStyle/>
          <a:p>
            <a:pPr marL="180975" indent="-180975" algn="just">
              <a:spcBef>
                <a:spcPts val="300"/>
              </a:spcBef>
              <a:spcAft>
                <a:spcPts val="400"/>
              </a:spcAft>
              <a:buClr>
                <a:srgbClr val="002060"/>
              </a:buClr>
              <a:defRPr/>
            </a:pPr>
            <a:r>
              <a:rPr lang="ja-JP" altLang="en-US" sz="700" dirty="0">
                <a:latin typeface="Meiryo UI" pitchFamily="50" charset="-128"/>
                <a:ea typeface="Meiryo UI" pitchFamily="50" charset="-128"/>
              </a:rPr>
              <a:t>注）</a:t>
            </a:r>
            <a:r>
              <a:rPr lang="en-US" altLang="ja-JP" sz="700" dirty="0">
                <a:latin typeface="Meiryo UI" pitchFamily="50" charset="-128"/>
                <a:ea typeface="Meiryo UI" pitchFamily="50" charset="-128"/>
              </a:rPr>
              <a:t>	</a:t>
            </a:r>
            <a:r>
              <a:rPr lang="ja-JP" altLang="en-US" sz="700" dirty="0">
                <a:latin typeface="Meiryo UI" pitchFamily="50" charset="-128"/>
                <a:ea typeface="Meiryo UI" pitchFamily="50" charset="-128"/>
              </a:rPr>
              <a:t>国民経済計算の不動産業には帰属家賃が含まれており、地域経済循環分析用データの産業分類でも第</a:t>
            </a:r>
            <a:r>
              <a:rPr lang="en-US" altLang="ja-JP" sz="700" dirty="0">
                <a:latin typeface="Meiryo UI" pitchFamily="50" charset="-128"/>
                <a:ea typeface="Meiryo UI" pitchFamily="50" charset="-128"/>
              </a:rPr>
              <a:t>3</a:t>
            </a:r>
            <a:r>
              <a:rPr lang="ja-JP" altLang="en-US" sz="700" dirty="0">
                <a:latin typeface="Meiryo UI" pitchFamily="50" charset="-128"/>
                <a:ea typeface="Meiryo UI" pitchFamily="50" charset="-128"/>
              </a:rPr>
              <a:t>次産業の住宅賃貸業に帰属家賃が含まれている。帰属家賃は、実際には家賃の受払いを伴わないものであるため、これを含む場合と含まない場合の</a:t>
            </a:r>
            <a:r>
              <a:rPr lang="en-US" altLang="ja-JP" sz="700" dirty="0">
                <a:latin typeface="Meiryo UI" pitchFamily="50" charset="-128"/>
                <a:ea typeface="Meiryo UI" pitchFamily="50" charset="-128"/>
              </a:rPr>
              <a:t>2</a:t>
            </a:r>
            <a:r>
              <a:rPr lang="ja-JP" altLang="en-US" sz="700" dirty="0">
                <a:latin typeface="Meiryo UI" pitchFamily="50" charset="-128"/>
                <a:ea typeface="Meiryo UI" pitchFamily="50" charset="-128"/>
              </a:rPr>
              <a:t>パターンで労働生産性を作成している。</a:t>
            </a:r>
          </a:p>
        </p:txBody>
      </p:sp>
      <p:sp>
        <p:nvSpPr>
          <p:cNvPr id="21"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19</a:t>
            </a:fld>
            <a:endParaRPr lang="en-US" altLang="ja-JP" b="1" dirty="0">
              <a:latin typeface="Meiryo UI" pitchFamily="50" charset="-128"/>
              <a:ea typeface="Meiryo UI" pitchFamily="50" charset="-128"/>
            </a:endParaRPr>
          </a:p>
        </p:txBody>
      </p:sp>
      <p:sp>
        <p:nvSpPr>
          <p:cNvPr id="11" name="正方形/長方形 10"/>
          <p:cNvSpPr/>
          <p:nvPr/>
        </p:nvSpPr>
        <p:spPr>
          <a:xfrm>
            <a:off x="157395" y="6364716"/>
            <a:ext cx="4464000" cy="200055"/>
          </a:xfrm>
          <a:prstGeom prst="rect">
            <a:avLst/>
          </a:prstGeom>
        </p:spPr>
        <p:txBody>
          <a:bodyPr wrap="square">
            <a:spAutoFit/>
          </a:bodyPr>
          <a:lstStyle/>
          <a:p>
            <a:r>
              <a:rPr lang="ja-JP" altLang="en-US" sz="700" dirty="0">
                <a:latin typeface="Meiryo UI" pitchFamily="50" charset="-128"/>
                <a:ea typeface="Meiryo UI" pitchFamily="50" charset="-128"/>
              </a:rPr>
              <a:t>出所： 「国民経済計算」、「県民経済計算」、「経済センサス」、「工業統計」、「国勢調査」等より作成</a:t>
            </a:r>
          </a:p>
        </p:txBody>
      </p:sp>
      <p:sp>
        <p:nvSpPr>
          <p:cNvPr id="12" name="Rectangle 3">
            <a:extLst>
              <a:ext uri="{FF2B5EF4-FFF2-40B4-BE49-F238E27FC236}">
                <a16:creationId xmlns:a16="http://schemas.microsoft.com/office/drawing/2014/main" id="{4C03CCB8-3050-4739-9D26-DE817F596BA3}"/>
              </a:ext>
            </a:extLst>
          </p:cNvPr>
          <p:cNvSpPr>
            <a:spLocks noChangeArrowheads="1"/>
          </p:cNvSpPr>
          <p:nvPr/>
        </p:nvSpPr>
        <p:spPr bwMode="auto">
          <a:xfrm>
            <a:off x="761989" y="650698"/>
            <a:ext cx="8280000" cy="122381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他の地域と稼ぐ力を比較するために、労働生産性（</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）を見る。産業別の労働生産性を比較して、高い産業が絶対優位な産業となる。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ここでは、産業別（第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次産業別）の従業者</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人当たりの付加価値額を全国や県、人口同規模地域と比較することで、</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人当たり付加価値額の高い産業、低い産業を把握する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BF3A4487-4553-4E9F-8EB0-25AAF667327E}"/>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6" name="正方形/長方形 31">
            <a:extLst>
              <a:ext uri="{FF2B5EF4-FFF2-40B4-BE49-F238E27FC236}">
                <a16:creationId xmlns:a16="http://schemas.microsoft.com/office/drawing/2014/main" id="{36122E55-467D-46A3-B0F5-2CD4045C0AED}"/>
              </a:ext>
            </a:extLst>
          </p:cNvPr>
          <p:cNvSpPr/>
          <p:nvPr/>
        </p:nvSpPr>
        <p:spPr bwMode="auto">
          <a:xfrm>
            <a:off x="1068354" y="161164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6C1FBD82-524A-4BC8-A639-B221B771A3C6}"/>
              </a:ext>
            </a:extLst>
          </p:cNvPr>
          <p:cNvSpPr>
            <a:spLocks noGrp="1"/>
          </p:cNvSpPr>
          <p:nvPr>
            <p:ph type="sldNum" sz="quarter" idx="4"/>
          </p:nvPr>
        </p:nvSpPr>
        <p:spPr/>
        <p:txBody>
          <a:bodyPr/>
          <a:lstStyle/>
          <a:p>
            <a:pPr>
              <a:defRPr/>
            </a:pPr>
            <a:fld id="{20DC7313-58E3-4F6B-88A3-0F915AD38F14}" type="slidenum">
              <a:rPr lang="en-US" altLang="ja-JP" smtClean="0"/>
              <a:pPr>
                <a:defRPr/>
              </a:pPr>
              <a:t>2</a:t>
            </a:fld>
            <a:endParaRPr lang="en-US" altLang="ja-JP" dirty="0"/>
          </a:p>
        </p:txBody>
      </p:sp>
      <p:sp>
        <p:nvSpPr>
          <p:cNvPr id="3" name="Text Box 14">
            <a:extLst>
              <a:ext uri="{FF2B5EF4-FFF2-40B4-BE49-F238E27FC236}">
                <a16:creationId xmlns:a16="http://schemas.microsoft.com/office/drawing/2014/main" id="{0A318628-8FAE-4094-A6C3-74B2B34EC02E}"/>
              </a:ext>
            </a:extLst>
          </p:cNvPr>
          <p:cNvSpPr txBox="1">
            <a:spLocks noChangeArrowheads="1"/>
          </p:cNvSpPr>
          <p:nvPr/>
        </p:nvSpPr>
        <p:spPr bwMode="auto">
          <a:xfrm>
            <a:off x="153865" y="682870"/>
            <a:ext cx="8836269" cy="4100670"/>
          </a:xfrm>
          <a:prstGeom prst="rect">
            <a:avLst/>
          </a:prstGeom>
          <a:noFill/>
          <a:ln w="9525">
            <a:solidFill>
              <a:srgbClr val="008080"/>
            </a:solidFill>
            <a:miter lim="800000"/>
            <a:headEnd/>
            <a:tailEnd/>
          </a:ln>
          <a:extLst>
            <a:ext uri="{909E8E84-426E-40DD-AFC4-6F175D3DCCD1}">
              <a14:hiddenFill xmlns:a14="http://schemas.microsoft.com/office/drawing/2010/main">
                <a:solidFill>
                  <a:srgbClr val="FFFFFF"/>
                </a:solidFill>
              </a14:hiddenFill>
            </a:ext>
          </a:extLst>
        </p:spPr>
        <p:txBody>
          <a:bodyPr wrap="square" lIns="95785" tIns="47893" rIns="95785" bIns="47893" anchor="t">
            <a:noAutofit/>
          </a:bodyPr>
          <a:lstStyle>
            <a:lvl1pPr defTabSz="957263" eaLnBrk="0" hangingPunct="0">
              <a:spcBef>
                <a:spcPct val="20000"/>
              </a:spcBef>
              <a:buClr>
                <a:schemeClr val="accent2"/>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1pPr>
            <a:lvl2pPr marL="742950" indent="-285750" defTabSz="957263" eaLnBrk="0" hangingPunct="0">
              <a:spcBef>
                <a:spcPct val="20000"/>
              </a:spcBef>
              <a:buChar char="–"/>
              <a:defRPr kumimoji="1" sz="1400">
                <a:solidFill>
                  <a:schemeClr val="tx1"/>
                </a:solidFill>
                <a:latin typeface="ＭＳ Ｐゴシック" panose="020B0600070205080204" pitchFamily="50" charset="-128"/>
                <a:ea typeface="ＭＳ Ｐゴシック" panose="020B0600070205080204" pitchFamily="50" charset="-128"/>
              </a:defRPr>
            </a:lvl2pPr>
            <a:lvl3pPr marL="11430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3pPr>
            <a:lvl4pPr marL="16002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4pPr>
            <a:lvl5pPr marL="20574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5pPr>
            <a:lvl6pPr marL="25146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6pPr>
            <a:lvl7pPr marL="29718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7pPr>
            <a:lvl8pPr marL="34290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8pPr>
            <a:lvl9pPr marL="38862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9pPr>
          </a:lstStyle>
          <a:p>
            <a:pPr eaLnBrk="1" hangingPunct="1">
              <a:spcBef>
                <a:spcPct val="0"/>
              </a:spcBef>
              <a:buClrTx/>
              <a:buFontTx/>
              <a:buNone/>
            </a:pP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r>
              <a:rPr lang="ja-JP" altLang="en-US" sz="1600" b="1" noProof="1">
                <a:latin typeface="Meiryo UI" panose="020B0604030504040204" pitchFamily="50" charset="-128"/>
                <a:ea typeface="Meiryo UI" panose="020B0604030504040204" pitchFamily="50" charset="-128"/>
                <a:cs typeface="Arial" panose="020B0604020202020204" pitchFamily="34" charset="0"/>
              </a:rPr>
              <a:t>著作権</a:t>
            </a: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r>
              <a:rPr lang="en-US" altLang="ja-JP" sz="1600" b="1" noProof="1">
                <a:latin typeface="Meiryo UI" panose="020B0604030504040204" pitchFamily="50" charset="-128"/>
                <a:ea typeface="Meiryo UI" panose="020B0604030504040204" pitchFamily="50" charset="-128"/>
                <a:cs typeface="Arial" panose="020B0604020202020204" pitchFamily="34" charset="0"/>
              </a:rPr>
              <a:t>(C) Ministry of the Environment. 2025</a:t>
            </a:r>
          </a:p>
          <a:p>
            <a:pPr eaLnBrk="1" hangingPunct="1">
              <a:spcBef>
                <a:spcPct val="0"/>
              </a:spcBef>
              <a:buClrTx/>
              <a:buFontTx/>
              <a:buNone/>
            </a:pPr>
            <a:r>
              <a:rPr lang="en-US" altLang="ja-JP" sz="1600" b="1" noProof="1">
                <a:latin typeface="Meiryo UI" panose="020B0604030504040204" pitchFamily="50" charset="-128"/>
                <a:ea typeface="Meiryo UI" panose="020B0604030504040204" pitchFamily="50" charset="-128"/>
                <a:cs typeface="Arial" panose="020B0604020202020204" pitchFamily="34" charset="0"/>
              </a:rPr>
              <a:t>(C)</a:t>
            </a:r>
            <a:r>
              <a:rPr lang="ja-JP" altLang="en-US" sz="1600" b="1" noProof="1">
                <a:latin typeface="Meiryo UI" panose="020B0604030504040204" pitchFamily="50" charset="-128"/>
                <a:ea typeface="Meiryo UI" panose="020B0604030504040204" pitchFamily="50" charset="-128"/>
                <a:cs typeface="Arial" panose="020B0604020202020204" pitchFamily="34" charset="0"/>
              </a:rPr>
              <a:t> </a:t>
            </a:r>
            <a:r>
              <a:rPr lang="en-US" altLang="ja-JP" sz="1600" b="1" noProof="1">
                <a:latin typeface="Meiryo UI" panose="020B0604030504040204" pitchFamily="50" charset="-128"/>
                <a:ea typeface="Meiryo UI" panose="020B0604030504040204" pitchFamily="50" charset="-128"/>
                <a:cs typeface="Arial" panose="020B0604020202020204" pitchFamily="34" charset="0"/>
              </a:rPr>
              <a:t>Value Management Institute, Inc. 2025</a:t>
            </a:r>
            <a:br>
              <a:rPr lang="en-US" altLang="ja-JP" sz="1600" b="1" noProof="1">
                <a:latin typeface="Meiryo UI" panose="020B0604030504040204" pitchFamily="50" charset="-128"/>
                <a:ea typeface="Meiryo UI" panose="020B0604030504040204" pitchFamily="50" charset="-128"/>
                <a:cs typeface="Arial" panose="020B0604020202020204" pitchFamily="34" charset="0"/>
              </a:rPr>
            </a:br>
            <a:r>
              <a:rPr lang="ja-JP" altLang="en-US" sz="1600" b="1" noProof="1">
                <a:latin typeface="Meiryo UI" panose="020B0604030504040204" pitchFamily="50" charset="-128"/>
                <a:ea typeface="Meiryo UI" panose="020B0604030504040204" pitchFamily="50" charset="-128"/>
                <a:cs typeface="Arial" panose="020B0604020202020204" pitchFamily="34" charset="0"/>
              </a:rPr>
              <a:t>当資料は、環境省及び</a:t>
            </a:r>
            <a:r>
              <a:rPr lang="ja-JP" altLang="en-US" sz="1600" b="1" dirty="0">
                <a:latin typeface="Meiryo UI" panose="020B0604030504040204" pitchFamily="50" charset="-128"/>
                <a:ea typeface="Meiryo UI" panose="020B0604030504040204" pitchFamily="50" charset="-128"/>
                <a:cs typeface="Arial" panose="020B0604020202020204" pitchFamily="34" charset="0"/>
              </a:rPr>
              <a:t>株式会社価値総合研究所</a:t>
            </a:r>
            <a:r>
              <a:rPr lang="ja-JP" altLang="en-US" sz="1600" b="1" noProof="1">
                <a:latin typeface="Meiryo UI" panose="020B0604030504040204" pitchFamily="50" charset="-128"/>
                <a:ea typeface="Meiryo UI" panose="020B0604030504040204" pitchFamily="50" charset="-128"/>
                <a:cs typeface="Arial" panose="020B0604020202020204" pitchFamily="34" charset="0"/>
              </a:rPr>
              <a:t>により作成されたものです。</a:t>
            </a: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endParaRPr lang="ja-JP" altLang="en-US" sz="1600" noProof="1">
              <a:latin typeface="Meiryo UI" panose="020B0604030504040204" pitchFamily="50" charset="-128"/>
              <a:ea typeface="Meiryo UI" panose="020B0604030504040204" pitchFamily="50" charset="-128"/>
              <a:cs typeface="Meiryo UI" panose="020B0604030504040204" pitchFamily="50" charset="-128"/>
            </a:endParaRPr>
          </a:p>
          <a:p>
            <a:pPr algn="just"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本資料は著作物であり、著作権法に基づき保護されています。本資料の全文または一部を転載・複製する際は、著作権者の許諾が必要ですので、株式会社価値総合研究所までご連絡ください。著作権法の定めに従い引用・転載・複製する際には、必ず</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出典：「地域経済循環分析」（環境省、株式会社価値総合研究所）</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と明記してください。</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（お問合せ先）</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　株式会社価値総合研究所（担当：地域経済循環分析用データ担当）</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　</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E-mail</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reca@vmi.co.jp</a:t>
            </a:r>
          </a:p>
        </p:txBody>
      </p:sp>
      <p:sp>
        <p:nvSpPr>
          <p:cNvPr id="4" name="タイトル 1">
            <a:extLst>
              <a:ext uri="{FF2B5EF4-FFF2-40B4-BE49-F238E27FC236}">
                <a16:creationId xmlns:a16="http://schemas.microsoft.com/office/drawing/2014/main" id="{BF6BC2ED-8F4C-4A85-8977-37A3AD86E286}"/>
              </a:ext>
            </a:extLst>
          </p:cNvPr>
          <p:cNvSpPr txBox="1">
            <a:spLocks/>
          </p:cNvSpPr>
          <p:nvPr/>
        </p:nvSpPr>
        <p:spPr>
          <a:xfrm>
            <a:off x="157977" y="0"/>
            <a:ext cx="8836269" cy="589029"/>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eaLnBrk="0" hangingPunct="0">
              <a:defRPr lang="ja-JP" altLang="en-US" sz="3200" b="1" dirty="0">
                <a:solidFill>
                  <a:schemeClr val="tx2"/>
                </a:solidFill>
                <a:latin typeface="Meiryo UI" pitchFamily="50" charset="-128"/>
                <a:ea typeface="Meiryo UI" pitchFamily="50" charset="-128"/>
                <a:cs typeface="+mj-cs"/>
              </a:defRPr>
            </a:lvl1pPr>
            <a:lvl2pPr eaLnBrk="0" hangingPunct="0">
              <a:defRPr sz="2400" b="1">
                <a:solidFill>
                  <a:schemeClr val="tx2"/>
                </a:solidFill>
                <a:latin typeface="HGP創英角ｺﾞｼｯｸUB" pitchFamily="50" charset="-128"/>
                <a:ea typeface="HGP創英角ｺﾞｼｯｸUB" pitchFamily="50" charset="-128"/>
              </a:defRPr>
            </a:lvl2pPr>
            <a:lvl3pPr eaLnBrk="0" hangingPunct="0">
              <a:defRPr sz="2400" b="1">
                <a:solidFill>
                  <a:schemeClr val="tx2"/>
                </a:solidFill>
                <a:latin typeface="HGP創英角ｺﾞｼｯｸUB" pitchFamily="50" charset="-128"/>
                <a:ea typeface="HGP創英角ｺﾞｼｯｸUB" pitchFamily="50" charset="-128"/>
              </a:defRPr>
            </a:lvl3pPr>
            <a:lvl4pPr eaLnBrk="0" hangingPunct="0">
              <a:defRPr sz="2400" b="1">
                <a:solidFill>
                  <a:schemeClr val="tx2"/>
                </a:solidFill>
                <a:latin typeface="HGP創英角ｺﾞｼｯｸUB" pitchFamily="50" charset="-128"/>
                <a:ea typeface="HGP創英角ｺﾞｼｯｸUB" pitchFamily="50" charset="-128"/>
              </a:defRPr>
            </a:lvl4pPr>
            <a:lvl5pPr eaLnBrk="0" hangingPunct="0">
              <a:defRPr sz="2400" b="1">
                <a:solidFill>
                  <a:schemeClr val="tx2"/>
                </a:solidFill>
                <a:latin typeface="HGP創英角ｺﾞｼｯｸUB" pitchFamily="50" charset="-128"/>
                <a:ea typeface="HGP創英角ｺﾞｼｯｸUB" pitchFamily="50" charset="-128"/>
              </a:defRPr>
            </a:lvl5pPr>
            <a:lvl6pPr marL="457200" fontAlgn="base">
              <a:spcBef>
                <a:spcPct val="0"/>
              </a:spcBef>
              <a:spcAft>
                <a:spcPct val="0"/>
              </a:spcAft>
              <a:defRPr sz="2800" b="1">
                <a:solidFill>
                  <a:schemeClr val="tx2"/>
                </a:solidFill>
                <a:latin typeface="Tahoma" pitchFamily="34" charset="0"/>
                <a:ea typeface="ＭＳ Ｐゴシック" pitchFamily="50" charset="-128"/>
              </a:defRPr>
            </a:lvl6pPr>
            <a:lvl7pPr marL="914400" fontAlgn="base">
              <a:spcBef>
                <a:spcPct val="0"/>
              </a:spcBef>
              <a:spcAft>
                <a:spcPct val="0"/>
              </a:spcAft>
              <a:defRPr sz="2800" b="1">
                <a:solidFill>
                  <a:schemeClr val="tx2"/>
                </a:solidFill>
                <a:latin typeface="Tahoma" pitchFamily="34" charset="0"/>
                <a:ea typeface="ＭＳ Ｐゴシック" pitchFamily="50" charset="-128"/>
              </a:defRPr>
            </a:lvl7pPr>
            <a:lvl8pPr marL="1371600" fontAlgn="base">
              <a:spcBef>
                <a:spcPct val="0"/>
              </a:spcBef>
              <a:spcAft>
                <a:spcPct val="0"/>
              </a:spcAft>
              <a:defRPr sz="2800" b="1">
                <a:solidFill>
                  <a:schemeClr val="tx2"/>
                </a:solidFill>
                <a:latin typeface="Tahoma" pitchFamily="34" charset="0"/>
                <a:ea typeface="ＭＳ Ｐゴシック" pitchFamily="50" charset="-128"/>
              </a:defRPr>
            </a:lvl8pPr>
            <a:lvl9pPr marL="1828800" fontAlgn="base">
              <a:spcBef>
                <a:spcPct val="0"/>
              </a:spcBef>
              <a:spcAft>
                <a:spcPct val="0"/>
              </a:spcAft>
              <a:defRPr sz="2800" b="1">
                <a:solidFill>
                  <a:schemeClr val="tx2"/>
                </a:solidFill>
                <a:latin typeface="Tahoma" pitchFamily="34" charset="0"/>
                <a:ea typeface="ＭＳ Ｐゴシック" pitchFamily="50" charset="-128"/>
              </a:defRPr>
            </a:lvl9pPr>
          </a:lstStyle>
          <a:p>
            <a:r>
              <a:rPr lang="ja-JP" altLang="en-US" sz="2800" dirty="0"/>
              <a:t>本ツールに関するご案内（留意事項）</a:t>
            </a:r>
          </a:p>
        </p:txBody>
      </p:sp>
    </p:spTree>
    <p:extLst>
      <p:ext uri="{BB962C8B-B14F-4D97-AF65-F5344CB8AC3E}">
        <p14:creationId xmlns:p14="http://schemas.microsoft.com/office/powerpoint/2010/main" val="85122783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350" dirty="0">
                <a:latin typeface="Meiryo UI" pitchFamily="50" charset="-128"/>
                <a:ea typeface="Meiryo UI" pitchFamily="50" charset="-128"/>
              </a:rPr>
              <a:t>（２）地域の産業の稼ぐ力</a:t>
            </a:r>
            <a:r>
              <a:rPr lang="en-US" altLang="ja-JP" sz="2350" dirty="0">
                <a:latin typeface="Meiryo UI" pitchFamily="50" charset="-128"/>
                <a:ea typeface="Meiryo UI" pitchFamily="50" charset="-128"/>
              </a:rPr>
              <a:t>(1</a:t>
            </a:r>
            <a:r>
              <a:rPr lang="ja-JP" altLang="en-US" sz="2350" dirty="0">
                <a:latin typeface="Meiryo UI" pitchFamily="50" charset="-128"/>
                <a:ea typeface="Meiryo UI" pitchFamily="50" charset="-128"/>
              </a:rPr>
              <a:t>人当たり付加価値額</a:t>
            </a:r>
            <a:r>
              <a:rPr lang="en-US" altLang="ja-JP" sz="2350" dirty="0">
                <a:latin typeface="Meiryo UI" pitchFamily="50" charset="-128"/>
                <a:ea typeface="Meiryo UI" pitchFamily="50" charset="-128"/>
              </a:rPr>
              <a:t>)</a:t>
            </a:r>
            <a:r>
              <a:rPr lang="ja-JP" altLang="en-US" sz="2350" dirty="0">
                <a:latin typeface="Meiryo UI" pitchFamily="50" charset="-128"/>
                <a:ea typeface="Meiryo UI" pitchFamily="50" charset="-128"/>
              </a:rPr>
              <a:t>：第</a:t>
            </a:r>
            <a:r>
              <a:rPr lang="en-US" altLang="ja-JP" sz="2350" dirty="0">
                <a:latin typeface="Meiryo UI" pitchFamily="50" charset="-128"/>
                <a:ea typeface="Meiryo UI" pitchFamily="50" charset="-128"/>
              </a:rPr>
              <a:t>1</a:t>
            </a:r>
            <a:r>
              <a:rPr lang="ja-JP" altLang="en-US" sz="2350" dirty="0">
                <a:latin typeface="Meiryo UI" pitchFamily="50" charset="-128"/>
                <a:ea typeface="Meiryo UI" pitchFamily="50" charset="-128"/>
              </a:rPr>
              <a:t>次・</a:t>
            </a:r>
            <a:r>
              <a:rPr lang="en-US" altLang="ja-JP" sz="2350" dirty="0">
                <a:latin typeface="Meiryo UI" pitchFamily="50" charset="-128"/>
                <a:ea typeface="Meiryo UI" pitchFamily="50" charset="-128"/>
              </a:rPr>
              <a:t>2</a:t>
            </a:r>
            <a:r>
              <a:rPr lang="ja-JP" altLang="en-US" sz="2350" dirty="0">
                <a:latin typeface="Meiryo UI" pitchFamily="50" charset="-128"/>
                <a:ea typeface="Meiryo UI" pitchFamily="50" charset="-128"/>
              </a:rPr>
              <a:t>次産業</a:t>
            </a:r>
            <a:endParaRPr kumimoji="1" lang="ja-JP" altLang="en-US" sz="2350" dirty="0">
              <a:latin typeface="Meiryo UI" pitchFamily="50" charset="-128"/>
              <a:ea typeface="Meiryo UI" pitchFamily="50" charset="-128"/>
            </a:endParaRPr>
          </a:p>
        </p:txBody>
      </p:sp>
      <p:sp>
        <p:nvSpPr>
          <p:cNvPr id="9" name="正方形/長方形 8"/>
          <p:cNvSpPr/>
          <p:nvPr/>
        </p:nvSpPr>
        <p:spPr bwMode="auto">
          <a:xfrm>
            <a:off x="218604" y="1806925"/>
            <a:ext cx="8640000" cy="43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○○市では、第○次産業のうち○○の付加価値構成比が最も高いが、労働生産性は全国よりも低い。</a:t>
            </a:r>
          </a:p>
        </p:txBody>
      </p:sp>
      <p:sp>
        <p:nvSpPr>
          <p:cNvPr id="11" name="正方形/長方形 10"/>
          <p:cNvSpPr/>
          <p:nvPr/>
        </p:nvSpPr>
        <p:spPr>
          <a:xfrm>
            <a:off x="218604" y="2272616"/>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1</a:t>
            </a:r>
            <a:r>
              <a:rPr lang="ja-JP" altLang="en-US" sz="1200" b="1" dirty="0">
                <a:solidFill>
                  <a:schemeClr val="bg1"/>
                </a:solidFill>
                <a:latin typeface="Meiryo UI" pitchFamily="50" charset="-128"/>
                <a:ea typeface="Meiryo UI" pitchFamily="50" charset="-128"/>
              </a:rPr>
              <a:t>次・</a:t>
            </a:r>
            <a:r>
              <a:rPr lang="en-US" altLang="ja-JP" sz="1200" b="1" dirty="0">
                <a:solidFill>
                  <a:schemeClr val="bg1"/>
                </a:solidFill>
                <a:latin typeface="Meiryo UI" pitchFamily="50" charset="-128"/>
                <a:ea typeface="Meiryo UI" pitchFamily="50" charset="-128"/>
              </a:rPr>
              <a:t>2</a:t>
            </a:r>
            <a:r>
              <a:rPr lang="ja-JP" altLang="en-US" sz="1200" b="1" dirty="0">
                <a:solidFill>
                  <a:schemeClr val="bg1"/>
                </a:solidFill>
                <a:latin typeface="Meiryo UI" pitchFamily="50" charset="-128"/>
                <a:ea typeface="Meiryo UI" pitchFamily="50" charset="-128"/>
              </a:rPr>
              <a:t>次産業の産業別労働生産性及び付加価値の構成比</a:t>
            </a:r>
          </a:p>
        </p:txBody>
      </p:sp>
      <p:sp>
        <p:nvSpPr>
          <p:cNvPr id="14" name="テキスト ボックス 13"/>
          <p:cNvSpPr txBox="1"/>
          <p:nvPr/>
        </p:nvSpPr>
        <p:spPr>
          <a:xfrm>
            <a:off x="460855" y="2559778"/>
            <a:ext cx="1152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労働生産性</a:t>
            </a:r>
          </a:p>
        </p:txBody>
      </p:sp>
      <p:sp>
        <p:nvSpPr>
          <p:cNvPr id="15" name="テキスト ボックス 14"/>
          <p:cNvSpPr txBox="1"/>
          <p:nvPr/>
        </p:nvSpPr>
        <p:spPr>
          <a:xfrm>
            <a:off x="460855" y="4383373"/>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8"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20</a:t>
            </a:fld>
            <a:endParaRPr lang="en-US" altLang="ja-JP" b="1" dirty="0">
              <a:latin typeface="Meiryo UI" pitchFamily="50" charset="-128"/>
              <a:ea typeface="Meiryo UI" pitchFamily="50" charset="-128"/>
            </a:endParaRPr>
          </a:p>
        </p:txBody>
      </p:sp>
      <p:sp>
        <p:nvSpPr>
          <p:cNvPr id="12" name="正方形/長方形 11"/>
          <p:cNvSpPr/>
          <p:nvPr/>
        </p:nvSpPr>
        <p:spPr>
          <a:xfrm>
            <a:off x="216000" y="6367748"/>
            <a:ext cx="446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「国民経済計算」、「県民経済計算」、「経済センサス」、「工業統計」、「国勢調査」等より作成</a:t>
            </a:r>
          </a:p>
        </p:txBody>
      </p:sp>
      <p:sp>
        <p:nvSpPr>
          <p:cNvPr id="21" name="Rectangle 3">
            <a:extLst>
              <a:ext uri="{FF2B5EF4-FFF2-40B4-BE49-F238E27FC236}">
                <a16:creationId xmlns:a16="http://schemas.microsoft.com/office/drawing/2014/main" id="{30F64B65-4D66-467C-B11B-9D21B1CB6A99}"/>
              </a:ext>
            </a:extLst>
          </p:cNvPr>
          <p:cNvSpPr>
            <a:spLocks noChangeArrowheads="1"/>
          </p:cNvSpPr>
          <p:nvPr/>
        </p:nvSpPr>
        <p:spPr bwMode="auto">
          <a:xfrm>
            <a:off x="820109" y="622300"/>
            <a:ext cx="8280000" cy="112599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ここでは他の地域と比較して、第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次産業（農林水産業）と</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次産業（製造業＋建設業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鉱業）の産業別の稼ぐ力（労働生産性）と付加価値（≒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）のシェアを見て、第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次産業と第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次産業の強み・弱みを把握する。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労働生産性と付加価値シェアの両面で全国平均よりも高い産業が、地域の強みでかつ得意な産業であり、このような産業を持っている地域は、地域経済の活性化に有利になる。</a:t>
            </a:r>
            <a:endParaRPr lang="en-US" altLang="ja-JP" sz="1200" b="1" dirty="0">
              <a:latin typeface="Meiryo UI" pitchFamily="50" charset="-128"/>
              <a:ea typeface="Meiryo UI" pitchFamily="50" charset="-128"/>
            </a:endParaRPr>
          </a:p>
        </p:txBody>
      </p:sp>
      <p:sp>
        <p:nvSpPr>
          <p:cNvPr id="22" name="テキスト ボックス 21">
            <a:extLst>
              <a:ext uri="{FF2B5EF4-FFF2-40B4-BE49-F238E27FC236}">
                <a16:creationId xmlns:a16="http://schemas.microsoft.com/office/drawing/2014/main" id="{7CD6FF97-3D2C-46B9-9511-17B14AC4BB0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3" name="正方形/長方形 31">
            <a:extLst>
              <a:ext uri="{FF2B5EF4-FFF2-40B4-BE49-F238E27FC236}">
                <a16:creationId xmlns:a16="http://schemas.microsoft.com/office/drawing/2014/main" id="{97B7247E-67DC-4CE1-A7DD-362A926C12FB}"/>
              </a:ext>
            </a:extLst>
          </p:cNvPr>
          <p:cNvSpPr/>
          <p:nvPr/>
        </p:nvSpPr>
        <p:spPr bwMode="auto">
          <a:xfrm>
            <a:off x="1134012" y="153219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0"/>
            <a:ext cx="9144000" cy="493058"/>
          </a:xfrm>
        </p:spPr>
        <p:txBody>
          <a:bodyPr/>
          <a:lstStyle/>
          <a:p>
            <a:r>
              <a:rPr lang="ja-JP" altLang="en-US" dirty="0">
                <a:latin typeface="Meiryo UI" pitchFamily="50" charset="-128"/>
                <a:ea typeface="Meiryo UI" pitchFamily="50" charset="-128"/>
              </a:rPr>
              <a:t>（２）地域の産業の稼ぐ力</a:t>
            </a:r>
            <a:r>
              <a:rPr lang="en-US" altLang="ja-JP" dirty="0">
                <a:latin typeface="Meiryo UI" pitchFamily="50" charset="-128"/>
                <a:ea typeface="Meiryo UI" pitchFamily="50" charset="-128"/>
              </a:rPr>
              <a:t>(1</a:t>
            </a:r>
            <a:r>
              <a:rPr lang="ja-JP" altLang="en-US" dirty="0">
                <a:latin typeface="Meiryo UI" pitchFamily="50" charset="-128"/>
                <a:ea typeface="Meiryo UI" pitchFamily="50" charset="-128"/>
              </a:rPr>
              <a:t>人当たり付加価値額</a:t>
            </a:r>
            <a:r>
              <a:rPr lang="en-US" altLang="ja-JP" dirty="0">
                <a:latin typeface="Meiryo UI" pitchFamily="50" charset="-128"/>
                <a:ea typeface="Meiryo UI" pitchFamily="50" charset="-128"/>
              </a:rPr>
              <a:t>)</a:t>
            </a:r>
            <a:r>
              <a:rPr lang="ja-JP" altLang="en-US" dirty="0">
                <a:latin typeface="Meiryo UI" pitchFamily="50" charset="-128"/>
                <a:ea typeface="Meiryo UI" pitchFamily="50" charset="-128"/>
              </a:rPr>
              <a:t>：第</a:t>
            </a:r>
            <a:r>
              <a:rPr lang="en-US" altLang="ja-JP" dirty="0">
                <a:latin typeface="Meiryo UI" pitchFamily="50" charset="-128"/>
                <a:ea typeface="Meiryo UI" pitchFamily="50" charset="-128"/>
              </a:rPr>
              <a:t>3</a:t>
            </a:r>
            <a:r>
              <a:rPr lang="ja-JP" altLang="en-US" dirty="0">
                <a:latin typeface="Meiryo UI" pitchFamily="50" charset="-128"/>
                <a:ea typeface="Meiryo UI" pitchFamily="50" charset="-128"/>
              </a:rPr>
              <a:t>次産業</a:t>
            </a:r>
            <a:endParaRPr kumimoji="1" lang="ja-JP" altLang="en-US" dirty="0">
              <a:latin typeface="Meiryo UI" pitchFamily="50" charset="-128"/>
              <a:ea typeface="Meiryo UI" pitchFamily="50" charset="-128"/>
            </a:endParaRPr>
          </a:p>
        </p:txBody>
      </p:sp>
      <p:sp>
        <p:nvSpPr>
          <p:cNvPr id="9" name="正方形/長方形 8"/>
          <p:cNvSpPr/>
          <p:nvPr/>
        </p:nvSpPr>
        <p:spPr bwMode="auto">
          <a:xfrm>
            <a:off x="252000" y="1709636"/>
            <a:ext cx="8640000" cy="43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○○市では、第○次産業のうち○○の付加価値構成比が最も高いが、労働生産性は全国と比較して低い。</a:t>
            </a:r>
          </a:p>
        </p:txBody>
      </p:sp>
      <p:sp>
        <p:nvSpPr>
          <p:cNvPr id="11" name="正方形/長方形 10"/>
          <p:cNvSpPr/>
          <p:nvPr/>
        </p:nvSpPr>
        <p:spPr>
          <a:xfrm>
            <a:off x="252000" y="2191340"/>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3</a:t>
            </a:r>
            <a:r>
              <a:rPr lang="ja-JP" altLang="en-US" sz="1200" b="1" dirty="0">
                <a:solidFill>
                  <a:schemeClr val="bg1"/>
                </a:solidFill>
                <a:latin typeface="Meiryo UI" pitchFamily="50" charset="-128"/>
                <a:ea typeface="Meiryo UI" pitchFamily="50" charset="-128"/>
              </a:rPr>
              <a:t>次産業の産業別労働生産性及び付加価値の構成比</a:t>
            </a:r>
          </a:p>
        </p:txBody>
      </p:sp>
      <p:sp>
        <p:nvSpPr>
          <p:cNvPr id="14" name="テキスト ボックス 13"/>
          <p:cNvSpPr txBox="1"/>
          <p:nvPr/>
        </p:nvSpPr>
        <p:spPr>
          <a:xfrm>
            <a:off x="445831" y="2476800"/>
            <a:ext cx="1152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労働生産性</a:t>
            </a:r>
          </a:p>
        </p:txBody>
      </p:sp>
      <p:sp>
        <p:nvSpPr>
          <p:cNvPr id="15" name="テキスト ボックス 14"/>
          <p:cNvSpPr txBox="1"/>
          <p:nvPr/>
        </p:nvSpPr>
        <p:spPr>
          <a:xfrm>
            <a:off x="445831" y="4474800"/>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9"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21</a:t>
            </a:fld>
            <a:endParaRPr lang="en-US" altLang="ja-JP" b="1" dirty="0">
              <a:latin typeface="Meiryo UI" pitchFamily="50" charset="-128"/>
              <a:ea typeface="Meiryo UI" pitchFamily="50" charset="-128"/>
            </a:endParaRPr>
          </a:p>
        </p:txBody>
      </p:sp>
      <p:sp>
        <p:nvSpPr>
          <p:cNvPr id="12" name="正方形/長方形 11"/>
          <p:cNvSpPr/>
          <p:nvPr/>
        </p:nvSpPr>
        <p:spPr>
          <a:xfrm>
            <a:off x="216000" y="6366606"/>
            <a:ext cx="446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「国民経済計算」、「県民経済計算」、「経済センサス」、「工業統計」、「国勢調査」等より作成</a:t>
            </a:r>
          </a:p>
        </p:txBody>
      </p:sp>
      <p:sp>
        <p:nvSpPr>
          <p:cNvPr id="13" name="Rectangle 3">
            <a:extLst>
              <a:ext uri="{FF2B5EF4-FFF2-40B4-BE49-F238E27FC236}">
                <a16:creationId xmlns:a16="http://schemas.microsoft.com/office/drawing/2014/main" id="{9C6A1E91-ECC8-4708-8918-3F9CACA3A1BE}"/>
              </a:ext>
            </a:extLst>
          </p:cNvPr>
          <p:cNvSpPr>
            <a:spLocks noChangeArrowheads="1"/>
          </p:cNvSpPr>
          <p:nvPr/>
        </p:nvSpPr>
        <p:spPr bwMode="auto">
          <a:xfrm>
            <a:off x="820109" y="628650"/>
            <a:ext cx="8280000" cy="1021015"/>
          </a:xfrm>
          <a:prstGeom prst="roundRect">
            <a:avLst/>
          </a:prstGeom>
          <a:noFill/>
          <a:ln w="28575">
            <a:solidFill>
              <a:srgbClr val="CC0066"/>
            </a:solidFill>
            <a:prstDash val="sysDash"/>
          </a:ln>
        </p:spPr>
        <p:txBody>
          <a:bodyPr wrap="square" tIns="0" rtlCol="0" anchor="t">
            <a:noAutofit/>
          </a:bodyPr>
          <a:lstStyle/>
          <a:p>
            <a:pPr marL="180975" indent="-180975" algn="just">
              <a:spcBef>
                <a:spcPts val="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ここでは他の地域と比較して、第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次産業の産業別の稼ぐ力（労働生産性）と付加価値（≒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）のシェアを見て、第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次産業の強み・弱みを把握する。</a:t>
            </a:r>
            <a:endParaRPr lang="en-US" altLang="ja-JP" sz="1200" b="1" dirty="0">
              <a:latin typeface="Meiryo UI" pitchFamily="50" charset="-128"/>
              <a:ea typeface="Meiryo UI" pitchFamily="50" charset="-128"/>
            </a:endParaRPr>
          </a:p>
          <a:p>
            <a:pPr marL="180975" indent="-180975" algn="just">
              <a:spcBef>
                <a:spcPts val="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労働生産性と付加価値シェアの両面で全国平均よりも高い産業が、地域の強みでかつ得意な産業であり、このような産業を持っている地域は、地域経済の活性化に有利になる。</a:t>
            </a:r>
          </a:p>
        </p:txBody>
      </p:sp>
      <p:sp>
        <p:nvSpPr>
          <p:cNvPr id="16" name="テキスト ボックス 15">
            <a:extLst>
              <a:ext uri="{FF2B5EF4-FFF2-40B4-BE49-F238E27FC236}">
                <a16:creationId xmlns:a16="http://schemas.microsoft.com/office/drawing/2014/main" id="{1D5DE2EA-6C97-404E-9DF2-51CDDF4C3E5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615636E9-4CC8-4390-8D08-27BE7E638328}"/>
              </a:ext>
            </a:extLst>
          </p:cNvPr>
          <p:cNvSpPr/>
          <p:nvPr/>
        </p:nvSpPr>
        <p:spPr bwMode="auto">
          <a:xfrm>
            <a:off x="1137456" y="142688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3600" kern="1200" dirty="0">
                <a:solidFill>
                  <a:schemeClr val="tx1">
                    <a:lumMod val="75000"/>
                    <a:lumOff val="25000"/>
                  </a:schemeClr>
                </a:solidFill>
                <a:cs typeface="+mn-cs"/>
              </a:rPr>
              <a:t>２</a:t>
            </a:r>
            <a:r>
              <a:rPr lang="ja-JP" altLang="ja-JP" sz="3600" kern="1200" dirty="0">
                <a:solidFill>
                  <a:schemeClr val="tx1">
                    <a:lumMod val="75000"/>
                    <a:lumOff val="25000"/>
                  </a:schemeClr>
                </a:solidFill>
                <a:cs typeface="+mn-cs"/>
              </a:rPr>
              <a:t>－</a:t>
            </a:r>
            <a:r>
              <a:rPr lang="ja-JP" altLang="en-US" sz="3600" kern="1200" dirty="0">
                <a:solidFill>
                  <a:schemeClr val="tx1">
                    <a:lumMod val="75000"/>
                    <a:lumOff val="25000"/>
                  </a:schemeClr>
                </a:solidFill>
                <a:cs typeface="+mn-cs"/>
              </a:rPr>
              <a:t>３</a:t>
            </a:r>
            <a:r>
              <a:rPr lang="ja-JP" altLang="ja-JP" sz="3600" kern="1200" dirty="0">
                <a:solidFill>
                  <a:schemeClr val="tx1">
                    <a:lumMod val="75000"/>
                    <a:lumOff val="25000"/>
                  </a:schemeClr>
                </a:solidFill>
                <a:cs typeface="+mn-cs"/>
              </a:rPr>
              <a:t>．賃金・人件費</a:t>
            </a:r>
            <a:r>
              <a:rPr lang="en-US" altLang="ja-JP" sz="3600" kern="1200" dirty="0">
                <a:solidFill>
                  <a:schemeClr val="tx1">
                    <a:lumMod val="75000"/>
                    <a:lumOff val="25000"/>
                  </a:schemeClr>
                </a:solidFill>
                <a:cs typeface="+mn-cs"/>
              </a:rPr>
              <a:t>(</a:t>
            </a:r>
            <a:r>
              <a:rPr lang="ja-JP" altLang="ja-JP" sz="3600" kern="1200" dirty="0">
                <a:solidFill>
                  <a:schemeClr val="tx1">
                    <a:lumMod val="75000"/>
                    <a:lumOff val="25000"/>
                  </a:schemeClr>
                </a:solidFill>
                <a:cs typeface="+mn-cs"/>
              </a:rPr>
              <a:t>雇用者所得</a:t>
            </a:r>
            <a:r>
              <a:rPr lang="en-US" altLang="ja-JP" sz="3600" kern="1200" dirty="0">
                <a:solidFill>
                  <a:schemeClr val="tx1">
                    <a:lumMod val="75000"/>
                    <a:lumOff val="25000"/>
                  </a:schemeClr>
                </a:solidFill>
                <a:cs typeface="+mn-cs"/>
              </a:rPr>
              <a:t>)</a:t>
            </a:r>
            <a:r>
              <a:rPr lang="ja-JP" altLang="ja-JP" sz="3600" kern="1200" dirty="0">
                <a:solidFill>
                  <a:schemeClr val="tx1">
                    <a:lumMod val="75000"/>
                    <a:lumOff val="25000"/>
                  </a:schemeClr>
                </a:solidFill>
                <a:cs typeface="+mn-cs"/>
              </a:rPr>
              <a:t>の分析</a:t>
            </a:r>
            <a:endParaRPr lang="ja-JP" altLang="en-US" sz="3600" kern="1200" dirty="0">
              <a:solidFill>
                <a:schemeClr val="tx1">
                  <a:lumMod val="75000"/>
                  <a:lumOff val="25000"/>
                </a:schemeClr>
              </a:solidFill>
              <a:cs typeface="+mn-cs"/>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22</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91E42FA9-4785-4B3C-B56F-08D15D15BA4A}"/>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0683976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8640000" cy="493058"/>
          </a:xfrm>
        </p:spPr>
        <p:txBody>
          <a:bodyPr/>
          <a:lstStyle/>
          <a:p>
            <a:r>
              <a:rPr lang="ja-JP" altLang="en-US" sz="2200" dirty="0"/>
              <a:t>（１）住民の生活を支えている産業は何か①：産業別雇用者所得</a:t>
            </a:r>
            <a:endParaRPr kumimoji="1" lang="ja-JP" altLang="en-US" sz="2200"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23</a:t>
            </a:fld>
            <a:endParaRPr lang="en-US" altLang="ja-JP" dirty="0"/>
          </a:p>
        </p:txBody>
      </p:sp>
      <p:sp>
        <p:nvSpPr>
          <p:cNvPr id="4" name="正方形/長方形 25"/>
          <p:cNvSpPr/>
          <p:nvPr/>
        </p:nvSpPr>
        <p:spPr bwMode="auto">
          <a:xfrm>
            <a:off x="252000" y="1848781"/>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雇用者所得が最も大きい産業は、○○で○○億円であり、次いで○○、○○、○○の雇用者所得が大きい。</a:t>
            </a:r>
          </a:p>
        </p:txBody>
      </p:sp>
      <p:sp>
        <p:nvSpPr>
          <p:cNvPr id="5" name="テキスト ボックス 4"/>
          <p:cNvSpPr txBox="1">
            <a:spLocks noChangeArrowheads="1"/>
          </p:cNvSpPr>
          <p:nvPr/>
        </p:nvSpPr>
        <p:spPr bwMode="auto">
          <a:xfrm>
            <a:off x="252000" y="25200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産業別雇用者所得</a:t>
            </a:r>
          </a:p>
        </p:txBody>
      </p:sp>
      <p:sp>
        <p:nvSpPr>
          <p:cNvPr id="8" name="テキスト ボックス 2"/>
          <p:cNvSpPr txBox="1"/>
          <p:nvPr/>
        </p:nvSpPr>
        <p:spPr>
          <a:xfrm>
            <a:off x="6038106" y="3077138"/>
            <a:ext cx="2624328" cy="338554"/>
          </a:xfrm>
          <a:prstGeom prst="rect">
            <a:avLst/>
          </a:prstGeom>
          <a:solidFill>
            <a:schemeClr val="bg1"/>
          </a:solidFill>
          <a:ln w="19050">
            <a:solidFill>
              <a:schemeClr val="bg1">
                <a:lumMod val="50000"/>
              </a:schemeClr>
            </a:solidFill>
          </a:ln>
        </p:spPr>
        <p:txBody>
          <a:bodyPr wrap="square" rtlCol="0">
            <a:normAutofit/>
          </a:bodyPr>
          <a:lstStyle/>
          <a:p>
            <a:pPr algn="ctr"/>
            <a:r>
              <a:rPr lang="zh-TW" altLang="en-US" sz="1600" dirty="0">
                <a:latin typeface="ＭＳ Ｐゴシック" panose="020B0600070205080204" pitchFamily="50" charset="-128"/>
                <a:ea typeface="ＭＳ Ｐゴシック" panose="020B0600070205080204" pitchFamily="50" charset="-128"/>
              </a:rPr>
              <a:t>雇用者所得 </a:t>
            </a:r>
            <a:r>
              <a:rPr lang="ja-JP" altLang="en-US" sz="1600" dirty="0">
                <a:latin typeface="ＭＳ Ｐゴシック" panose="020B0600070205080204" pitchFamily="50" charset="-128"/>
                <a:ea typeface="ＭＳ Ｐゴシック" panose="020B0600070205080204" pitchFamily="50" charset="-128"/>
              </a:rPr>
              <a:t>△△ </a:t>
            </a:r>
            <a:r>
              <a:rPr lang="zh-TW" altLang="en-US" sz="1600" dirty="0">
                <a:latin typeface="ＭＳ Ｐゴシック" panose="020B0600070205080204" pitchFamily="50" charset="-128"/>
                <a:ea typeface="ＭＳ Ｐゴシック" panose="020B0600070205080204" pitchFamily="50" charset="-128"/>
              </a:rPr>
              <a:t>億円</a:t>
            </a:r>
            <a:endParaRPr kumimoji="1" lang="ja-JP" altLang="en-US" sz="1600" dirty="0">
              <a:latin typeface="ＭＳ Ｐゴシック" panose="020B0600070205080204" pitchFamily="50" charset="-128"/>
              <a:ea typeface="ＭＳ Ｐゴシック" panose="020B0600070205080204" pitchFamily="50" charset="-128"/>
            </a:endParaRPr>
          </a:p>
        </p:txBody>
      </p:sp>
      <p:sp>
        <p:nvSpPr>
          <p:cNvPr id="9" name="テキスト ボックス 3"/>
          <p:cNvSpPr txBox="1"/>
          <p:nvPr/>
        </p:nvSpPr>
        <p:spPr>
          <a:xfrm>
            <a:off x="5269111" y="3092526"/>
            <a:ext cx="723275" cy="307777"/>
          </a:xfrm>
          <a:prstGeom prst="rect">
            <a:avLst/>
          </a:prstGeom>
          <a:noFill/>
          <a:ln>
            <a:noFill/>
          </a:ln>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1" name="正方形/長方形 10"/>
          <p:cNvSpPr/>
          <p:nvPr/>
        </p:nvSpPr>
        <p:spPr>
          <a:xfrm>
            <a:off x="152230" y="635195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12" name="Rectangle 3">
            <a:extLst>
              <a:ext uri="{FF2B5EF4-FFF2-40B4-BE49-F238E27FC236}">
                <a16:creationId xmlns:a16="http://schemas.microsoft.com/office/drawing/2014/main" id="{1C970939-3551-40C1-B9D1-CA774B7F4011}"/>
              </a:ext>
            </a:extLst>
          </p:cNvPr>
          <p:cNvSpPr>
            <a:spLocks noChangeArrowheads="1"/>
          </p:cNvSpPr>
          <p:nvPr/>
        </p:nvSpPr>
        <p:spPr bwMode="auto">
          <a:xfrm>
            <a:off x="820109" y="690904"/>
            <a:ext cx="8280000" cy="104488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地域で生み出された付加価値（≒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）は、「雇用者所得」と「その他所得（＝営業余剰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営業利益、利子、賃料等</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＋固定資本減耗＋間接税）」に分配される。雇用者所得は企業等に労働を供給した雇用者（従業者）に支払われる所得である。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ここでは、地域の産業別の雇用者所得をみて、地域の住民の生活を支えている産業が何かを把握する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A186EA50-8EE2-4B87-8654-E9E93F9330F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066B5AFC-257A-46E8-8686-5A121B256C85}"/>
              </a:ext>
            </a:extLst>
          </p:cNvPr>
          <p:cNvSpPr/>
          <p:nvPr/>
        </p:nvSpPr>
        <p:spPr bwMode="auto">
          <a:xfrm>
            <a:off x="1120365" y="147865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2192978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200" dirty="0"/>
              <a:t>（１）住民の生活を支えている産業は何か②</a:t>
            </a:r>
            <a:r>
              <a:rPr lang="en-US" altLang="ja-JP" sz="2200" dirty="0"/>
              <a:t>:</a:t>
            </a:r>
            <a:r>
              <a:rPr lang="ja-JP" altLang="en-US" sz="2200" dirty="0"/>
              <a:t>産業別雇用者所得構成比</a:t>
            </a:r>
            <a:endParaRPr kumimoji="1" lang="ja-JP" altLang="en-US" sz="2200" dirty="0"/>
          </a:p>
        </p:txBody>
      </p:sp>
      <p:sp>
        <p:nvSpPr>
          <p:cNvPr id="26" name="正方形/長方形 25"/>
          <p:cNvSpPr/>
          <p:nvPr/>
        </p:nvSpPr>
        <p:spPr bwMode="auto">
          <a:xfrm>
            <a:off x="252000" y="1905910"/>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住民の生活を支える雇用者所得への寄与が大きい産業は、○○、○○、○○、○○である。</a:t>
            </a:r>
          </a:p>
        </p:txBody>
      </p:sp>
      <p:sp>
        <p:nvSpPr>
          <p:cNvPr id="17" name="テキスト ボックス 16"/>
          <p:cNvSpPr txBox="1">
            <a:spLocks noChangeArrowheads="1"/>
          </p:cNvSpPr>
          <p:nvPr/>
        </p:nvSpPr>
        <p:spPr bwMode="auto">
          <a:xfrm>
            <a:off x="252000" y="2555713"/>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産業別雇用者所得構成比</a:t>
            </a:r>
          </a:p>
        </p:txBody>
      </p:sp>
      <p:sp>
        <p:nvSpPr>
          <p:cNvPr id="21" name="テキスト ボックス 20"/>
          <p:cNvSpPr txBox="1"/>
          <p:nvPr/>
        </p:nvSpPr>
        <p:spPr>
          <a:xfrm>
            <a:off x="1132043" y="2949546"/>
            <a:ext cx="1728000" cy="451406"/>
          </a:xfrm>
          <a:prstGeom prst="rect">
            <a:avLst/>
          </a:prstGeom>
          <a:solidFill>
            <a:srgbClr val="F79646"/>
          </a:solidFill>
        </p:spPr>
        <p:txBody>
          <a:bodyPr wrap="square" rtlCol="0">
            <a:spAutoFit/>
          </a:bodyPr>
          <a:lstStyle/>
          <a:p>
            <a:pPr algn="ctr">
              <a:lnSpc>
                <a:spcPts val="1400"/>
              </a:lnSpc>
            </a:pPr>
            <a:r>
              <a:rPr lang="ja-JP" altLang="en-US" sz="1200" b="1" dirty="0">
                <a:latin typeface="Meiryo UI" pitchFamily="50" charset="-128"/>
                <a:ea typeface="Meiryo UI" pitchFamily="50" charset="-128"/>
              </a:rPr>
              <a:t>住民の生活を</a:t>
            </a:r>
            <a:endParaRPr lang="en-US" altLang="ja-JP" sz="1200" b="1" dirty="0">
              <a:latin typeface="Meiryo UI" pitchFamily="50" charset="-128"/>
              <a:ea typeface="Meiryo UI" pitchFamily="50" charset="-128"/>
            </a:endParaRPr>
          </a:p>
          <a:p>
            <a:pPr algn="ctr">
              <a:lnSpc>
                <a:spcPts val="1400"/>
              </a:lnSpc>
            </a:pPr>
            <a:r>
              <a:rPr lang="ja-JP" altLang="en-US" sz="1200" b="1" dirty="0">
                <a:latin typeface="Meiryo UI" pitchFamily="50" charset="-128"/>
                <a:ea typeface="Meiryo UI" pitchFamily="50" charset="-128"/>
              </a:rPr>
              <a:t>支えている</a:t>
            </a:r>
            <a:r>
              <a:rPr kumimoji="1" lang="ja-JP" altLang="en-US" sz="1200" b="1" dirty="0">
                <a:latin typeface="Meiryo UI" pitchFamily="50" charset="-128"/>
                <a:ea typeface="Meiryo UI" pitchFamily="50" charset="-128"/>
              </a:rPr>
              <a:t>産業</a:t>
            </a:r>
          </a:p>
        </p:txBody>
      </p:sp>
      <p:sp>
        <p:nvSpPr>
          <p:cNvPr id="23"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24</a:t>
            </a:fld>
            <a:endParaRPr lang="en-US" altLang="ja-JP" b="1" dirty="0">
              <a:latin typeface="Meiryo UI" pitchFamily="50" charset="-128"/>
              <a:ea typeface="Meiryo UI" pitchFamily="50" charset="-128"/>
            </a:endParaRPr>
          </a:p>
        </p:txBody>
      </p:sp>
      <p:sp>
        <p:nvSpPr>
          <p:cNvPr id="3" name="テキスト ボックス 2"/>
          <p:cNvSpPr txBox="1"/>
          <p:nvPr/>
        </p:nvSpPr>
        <p:spPr>
          <a:xfrm>
            <a:off x="6038106" y="3065326"/>
            <a:ext cx="2624328" cy="338554"/>
          </a:xfrm>
          <a:prstGeom prst="rect">
            <a:avLst/>
          </a:prstGeom>
          <a:solidFill>
            <a:schemeClr val="bg1"/>
          </a:solidFill>
          <a:ln w="19050">
            <a:solidFill>
              <a:schemeClr val="bg1">
                <a:lumMod val="50000"/>
              </a:schemeClr>
            </a:solidFill>
          </a:ln>
        </p:spPr>
        <p:txBody>
          <a:bodyPr wrap="square" rtlCol="0">
            <a:normAutofit/>
          </a:bodyPr>
          <a:lstStyle/>
          <a:p>
            <a:pPr algn="ctr"/>
            <a:r>
              <a:rPr lang="zh-TW" altLang="en-US" sz="1600" dirty="0">
                <a:latin typeface="ＭＳ Ｐゴシック" panose="020B0600070205080204" pitchFamily="50" charset="-128"/>
                <a:ea typeface="ＭＳ Ｐゴシック" panose="020B0600070205080204" pitchFamily="50" charset="-128"/>
              </a:rPr>
              <a:t>雇用者所得 </a:t>
            </a:r>
            <a:r>
              <a:rPr lang="ja-JP" altLang="en-US" sz="1600" dirty="0">
                <a:latin typeface="ＭＳ Ｐゴシック" panose="020B0600070205080204" pitchFamily="50" charset="-128"/>
                <a:ea typeface="ＭＳ Ｐゴシック" panose="020B0600070205080204" pitchFamily="50" charset="-128"/>
              </a:rPr>
              <a:t>△△</a:t>
            </a:r>
            <a:r>
              <a:rPr lang="en-US" altLang="zh-TW" sz="1600" dirty="0">
                <a:latin typeface="ＭＳ Ｐゴシック" panose="020B0600070205080204" pitchFamily="50" charset="-128"/>
                <a:ea typeface="ＭＳ Ｐゴシック" panose="020B0600070205080204" pitchFamily="50" charset="-128"/>
              </a:rPr>
              <a:t> </a:t>
            </a:r>
            <a:r>
              <a:rPr lang="zh-TW" altLang="en-US" sz="1600" dirty="0">
                <a:latin typeface="ＭＳ Ｐゴシック" panose="020B0600070205080204" pitchFamily="50" charset="-128"/>
                <a:ea typeface="ＭＳ Ｐゴシック" panose="020B0600070205080204" pitchFamily="50" charset="-128"/>
              </a:rPr>
              <a:t>億円</a:t>
            </a:r>
            <a:endParaRPr kumimoji="1" lang="ja-JP" altLang="en-US" sz="1600" dirty="0">
              <a:latin typeface="ＭＳ Ｐゴシック" panose="020B0600070205080204" pitchFamily="50" charset="-128"/>
              <a:ea typeface="ＭＳ Ｐゴシック" panose="020B0600070205080204" pitchFamily="50" charset="-128"/>
            </a:endParaRPr>
          </a:p>
        </p:txBody>
      </p:sp>
      <p:sp>
        <p:nvSpPr>
          <p:cNvPr id="4" name="テキスト ボックス 3"/>
          <p:cNvSpPr txBox="1"/>
          <p:nvPr/>
        </p:nvSpPr>
        <p:spPr>
          <a:xfrm>
            <a:off x="5269111" y="3080715"/>
            <a:ext cx="723275" cy="307777"/>
          </a:xfrm>
          <a:prstGeom prst="rect">
            <a:avLst/>
          </a:prstGeom>
          <a:noFill/>
          <a:ln>
            <a:noFill/>
          </a:ln>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6" name="正方形/長方形 15"/>
          <p:cNvSpPr/>
          <p:nvPr/>
        </p:nvSpPr>
        <p:spPr>
          <a:xfrm>
            <a:off x="216000" y="6357217"/>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12" name="Rectangle 3">
            <a:extLst>
              <a:ext uri="{FF2B5EF4-FFF2-40B4-BE49-F238E27FC236}">
                <a16:creationId xmlns:a16="http://schemas.microsoft.com/office/drawing/2014/main" id="{67A986F8-52C5-4CCD-85DF-6F63AC1E9AD1}"/>
              </a:ext>
            </a:extLst>
          </p:cNvPr>
          <p:cNvSpPr>
            <a:spLocks noChangeArrowheads="1"/>
          </p:cNvSpPr>
          <p:nvPr/>
        </p:nvSpPr>
        <p:spPr bwMode="auto">
          <a:xfrm>
            <a:off x="820109" y="645932"/>
            <a:ext cx="8071200" cy="1176816"/>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地域の住民に支払われる産業別雇用者所得のシェアを全国の産業別の雇用者所得のシェアと比較することで、地域の雇用者所得の特徴を把握</a:t>
            </a:r>
            <a:r>
              <a:rPr lang="ja-JP" altLang="en-US" sz="1200" b="1">
                <a:latin typeface="Meiryo UI" pitchFamily="50" charset="-128"/>
                <a:ea typeface="Meiryo UI" pitchFamily="50" charset="-128"/>
              </a:rPr>
              <a:t>することができる</a:t>
            </a:r>
            <a:r>
              <a:rPr lang="ja-JP" altLang="en-US" sz="1200" b="1" dirty="0">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全国では「保健衛生・社会事業」「専門・業務支援サービス」「建設」「小売り」の順で多くこれらの産業が地域の住民の生活を支えている。</a:t>
            </a:r>
          </a:p>
        </p:txBody>
      </p:sp>
      <p:sp>
        <p:nvSpPr>
          <p:cNvPr id="13" name="テキスト ボックス 12">
            <a:extLst>
              <a:ext uri="{FF2B5EF4-FFF2-40B4-BE49-F238E27FC236}">
                <a16:creationId xmlns:a16="http://schemas.microsoft.com/office/drawing/2014/main" id="{9265B3BF-6ED6-4086-B253-A0FCA6020E4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4E3DF30B-9094-4E4C-8ECB-ADDBC2C78CFC}"/>
              </a:ext>
            </a:extLst>
          </p:cNvPr>
          <p:cNvSpPr/>
          <p:nvPr/>
        </p:nvSpPr>
        <p:spPr bwMode="auto">
          <a:xfrm>
            <a:off x="1120365" y="157239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866436797"/>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（２）地域の産業の従業者</a:t>
            </a:r>
            <a:r>
              <a:rPr lang="en-US" altLang="ja-JP" dirty="0">
                <a:latin typeface="Meiryo UI" pitchFamily="50" charset="-128"/>
                <a:ea typeface="Meiryo UI" pitchFamily="50" charset="-128"/>
              </a:rPr>
              <a:t>1</a:t>
            </a:r>
            <a:r>
              <a:rPr lang="ja-JP" altLang="en-US" dirty="0">
                <a:latin typeface="Meiryo UI" pitchFamily="50" charset="-128"/>
                <a:ea typeface="Meiryo UI" pitchFamily="50" charset="-128"/>
              </a:rPr>
              <a:t>人当たり雇用者所得</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252000" y="1992731"/>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○○市の従業者数１人当たりの雇用者所得は、全産業では県、人口同規模地域と比較すると○○が、全国と比較すると○○。産業別には、人口同規模地域と比較するとどの産業でも○○水準である。</a:t>
            </a:r>
          </a:p>
        </p:txBody>
      </p:sp>
      <p:sp>
        <p:nvSpPr>
          <p:cNvPr id="7" name="テキスト ボックス 6"/>
          <p:cNvSpPr txBox="1">
            <a:spLocks noChangeArrowheads="1"/>
          </p:cNvSpPr>
          <p:nvPr/>
        </p:nvSpPr>
        <p:spPr bwMode="auto">
          <a:xfrm>
            <a:off x="252000" y="26712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産業別従業者１人当たり雇用者所得</a:t>
            </a:r>
          </a:p>
        </p:txBody>
      </p:sp>
      <p:sp>
        <p:nvSpPr>
          <p:cNvPr id="10" name="正方形/長方形 9"/>
          <p:cNvSpPr/>
          <p:nvPr/>
        </p:nvSpPr>
        <p:spPr>
          <a:xfrm>
            <a:off x="236667" y="6120973"/>
            <a:ext cx="8764925" cy="338554"/>
          </a:xfrm>
          <a:prstGeom prst="rect">
            <a:avLst/>
          </a:prstGeom>
        </p:spPr>
        <p:txBody>
          <a:bodyPr wrap="square">
            <a:spAutoFit/>
          </a:bodyPr>
          <a:lstStyle/>
          <a:p>
            <a:pPr marL="269875" indent="-269875" algn="just">
              <a:spcBef>
                <a:spcPts val="300"/>
              </a:spcBef>
              <a:spcAft>
                <a:spcPts val="400"/>
              </a:spcAft>
              <a:buClr>
                <a:srgbClr val="002060"/>
              </a:buClr>
              <a:defRPr/>
            </a:pPr>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国民経済計算の不動産業には帰属家賃が含まれており、地域経済循環分析用データの産業分類でも第</a:t>
            </a:r>
            <a:r>
              <a:rPr lang="en-US" altLang="ja-JP" sz="800" dirty="0">
                <a:latin typeface="Meiryo UI" pitchFamily="50" charset="-128"/>
                <a:ea typeface="Meiryo UI" pitchFamily="50" charset="-128"/>
              </a:rPr>
              <a:t>3</a:t>
            </a:r>
            <a:r>
              <a:rPr lang="ja-JP" altLang="en-US" sz="800" dirty="0">
                <a:latin typeface="Meiryo UI" pitchFamily="50" charset="-128"/>
                <a:ea typeface="Meiryo UI" pitchFamily="50" charset="-128"/>
              </a:rPr>
              <a:t>次産業の住宅賃貸業に帰属家賃が含まれている。帰属家賃は、実際には家賃の受払いを伴わないものであるため、これを含む場合と含まない場合の</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パターンで労働生産性を作成している。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25</a:t>
            </a:fld>
            <a:endParaRPr lang="en-US" altLang="ja-JP" b="1" dirty="0">
              <a:latin typeface="Meiryo UI" pitchFamily="50" charset="-128"/>
              <a:ea typeface="Meiryo UI" pitchFamily="50" charset="-128"/>
            </a:endParaRPr>
          </a:p>
        </p:txBody>
      </p:sp>
      <p:sp>
        <p:nvSpPr>
          <p:cNvPr id="11" name="正方形/長方形 10"/>
          <p:cNvSpPr/>
          <p:nvPr/>
        </p:nvSpPr>
        <p:spPr>
          <a:xfrm>
            <a:off x="216000" y="6375183"/>
            <a:ext cx="504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「国民経済計算」、「県民経済計算」、「産業連関表」、「経済センサス」、「工業統計」、「国勢調査」等より作成</a:t>
            </a:r>
          </a:p>
        </p:txBody>
      </p:sp>
      <p:sp>
        <p:nvSpPr>
          <p:cNvPr id="12" name="Rectangle 3">
            <a:extLst>
              <a:ext uri="{FF2B5EF4-FFF2-40B4-BE49-F238E27FC236}">
                <a16:creationId xmlns:a16="http://schemas.microsoft.com/office/drawing/2014/main" id="{7918DFF1-32B4-4EFB-8624-CD745B276916}"/>
              </a:ext>
            </a:extLst>
          </p:cNvPr>
          <p:cNvSpPr>
            <a:spLocks noChangeArrowheads="1"/>
          </p:cNvSpPr>
          <p:nvPr/>
        </p:nvSpPr>
        <p:spPr bwMode="auto">
          <a:xfrm>
            <a:off x="820109" y="633960"/>
            <a:ext cx="8280000" cy="128691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地域で働く従業者の一人当たりの雇用者所得を、産業別に集計し、他の地域と比較する。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地域の産業別の</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人当たりの雇用者所得を見ることで、地域の従業者（居住者とは限定されない）が得られる所得の金額を把握することが可能である。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人当たりの所得が高い産業は、地域内外から雇用者を集めることが可能である。</a:t>
            </a:r>
          </a:p>
        </p:txBody>
      </p:sp>
      <p:sp>
        <p:nvSpPr>
          <p:cNvPr id="13" name="テキスト ボックス 12">
            <a:extLst>
              <a:ext uri="{FF2B5EF4-FFF2-40B4-BE49-F238E27FC236}">
                <a16:creationId xmlns:a16="http://schemas.microsoft.com/office/drawing/2014/main" id="{81C67AF2-0D6B-4512-AA91-0BFDD747E8E0}"/>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7" name="正方形/長方形 31">
            <a:extLst>
              <a:ext uri="{FF2B5EF4-FFF2-40B4-BE49-F238E27FC236}">
                <a16:creationId xmlns:a16="http://schemas.microsoft.com/office/drawing/2014/main" id="{382B363C-8175-458C-8AC0-2125FAEA79DB}"/>
              </a:ext>
            </a:extLst>
          </p:cNvPr>
          <p:cNvSpPr/>
          <p:nvPr/>
        </p:nvSpPr>
        <p:spPr bwMode="auto">
          <a:xfrm>
            <a:off x="1169685" y="168129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0937855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21562"/>
            <a:ext cx="9144000" cy="1323439"/>
          </a:xfrm>
          <a:solidFill>
            <a:srgbClr val="D3F9EB"/>
          </a:solidFill>
        </p:spPr>
        <p:txBody>
          <a:bodyPr wrap="square" rtlCol="0">
            <a:spAutoFit/>
          </a:bodyPr>
          <a:lstStyle/>
          <a:p>
            <a:pPr algn="ctr"/>
            <a:r>
              <a:rPr lang="ja-JP" altLang="en-US" sz="4000" dirty="0">
                <a:solidFill>
                  <a:schemeClr val="tx1">
                    <a:lumMod val="75000"/>
                    <a:lumOff val="25000"/>
                  </a:schemeClr>
                </a:solidFill>
              </a:rPr>
              <a:t>２</a:t>
            </a:r>
            <a:r>
              <a:rPr lang="ja-JP" altLang="en-US" sz="4000" dirty="0">
                <a:solidFill>
                  <a:schemeClr val="tx1">
                    <a:lumMod val="75000"/>
                    <a:lumOff val="25000"/>
                  </a:schemeClr>
                </a:solidFill>
                <a:latin typeface="Meiryo UI" pitchFamily="50" charset="-128"/>
                <a:ea typeface="Meiryo UI" pitchFamily="50" charset="-128"/>
              </a:rPr>
              <a:t>－４</a:t>
            </a:r>
            <a:r>
              <a:rPr lang="ja-JP" altLang="en-US" sz="4000" dirty="0">
                <a:solidFill>
                  <a:schemeClr val="tx1">
                    <a:lumMod val="75000"/>
                    <a:lumOff val="25000"/>
                  </a:schemeClr>
                </a:solidFill>
              </a:rPr>
              <a:t>．</a:t>
            </a:r>
            <a:br>
              <a:rPr lang="en-US" altLang="ja-JP" sz="4000" dirty="0">
                <a:solidFill>
                  <a:schemeClr val="tx1">
                    <a:lumMod val="75000"/>
                    <a:lumOff val="25000"/>
                  </a:schemeClr>
                </a:solidFill>
              </a:rPr>
            </a:br>
            <a:r>
              <a:rPr lang="ja-JP" altLang="en-US" sz="4000" dirty="0">
                <a:solidFill>
                  <a:schemeClr val="tx1">
                    <a:lumMod val="75000"/>
                    <a:lumOff val="25000"/>
                  </a:schemeClr>
                </a:solidFill>
              </a:rPr>
              <a:t>企業取引</a:t>
            </a:r>
            <a:r>
              <a:rPr lang="en-US" altLang="ja-JP" sz="4000" dirty="0">
                <a:solidFill>
                  <a:schemeClr val="tx1">
                    <a:lumMod val="75000"/>
                    <a:lumOff val="25000"/>
                  </a:schemeClr>
                </a:solidFill>
              </a:rPr>
              <a:t>(</a:t>
            </a:r>
            <a:r>
              <a:rPr lang="ja-JP" altLang="en-US" sz="4000" dirty="0">
                <a:solidFill>
                  <a:schemeClr val="tx1">
                    <a:lumMod val="75000"/>
                    <a:lumOff val="25000"/>
                  </a:schemeClr>
                </a:solidFill>
              </a:rPr>
              <a:t>産業間取引構造</a:t>
            </a:r>
            <a:r>
              <a:rPr lang="en-US" altLang="ja-JP" sz="4000" dirty="0">
                <a:solidFill>
                  <a:schemeClr val="tx1">
                    <a:lumMod val="75000"/>
                    <a:lumOff val="25000"/>
                  </a:schemeClr>
                </a:solidFill>
              </a:rPr>
              <a:t>)</a:t>
            </a:r>
            <a:r>
              <a:rPr lang="ja-JP" altLang="en-US" sz="4000" dirty="0">
                <a:solidFill>
                  <a:schemeClr val="tx1">
                    <a:lumMod val="75000"/>
                    <a:lumOff val="25000"/>
                  </a:schemeClr>
                </a:solidFill>
              </a:rPr>
              <a:t>の分析</a:t>
            </a:r>
            <a:endParaRPr lang="en-US" altLang="ja-JP" sz="4000" dirty="0">
              <a:solidFill>
                <a:schemeClr val="tx1">
                  <a:lumMod val="75000"/>
                  <a:lumOff val="25000"/>
                </a:schemeClr>
              </a:solidFill>
              <a:latin typeface="Meiryo UI" pitchFamily="50" charset="-128"/>
              <a:ea typeface="Meiryo UI" pitchFamily="50" charset="-128"/>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26</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DE3C9E9C-996E-46B6-AF8C-852747EF0849}"/>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正方形/長方形 24"/>
          <p:cNvSpPr/>
          <p:nvPr/>
        </p:nvSpPr>
        <p:spPr bwMode="auto">
          <a:xfrm>
            <a:off x="4800599" y="2733499"/>
            <a:ext cx="3548265" cy="2147200"/>
          </a:xfrm>
          <a:prstGeom prst="rect">
            <a:avLst/>
          </a:prstGeom>
          <a:solidFill>
            <a:srgbClr val="F3FFFF"/>
          </a:solidFill>
          <a:ln w="38100" cap="flat" cmpd="sng" algn="ctr">
            <a:solidFill>
              <a:srgbClr val="00808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a:xfrm>
            <a:off x="0" y="1"/>
            <a:ext cx="9144000" cy="493058"/>
          </a:xfrm>
        </p:spPr>
        <p:txBody>
          <a:bodyPr/>
          <a:lstStyle/>
          <a:p>
            <a:r>
              <a:rPr lang="ja-JP" altLang="en-US" dirty="0">
                <a:latin typeface="Meiryo UI" pitchFamily="50" charset="-128"/>
                <a:ea typeface="Meiryo UI" pitchFamily="50" charset="-128"/>
              </a:rPr>
              <a:t>（１）地域の産業構造について①：影響力係数と感応度係数</a:t>
            </a:r>
            <a:endParaRPr kumimoji="1" lang="ja-JP" altLang="en-US" dirty="0">
              <a:latin typeface="Meiryo UI" pitchFamily="50" charset="-128"/>
              <a:ea typeface="Meiryo UI" pitchFamily="50" charset="-128"/>
            </a:endParaRPr>
          </a:p>
        </p:txBody>
      </p:sp>
      <p:sp>
        <p:nvSpPr>
          <p:cNvPr id="32"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27</a:t>
            </a:fld>
            <a:endParaRPr lang="en-US" altLang="ja-JP" b="1" dirty="0">
              <a:latin typeface="Meiryo UI" pitchFamily="50" charset="-128"/>
              <a:ea typeface="Meiryo UI" pitchFamily="50" charset="-128"/>
            </a:endParaRPr>
          </a:p>
        </p:txBody>
      </p:sp>
      <p:sp>
        <p:nvSpPr>
          <p:cNvPr id="12" name="右矢印 11"/>
          <p:cNvSpPr/>
          <p:nvPr/>
        </p:nvSpPr>
        <p:spPr bwMode="auto">
          <a:xfrm>
            <a:off x="2820674" y="6171330"/>
            <a:ext cx="4326640" cy="324000"/>
          </a:xfrm>
          <a:prstGeom prst="rightArrow">
            <a:avLst>
              <a:gd name="adj1" fmla="val 50000"/>
              <a:gd name="adj2" fmla="val 75038"/>
            </a:avLst>
          </a:prstGeom>
          <a:solidFill>
            <a:schemeClr val="bg1">
              <a:lumMod val="65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3" name="右矢印 12"/>
          <p:cNvSpPr/>
          <p:nvPr/>
        </p:nvSpPr>
        <p:spPr bwMode="auto">
          <a:xfrm rot="16200000">
            <a:off x="-1344839" y="4233964"/>
            <a:ext cx="3281122" cy="324000"/>
          </a:xfrm>
          <a:prstGeom prst="rightArrow">
            <a:avLst>
              <a:gd name="adj1" fmla="val 50000"/>
              <a:gd name="adj2" fmla="val 75038"/>
            </a:avLst>
          </a:prstGeom>
          <a:solidFill>
            <a:schemeClr val="bg1">
              <a:lumMod val="65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4" name="テキスト ボックス 13"/>
          <p:cNvSpPr txBox="1"/>
          <p:nvPr/>
        </p:nvSpPr>
        <p:spPr>
          <a:xfrm>
            <a:off x="4164934" y="6337824"/>
            <a:ext cx="1440000" cy="184666"/>
          </a:xfrm>
          <a:prstGeom prst="rect">
            <a:avLst/>
          </a:prstGeom>
          <a:solidFill>
            <a:schemeClr val="bg1"/>
          </a:solidFill>
          <a:ln w="12700">
            <a:solidFill>
              <a:schemeClr val="bg1">
                <a:lumMod val="50000"/>
              </a:schemeClr>
            </a:solidFill>
          </a:ln>
        </p:spPr>
        <p:txBody>
          <a:bodyPr wrap="square" lIns="36000" tIns="0" rIns="36000" bIns="0" rtlCol="0">
            <a:spAutoFit/>
          </a:bodyPr>
          <a:lstStyle/>
          <a:p>
            <a:pPr algn="ctr"/>
            <a:r>
              <a:rPr kumimoji="1" lang="ja-JP" altLang="en-US" sz="1200" dirty="0">
                <a:latin typeface="Meiryo UI" panose="020B0604030504040204" pitchFamily="50" charset="-128"/>
                <a:ea typeface="Meiryo UI" panose="020B0604030504040204" pitchFamily="50" charset="-128"/>
              </a:rPr>
              <a:t>調達先に与える影響</a:t>
            </a:r>
          </a:p>
        </p:txBody>
      </p:sp>
      <p:sp>
        <p:nvSpPr>
          <p:cNvPr id="15" name="テキスト ボックス 14"/>
          <p:cNvSpPr txBox="1"/>
          <p:nvPr/>
        </p:nvSpPr>
        <p:spPr>
          <a:xfrm>
            <a:off x="47308" y="3641421"/>
            <a:ext cx="257369" cy="1620000"/>
          </a:xfrm>
          <a:prstGeom prst="rect">
            <a:avLst/>
          </a:prstGeom>
          <a:solidFill>
            <a:schemeClr val="bg1"/>
          </a:solidFill>
          <a:ln w="12700">
            <a:solidFill>
              <a:schemeClr val="bg1">
                <a:lumMod val="50000"/>
              </a:schemeClr>
            </a:solidFill>
          </a:ln>
        </p:spPr>
        <p:txBody>
          <a:bodyPr vert="eaVert" wrap="square" lIns="36000" tIns="0" rIns="36000" bIns="0" rtlCol="0">
            <a:spAutoFit/>
          </a:bodyPr>
          <a:lstStyle/>
          <a:p>
            <a:pPr algn="ctr"/>
            <a:r>
              <a:rPr lang="ja-JP" altLang="en-US" sz="1200" dirty="0">
                <a:latin typeface="Meiryo UI" panose="020B0604030504040204" pitchFamily="50" charset="-128"/>
                <a:ea typeface="Meiryo UI" panose="020B0604030504040204" pitchFamily="50" charset="-128"/>
              </a:rPr>
              <a:t>販売先から受ける</a:t>
            </a:r>
            <a:r>
              <a:rPr kumimoji="1" lang="ja-JP" altLang="en-US" sz="1200" dirty="0">
                <a:latin typeface="Meiryo UI" panose="020B0604030504040204" pitchFamily="50" charset="-128"/>
                <a:ea typeface="Meiryo UI" panose="020B0604030504040204" pitchFamily="50" charset="-128"/>
              </a:rPr>
              <a:t>影響</a:t>
            </a:r>
          </a:p>
        </p:txBody>
      </p:sp>
      <p:sp>
        <p:nvSpPr>
          <p:cNvPr id="22" name="テキスト ボックス 21"/>
          <p:cNvSpPr txBox="1"/>
          <p:nvPr/>
        </p:nvSpPr>
        <p:spPr>
          <a:xfrm>
            <a:off x="4914992" y="2821152"/>
            <a:ext cx="1728000" cy="360000"/>
          </a:xfrm>
          <a:prstGeom prst="roundRect">
            <a:avLst>
              <a:gd name="adj" fmla="val 40729"/>
            </a:avLst>
          </a:prstGeom>
          <a:solidFill>
            <a:srgbClr val="008080"/>
          </a:solidFill>
          <a:ln>
            <a:noFill/>
          </a:ln>
        </p:spPr>
        <p:style>
          <a:lnRef idx="2">
            <a:schemeClr val="accent6"/>
          </a:lnRef>
          <a:fillRef idx="1">
            <a:schemeClr val="lt1"/>
          </a:fillRef>
          <a:effectRef idx="0">
            <a:schemeClr val="accent6"/>
          </a:effectRef>
          <a:fontRef idx="minor">
            <a:schemeClr val="dk1"/>
          </a:fontRef>
        </p:style>
        <p:txBody>
          <a:bodyPr wrap="square" lIns="36000" tIns="0" rIns="36000" bIns="0" rtlCol="0">
            <a:spAutoFit/>
          </a:bodyPr>
          <a:lstStyle/>
          <a:p>
            <a:pPr algn="ctr"/>
            <a:r>
              <a:rPr lang="ja-JP" altLang="en-US" sz="1600" b="1" dirty="0">
                <a:solidFill>
                  <a:schemeClr val="bg1"/>
                </a:solidFill>
                <a:latin typeface="Meiryo UI" pitchFamily="50" charset="-128"/>
                <a:ea typeface="Meiryo UI" pitchFamily="50" charset="-128"/>
              </a:rPr>
              <a:t>核となる産業</a:t>
            </a:r>
            <a:endParaRPr kumimoji="1" lang="ja-JP" altLang="en-US" sz="1600" b="1" dirty="0">
              <a:solidFill>
                <a:schemeClr val="bg1"/>
              </a:solidFill>
              <a:latin typeface="Meiryo UI" pitchFamily="50" charset="-128"/>
              <a:ea typeface="Meiryo UI" pitchFamily="50" charset="-128"/>
            </a:endParaRPr>
          </a:p>
        </p:txBody>
      </p:sp>
      <p:sp>
        <p:nvSpPr>
          <p:cNvPr id="24" name="正方形/長方形 23"/>
          <p:cNvSpPr/>
          <p:nvPr/>
        </p:nvSpPr>
        <p:spPr>
          <a:xfrm>
            <a:off x="252000" y="2197279"/>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影響力係数と感応度係数</a:t>
            </a:r>
          </a:p>
        </p:txBody>
      </p:sp>
      <p:sp>
        <p:nvSpPr>
          <p:cNvPr id="17" name="正方形/長方形 16"/>
          <p:cNvSpPr/>
          <p:nvPr/>
        </p:nvSpPr>
        <p:spPr>
          <a:xfrm>
            <a:off x="216000" y="6443692"/>
            <a:ext cx="3309099" cy="107722"/>
          </a:xfrm>
          <a:prstGeom prst="rect">
            <a:avLst/>
          </a:prstGeom>
        </p:spPr>
        <p:txBody>
          <a:bodyPr wrap="square" lIns="0" tIns="0" rIns="36000" bIns="0">
            <a:spAutoFit/>
          </a:bodyPr>
          <a:lstStyle/>
          <a:p>
            <a:r>
              <a:rPr lang="ja-JP" altLang="en-US" sz="700" dirty="0">
                <a:latin typeface="Meiryo UI" pitchFamily="50" charset="-128"/>
                <a:ea typeface="Meiryo UI" pitchFamily="50" charset="-128"/>
              </a:rPr>
              <a:t>出所：「国民経済計算」、「県民経済計算」、「経済センサス」、「産業連関表」等より作成</a:t>
            </a:r>
          </a:p>
        </p:txBody>
      </p:sp>
      <p:sp>
        <p:nvSpPr>
          <p:cNvPr id="18" name="Rectangle 3">
            <a:extLst>
              <a:ext uri="{FF2B5EF4-FFF2-40B4-BE49-F238E27FC236}">
                <a16:creationId xmlns:a16="http://schemas.microsoft.com/office/drawing/2014/main" id="{5628BA2B-E59E-4CB1-9011-EE5AA1756B15}"/>
              </a:ext>
            </a:extLst>
          </p:cNvPr>
          <p:cNvSpPr>
            <a:spLocks noChangeArrowheads="1"/>
          </p:cNvSpPr>
          <p:nvPr/>
        </p:nvSpPr>
        <p:spPr bwMode="auto">
          <a:xfrm>
            <a:off x="820109" y="624618"/>
            <a:ext cx="8280000" cy="1548000"/>
          </a:xfrm>
          <a:prstGeom prst="roundRect">
            <a:avLst/>
          </a:prstGeom>
          <a:noFill/>
          <a:ln w="28575">
            <a:solidFill>
              <a:srgbClr val="CC0066"/>
            </a:solidFill>
            <a:prstDash val="sysDash"/>
          </a:ln>
        </p:spPr>
        <p:txBody>
          <a:bodyPr wrap="square" tIns="0" bIns="0" rtlCol="0" anchor="t">
            <a:noAutofit/>
          </a:bodyPr>
          <a:lstStyle/>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地域の核となる産業とは、地域の全ての産業間の取引構造を網羅的に見た際に、原材料の調達先と、製品・サービスの販売先の両方で影響力が強い産業であり、「影響力係数」、「感応度係数」がともに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を超える産業（＝下図の第</a:t>
            </a:r>
            <a:r>
              <a:rPr lang="en-US" altLang="ja-JP" sz="1200" b="1" dirty="0">
                <a:latin typeface="Meiryo UI" pitchFamily="50" charset="-128"/>
                <a:ea typeface="Meiryo UI" pitchFamily="50" charset="-128"/>
              </a:rPr>
              <a:t>Ⅰ</a:t>
            </a:r>
            <a:r>
              <a:rPr lang="ja-JP" altLang="en-US" sz="1200" b="1" dirty="0">
                <a:latin typeface="Meiryo UI" pitchFamily="50" charset="-128"/>
                <a:ea typeface="Meiryo UI" pitchFamily="50" charset="-128"/>
              </a:rPr>
              <a:t>象限にある産業）を意味する。</a:t>
            </a:r>
            <a:endParaRPr lang="en-US" altLang="ja-JP" sz="1200" b="1" dirty="0">
              <a:latin typeface="Meiryo UI" pitchFamily="50" charset="-128"/>
              <a:ea typeface="Meiryo UI" pitchFamily="50" charset="-128"/>
            </a:endParaRP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影響力係数」は、当該産業の設備投資等の増加が、調達先（地域内の全産業）に与える生産波及の影響の強さを表す。「感応度係数」は、販売先（地域内の全産業）の消費や投資の増加によって、当該産業が受ける影響の強さを表す。</a:t>
            </a:r>
            <a:endParaRPr lang="en-US" altLang="ja-JP" sz="1200" b="1" dirty="0">
              <a:latin typeface="Meiryo UI" pitchFamily="50" charset="-128"/>
              <a:ea typeface="Meiryo UI" pitchFamily="50" charset="-128"/>
            </a:endParaRP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ここでは、横軸に「影響力係数」、縦軸に「感応度係数」をとり、第</a:t>
            </a:r>
            <a:r>
              <a:rPr lang="en-US" altLang="ja-JP" sz="1200" b="1" dirty="0">
                <a:latin typeface="Meiryo UI" pitchFamily="50" charset="-128"/>
                <a:ea typeface="Meiryo UI" pitchFamily="50" charset="-128"/>
              </a:rPr>
              <a:t>Ⅰ</a:t>
            </a:r>
            <a:r>
              <a:rPr lang="ja-JP" altLang="en-US" sz="1200" b="1" dirty="0">
                <a:latin typeface="Meiryo UI" pitchFamily="50" charset="-128"/>
                <a:ea typeface="Meiryo UI" pitchFamily="50" charset="-128"/>
              </a:rPr>
              <a:t>象限にある地域の核となる産業が何であるかを把握する。</a:t>
            </a:r>
          </a:p>
        </p:txBody>
      </p:sp>
      <p:sp>
        <p:nvSpPr>
          <p:cNvPr id="23" name="テキスト ボックス 22">
            <a:extLst>
              <a:ext uri="{FF2B5EF4-FFF2-40B4-BE49-F238E27FC236}">
                <a16:creationId xmlns:a16="http://schemas.microsoft.com/office/drawing/2014/main" id="{38C1991C-31DD-42B6-9519-457149D2433E}"/>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7" name="正方形/長方形 31">
            <a:extLst>
              <a:ext uri="{FF2B5EF4-FFF2-40B4-BE49-F238E27FC236}">
                <a16:creationId xmlns:a16="http://schemas.microsoft.com/office/drawing/2014/main" id="{A12165C9-95A5-4DC3-8B6E-D268BE2EDD79}"/>
              </a:ext>
            </a:extLst>
          </p:cNvPr>
          <p:cNvSpPr/>
          <p:nvPr/>
        </p:nvSpPr>
        <p:spPr bwMode="auto">
          <a:xfrm>
            <a:off x="1120146" y="194067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cxnSp>
        <p:nvCxnSpPr>
          <p:cNvPr id="19" name="直線コネクタ 1"/>
          <p:cNvCxnSpPr/>
          <p:nvPr/>
        </p:nvCxnSpPr>
        <p:spPr bwMode="auto">
          <a:xfrm>
            <a:off x="1038147" y="5047684"/>
            <a:ext cx="7251084" cy="0"/>
          </a:xfrm>
          <a:prstGeom prst="line">
            <a:avLst/>
          </a:prstGeom>
          <a:ln w="19050">
            <a:solidFill>
              <a:schemeClr val="bg1">
                <a:lumMod val="50000"/>
              </a:schemeClr>
            </a:solidFill>
            <a:prstDash val="lgDash"/>
            <a:headEnd type="none" w="med" len="med"/>
            <a:tailEnd type="none" w="med" len="med"/>
          </a:ln>
        </p:spPr>
        <p:style>
          <a:lnRef idx="1">
            <a:schemeClr val="dk1"/>
          </a:lnRef>
          <a:fillRef idx="0">
            <a:schemeClr val="dk1"/>
          </a:fillRef>
          <a:effectRef idx="0">
            <a:schemeClr val="dk1"/>
          </a:effectRef>
          <a:fontRef idx="minor">
            <a:schemeClr val="tx1"/>
          </a:fontRef>
        </p:style>
      </p:cxnSp>
      <p:cxnSp>
        <p:nvCxnSpPr>
          <p:cNvPr id="21" name="直線コネクタ 2"/>
          <p:cNvCxnSpPr/>
          <p:nvPr/>
        </p:nvCxnSpPr>
        <p:spPr bwMode="auto">
          <a:xfrm>
            <a:off x="4663689" y="2703681"/>
            <a:ext cx="0" cy="3150000"/>
          </a:xfrm>
          <a:prstGeom prst="line">
            <a:avLst/>
          </a:prstGeom>
          <a:noFill/>
          <a:ln w="19050" cap="flat" cmpd="sng" algn="ctr">
            <a:solidFill>
              <a:schemeClr val="bg1">
                <a:lumMod val="50000"/>
              </a:schemeClr>
            </a:solidFill>
            <a:prstDash val="lgDash"/>
            <a:round/>
            <a:headEnd type="none" w="med" len="med"/>
            <a:tailEnd type="none" w="med" len="med"/>
          </a:ln>
          <a:effectLst/>
        </p:spPr>
      </p:cxnSp>
      <p:sp>
        <p:nvSpPr>
          <p:cNvPr id="26" name="正方形/長方形 25"/>
          <p:cNvSpPr/>
          <p:nvPr/>
        </p:nvSpPr>
        <p:spPr bwMode="auto">
          <a:xfrm>
            <a:off x="1120146" y="2580108"/>
            <a:ext cx="2700000" cy="97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normAutofit/>
          </a:bodyPr>
          <a:lstStyle/>
          <a:p>
            <a:pPr algn="just"/>
            <a:r>
              <a:rPr lang="ja-JP" altLang="en-US" sz="1100" b="1" dirty="0">
                <a:latin typeface="Meiryo UI" pitchFamily="50" charset="-128"/>
                <a:ea typeface="Meiryo UI" pitchFamily="50" charset="-128"/>
              </a:rPr>
              <a:t>地域の核となる産業は、○○、○○、○○、○○である。</a:t>
            </a:r>
            <a:endParaRPr lang="en-US" altLang="ja-JP" sz="1100" b="1" dirty="0">
              <a:latin typeface="Meiryo UI" pitchFamily="50" charset="-128"/>
              <a:ea typeface="Meiryo UI" pitchFamily="50" charset="-128"/>
            </a:endParaRPr>
          </a:p>
        </p:txBody>
      </p:sp>
      <p:sp>
        <p:nvSpPr>
          <p:cNvPr id="29" name="四角形吹き出し 28"/>
          <p:cNvSpPr/>
          <p:nvPr/>
        </p:nvSpPr>
        <p:spPr bwMode="auto">
          <a:xfrm>
            <a:off x="6951653" y="2572121"/>
            <a:ext cx="2146957" cy="707886"/>
          </a:xfrm>
          <a:prstGeom prst="wedgeRectCallout">
            <a:avLst>
              <a:gd name="adj1" fmla="val -63841"/>
              <a:gd name="adj2" fmla="val 51737"/>
            </a:avLst>
          </a:prstGeom>
          <a:solidFill>
            <a:schemeClr val="bg1"/>
          </a:solidFill>
          <a:ln w="19050" cap="flat" cmpd="sng" algn="ctr">
            <a:solidFill>
              <a:srgbClr val="CC0066"/>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just">
              <a:lnSpc>
                <a:spcPts val="1100"/>
              </a:lnSpc>
            </a:pPr>
            <a:r>
              <a:rPr lang="ja-JP" altLang="en-US" sz="1000" b="1" u="sng" dirty="0">
                <a:latin typeface="Meiryo UI" pitchFamily="50" charset="-128"/>
                <a:ea typeface="Meiryo UI" pitchFamily="50" charset="-128"/>
              </a:rPr>
              <a:t>第</a:t>
            </a:r>
            <a:r>
              <a:rPr lang="en-US" altLang="ja-JP" sz="1000" b="1" u="sng" dirty="0">
                <a:latin typeface="Meiryo UI" pitchFamily="50" charset="-128"/>
                <a:ea typeface="Meiryo UI" pitchFamily="50" charset="-128"/>
              </a:rPr>
              <a:t>Ⅰ</a:t>
            </a:r>
            <a:r>
              <a:rPr lang="ja-JP" altLang="en-US" sz="1000" b="1" u="sng" dirty="0">
                <a:latin typeface="Meiryo UI" pitchFamily="50" charset="-128"/>
                <a:ea typeface="Meiryo UI" pitchFamily="50" charset="-128"/>
              </a:rPr>
              <a:t>象限</a:t>
            </a:r>
            <a:endParaRPr lang="ja-JP" altLang="en-US" sz="1000" b="1" dirty="0">
              <a:latin typeface="Meiryo UI" pitchFamily="50" charset="-128"/>
              <a:ea typeface="Meiryo UI" pitchFamily="50" charset="-128"/>
            </a:endParaRPr>
          </a:p>
          <a:p>
            <a:pPr algn="just">
              <a:lnSpc>
                <a:spcPts val="400"/>
              </a:lnSpc>
            </a:pPr>
            <a:endParaRPr lang="en-US" altLang="ja-JP" sz="1000" dirty="0">
              <a:latin typeface="Meiryo UI" pitchFamily="50" charset="-128"/>
              <a:ea typeface="Meiryo UI" pitchFamily="50" charset="-128"/>
            </a:endParaRPr>
          </a:p>
          <a:p>
            <a:pPr algn="just">
              <a:lnSpc>
                <a:spcPts val="1100"/>
              </a:lnSpc>
            </a:pPr>
            <a:r>
              <a:rPr lang="ja-JP" altLang="en-US" sz="1000" b="1" dirty="0">
                <a:latin typeface="Meiryo UI" pitchFamily="50" charset="-128"/>
                <a:ea typeface="Meiryo UI" pitchFamily="50" charset="-128"/>
              </a:rPr>
              <a:t>他産業へ与える影響力が大きく、同時に他産業から受ける感応度も大きい産業で</a:t>
            </a:r>
            <a:r>
              <a:rPr lang="ja-JP" altLang="en-US" sz="1000" b="1" dirty="0">
                <a:solidFill>
                  <a:srgbClr val="FF0000"/>
                </a:solidFill>
                <a:latin typeface="Meiryo UI" pitchFamily="50" charset="-128"/>
                <a:ea typeface="Meiryo UI" pitchFamily="50" charset="-128"/>
              </a:rPr>
              <a:t>地域の取引の核となっている産業</a:t>
            </a:r>
            <a:endParaRPr lang="en-US" altLang="ja-JP" sz="1000" b="1" dirty="0">
              <a:latin typeface="Meiryo UI" pitchFamily="50" charset="-128"/>
              <a:ea typeface="Meiryo UI" pitchFamily="50" charset="-128"/>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タイトル 12"/>
          <p:cNvSpPr>
            <a:spLocks noGrp="1"/>
          </p:cNvSpPr>
          <p:nvPr>
            <p:ph type="ctrTitle"/>
          </p:nvPr>
        </p:nvSpPr>
        <p:spPr>
          <a:xfrm>
            <a:off x="-19050" y="1"/>
            <a:ext cx="9163050" cy="493058"/>
          </a:xfrm>
        </p:spPr>
        <p:txBody>
          <a:bodyPr/>
          <a:lstStyle/>
          <a:p>
            <a:r>
              <a:rPr lang="ja-JP" altLang="en-US" dirty="0">
                <a:latin typeface="Meiryo UI" pitchFamily="50" charset="-128"/>
                <a:ea typeface="Meiryo UI" pitchFamily="50" charset="-128"/>
              </a:rPr>
              <a:t>（２）地域の産業構造について②：生産誘発</a:t>
            </a:r>
            <a:r>
              <a:rPr lang="ja-JP" altLang="en-US" dirty="0"/>
              <a:t>効果</a:t>
            </a:r>
            <a:endParaRPr kumimoji="1" lang="ja-JP" altLang="en-US" dirty="0">
              <a:latin typeface="Meiryo UI" pitchFamily="50" charset="-128"/>
              <a:ea typeface="Meiryo UI" pitchFamily="50" charset="-128"/>
            </a:endParaRPr>
          </a:p>
        </p:txBody>
      </p:sp>
      <p:sp>
        <p:nvSpPr>
          <p:cNvPr id="18" name="正方形/長方形 17"/>
          <p:cNvSpPr/>
          <p:nvPr/>
        </p:nvSpPr>
        <p:spPr>
          <a:xfrm>
            <a:off x="252000" y="2566471"/>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生産誘発効果</a:t>
            </a:r>
          </a:p>
        </p:txBody>
      </p:sp>
      <p:sp>
        <p:nvSpPr>
          <p:cNvPr id="20" name="正方形/長方形 19"/>
          <p:cNvSpPr/>
          <p:nvPr/>
        </p:nvSpPr>
        <p:spPr bwMode="auto">
          <a:xfrm>
            <a:off x="252000" y="2021545"/>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各産業の消費や投資が</a:t>
            </a:r>
            <a:r>
              <a:rPr lang="en-US" altLang="ja-JP" sz="1200" b="1" dirty="0">
                <a:latin typeface="Meiryo UI" pitchFamily="50" charset="-128"/>
                <a:ea typeface="Meiryo UI" pitchFamily="50" charset="-128"/>
              </a:rPr>
              <a:t>100</a:t>
            </a:r>
            <a:r>
              <a:rPr lang="ja-JP" altLang="en-US" sz="1200" b="1" dirty="0">
                <a:latin typeface="Meiryo UI" pitchFamily="50" charset="-128"/>
                <a:ea typeface="Meiryo UI" pitchFamily="50" charset="-128"/>
              </a:rPr>
              <a:t>万円増加したときの域内への生産誘発効果</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全産業合計値</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は、○○、○○、○○等で高く、影響力係数が大きい産業ほど域内への波及効果が高い。</a:t>
            </a:r>
          </a:p>
        </p:txBody>
      </p:sp>
      <p:sp>
        <p:nvSpPr>
          <p:cNvPr id="21" name="テキスト ボックス 20"/>
          <p:cNvSpPr txBox="1"/>
          <p:nvPr/>
        </p:nvSpPr>
        <p:spPr>
          <a:xfrm>
            <a:off x="222504" y="6216495"/>
            <a:ext cx="2560793" cy="215444"/>
          </a:xfrm>
          <a:prstGeom prst="rect">
            <a:avLst/>
          </a:prstGeom>
          <a:noFill/>
        </p:spPr>
        <p:txBody>
          <a:bodyPr wrap="square" rtlCol="0">
            <a:spAutoFit/>
          </a:bodyPr>
          <a:lstStyle/>
          <a:p>
            <a:r>
              <a:rPr lang="ja-JP" altLang="ja-JP" sz="800" dirty="0">
                <a:latin typeface="Meiryo UI" pitchFamily="50" charset="-128"/>
                <a:ea typeface="Meiryo UI" pitchFamily="50" charset="-128"/>
              </a:rPr>
              <a:t>注）全</a:t>
            </a:r>
            <a:r>
              <a:rPr lang="ja-JP" altLang="en-US" sz="800" dirty="0">
                <a:latin typeface="Meiryo UI" pitchFamily="50" charset="-128"/>
                <a:ea typeface="Meiryo UI" pitchFamily="50" charset="-128"/>
              </a:rPr>
              <a:t>国</a:t>
            </a:r>
            <a:r>
              <a:rPr lang="ja-JP" altLang="ja-JP" sz="800" dirty="0">
                <a:latin typeface="Meiryo UI" pitchFamily="50" charset="-128"/>
                <a:ea typeface="Meiryo UI" pitchFamily="50" charset="-128"/>
              </a:rPr>
              <a:t>とは当該地域を含む全国を意味する。</a:t>
            </a:r>
            <a:endParaRPr kumimoji="1" lang="ja-JP" altLang="en-US" sz="800" dirty="0">
              <a:latin typeface="Meiryo UI" pitchFamily="50" charset="-128"/>
              <a:ea typeface="Meiryo UI" pitchFamily="50" charset="-128"/>
            </a:endParaRPr>
          </a:p>
        </p:txBody>
      </p:sp>
      <p:sp>
        <p:nvSpPr>
          <p:cNvPr id="2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28</a:t>
            </a:fld>
            <a:endParaRPr lang="en-US" altLang="ja-JP" b="1" dirty="0">
              <a:latin typeface="Meiryo UI" pitchFamily="50" charset="-128"/>
              <a:ea typeface="Meiryo UI" pitchFamily="50" charset="-128"/>
            </a:endParaRPr>
          </a:p>
        </p:txBody>
      </p:sp>
      <p:sp>
        <p:nvSpPr>
          <p:cNvPr id="11" name="テキスト ボックス 10"/>
          <p:cNvSpPr txBox="1"/>
          <p:nvPr/>
        </p:nvSpPr>
        <p:spPr>
          <a:xfrm>
            <a:off x="2284560" y="2944467"/>
            <a:ext cx="1512000" cy="432000"/>
          </a:xfrm>
          <a:prstGeom prst="rect">
            <a:avLst/>
          </a:prstGeom>
          <a:solidFill>
            <a:srgbClr val="FBC69B"/>
          </a:solidFill>
        </p:spPr>
        <p:txBody>
          <a:bodyPr wrap="square" lIns="36000" tIns="0" rIns="36000" bIns="0" rtlCol="0">
            <a:spAutoFit/>
          </a:bodyPr>
          <a:lstStyle/>
          <a:p>
            <a:pPr algn="just"/>
            <a:r>
              <a:rPr lang="ja-JP" altLang="en-US" sz="900">
                <a:latin typeface="Meiryo UI" panose="020B0604030504040204" pitchFamily="50" charset="-128"/>
                <a:ea typeface="Meiryo UI" panose="020B0604030504040204" pitchFamily="50" charset="-128"/>
              </a:rPr>
              <a:t>鉱業の需要が「百万円」増加した場合に、「地域内」に波及する効果</a:t>
            </a:r>
            <a:endParaRPr kumimoji="1" lang="ja-JP" altLang="en-US" sz="900" dirty="0">
              <a:latin typeface="Meiryo UI" panose="020B0604030504040204" pitchFamily="50" charset="-128"/>
              <a:ea typeface="Meiryo UI" panose="020B0604030504040204" pitchFamily="50" charset="-128"/>
            </a:endParaRPr>
          </a:p>
        </p:txBody>
      </p:sp>
      <p:cxnSp>
        <p:nvCxnSpPr>
          <p:cNvPr id="12" name="直線コネクタ 11"/>
          <p:cNvCxnSpPr/>
          <p:nvPr/>
        </p:nvCxnSpPr>
        <p:spPr bwMode="auto">
          <a:xfrm>
            <a:off x="3334407" y="3376467"/>
            <a:ext cx="302411" cy="432000"/>
          </a:xfrm>
          <a:prstGeom prst="line">
            <a:avLst/>
          </a:prstGeom>
          <a:noFill/>
          <a:ln w="19050" cap="flat" cmpd="sng" algn="ctr">
            <a:solidFill>
              <a:srgbClr val="FBC69B"/>
            </a:solidFill>
            <a:prstDash val="solid"/>
            <a:round/>
            <a:headEnd type="none" w="med" len="med"/>
            <a:tailEnd type="none" w="med" len="med"/>
          </a:ln>
          <a:effectLst/>
        </p:spPr>
      </p:cxnSp>
      <p:sp>
        <p:nvSpPr>
          <p:cNvPr id="16" name="テキスト ボックス 15"/>
          <p:cNvSpPr txBox="1"/>
          <p:nvPr/>
        </p:nvSpPr>
        <p:spPr>
          <a:xfrm>
            <a:off x="3915444" y="2944467"/>
            <a:ext cx="1692000" cy="432000"/>
          </a:xfrm>
          <a:prstGeom prst="rect">
            <a:avLst/>
          </a:prstGeom>
          <a:solidFill>
            <a:srgbClr val="CDF3CD"/>
          </a:solidFill>
        </p:spPr>
        <p:txBody>
          <a:bodyPr wrap="square" lIns="36000" tIns="0" rIns="36000" bIns="0" rtlCol="0">
            <a:spAutoFit/>
          </a:bodyPr>
          <a:lstStyle/>
          <a:p>
            <a:pPr algn="just"/>
            <a:r>
              <a:rPr lang="ja-JP" altLang="en-US" sz="900">
                <a:latin typeface="Meiryo UI" panose="020B0604030504040204" pitchFamily="50" charset="-128"/>
                <a:ea typeface="Meiryo UI" panose="020B0604030504040204" pitchFamily="50" charset="-128"/>
              </a:rPr>
              <a:t>鉱業の需要が「百万円」増加した場合に、地域内及び地域外</a:t>
            </a:r>
            <a:r>
              <a:rPr lang="en-US" altLang="ja-JP" sz="900">
                <a:latin typeface="Meiryo UI" panose="020B0604030504040204" pitchFamily="50" charset="-128"/>
                <a:ea typeface="Meiryo UI" panose="020B0604030504040204" pitchFamily="50" charset="-128"/>
              </a:rPr>
              <a:t>(</a:t>
            </a:r>
            <a:r>
              <a:rPr lang="ja-JP" altLang="en-US" sz="900">
                <a:latin typeface="Meiryo UI" panose="020B0604030504040204" pitchFamily="50" charset="-128"/>
                <a:ea typeface="Meiryo UI" panose="020B0604030504040204" pitchFamily="50" charset="-128"/>
              </a:rPr>
              <a:t>全国</a:t>
            </a:r>
            <a:r>
              <a:rPr lang="en-US" altLang="ja-JP" sz="900">
                <a:latin typeface="Meiryo UI" panose="020B0604030504040204" pitchFamily="50" charset="-128"/>
                <a:ea typeface="Meiryo UI" panose="020B0604030504040204" pitchFamily="50" charset="-128"/>
              </a:rPr>
              <a:t>)</a:t>
            </a:r>
            <a:r>
              <a:rPr lang="ja-JP" altLang="en-US" sz="900">
                <a:latin typeface="Meiryo UI" panose="020B0604030504040204" pitchFamily="50" charset="-128"/>
                <a:ea typeface="Meiryo UI" panose="020B0604030504040204" pitchFamily="50" charset="-128"/>
              </a:rPr>
              <a:t>に波及する効果</a:t>
            </a:r>
            <a:endParaRPr kumimoji="1" lang="ja-JP" altLang="en-US" sz="900" dirty="0">
              <a:latin typeface="Meiryo UI" panose="020B0604030504040204" pitchFamily="50" charset="-128"/>
              <a:ea typeface="Meiryo UI" panose="020B0604030504040204" pitchFamily="50" charset="-128"/>
            </a:endParaRPr>
          </a:p>
        </p:txBody>
      </p:sp>
      <p:cxnSp>
        <p:nvCxnSpPr>
          <p:cNvPr id="17" name="直線コネクタ 16"/>
          <p:cNvCxnSpPr/>
          <p:nvPr/>
        </p:nvCxnSpPr>
        <p:spPr bwMode="auto">
          <a:xfrm flipH="1">
            <a:off x="3750516" y="3376467"/>
            <a:ext cx="411581" cy="432000"/>
          </a:xfrm>
          <a:prstGeom prst="line">
            <a:avLst/>
          </a:prstGeom>
          <a:noFill/>
          <a:ln w="19050" cap="flat" cmpd="sng" algn="ctr">
            <a:solidFill>
              <a:srgbClr val="CDF3CD"/>
            </a:solidFill>
            <a:prstDash val="solid"/>
            <a:round/>
            <a:headEnd type="none" w="med" len="med"/>
            <a:tailEnd type="none" w="med" len="med"/>
          </a:ln>
          <a:effectLst/>
        </p:spPr>
      </p:cxnSp>
      <p:sp>
        <p:nvSpPr>
          <p:cNvPr id="14" name="正方形/長方形 13"/>
          <p:cNvSpPr/>
          <p:nvPr/>
        </p:nvSpPr>
        <p:spPr>
          <a:xfrm>
            <a:off x="216000" y="635425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5" name="Rectangle 3">
            <a:extLst>
              <a:ext uri="{FF2B5EF4-FFF2-40B4-BE49-F238E27FC236}">
                <a16:creationId xmlns:a16="http://schemas.microsoft.com/office/drawing/2014/main" id="{10ED7A81-ADC3-4E2B-8C2B-53BB774B5CCB}"/>
              </a:ext>
            </a:extLst>
          </p:cNvPr>
          <p:cNvSpPr>
            <a:spLocks noChangeArrowheads="1"/>
          </p:cNvSpPr>
          <p:nvPr/>
        </p:nvSpPr>
        <p:spPr bwMode="auto">
          <a:xfrm>
            <a:off x="820109" y="661329"/>
            <a:ext cx="8280000" cy="1296000"/>
          </a:xfrm>
          <a:prstGeom prst="roundRect">
            <a:avLst/>
          </a:prstGeom>
          <a:noFill/>
          <a:ln w="28575">
            <a:solidFill>
              <a:srgbClr val="CC0066"/>
            </a:solidFill>
            <a:prstDash val="sysDash"/>
          </a:ln>
        </p:spPr>
        <p:txBody>
          <a:bodyPr wrap="square" rtlCol="0" anchor="ctr">
            <a:noAutofit/>
          </a:bodyPr>
          <a:lstStyle/>
          <a:p>
            <a:pPr marL="180975" indent="-180975" algn="just">
              <a:spcBef>
                <a:spcPts val="2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ある産業の設備投資等の需要が増加した場合、原材料の調達先産業、そして、その調達先産業に次々に波及することで、当該産業を含め産業全体の生産の増加を誘発する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生産誘発効果</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2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ここでは、各産業の需要が「百万円」増加した場合に、生産をどれだけ誘発するかを把握する。この生産誘発額が大きい産業が地域において投資効率が良い産業である。</a:t>
            </a:r>
            <a:endParaRPr lang="en-US" altLang="ja-JP" sz="1200" b="1" dirty="0">
              <a:latin typeface="Meiryo UI" pitchFamily="50" charset="-128"/>
              <a:ea typeface="Meiryo UI" pitchFamily="50" charset="-128"/>
            </a:endParaRPr>
          </a:p>
          <a:p>
            <a:pPr marL="180975" indent="-180975" algn="just">
              <a:spcBef>
                <a:spcPts val="2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「域内への生産誘発額」と「全国への生産誘発額」の差額は、 域内生産を増加させることによって、「域内への生産誘発額」をどこまで増やすことができるか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＝ポテンシャル</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を意味していると解釈することができる。</a:t>
            </a:r>
          </a:p>
        </p:txBody>
      </p:sp>
      <p:sp>
        <p:nvSpPr>
          <p:cNvPr id="19" name="テキスト ボックス 18">
            <a:extLst>
              <a:ext uri="{FF2B5EF4-FFF2-40B4-BE49-F238E27FC236}">
                <a16:creationId xmlns:a16="http://schemas.microsoft.com/office/drawing/2014/main" id="{C2649F4F-2394-43C3-93E4-5FCC0C3DD0A3}"/>
              </a:ext>
            </a:extLst>
          </p:cNvPr>
          <p:cNvSpPr txBox="1">
            <a:spLocks noChangeArrowheads="1"/>
          </p:cNvSpPr>
          <p:nvPr/>
        </p:nvSpPr>
        <p:spPr bwMode="auto">
          <a:xfrm>
            <a:off x="0" y="611310"/>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2" name="正方形/長方形 31">
            <a:extLst>
              <a:ext uri="{FF2B5EF4-FFF2-40B4-BE49-F238E27FC236}">
                <a16:creationId xmlns:a16="http://schemas.microsoft.com/office/drawing/2014/main" id="{93AC1F2E-A383-4577-806B-1CEF9F67458E}"/>
              </a:ext>
            </a:extLst>
          </p:cNvPr>
          <p:cNvSpPr/>
          <p:nvPr/>
        </p:nvSpPr>
        <p:spPr bwMode="auto">
          <a:xfrm>
            <a:off x="6221052" y="17270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（３）地域の主要な取引構造について</a:t>
            </a:r>
          </a:p>
        </p:txBody>
      </p:sp>
      <p:sp>
        <p:nvSpPr>
          <p:cNvPr id="12" name="正方形/長方形 11"/>
          <p:cNvSpPr/>
          <p:nvPr/>
        </p:nvSpPr>
        <p:spPr>
          <a:xfrm>
            <a:off x="252000" y="1759922"/>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地域の主要な産業間取引構造</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29</a:t>
            </a:fld>
            <a:endParaRPr lang="en-US" altLang="ja-JP" b="1" dirty="0">
              <a:latin typeface="Meiryo UI" pitchFamily="50" charset="-128"/>
              <a:ea typeface="Meiryo UI" pitchFamily="50" charset="-128"/>
            </a:endParaRPr>
          </a:p>
        </p:txBody>
      </p:sp>
      <p:grpSp>
        <p:nvGrpSpPr>
          <p:cNvPr id="65" name="グループ化 64"/>
          <p:cNvGrpSpPr/>
          <p:nvPr/>
        </p:nvGrpSpPr>
        <p:grpSpPr>
          <a:xfrm>
            <a:off x="53340" y="2093119"/>
            <a:ext cx="718722" cy="4212000"/>
            <a:chOff x="53340" y="2093118"/>
            <a:chExt cx="718722" cy="4421981"/>
          </a:xfrm>
        </p:grpSpPr>
        <p:sp>
          <p:nvSpPr>
            <p:cNvPr id="66" name="下矢印 65"/>
            <p:cNvSpPr/>
            <p:nvPr/>
          </p:nvSpPr>
          <p:spPr bwMode="auto">
            <a:xfrm flipV="1">
              <a:off x="232701" y="2093118"/>
              <a:ext cx="360000" cy="4421981"/>
            </a:xfrm>
            <a:prstGeom prst="downArrow">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67" name="テキスト ボックス 66"/>
            <p:cNvSpPr txBox="1"/>
            <p:nvPr/>
          </p:nvSpPr>
          <p:spPr>
            <a:xfrm>
              <a:off x="53340" y="2514066"/>
              <a:ext cx="718722" cy="230832"/>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900" b="1" dirty="0">
                  <a:latin typeface="Meiryo UI" pitchFamily="50" charset="-128"/>
                  <a:ea typeface="Meiryo UI" pitchFamily="50" charset="-128"/>
                </a:rPr>
                <a:t>川下産業</a:t>
              </a:r>
            </a:p>
          </p:txBody>
        </p:sp>
        <p:sp>
          <p:nvSpPr>
            <p:cNvPr id="68" name="テキスト ボックス 67"/>
            <p:cNvSpPr txBox="1"/>
            <p:nvPr/>
          </p:nvSpPr>
          <p:spPr>
            <a:xfrm>
              <a:off x="53340" y="4088658"/>
              <a:ext cx="718722" cy="230832"/>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900" b="1" dirty="0">
                  <a:latin typeface="Meiryo UI" pitchFamily="50" charset="-128"/>
                  <a:ea typeface="Meiryo UI" pitchFamily="50" charset="-128"/>
                </a:rPr>
                <a:t>川中産業</a:t>
              </a:r>
            </a:p>
          </p:txBody>
        </p:sp>
        <p:sp>
          <p:nvSpPr>
            <p:cNvPr id="69" name="テキスト ボックス 68"/>
            <p:cNvSpPr txBox="1"/>
            <p:nvPr/>
          </p:nvSpPr>
          <p:spPr>
            <a:xfrm>
              <a:off x="53340" y="5650786"/>
              <a:ext cx="718722" cy="255761"/>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900" b="1">
                  <a:latin typeface="Meiryo UI" pitchFamily="50" charset="-128"/>
                  <a:ea typeface="Meiryo UI" pitchFamily="50" charset="-128"/>
                </a:rPr>
                <a:t>川上産業</a:t>
              </a:r>
              <a:endParaRPr lang="ja-JP" altLang="en-US" sz="900" b="1" dirty="0">
                <a:latin typeface="Meiryo UI" pitchFamily="50" charset="-128"/>
                <a:ea typeface="Meiryo UI" pitchFamily="50" charset="-128"/>
              </a:endParaRPr>
            </a:p>
          </p:txBody>
        </p:sp>
      </p:grpSp>
      <p:sp>
        <p:nvSpPr>
          <p:cNvPr id="30" name="Rectangle 3">
            <a:extLst>
              <a:ext uri="{FF2B5EF4-FFF2-40B4-BE49-F238E27FC236}">
                <a16:creationId xmlns:a16="http://schemas.microsoft.com/office/drawing/2014/main" id="{5F8CB869-9295-436E-9057-A78D33D3BFA1}"/>
              </a:ext>
            </a:extLst>
          </p:cNvPr>
          <p:cNvSpPr>
            <a:spLocks noChangeArrowheads="1"/>
          </p:cNvSpPr>
          <p:nvPr/>
        </p:nvSpPr>
        <p:spPr bwMode="auto">
          <a:xfrm>
            <a:off x="813578" y="629712"/>
            <a:ext cx="8280000" cy="1104757"/>
          </a:xfrm>
          <a:prstGeom prst="roundRect">
            <a:avLst/>
          </a:prstGeom>
          <a:noFill/>
          <a:ln w="28575">
            <a:solidFill>
              <a:srgbClr val="CC0066"/>
            </a:solidFill>
            <a:prstDash val="sysDash"/>
          </a:ln>
        </p:spPr>
        <p:txBody>
          <a:bodyPr wrap="square" rtlCol="0" anchor="t">
            <a:noAutofit/>
          </a:bodyPr>
          <a:lstStyle/>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ここでは、全ての産業間の取引額（</a:t>
            </a:r>
            <a:r>
              <a:rPr lang="en-US" altLang="ja-JP" sz="1200" b="1" dirty="0">
                <a:latin typeface="Meiryo UI" pitchFamily="50" charset="-128"/>
                <a:ea typeface="Meiryo UI" pitchFamily="50" charset="-128"/>
              </a:rPr>
              <a:t>38</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×38</a:t>
            </a:r>
            <a:r>
              <a:rPr lang="ja-JP" altLang="en-US" sz="1200" b="1" dirty="0">
                <a:latin typeface="Meiryo UI" pitchFamily="50" charset="-128"/>
                <a:ea typeface="Meiryo UI" pitchFamily="50" charset="-128"/>
              </a:rPr>
              <a:t>産業）の内、金額の大きい取引額を図示し、地域における主要な産業間の取引を把握する（全ての産業間の取引を図示しているわけではない）。</a:t>
            </a:r>
            <a:endParaRPr lang="en-US" altLang="ja-JP" sz="1200" b="1" dirty="0">
              <a:latin typeface="Meiryo UI" pitchFamily="50" charset="-128"/>
              <a:ea typeface="Meiryo UI" pitchFamily="50" charset="-128"/>
            </a:endParaRPr>
          </a:p>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具体的には、円の大きさで生産額の規模、矢印で取引先との取引額の規模、円の色で域外から所得を稼げているか否かを把握する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 </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31" name="テキスト ボックス 30">
            <a:extLst>
              <a:ext uri="{FF2B5EF4-FFF2-40B4-BE49-F238E27FC236}">
                <a16:creationId xmlns:a16="http://schemas.microsoft.com/office/drawing/2014/main" id="{7D00DFBA-6CDC-47A8-948A-789BBE87BE4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2" name="正方形/長方形 31">
            <a:extLst>
              <a:ext uri="{FF2B5EF4-FFF2-40B4-BE49-F238E27FC236}">
                <a16:creationId xmlns:a16="http://schemas.microsoft.com/office/drawing/2014/main" id="{1124835F-448A-495E-93E3-C3958C37CD3C}"/>
              </a:ext>
            </a:extLst>
          </p:cNvPr>
          <p:cNvSpPr/>
          <p:nvPr/>
        </p:nvSpPr>
        <p:spPr bwMode="auto">
          <a:xfrm>
            <a:off x="1046898" y="150161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6" name="正方形/長方形 15"/>
          <p:cNvSpPr/>
          <p:nvPr/>
        </p:nvSpPr>
        <p:spPr bwMode="auto">
          <a:xfrm>
            <a:off x="6988985" y="2438400"/>
            <a:ext cx="2082240" cy="2101291"/>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＜コメントを埋めてください＞</a:t>
            </a:r>
            <a:endParaRPr lang="en-US" altLang="ja-JP" sz="1200" b="1" dirty="0">
              <a:latin typeface="Meiryo UI" pitchFamily="50" charset="-128"/>
              <a:ea typeface="Meiryo UI" pitchFamily="50" charset="-128"/>
            </a:endParaRPr>
          </a:p>
        </p:txBody>
      </p:sp>
      <p:grpSp>
        <p:nvGrpSpPr>
          <p:cNvPr id="3" name="グループ化 2"/>
          <p:cNvGrpSpPr/>
          <p:nvPr/>
        </p:nvGrpSpPr>
        <p:grpSpPr>
          <a:xfrm>
            <a:off x="6517535" y="4916704"/>
            <a:ext cx="2560289" cy="1548000"/>
            <a:chOff x="6517535" y="4916704"/>
            <a:chExt cx="2560289" cy="1548000"/>
          </a:xfrm>
        </p:grpSpPr>
        <p:sp>
          <p:nvSpPr>
            <p:cNvPr id="28" name="正方形/長方形 27"/>
            <p:cNvSpPr/>
            <p:nvPr/>
          </p:nvSpPr>
          <p:spPr bwMode="auto">
            <a:xfrm>
              <a:off x="6517535" y="4916704"/>
              <a:ext cx="2556000" cy="1548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8" name="楕円 17"/>
            <p:cNvSpPr/>
            <p:nvPr/>
          </p:nvSpPr>
          <p:spPr bwMode="auto">
            <a:xfrm>
              <a:off x="6642448" y="5007336"/>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1" name="楕円 20"/>
            <p:cNvSpPr/>
            <p:nvPr/>
          </p:nvSpPr>
          <p:spPr bwMode="auto">
            <a:xfrm>
              <a:off x="6642448" y="5302935"/>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2" name="テキスト ボックス 21"/>
            <p:cNvSpPr txBox="1"/>
            <p:nvPr/>
          </p:nvSpPr>
          <p:spPr>
            <a:xfrm>
              <a:off x="6773824" y="4966807"/>
              <a:ext cx="2304000" cy="307777"/>
            </a:xfrm>
            <a:prstGeom prst="rect">
              <a:avLst/>
            </a:prstGeom>
            <a:noFill/>
          </p:spPr>
          <p:txBody>
            <a:bodyPr wrap="square" rtlCol="0">
              <a:spAutoFit/>
            </a:bodyPr>
            <a:lstStyle/>
            <a:p>
              <a:pPr algn="just"/>
              <a:r>
                <a:rPr kumimoji="1" lang="ja-JP" altLang="en-US" sz="700" dirty="0">
                  <a:latin typeface="Meiryo UI" panose="020B0604030504040204" pitchFamily="50" charset="-128"/>
                  <a:ea typeface="Meiryo UI" panose="020B0604030504040204" pitchFamily="50" charset="-128"/>
                </a:rPr>
                <a:t>純移輸出がプラスの産業</a:t>
              </a:r>
              <a:endParaRPr kumimoji="1" lang="en-US" altLang="ja-JP" sz="70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23" name="テキスト ボックス 22"/>
            <p:cNvSpPr txBox="1"/>
            <p:nvPr/>
          </p:nvSpPr>
          <p:spPr>
            <a:xfrm>
              <a:off x="6773824" y="5252678"/>
              <a:ext cx="2304000" cy="307777"/>
            </a:xfrm>
            <a:prstGeom prst="rect">
              <a:avLst/>
            </a:prstGeom>
            <a:noFill/>
          </p:spPr>
          <p:txBody>
            <a:bodyPr wrap="square" rtlCol="0">
              <a:spAutoFit/>
            </a:bodyPr>
            <a:lstStyle/>
            <a:p>
              <a:pPr algn="just"/>
              <a:r>
                <a:rPr kumimoji="1" lang="ja-JP" altLang="en-US" sz="700" dirty="0">
                  <a:latin typeface="Meiryo UI" panose="020B0604030504040204" pitchFamily="50" charset="-128"/>
                  <a:ea typeface="Meiryo UI" panose="020B0604030504040204" pitchFamily="50" charset="-128"/>
                </a:rPr>
                <a:t>純移輸出がマイナスの産業</a:t>
              </a:r>
              <a:endParaRPr kumimoji="1" lang="en-US" altLang="ja-JP" sz="70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24" name="直線矢印コネクタ 23"/>
            <p:cNvCxnSpPr/>
            <p:nvPr/>
          </p:nvCxnSpPr>
          <p:spPr bwMode="auto">
            <a:xfrm>
              <a:off x="6608562" y="5675595"/>
              <a:ext cx="180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25" name="直線矢印コネクタ 24"/>
            <p:cNvCxnSpPr/>
            <p:nvPr/>
          </p:nvCxnSpPr>
          <p:spPr bwMode="auto">
            <a:xfrm>
              <a:off x="6623954" y="6035941"/>
              <a:ext cx="180000" cy="0"/>
            </a:xfrm>
            <a:prstGeom prst="straightConnector1">
              <a:avLst/>
            </a:prstGeom>
            <a:noFill/>
            <a:ln w="12700" cap="flat" cmpd="sng" algn="ctr">
              <a:solidFill>
                <a:srgbClr val="FF0000"/>
              </a:solidFill>
              <a:prstDash val="solid"/>
              <a:round/>
              <a:headEnd type="none" w="med" len="med"/>
              <a:tailEnd type="arrow" w="med" len="med"/>
            </a:ln>
            <a:effectLst/>
          </p:spPr>
        </p:cxnSp>
        <p:sp>
          <p:nvSpPr>
            <p:cNvPr id="26" name="テキスト ボックス 25"/>
            <p:cNvSpPr txBox="1"/>
            <p:nvPr/>
          </p:nvSpPr>
          <p:spPr>
            <a:xfrm>
              <a:off x="6773824" y="5563066"/>
              <a:ext cx="2304000" cy="415498"/>
            </a:xfrm>
            <a:prstGeom prst="rect">
              <a:avLst/>
            </a:prstGeom>
            <a:noFill/>
          </p:spPr>
          <p:txBody>
            <a:bodyPr wrap="square" rtlCol="0">
              <a:spAutoFit/>
            </a:bodyPr>
            <a:lstStyle/>
            <a:p>
              <a:pPr algn="just"/>
              <a:r>
                <a:rPr lang="ja-JP" altLang="en-US" sz="700" dirty="0">
                  <a:latin typeface="Meiryo UI" panose="020B0604030504040204" pitchFamily="50" charset="-128"/>
                  <a:ea typeface="Meiryo UI" panose="020B0604030504040204" pitchFamily="50" charset="-128"/>
                </a:rPr>
                <a:t>当該産業（矢印始点）が他の産業（矢印終点）に販売したモノ・サービスの総額が地域内生産額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産業合計</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の</a:t>
              </a:r>
              <a:r>
                <a:rPr lang="en-US" altLang="ja-JP" sz="700" dirty="0">
                  <a:latin typeface="Meiryo UI" panose="020B0604030504040204" pitchFamily="50" charset="-128"/>
                  <a:ea typeface="Meiryo UI" panose="020B0604030504040204" pitchFamily="50" charset="-128"/>
                </a:rPr>
                <a:t>0.2%</a:t>
              </a:r>
              <a:r>
                <a:rPr lang="ja-JP" altLang="en-US" sz="700" dirty="0">
                  <a:latin typeface="Meiryo UI" panose="020B0604030504040204" pitchFamily="50" charset="-128"/>
                  <a:ea typeface="Meiryo UI" panose="020B0604030504040204" pitchFamily="50" charset="-128"/>
                </a:rPr>
                <a:t>以上を占める取引</a:t>
              </a:r>
              <a:endParaRPr lang="en-US" altLang="ja-JP" sz="700" dirty="0">
                <a:latin typeface="Meiryo UI" panose="020B0604030504040204" pitchFamily="50" charset="-128"/>
                <a:ea typeface="Meiryo UI" panose="020B0604030504040204" pitchFamily="50" charset="-128"/>
              </a:endParaRPr>
            </a:p>
          </p:txBody>
        </p:sp>
        <p:sp>
          <p:nvSpPr>
            <p:cNvPr id="27" name="テキスト ボックス 26"/>
            <p:cNvSpPr txBox="1"/>
            <p:nvPr/>
          </p:nvSpPr>
          <p:spPr>
            <a:xfrm>
              <a:off x="6773824" y="5933140"/>
              <a:ext cx="2304000" cy="523220"/>
            </a:xfrm>
            <a:prstGeom prst="rect">
              <a:avLst/>
            </a:prstGeom>
            <a:noFill/>
          </p:spPr>
          <p:txBody>
            <a:bodyPr wrap="square" rtlCol="0">
              <a:spAutoFit/>
            </a:bodyPr>
            <a:lstStyle/>
            <a:p>
              <a:pPr algn="just"/>
              <a:r>
                <a:rPr lang="ja-JP" altLang="en-US" sz="700" dirty="0">
                  <a:latin typeface="Meiryo UI" panose="020B0604030504040204" pitchFamily="50" charset="-128"/>
                  <a:ea typeface="Meiryo UI" panose="020B0604030504040204" pitchFamily="50" charset="-128"/>
                </a:rPr>
                <a:t>当該産業（矢印始点）が他の産業（矢印終点）に販売したモノ・サービスの総額が地域内生産額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産業合計</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の</a:t>
              </a:r>
              <a:r>
                <a:rPr lang="en-US" altLang="ja-JP" sz="700" dirty="0">
                  <a:latin typeface="Meiryo UI" panose="020B0604030504040204" pitchFamily="50" charset="-128"/>
                  <a:ea typeface="Meiryo UI" panose="020B0604030504040204" pitchFamily="50" charset="-128"/>
                </a:rPr>
                <a:t>0.2%</a:t>
              </a:r>
              <a:r>
                <a:rPr lang="ja-JP" altLang="en-US" sz="700" dirty="0">
                  <a:latin typeface="Meiryo UI" panose="020B0604030504040204" pitchFamily="50" charset="-128"/>
                  <a:ea typeface="Meiryo UI" panose="020B0604030504040204" pitchFamily="50" charset="-128"/>
                </a:rPr>
                <a:t>以上を占める、かつ当該産業の地域内生産額の</a:t>
              </a:r>
              <a:r>
                <a:rPr lang="en-US" altLang="ja-JP" sz="700" dirty="0">
                  <a:latin typeface="Meiryo UI" panose="020B0604030504040204" pitchFamily="50" charset="-128"/>
                  <a:ea typeface="Meiryo UI" panose="020B0604030504040204" pitchFamily="50" charset="-128"/>
                </a:rPr>
                <a:t>30</a:t>
              </a:r>
              <a:r>
                <a:rPr lang="ja-JP" altLang="en-US" sz="700" dirty="0">
                  <a:latin typeface="Meiryo UI" panose="020B0604030504040204" pitchFamily="50" charset="-128"/>
                  <a:ea typeface="Meiryo UI" panose="020B0604030504040204" pitchFamily="50" charset="-128"/>
                </a:rPr>
                <a:t>％以上を占める取引</a:t>
              </a:r>
              <a:endParaRPr lang="en-US" altLang="ja-JP" sz="700" dirty="0">
                <a:latin typeface="Meiryo UI" panose="020B0604030504040204" pitchFamily="50" charset="-128"/>
                <a:ea typeface="Meiryo UI" panose="020B0604030504040204" pitchFamily="50" charset="-128"/>
              </a:endParaRPr>
            </a:p>
          </p:txBody>
        </p:sp>
      </p:grpSp>
      <p:sp>
        <p:nvSpPr>
          <p:cNvPr id="64" name="テキスト ボックス 63"/>
          <p:cNvSpPr txBox="1"/>
          <p:nvPr/>
        </p:nvSpPr>
        <p:spPr>
          <a:xfrm>
            <a:off x="960058" y="2303444"/>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sp>
        <p:nvSpPr>
          <p:cNvPr id="29" name="正方形/長方形 28"/>
          <p:cNvSpPr/>
          <p:nvPr/>
        </p:nvSpPr>
        <p:spPr>
          <a:xfrm>
            <a:off x="180000" y="6356982"/>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57977" y="0"/>
            <a:ext cx="8836269" cy="589029"/>
          </a:xfrm>
        </p:spPr>
        <p:txBody>
          <a:bodyPr/>
          <a:lstStyle/>
          <a:p>
            <a:r>
              <a:rPr lang="ja-JP" altLang="en-US" sz="3200" dirty="0">
                <a:latin typeface="Meiryo UI" pitchFamily="50" charset="-128"/>
                <a:ea typeface="Meiryo UI" pitchFamily="50" charset="-128"/>
              </a:rPr>
              <a:t>目次</a:t>
            </a:r>
            <a:endParaRPr kumimoji="1" lang="ja-JP" altLang="en-US" sz="3200" dirty="0">
              <a:latin typeface="Meiryo UI" pitchFamily="50" charset="-128"/>
              <a:ea typeface="Meiryo UI" pitchFamily="50" charset="-128"/>
            </a:endParaRPr>
          </a:p>
        </p:txBody>
      </p:sp>
      <p:sp>
        <p:nvSpPr>
          <p:cNvPr id="9" name="テキスト ボックス 8"/>
          <p:cNvSpPr txBox="1"/>
          <p:nvPr/>
        </p:nvSpPr>
        <p:spPr>
          <a:xfrm>
            <a:off x="282498" y="589029"/>
            <a:ext cx="4392000" cy="6024726"/>
          </a:xfrm>
          <a:prstGeom prst="rect">
            <a:avLst/>
          </a:prstGeom>
          <a:noFill/>
        </p:spPr>
        <p:txBody>
          <a:bodyPr wrap="square" rtlCol="0">
            <a:spAutoFit/>
          </a:bodyPr>
          <a:lstStyle/>
          <a:p>
            <a:pPr>
              <a:spcAft>
                <a:spcPts val="100"/>
              </a:spcAft>
            </a:pPr>
            <a:r>
              <a:rPr lang="ja-JP" altLang="en-US" sz="1800" b="1" dirty="0">
                <a:solidFill>
                  <a:srgbClr val="44546A"/>
                </a:solidFill>
                <a:latin typeface="Meiryo UI" pitchFamily="50" charset="-128"/>
                <a:ea typeface="Meiryo UI" pitchFamily="50" charset="-128"/>
              </a:rPr>
              <a:t>１．地域の所得循環構造</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２．地域の経済①：生産・販売</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２－１．売上</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生産額</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（１）地域の中で規模の大きい産業は何か</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（２）地域の中で得意な産業は何か</a:t>
            </a:r>
          </a:p>
          <a:p>
            <a:pPr>
              <a:spcAft>
                <a:spcPts val="200"/>
              </a:spcAft>
            </a:pPr>
            <a:r>
              <a:rPr lang="ja-JP" altLang="en-US" sz="1200" b="1" dirty="0">
                <a:solidFill>
                  <a:srgbClr val="44546A"/>
                </a:solidFill>
                <a:latin typeface="Meiryo UI" pitchFamily="50" charset="-128"/>
                <a:ea typeface="Meiryo UI" pitchFamily="50" charset="-128"/>
              </a:rPr>
              <a:t>（３）域外から所得を獲得している産業は何か</a:t>
            </a:r>
          </a:p>
          <a:p>
            <a:pPr>
              <a:spcAft>
                <a:spcPts val="100"/>
              </a:spcAft>
            </a:pPr>
            <a:r>
              <a:rPr lang="ja-JP" altLang="en-US" sz="1400" b="1" dirty="0">
                <a:solidFill>
                  <a:srgbClr val="44546A"/>
                </a:solidFill>
                <a:latin typeface="Meiryo UI" pitchFamily="50" charset="-128"/>
                <a:ea typeface="Meiryo UI" pitchFamily="50" charset="-128"/>
              </a:rPr>
              <a:t>２－２．粗利益</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付加価値</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（１）地域で所得</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付加価値</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を稼いでいる産業は何か</a:t>
            </a:r>
          </a:p>
          <a:p>
            <a:pPr>
              <a:spcAft>
                <a:spcPts val="200"/>
              </a:spcAft>
            </a:pPr>
            <a:r>
              <a:rPr lang="ja-JP" altLang="en-US" sz="1200" b="1" dirty="0">
                <a:solidFill>
                  <a:srgbClr val="44546A"/>
                </a:solidFill>
                <a:latin typeface="Meiryo UI" pitchFamily="50" charset="-128"/>
                <a:ea typeface="Meiryo UI" pitchFamily="50" charset="-128"/>
              </a:rPr>
              <a:t>（２）地域の産業の稼ぐ力</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人当たり付加価値額</a:t>
            </a:r>
            <a:r>
              <a:rPr lang="en-US" altLang="ja-JP" sz="1200" b="1" dirty="0">
                <a:solidFill>
                  <a:srgbClr val="44546A"/>
                </a:solidFill>
                <a:latin typeface="Meiryo UI" pitchFamily="50" charset="-128"/>
                <a:ea typeface="Meiryo UI" pitchFamily="50" charset="-128"/>
              </a:rPr>
              <a:t>)</a:t>
            </a:r>
          </a:p>
          <a:p>
            <a:pPr>
              <a:spcAft>
                <a:spcPts val="100"/>
              </a:spcAft>
            </a:pPr>
            <a:r>
              <a:rPr lang="ja-JP" altLang="en-US" sz="1400" b="1" dirty="0">
                <a:solidFill>
                  <a:srgbClr val="44546A"/>
                </a:solidFill>
                <a:latin typeface="Meiryo UI" pitchFamily="50" charset="-128"/>
                <a:ea typeface="Meiryo UI" pitchFamily="50" charset="-128"/>
              </a:rPr>
              <a:t>２</a:t>
            </a:r>
            <a:r>
              <a:rPr lang="ja-JP"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３</a:t>
            </a:r>
            <a:r>
              <a:rPr lang="ja-JP" altLang="ja-JP" sz="1400" b="1" dirty="0">
                <a:solidFill>
                  <a:srgbClr val="44546A"/>
                </a:solidFill>
                <a:latin typeface="Meiryo UI" pitchFamily="50" charset="-128"/>
                <a:ea typeface="Meiryo UI" pitchFamily="50" charset="-128"/>
              </a:rPr>
              <a:t>．賃金・人件費</a:t>
            </a:r>
            <a:r>
              <a:rPr lang="en-US" altLang="ja-JP" sz="1400" b="1" dirty="0">
                <a:solidFill>
                  <a:srgbClr val="44546A"/>
                </a:solidFill>
                <a:latin typeface="Meiryo UI" pitchFamily="50" charset="-128"/>
                <a:ea typeface="Meiryo UI" pitchFamily="50" charset="-128"/>
              </a:rPr>
              <a:t>(</a:t>
            </a:r>
            <a:r>
              <a:rPr lang="ja-JP" altLang="ja-JP" sz="1400" b="1" dirty="0">
                <a:solidFill>
                  <a:srgbClr val="44546A"/>
                </a:solidFill>
                <a:latin typeface="Meiryo UI" pitchFamily="50" charset="-128"/>
                <a:ea typeface="Meiryo UI" pitchFamily="50" charset="-128"/>
              </a:rPr>
              <a:t>雇用者所得</a:t>
            </a:r>
            <a:r>
              <a:rPr lang="en-US" altLang="ja-JP" sz="1400" b="1" dirty="0">
                <a:solidFill>
                  <a:srgbClr val="44546A"/>
                </a:solidFill>
                <a:latin typeface="Meiryo UI" pitchFamily="50" charset="-128"/>
                <a:ea typeface="Meiryo UI" pitchFamily="50" charset="-128"/>
              </a:rPr>
              <a:t>)</a:t>
            </a:r>
            <a:r>
              <a:rPr lang="ja-JP" altLang="ja-JP"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400" b="1" dirty="0">
                <a:solidFill>
                  <a:srgbClr val="44546A"/>
                </a:solidFill>
                <a:latin typeface="Meiryo UI" pitchFamily="50" charset="-128"/>
                <a:ea typeface="Meiryo UI" pitchFamily="50" charset="-128"/>
              </a:rPr>
              <a:t>（１）住民の生活を支えている産業は何か</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400" b="1" dirty="0">
                <a:solidFill>
                  <a:srgbClr val="44546A"/>
                </a:solidFill>
                <a:latin typeface="Meiryo UI" pitchFamily="50" charset="-128"/>
                <a:ea typeface="Meiryo UI" pitchFamily="50" charset="-128"/>
              </a:rPr>
              <a:t>（２）地域の産業の従業者</a:t>
            </a:r>
            <a:r>
              <a:rPr lang="en-US" altLang="ja-JP" sz="1400" b="1" dirty="0">
                <a:solidFill>
                  <a:srgbClr val="44546A"/>
                </a:solidFill>
                <a:latin typeface="Meiryo UI" pitchFamily="50" charset="-128"/>
                <a:ea typeface="Meiryo UI" pitchFamily="50" charset="-128"/>
              </a:rPr>
              <a:t>1</a:t>
            </a:r>
            <a:r>
              <a:rPr lang="ja-JP" altLang="en-US" sz="1400" b="1" dirty="0">
                <a:solidFill>
                  <a:srgbClr val="44546A"/>
                </a:solidFill>
                <a:latin typeface="Meiryo UI" pitchFamily="50" charset="-128"/>
                <a:ea typeface="Meiryo UI" pitchFamily="50" charset="-128"/>
              </a:rPr>
              <a:t>人当たり雇用者所得</a:t>
            </a:r>
          </a:p>
          <a:p>
            <a:pPr>
              <a:spcAft>
                <a:spcPts val="100"/>
              </a:spcAft>
            </a:pPr>
            <a:r>
              <a:rPr lang="ja-JP" altLang="en-US" sz="1400" b="1" dirty="0">
                <a:solidFill>
                  <a:srgbClr val="44546A"/>
                </a:solidFill>
                <a:latin typeface="Meiryo UI" pitchFamily="50" charset="-128"/>
                <a:ea typeface="Meiryo UI" pitchFamily="50" charset="-128"/>
              </a:rPr>
              <a:t>２－４．企業取引</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産業間取引構造</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（１）地域の産業構造について①：影響力係数と感応度係数</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（２）地域の産業構造について②：生産誘発効果</a:t>
            </a:r>
          </a:p>
          <a:p>
            <a:pPr>
              <a:spcAft>
                <a:spcPts val="200"/>
              </a:spcAft>
            </a:pPr>
            <a:r>
              <a:rPr lang="ja-JP" altLang="en-US" sz="1200" b="1" dirty="0">
                <a:solidFill>
                  <a:srgbClr val="44546A"/>
                </a:solidFill>
                <a:latin typeface="Meiryo UI" pitchFamily="50" charset="-128"/>
                <a:ea typeface="Meiryo UI" pitchFamily="50" charset="-128"/>
              </a:rPr>
              <a:t>（３）地域の主要な取引構造について</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（４）第</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次産業に着目した取引構造について</a:t>
            </a:r>
            <a:endParaRPr lang="en-US" altLang="ja-JP" sz="1200" b="1" dirty="0">
              <a:solidFill>
                <a:srgbClr val="44546A"/>
              </a:solidFill>
              <a:latin typeface="Meiryo UI" pitchFamily="50" charset="-128"/>
              <a:ea typeface="Meiryo UI" pitchFamily="50" charset="-128"/>
            </a:endParaRPr>
          </a:p>
          <a:p>
            <a:pPr>
              <a:lnSpc>
                <a:spcPts val="400"/>
              </a:lnSpc>
              <a:spcAft>
                <a:spcPts val="200"/>
              </a:spcAft>
            </a:pP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３．地域の経済②：分配</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３－１．所得の流出入の分析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（１）地域住民に所得が分配されているか</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（２）所得の流出額</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（３）所得の流出率</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３－２．</a:t>
            </a:r>
            <a:r>
              <a:rPr lang="en-US" altLang="ja-JP" sz="1400" b="1" dirty="0">
                <a:solidFill>
                  <a:srgbClr val="44546A"/>
                </a:solidFill>
                <a:latin typeface="Meiryo UI" pitchFamily="50" charset="-128"/>
                <a:ea typeface="Meiryo UI" pitchFamily="50" charset="-128"/>
              </a:rPr>
              <a:t>1</a:t>
            </a:r>
            <a:r>
              <a:rPr lang="ja-JP" altLang="en-US" sz="1400" b="1" dirty="0">
                <a:solidFill>
                  <a:srgbClr val="44546A"/>
                </a:solidFill>
                <a:latin typeface="Meiryo UI" pitchFamily="50" charset="-128"/>
                <a:ea typeface="Meiryo UI" pitchFamily="50" charset="-128"/>
              </a:rPr>
              <a:t>人当たり所得水準の分析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人当たり雇用者所得の水準</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（２）住民</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人当たり所得の水準</a:t>
            </a:r>
            <a:endParaRPr lang="en-US" altLang="ja-JP" sz="1200" b="1" dirty="0">
              <a:solidFill>
                <a:srgbClr val="44546A"/>
              </a:solidFill>
              <a:latin typeface="Meiryo UI" pitchFamily="50" charset="-128"/>
              <a:ea typeface="Meiryo UI" pitchFamily="50" charset="-128"/>
            </a:endParaRPr>
          </a:p>
        </p:txBody>
      </p:sp>
      <p:sp>
        <p:nvSpPr>
          <p:cNvPr id="10" name="テキスト ボックス 9"/>
          <p:cNvSpPr txBox="1"/>
          <p:nvPr/>
        </p:nvSpPr>
        <p:spPr>
          <a:xfrm>
            <a:off x="5049361" y="589029"/>
            <a:ext cx="3960000" cy="6091411"/>
          </a:xfrm>
          <a:prstGeom prst="rect">
            <a:avLst/>
          </a:prstGeom>
          <a:noFill/>
        </p:spPr>
        <p:txBody>
          <a:bodyPr wrap="square" rtlCol="0">
            <a:spAutoFit/>
          </a:bodyPr>
          <a:lstStyle/>
          <a:p>
            <a:pPr>
              <a:spcAft>
                <a:spcPts val="100"/>
              </a:spcAft>
            </a:pPr>
            <a:r>
              <a:rPr lang="ja-JP" altLang="en-US" sz="1800" b="1" dirty="0">
                <a:solidFill>
                  <a:srgbClr val="44546A"/>
                </a:solidFill>
                <a:latin typeface="Meiryo UI" pitchFamily="50" charset="-128"/>
                <a:ea typeface="Meiryo UI" pitchFamily="50" charset="-128"/>
              </a:rPr>
              <a:t>４．地域の経済③：支出</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４－１．消費の分析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（１）住民の所得が地域内で消費されているか</a:t>
            </a:r>
          </a:p>
          <a:p>
            <a:pPr>
              <a:spcAft>
                <a:spcPts val="200"/>
              </a:spcAft>
            </a:pPr>
            <a:r>
              <a:rPr lang="ja-JP" altLang="en-US" sz="1200" b="1" dirty="0">
                <a:solidFill>
                  <a:srgbClr val="44546A"/>
                </a:solidFill>
                <a:latin typeface="Meiryo UI" pitchFamily="50" charset="-128"/>
                <a:ea typeface="Meiryo UI" pitchFamily="50" charset="-128"/>
              </a:rPr>
              <a:t>（２）</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人当たりの消費水準の分析</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４－２．投資の分析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（１）地域内に投資需要があるか</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人当たりの投資水準の分析</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４－３．エネルギー収支の分析</a:t>
            </a:r>
            <a:endParaRPr lang="en-US" altLang="ja-JP" sz="1400" b="1" dirty="0">
              <a:solidFill>
                <a:srgbClr val="44546A"/>
              </a:solidFill>
              <a:latin typeface="Meiryo UI" pitchFamily="50" charset="-128"/>
              <a:ea typeface="Meiryo UI" pitchFamily="50" charset="-128"/>
            </a:endParaRPr>
          </a:p>
          <a:p>
            <a:pPr>
              <a:lnSpc>
                <a:spcPts val="400"/>
              </a:lnSpc>
              <a:spcAft>
                <a:spcPts val="200"/>
              </a:spcAft>
            </a:pP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５．地域のエネルギー消費</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５－１．エネルギー消費量の分析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（１）産業別エネルギー消費量</a:t>
            </a:r>
          </a:p>
          <a:p>
            <a:pPr>
              <a:spcAft>
                <a:spcPts val="200"/>
              </a:spcAft>
            </a:pPr>
            <a:r>
              <a:rPr lang="ja-JP" altLang="en-US" sz="1200" b="1" dirty="0">
                <a:solidFill>
                  <a:srgbClr val="44546A"/>
                </a:solidFill>
                <a:latin typeface="Meiryo UI" pitchFamily="50" charset="-128"/>
                <a:ea typeface="Meiryo UI" pitchFamily="50" charset="-128"/>
              </a:rPr>
              <a:t>（２）産業別エネルギー消費量構成比</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５－２．エネルギー生産性の分析</a:t>
            </a:r>
          </a:p>
          <a:p>
            <a:pPr>
              <a:spcAft>
                <a:spcPts val="200"/>
              </a:spcAft>
            </a:pPr>
            <a:r>
              <a:rPr lang="ja-JP" altLang="en-US" sz="1200" b="1" dirty="0">
                <a:solidFill>
                  <a:srgbClr val="44546A"/>
                </a:solidFill>
                <a:latin typeface="Meiryo UI" pitchFamily="50" charset="-128"/>
                <a:ea typeface="Meiryo UI" pitchFamily="50" charset="-128"/>
              </a:rPr>
              <a:t>（１）エネルギー生産性①：第</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2</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3</a:t>
            </a:r>
            <a:r>
              <a:rPr lang="ja-JP" altLang="en-US" sz="1200" b="1" dirty="0">
                <a:solidFill>
                  <a:srgbClr val="44546A"/>
                </a:solidFill>
                <a:latin typeface="Meiryo UI" pitchFamily="50" charset="-128"/>
                <a:ea typeface="Meiryo UI" pitchFamily="50" charset="-128"/>
              </a:rPr>
              <a:t>次別</a:t>
            </a:r>
          </a:p>
          <a:p>
            <a:pPr>
              <a:spcAft>
                <a:spcPts val="200"/>
              </a:spcAft>
            </a:pPr>
            <a:r>
              <a:rPr lang="ja-JP" altLang="en-US" sz="1200" b="1" dirty="0">
                <a:solidFill>
                  <a:srgbClr val="44546A"/>
                </a:solidFill>
                <a:latin typeface="Meiryo UI" pitchFamily="50" charset="-128"/>
                <a:ea typeface="Meiryo UI" pitchFamily="50" charset="-128"/>
              </a:rPr>
              <a:t>（２）エネルギー生産性②：第</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2</a:t>
            </a:r>
            <a:r>
              <a:rPr lang="ja-JP" altLang="en-US" sz="1200" b="1" dirty="0">
                <a:solidFill>
                  <a:srgbClr val="44546A"/>
                </a:solidFill>
                <a:latin typeface="Meiryo UI" pitchFamily="50" charset="-128"/>
                <a:ea typeface="Meiryo UI" pitchFamily="50" charset="-128"/>
              </a:rPr>
              <a:t>次産業</a:t>
            </a:r>
          </a:p>
          <a:p>
            <a:pPr>
              <a:spcAft>
                <a:spcPts val="200"/>
              </a:spcAft>
            </a:pPr>
            <a:r>
              <a:rPr lang="ja-JP" altLang="en-US" sz="1200" b="1" dirty="0">
                <a:solidFill>
                  <a:srgbClr val="44546A"/>
                </a:solidFill>
                <a:latin typeface="Meiryo UI" pitchFamily="50" charset="-128"/>
                <a:ea typeface="Meiryo UI" pitchFamily="50" charset="-128"/>
              </a:rPr>
              <a:t>（３）エネルギー生産性③：第</a:t>
            </a:r>
            <a:r>
              <a:rPr lang="en-US" altLang="ja-JP" sz="1200" b="1" dirty="0">
                <a:solidFill>
                  <a:srgbClr val="44546A"/>
                </a:solidFill>
                <a:latin typeface="Meiryo UI" pitchFamily="50" charset="-128"/>
                <a:ea typeface="Meiryo UI" pitchFamily="50" charset="-128"/>
              </a:rPr>
              <a:t>3</a:t>
            </a:r>
            <a:r>
              <a:rPr lang="ja-JP" altLang="en-US" sz="1200" b="1" dirty="0">
                <a:solidFill>
                  <a:srgbClr val="44546A"/>
                </a:solidFill>
                <a:latin typeface="Meiryo UI" pitchFamily="50" charset="-128"/>
                <a:ea typeface="Meiryo UI" pitchFamily="50" charset="-128"/>
              </a:rPr>
              <a:t>次産業</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５－３．</a:t>
            </a:r>
            <a:r>
              <a:rPr lang="en-US" altLang="ja-JP" sz="1400" b="1" dirty="0">
                <a:solidFill>
                  <a:srgbClr val="44546A"/>
                </a:solidFill>
                <a:latin typeface="Meiryo UI" pitchFamily="50" charset="-128"/>
                <a:ea typeface="Meiryo UI" pitchFamily="50" charset="-128"/>
              </a:rPr>
              <a:t>CO2</a:t>
            </a:r>
            <a:r>
              <a:rPr lang="ja-JP" altLang="en-US" sz="1400" b="1" dirty="0">
                <a:solidFill>
                  <a:srgbClr val="44546A"/>
                </a:solidFill>
                <a:latin typeface="Meiryo UI" pitchFamily="50" charset="-128"/>
                <a:ea typeface="Meiryo UI" pitchFamily="50" charset="-128"/>
              </a:rPr>
              <a:t>排出量の分析</a:t>
            </a:r>
          </a:p>
          <a:p>
            <a:pPr>
              <a:spcAft>
                <a:spcPts val="200"/>
              </a:spcAft>
            </a:pPr>
            <a:r>
              <a:rPr lang="ja-JP" altLang="en-US" sz="1200" b="1" dirty="0">
                <a:solidFill>
                  <a:srgbClr val="44546A"/>
                </a:solidFill>
                <a:latin typeface="Meiryo UI" pitchFamily="50" charset="-128"/>
                <a:ea typeface="Meiryo UI" pitchFamily="50" charset="-128"/>
              </a:rPr>
              <a:t>（１）</a:t>
            </a:r>
            <a:r>
              <a:rPr lang="en-US" altLang="ja-JP" sz="1200" b="1" dirty="0">
                <a:solidFill>
                  <a:srgbClr val="44546A"/>
                </a:solidFill>
                <a:latin typeface="Meiryo UI" pitchFamily="50" charset="-128"/>
                <a:ea typeface="Meiryo UI" pitchFamily="50" charset="-128"/>
              </a:rPr>
              <a:t>CO2</a:t>
            </a:r>
            <a:r>
              <a:rPr lang="ja-JP" altLang="en-US" sz="1200" b="1" dirty="0">
                <a:solidFill>
                  <a:srgbClr val="44546A"/>
                </a:solidFill>
                <a:latin typeface="Meiryo UI" pitchFamily="50" charset="-128"/>
                <a:ea typeface="Meiryo UI" pitchFamily="50" charset="-128"/>
              </a:rPr>
              <a:t>排出量：部門別</a:t>
            </a:r>
          </a:p>
          <a:p>
            <a:pPr>
              <a:spcAft>
                <a:spcPts val="200"/>
              </a:spcAft>
            </a:pPr>
            <a:r>
              <a:rPr lang="ja-JP" altLang="en-US" sz="1200" b="1" dirty="0">
                <a:solidFill>
                  <a:srgbClr val="44546A"/>
                </a:solidFill>
                <a:latin typeface="Meiryo UI" pitchFamily="50" charset="-128"/>
                <a:ea typeface="Meiryo UI" pitchFamily="50" charset="-128"/>
              </a:rPr>
              <a:t>（２）</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a:t>
            </a:r>
            <a:r>
              <a:rPr lang="en-US" altLang="ja-JP" sz="1200" b="1" dirty="0">
                <a:solidFill>
                  <a:srgbClr val="44546A"/>
                </a:solidFill>
                <a:latin typeface="Meiryo UI" pitchFamily="50" charset="-128"/>
                <a:ea typeface="Meiryo UI" pitchFamily="50" charset="-128"/>
              </a:rPr>
              <a:t>CO2</a:t>
            </a:r>
            <a:r>
              <a:rPr lang="ja-JP" altLang="en-US" sz="1200" b="1" dirty="0">
                <a:solidFill>
                  <a:srgbClr val="44546A"/>
                </a:solidFill>
                <a:latin typeface="Meiryo UI" pitchFamily="50" charset="-128"/>
                <a:ea typeface="Meiryo UI" pitchFamily="50" charset="-128"/>
              </a:rPr>
              <a:t>排出量：部門別</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５－４．再生可能エネルギー導入ポテンシャル</a:t>
            </a:r>
          </a:p>
          <a:p>
            <a:pPr>
              <a:lnSpc>
                <a:spcPts val="400"/>
              </a:lnSpc>
              <a:spcAft>
                <a:spcPts val="200"/>
              </a:spcAft>
            </a:pPr>
            <a:endParaRPr lang="en-US" altLang="ja-JP" sz="9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６．地域の概況</a:t>
            </a:r>
            <a:endParaRPr lang="en-US" altLang="ja-JP" sz="18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（１）基礎的な指標の推移</a:t>
            </a:r>
          </a:p>
          <a:p>
            <a:pPr>
              <a:spcAft>
                <a:spcPts val="200"/>
              </a:spcAft>
            </a:pPr>
            <a:r>
              <a:rPr lang="ja-JP" altLang="en-US" sz="1200" b="1" dirty="0">
                <a:solidFill>
                  <a:srgbClr val="44546A"/>
                </a:solidFill>
                <a:latin typeface="Meiryo UI" pitchFamily="50" charset="-128"/>
                <a:ea typeface="Meiryo UI" pitchFamily="50" charset="-128"/>
              </a:rPr>
              <a:t>（２）人口①：現在の人口規模と将来動向</a:t>
            </a:r>
          </a:p>
          <a:p>
            <a:pPr>
              <a:spcAft>
                <a:spcPts val="200"/>
              </a:spcAft>
            </a:pPr>
            <a:r>
              <a:rPr lang="ja-JP" altLang="en-US" sz="1200" b="1" dirty="0">
                <a:solidFill>
                  <a:srgbClr val="44546A"/>
                </a:solidFill>
                <a:latin typeface="Meiryo UI" pitchFamily="50" charset="-128"/>
                <a:ea typeface="Meiryo UI" pitchFamily="50" charset="-128"/>
              </a:rPr>
              <a:t>（３）人口②：現在と将来の年齢別の人口構成</a:t>
            </a:r>
          </a:p>
          <a:p>
            <a:pPr>
              <a:spcAft>
                <a:spcPts val="200"/>
              </a:spcAft>
            </a:pPr>
            <a:r>
              <a:rPr lang="ja-JP" altLang="en-US" sz="1200" b="1" dirty="0">
                <a:solidFill>
                  <a:srgbClr val="44546A"/>
                </a:solidFill>
                <a:latin typeface="Meiryo UI" pitchFamily="50" charset="-128"/>
                <a:ea typeface="Meiryo UI" pitchFamily="50" charset="-128"/>
              </a:rPr>
              <a:t>（４）就業者の規模</a:t>
            </a:r>
          </a:p>
          <a:p>
            <a:pPr>
              <a:spcAft>
                <a:spcPts val="200"/>
              </a:spcAft>
            </a:pPr>
            <a:r>
              <a:rPr lang="ja-JP" altLang="en-US" sz="1200" b="1" dirty="0">
                <a:solidFill>
                  <a:srgbClr val="44546A"/>
                </a:solidFill>
                <a:latin typeface="Meiryo UI" pitchFamily="50" charset="-128"/>
                <a:ea typeface="Meiryo UI" pitchFamily="50" charset="-128"/>
              </a:rPr>
              <a:t>（５）夜間人口</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人当たり就業者数</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職住比</a:t>
            </a:r>
            <a:r>
              <a:rPr lang="en-US" altLang="ja-JP" sz="1200" b="1" dirty="0">
                <a:solidFill>
                  <a:srgbClr val="44546A"/>
                </a:solidFill>
                <a:latin typeface="Meiryo UI" pitchFamily="50" charset="-128"/>
                <a:ea typeface="Meiryo UI" pitchFamily="50" charset="-128"/>
              </a:rPr>
              <a:t>)</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a:t>
            </a:fld>
            <a:endParaRPr lang="en-US" altLang="ja-JP"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正方形/長方形 28"/>
          <p:cNvSpPr/>
          <p:nvPr/>
        </p:nvSpPr>
        <p:spPr bwMode="auto">
          <a:xfrm>
            <a:off x="1875210" y="3651009"/>
            <a:ext cx="5940000" cy="720000"/>
          </a:xfrm>
          <a:prstGeom prst="rect">
            <a:avLst/>
          </a:prstGeom>
          <a:solidFill>
            <a:schemeClr val="bg1">
              <a:lumMod val="95000"/>
            </a:schemeClr>
          </a:solidFill>
          <a:ln w="1905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（４）第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次産業に着目した取引構造について①：農業</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30</a:t>
            </a:fld>
            <a:endParaRPr lang="en-US" altLang="ja-JP" b="1" dirty="0">
              <a:latin typeface="Meiryo UI" pitchFamily="50" charset="-128"/>
              <a:ea typeface="Meiryo UI" pitchFamily="50" charset="-128"/>
            </a:endParaRPr>
          </a:p>
        </p:txBody>
      </p:sp>
      <p:sp>
        <p:nvSpPr>
          <p:cNvPr id="64" name="テキスト ボックス 63"/>
          <p:cNvSpPr txBox="1"/>
          <p:nvPr/>
        </p:nvSpPr>
        <p:spPr>
          <a:xfrm>
            <a:off x="193720" y="2040322"/>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grpSp>
        <p:nvGrpSpPr>
          <p:cNvPr id="41" name="グループ化 40">
            <a:extLst>
              <a:ext uri="{FF2B5EF4-FFF2-40B4-BE49-F238E27FC236}">
                <a16:creationId xmlns:a16="http://schemas.microsoft.com/office/drawing/2014/main" id="{13F03FA6-C982-9501-22CA-EEEFC3D0424D}"/>
              </a:ext>
            </a:extLst>
          </p:cNvPr>
          <p:cNvGrpSpPr/>
          <p:nvPr/>
        </p:nvGrpSpPr>
        <p:grpSpPr>
          <a:xfrm>
            <a:off x="196482" y="6022389"/>
            <a:ext cx="8827016" cy="360000"/>
            <a:chOff x="196482" y="6131812"/>
            <a:chExt cx="8827016" cy="360000"/>
          </a:xfrm>
        </p:grpSpPr>
        <p:sp>
          <p:nvSpPr>
            <p:cNvPr id="7" name="正方形/長方形 6"/>
            <p:cNvSpPr/>
            <p:nvPr/>
          </p:nvSpPr>
          <p:spPr bwMode="auto">
            <a:xfrm>
              <a:off x="196482" y="6131812"/>
              <a:ext cx="8788820" cy="360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 name="楕円 2"/>
            <p:cNvSpPr/>
            <p:nvPr/>
          </p:nvSpPr>
          <p:spPr bwMode="auto">
            <a:xfrm>
              <a:off x="408692" y="6195921"/>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9" name="楕円 18"/>
            <p:cNvSpPr/>
            <p:nvPr/>
          </p:nvSpPr>
          <p:spPr bwMode="auto">
            <a:xfrm>
              <a:off x="2696109" y="6195921"/>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 name="テキスト ボックス 3"/>
            <p:cNvSpPr txBox="1"/>
            <p:nvPr/>
          </p:nvSpPr>
          <p:spPr>
            <a:xfrm>
              <a:off x="540068"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純移輸出がプラスの産業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21" name="テキスト ボックス 20"/>
            <p:cNvSpPr txBox="1"/>
            <p:nvPr/>
          </p:nvSpPr>
          <p:spPr>
            <a:xfrm>
              <a:off x="2827485"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純移輸出がマイナスの産業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6" name="直線矢印コネクタ 5"/>
            <p:cNvCxnSpPr/>
            <p:nvPr/>
          </p:nvCxnSpPr>
          <p:spPr bwMode="auto">
            <a:xfrm>
              <a:off x="5050032" y="6267921"/>
              <a:ext cx="216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22" name="直線矢印コネクタ 21"/>
            <p:cNvCxnSpPr/>
            <p:nvPr/>
          </p:nvCxnSpPr>
          <p:spPr bwMode="auto">
            <a:xfrm>
              <a:off x="7061894" y="6267921"/>
              <a:ext cx="216000" cy="0"/>
            </a:xfrm>
            <a:prstGeom prst="straightConnector1">
              <a:avLst/>
            </a:prstGeom>
            <a:noFill/>
            <a:ln w="12700" cap="flat" cmpd="sng" algn="ctr">
              <a:solidFill>
                <a:srgbClr val="00B050"/>
              </a:solidFill>
              <a:prstDash val="solid"/>
              <a:round/>
              <a:headEnd type="none" w="med" len="med"/>
              <a:tailEnd type="arrow" w="med" len="med"/>
            </a:ln>
            <a:effectLst/>
          </p:spPr>
        </p:cxnSp>
        <p:sp>
          <p:nvSpPr>
            <p:cNvPr id="23" name="テキスト ボックス 22"/>
            <p:cNvSpPr txBox="1"/>
            <p:nvPr/>
          </p:nvSpPr>
          <p:spPr>
            <a:xfrm>
              <a:off x="5247636"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農業の地域内生産額の</a:t>
              </a:r>
              <a:r>
                <a:rPr lang="en-US" altLang="ja-JP" sz="750" dirty="0">
                  <a:latin typeface="Meiryo UI" panose="020B0604030504040204" pitchFamily="50" charset="-128"/>
                  <a:ea typeface="Meiryo UI" panose="020B0604030504040204" pitchFamily="50" charset="-128"/>
                </a:rPr>
                <a:t>0.5</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sp>
          <p:nvSpPr>
            <p:cNvPr id="24" name="テキスト ボックス 23"/>
            <p:cNvSpPr txBox="1"/>
            <p:nvPr/>
          </p:nvSpPr>
          <p:spPr>
            <a:xfrm>
              <a:off x="7259498"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農業の地域内生産額の</a:t>
              </a:r>
              <a:r>
                <a:rPr lang="en-US" altLang="ja-JP" sz="750" dirty="0">
                  <a:latin typeface="Meiryo UI" panose="020B0604030504040204" pitchFamily="50" charset="-128"/>
                  <a:ea typeface="Meiryo UI" panose="020B0604030504040204" pitchFamily="50" charset="-128"/>
                </a:rPr>
                <a:t>2.0</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grpSp>
      <p:grpSp>
        <p:nvGrpSpPr>
          <p:cNvPr id="42" name="グループ化 41">
            <a:extLst>
              <a:ext uri="{FF2B5EF4-FFF2-40B4-BE49-F238E27FC236}">
                <a16:creationId xmlns:a16="http://schemas.microsoft.com/office/drawing/2014/main" id="{E66222A1-DD09-3220-4114-22DEEC5AF507}"/>
              </a:ext>
            </a:extLst>
          </p:cNvPr>
          <p:cNvGrpSpPr/>
          <p:nvPr/>
        </p:nvGrpSpPr>
        <p:grpSpPr>
          <a:xfrm>
            <a:off x="14407" y="2440203"/>
            <a:ext cx="684000" cy="3119939"/>
            <a:chOff x="14407" y="2440202"/>
            <a:chExt cx="684000" cy="3384000"/>
          </a:xfrm>
        </p:grpSpPr>
        <p:sp>
          <p:nvSpPr>
            <p:cNvPr id="28" name="下矢印 27"/>
            <p:cNvSpPr/>
            <p:nvPr/>
          </p:nvSpPr>
          <p:spPr bwMode="auto">
            <a:xfrm flipV="1">
              <a:off x="72537" y="2440202"/>
              <a:ext cx="567740" cy="3384000"/>
            </a:xfrm>
            <a:prstGeom prst="downArrow">
              <a:avLst>
                <a:gd name="adj1" fmla="val 47281"/>
                <a:gd name="adj2" fmla="val 59515"/>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4" name="テキスト ボックス 33"/>
            <p:cNvSpPr txBox="1"/>
            <p:nvPr/>
          </p:nvSpPr>
          <p:spPr>
            <a:xfrm>
              <a:off x="86407" y="3068333"/>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販売先</a:t>
              </a:r>
            </a:p>
          </p:txBody>
        </p:sp>
        <p:sp>
          <p:nvSpPr>
            <p:cNvPr id="35" name="テキスト ボックス 34"/>
            <p:cNvSpPr txBox="1"/>
            <p:nvPr/>
          </p:nvSpPr>
          <p:spPr>
            <a:xfrm>
              <a:off x="14407" y="3914648"/>
              <a:ext cx="684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第</a:t>
              </a:r>
              <a:r>
                <a:rPr lang="en-US" altLang="ja-JP" dirty="0"/>
                <a:t>1</a:t>
              </a:r>
              <a:r>
                <a:rPr lang="ja-JP" altLang="en-US" dirty="0"/>
                <a:t>次産業</a:t>
              </a:r>
            </a:p>
          </p:txBody>
        </p:sp>
        <p:sp>
          <p:nvSpPr>
            <p:cNvPr id="36" name="テキスト ボックス 35"/>
            <p:cNvSpPr txBox="1"/>
            <p:nvPr/>
          </p:nvSpPr>
          <p:spPr>
            <a:xfrm>
              <a:off x="86407" y="4796479"/>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調達先</a:t>
              </a:r>
            </a:p>
          </p:txBody>
        </p:sp>
      </p:grpSp>
      <p:sp>
        <p:nvSpPr>
          <p:cNvPr id="31" name="Rectangle 3"/>
          <p:cNvSpPr>
            <a:spLocks noChangeArrowheads="1"/>
          </p:cNvSpPr>
          <p:nvPr/>
        </p:nvSpPr>
        <p:spPr bwMode="auto">
          <a:xfrm>
            <a:off x="820109" y="635563"/>
            <a:ext cx="8280000" cy="972000"/>
          </a:xfrm>
          <a:prstGeom prst="roundRect">
            <a:avLst/>
          </a:prstGeom>
          <a:noFill/>
          <a:ln w="28575">
            <a:solidFill>
              <a:srgbClr val="CC0066"/>
            </a:solidFill>
            <a:prstDash val="sysDash"/>
          </a:ln>
        </p:spPr>
        <p:txBody>
          <a:bodyPr wrap="square" rtlCol="0" anchor="ctr">
            <a:noAutofit/>
          </a:bodyPr>
          <a:lstStyle/>
          <a:p>
            <a:pPr marL="180975" indent="-180975" algn="just">
              <a:spcBef>
                <a:spcPts val="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我が国の地方部では、農業等の第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次産業が主力産業（得意な産業、強い産業等）になっている場合もあり、農業等を中心とした産業クラスターを構築し、地域活性化を図ることも重要である。</a:t>
            </a:r>
            <a:endParaRPr lang="en-US" altLang="ja-JP" sz="1200" b="1" dirty="0">
              <a:latin typeface="Meiryo UI" pitchFamily="50" charset="-128"/>
              <a:ea typeface="Meiryo UI" pitchFamily="50" charset="-128"/>
            </a:endParaRPr>
          </a:p>
          <a:p>
            <a:pPr marL="180975" indent="-180975" algn="just">
              <a:spcBef>
                <a:spcPts val="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また、農林水産物を原料としている食料品製造業の生産額、従業員数が高いシェアを占めている地域が多く、当該地域の生活と都市部の食料品需要を支える重要な産業となっている。</a:t>
            </a:r>
            <a:endParaRPr lang="en-US" altLang="ja-JP" sz="1200" b="1" dirty="0">
              <a:latin typeface="Meiryo UI" pitchFamily="50" charset="-128"/>
              <a:ea typeface="Meiryo UI" pitchFamily="50" charset="-128"/>
            </a:endParaRPr>
          </a:p>
          <a:p>
            <a:pPr marL="180975" indent="-180975" algn="just">
              <a:spcBef>
                <a:spcPts val="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ここでは、農業に着目した取引構造を販売先と調達先別に図化することで、地域の第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次産業の現状分析を行う。</a:t>
            </a:r>
            <a:endParaRPr lang="en-US" altLang="ja-JP" sz="1200" b="1" dirty="0">
              <a:latin typeface="Meiryo UI" pitchFamily="50" charset="-128"/>
              <a:ea typeface="Meiryo UI" pitchFamily="50" charset="-128"/>
            </a:endParaRPr>
          </a:p>
        </p:txBody>
      </p:sp>
      <p:sp>
        <p:nvSpPr>
          <p:cNvPr id="32" name="テキスト ボックス 31"/>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3" name="正方形/長方形 32"/>
          <p:cNvSpPr/>
          <p:nvPr/>
        </p:nvSpPr>
        <p:spPr>
          <a:xfrm>
            <a:off x="53340" y="1651226"/>
            <a:ext cx="9030612"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「農業」に着目した主要な取引構造</a:t>
            </a:r>
          </a:p>
        </p:txBody>
      </p:sp>
      <p:sp>
        <p:nvSpPr>
          <p:cNvPr id="25" name="正方形/長方形 24"/>
          <p:cNvSpPr/>
          <p:nvPr/>
        </p:nvSpPr>
        <p:spPr>
          <a:xfrm>
            <a:off x="180000" y="6354813"/>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26" name="正方形/長方形 31">
            <a:extLst>
              <a:ext uri="{FF2B5EF4-FFF2-40B4-BE49-F238E27FC236}">
                <a16:creationId xmlns:a16="http://schemas.microsoft.com/office/drawing/2014/main" id="{61470AEE-5D3F-4C2C-BA13-35FD9708733B}"/>
              </a:ext>
            </a:extLst>
          </p:cNvPr>
          <p:cNvSpPr/>
          <p:nvPr/>
        </p:nvSpPr>
        <p:spPr bwMode="auto">
          <a:xfrm>
            <a:off x="6182570" y="42749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084782984"/>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正方形/長方形 28"/>
          <p:cNvSpPr/>
          <p:nvPr/>
        </p:nvSpPr>
        <p:spPr bwMode="auto">
          <a:xfrm>
            <a:off x="1875210" y="3651009"/>
            <a:ext cx="5940000" cy="720000"/>
          </a:xfrm>
          <a:prstGeom prst="rect">
            <a:avLst/>
          </a:prstGeom>
          <a:solidFill>
            <a:schemeClr val="bg1">
              <a:lumMod val="95000"/>
            </a:schemeClr>
          </a:solidFill>
          <a:ln w="1905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（４）第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次産業に着目した取引構造について②：</a:t>
            </a:r>
            <a:r>
              <a:rPr lang="ja-JP" altLang="en-US" dirty="0"/>
              <a:t>林</a:t>
            </a:r>
            <a:r>
              <a:rPr kumimoji="1" lang="ja-JP" altLang="en-US" dirty="0">
                <a:latin typeface="Meiryo UI" pitchFamily="50" charset="-128"/>
                <a:ea typeface="Meiryo UI" pitchFamily="50" charset="-128"/>
              </a:rPr>
              <a:t>業</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31</a:t>
            </a:fld>
            <a:endParaRPr lang="en-US" altLang="ja-JP" b="1" dirty="0">
              <a:latin typeface="Meiryo UI" pitchFamily="50" charset="-128"/>
              <a:ea typeface="Meiryo UI" pitchFamily="50" charset="-128"/>
            </a:endParaRPr>
          </a:p>
        </p:txBody>
      </p:sp>
      <p:sp>
        <p:nvSpPr>
          <p:cNvPr id="25" name="テキスト ボックス 24"/>
          <p:cNvSpPr txBox="1"/>
          <p:nvPr/>
        </p:nvSpPr>
        <p:spPr>
          <a:xfrm>
            <a:off x="193720" y="2040322"/>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sp>
        <p:nvSpPr>
          <p:cNvPr id="27" name="下矢印 26"/>
          <p:cNvSpPr/>
          <p:nvPr/>
        </p:nvSpPr>
        <p:spPr bwMode="auto">
          <a:xfrm flipV="1">
            <a:off x="72537" y="2440202"/>
            <a:ext cx="567740" cy="3241816"/>
          </a:xfrm>
          <a:prstGeom prst="downArrow">
            <a:avLst>
              <a:gd name="adj1" fmla="val 47281"/>
              <a:gd name="adj2" fmla="val 59515"/>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7" name="テキスト ボックス 36"/>
          <p:cNvSpPr txBox="1"/>
          <p:nvPr/>
        </p:nvSpPr>
        <p:spPr>
          <a:xfrm>
            <a:off x="86407" y="3041941"/>
            <a:ext cx="540000" cy="206924"/>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販売先</a:t>
            </a:r>
          </a:p>
        </p:txBody>
      </p:sp>
      <p:sp>
        <p:nvSpPr>
          <p:cNvPr id="38" name="テキスト ボックス 37"/>
          <p:cNvSpPr txBox="1"/>
          <p:nvPr/>
        </p:nvSpPr>
        <p:spPr>
          <a:xfrm>
            <a:off x="14407" y="3852697"/>
            <a:ext cx="684000" cy="206924"/>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第</a:t>
            </a:r>
            <a:r>
              <a:rPr lang="en-US" altLang="ja-JP" dirty="0"/>
              <a:t>1</a:t>
            </a:r>
            <a:r>
              <a:rPr lang="ja-JP" altLang="en-US" dirty="0"/>
              <a:t>次産業</a:t>
            </a:r>
          </a:p>
        </p:txBody>
      </p:sp>
      <p:sp>
        <p:nvSpPr>
          <p:cNvPr id="39" name="テキスト ボックス 38"/>
          <p:cNvSpPr txBox="1"/>
          <p:nvPr/>
        </p:nvSpPr>
        <p:spPr>
          <a:xfrm>
            <a:off x="86407" y="4660606"/>
            <a:ext cx="540000" cy="206924"/>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調達先</a:t>
            </a:r>
          </a:p>
        </p:txBody>
      </p:sp>
      <p:sp>
        <p:nvSpPr>
          <p:cNvPr id="40" name="Rectangle 3"/>
          <p:cNvSpPr>
            <a:spLocks noChangeArrowheads="1"/>
          </p:cNvSpPr>
          <p:nvPr/>
        </p:nvSpPr>
        <p:spPr bwMode="auto">
          <a:xfrm>
            <a:off x="820109" y="635563"/>
            <a:ext cx="8280000" cy="972000"/>
          </a:xfrm>
          <a:prstGeom prst="roundRect">
            <a:avLst/>
          </a:prstGeom>
          <a:noFill/>
          <a:ln w="28575">
            <a:solidFill>
              <a:srgbClr val="CC0066"/>
            </a:solidFill>
            <a:prstDash val="sysDash"/>
          </a:ln>
        </p:spPr>
        <p:txBody>
          <a:bodyPr wrap="square" rtlCol="0" anchor="ctr">
            <a:noAutofit/>
          </a:bodyPr>
          <a:lstStyle/>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我が国の地方部では、林業等の第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次産業が主力産業（得意な産業、強い産業等）になっている場合もあり、林業等を中心とした産業クラスターを構築し、地域活性化を図ることも重要である。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また、農林水産物を原料としている食料品製造業の生産額、従業員数が高いシェアを占めている地域が多く、当該地域の生活と都市部の食料品需要を支える重要な産業となっている。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ここでは、林業に着目した取引構造を販売先と調達先別に図化することで、地域の第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次産業の現状分析を行う。</a:t>
            </a:r>
            <a:endParaRPr lang="en-US" altLang="ja-JP" sz="1200" b="1" dirty="0">
              <a:latin typeface="Meiryo UI" pitchFamily="50" charset="-128"/>
              <a:ea typeface="Meiryo UI" pitchFamily="50" charset="-128"/>
            </a:endParaRPr>
          </a:p>
        </p:txBody>
      </p:sp>
      <p:sp>
        <p:nvSpPr>
          <p:cNvPr id="41" name="テキスト ボックス 40"/>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42" name="正方形/長方形 41"/>
          <p:cNvSpPr/>
          <p:nvPr/>
        </p:nvSpPr>
        <p:spPr>
          <a:xfrm>
            <a:off x="53340" y="1651226"/>
            <a:ext cx="9030612"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「林業」に着目した主要な取引構造</a:t>
            </a:r>
          </a:p>
        </p:txBody>
      </p:sp>
      <p:sp>
        <p:nvSpPr>
          <p:cNvPr id="26" name="正方形/長方形 25"/>
          <p:cNvSpPr/>
          <p:nvPr/>
        </p:nvSpPr>
        <p:spPr>
          <a:xfrm>
            <a:off x="180000" y="635284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grpSp>
        <p:nvGrpSpPr>
          <p:cNvPr id="11" name="グループ化 10">
            <a:extLst>
              <a:ext uri="{FF2B5EF4-FFF2-40B4-BE49-F238E27FC236}">
                <a16:creationId xmlns:a16="http://schemas.microsoft.com/office/drawing/2014/main" id="{80F97C2A-EE57-6C89-AEDD-6276F37D5262}"/>
              </a:ext>
            </a:extLst>
          </p:cNvPr>
          <p:cNvGrpSpPr/>
          <p:nvPr/>
        </p:nvGrpSpPr>
        <p:grpSpPr>
          <a:xfrm>
            <a:off x="196482" y="6022671"/>
            <a:ext cx="8827016" cy="360000"/>
            <a:chOff x="196482" y="6131812"/>
            <a:chExt cx="8827016" cy="360000"/>
          </a:xfrm>
        </p:grpSpPr>
        <p:sp>
          <p:nvSpPr>
            <p:cNvPr id="28" name="正方形/長方形 27"/>
            <p:cNvSpPr/>
            <p:nvPr/>
          </p:nvSpPr>
          <p:spPr bwMode="auto">
            <a:xfrm>
              <a:off x="196482" y="6131812"/>
              <a:ext cx="8788820" cy="360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grpSp>
          <p:nvGrpSpPr>
            <p:cNvPr id="10" name="グループ化 9">
              <a:extLst>
                <a:ext uri="{FF2B5EF4-FFF2-40B4-BE49-F238E27FC236}">
                  <a16:creationId xmlns:a16="http://schemas.microsoft.com/office/drawing/2014/main" id="{7F1D8C4B-17F0-ABD5-B316-5282501CADF3}"/>
                </a:ext>
              </a:extLst>
            </p:cNvPr>
            <p:cNvGrpSpPr/>
            <p:nvPr/>
          </p:nvGrpSpPr>
          <p:grpSpPr>
            <a:xfrm>
              <a:off x="408692" y="6165120"/>
              <a:ext cx="8614806" cy="323165"/>
              <a:chOff x="408692" y="6165120"/>
              <a:chExt cx="8614806" cy="323165"/>
            </a:xfrm>
          </p:grpSpPr>
          <p:sp>
            <p:nvSpPr>
              <p:cNvPr id="29" name="楕円 28"/>
              <p:cNvSpPr/>
              <p:nvPr/>
            </p:nvSpPr>
            <p:spPr bwMode="auto">
              <a:xfrm>
                <a:off x="408692" y="6195921"/>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1" name="楕円 30"/>
              <p:cNvSpPr/>
              <p:nvPr/>
            </p:nvSpPr>
            <p:spPr bwMode="auto">
              <a:xfrm>
                <a:off x="2696109" y="6195921"/>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2" name="テキスト ボックス 31"/>
              <p:cNvSpPr txBox="1"/>
              <p:nvPr/>
            </p:nvSpPr>
            <p:spPr>
              <a:xfrm>
                <a:off x="540068"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純移輸出がプラスの産業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33" name="テキスト ボックス 32"/>
              <p:cNvSpPr txBox="1"/>
              <p:nvPr/>
            </p:nvSpPr>
            <p:spPr>
              <a:xfrm>
                <a:off x="2827485"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純移輸出がマイナスの産業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34" name="直線矢印コネクタ 33"/>
              <p:cNvCxnSpPr/>
              <p:nvPr/>
            </p:nvCxnSpPr>
            <p:spPr bwMode="auto">
              <a:xfrm>
                <a:off x="5050032" y="6267921"/>
                <a:ext cx="216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35" name="直線矢印コネクタ 34"/>
              <p:cNvCxnSpPr/>
              <p:nvPr/>
            </p:nvCxnSpPr>
            <p:spPr bwMode="auto">
              <a:xfrm>
                <a:off x="7061894" y="6267921"/>
                <a:ext cx="216000" cy="0"/>
              </a:xfrm>
              <a:prstGeom prst="straightConnector1">
                <a:avLst/>
              </a:prstGeom>
              <a:noFill/>
              <a:ln w="12700" cap="flat" cmpd="sng" algn="ctr">
                <a:solidFill>
                  <a:srgbClr val="00B050"/>
                </a:solidFill>
                <a:prstDash val="solid"/>
                <a:round/>
                <a:headEnd type="none" w="med" len="med"/>
                <a:tailEnd type="arrow" w="med" len="med"/>
              </a:ln>
              <a:effectLst/>
            </p:spPr>
          </p:cxnSp>
          <p:sp>
            <p:nvSpPr>
              <p:cNvPr id="36" name="テキスト ボックス 35"/>
              <p:cNvSpPr txBox="1"/>
              <p:nvPr/>
            </p:nvSpPr>
            <p:spPr>
              <a:xfrm>
                <a:off x="5247636"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林業の地域内生産額の</a:t>
                </a:r>
                <a:r>
                  <a:rPr lang="en-US" altLang="ja-JP" sz="750" dirty="0">
                    <a:latin typeface="Meiryo UI" panose="020B0604030504040204" pitchFamily="50" charset="-128"/>
                    <a:ea typeface="Meiryo UI" panose="020B0604030504040204" pitchFamily="50" charset="-128"/>
                  </a:rPr>
                  <a:t>0.5</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sp>
            <p:nvSpPr>
              <p:cNvPr id="43" name="テキスト ボックス 42"/>
              <p:cNvSpPr txBox="1"/>
              <p:nvPr/>
            </p:nvSpPr>
            <p:spPr>
              <a:xfrm>
                <a:off x="7259498"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林業の地域内生産額の</a:t>
                </a:r>
                <a:r>
                  <a:rPr lang="en-US" altLang="ja-JP" sz="750" dirty="0">
                    <a:latin typeface="Meiryo UI" panose="020B0604030504040204" pitchFamily="50" charset="-128"/>
                    <a:ea typeface="Meiryo UI" panose="020B0604030504040204" pitchFamily="50" charset="-128"/>
                  </a:rPr>
                  <a:t>2.0</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grpSp>
      </p:grpSp>
      <p:sp>
        <p:nvSpPr>
          <p:cNvPr id="23" name="正方形/長方形 31">
            <a:extLst>
              <a:ext uri="{FF2B5EF4-FFF2-40B4-BE49-F238E27FC236}">
                <a16:creationId xmlns:a16="http://schemas.microsoft.com/office/drawing/2014/main" id="{23B31790-26A0-491A-B065-F10553B12C36}"/>
              </a:ext>
            </a:extLst>
          </p:cNvPr>
          <p:cNvSpPr/>
          <p:nvPr/>
        </p:nvSpPr>
        <p:spPr bwMode="auto">
          <a:xfrm>
            <a:off x="6182570" y="42749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87652608"/>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正方形/長方形 28"/>
          <p:cNvSpPr/>
          <p:nvPr/>
        </p:nvSpPr>
        <p:spPr bwMode="auto">
          <a:xfrm>
            <a:off x="1875210" y="3651009"/>
            <a:ext cx="5940000" cy="720000"/>
          </a:xfrm>
          <a:prstGeom prst="rect">
            <a:avLst/>
          </a:prstGeom>
          <a:solidFill>
            <a:schemeClr val="bg1">
              <a:lumMod val="95000"/>
            </a:schemeClr>
          </a:solidFill>
          <a:ln w="1905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1" name="Rectangle 3"/>
          <p:cNvSpPr>
            <a:spLocks noChangeArrowheads="1"/>
          </p:cNvSpPr>
          <p:nvPr/>
        </p:nvSpPr>
        <p:spPr bwMode="auto">
          <a:xfrm>
            <a:off x="820109" y="635563"/>
            <a:ext cx="8280000" cy="972000"/>
          </a:xfrm>
          <a:prstGeom prst="roundRect">
            <a:avLst/>
          </a:prstGeom>
          <a:noFill/>
          <a:ln w="28575">
            <a:solidFill>
              <a:srgbClr val="CC0066"/>
            </a:solidFill>
            <a:prstDash val="sysDash"/>
          </a:ln>
        </p:spPr>
        <p:txBody>
          <a:bodyPr wrap="square" rtlCol="0" anchor="ctr">
            <a:noAutofit/>
          </a:bodyPr>
          <a:lstStyle/>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我が国の地方部では、水産業等の第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次産業が主力産業（得意な産業、強い産業等）になっている場合もあり、水産業等を中心とした産業クラスターを構築し、地域活性化を図ることも重要である。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また、水産物を原料としている食料品製造業の生産額、従業員数が高いシェアを占めている地域が多く、当該地域の生活と都市部の食料品需要を支える重要な産業となっている。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ここでは、水産業に着目した取引構造を販売先と調達先別に図化することで、地域の第</a:t>
            </a:r>
            <a:r>
              <a:rPr lang="en-US" altLang="ja-JP" sz="1200" b="1" dirty="0">
                <a:latin typeface="Meiryo UI" pitchFamily="50" charset="-128"/>
                <a:ea typeface="Meiryo UI" pitchFamily="50" charset="-128"/>
              </a:rPr>
              <a:t>1</a:t>
            </a:r>
            <a:r>
              <a:rPr lang="ja-JP" altLang="en-US" sz="1200" b="1">
                <a:latin typeface="Meiryo UI" pitchFamily="50" charset="-128"/>
                <a:ea typeface="Meiryo UI" pitchFamily="50" charset="-128"/>
              </a:rPr>
              <a:t>次産業</a:t>
            </a:r>
            <a:r>
              <a:rPr lang="ja-JP" altLang="en-US" sz="1200" b="1" dirty="0">
                <a:latin typeface="Meiryo UI" pitchFamily="50" charset="-128"/>
                <a:ea typeface="Meiryo UI" pitchFamily="50" charset="-128"/>
              </a:rPr>
              <a:t>の現状分析を行う。</a:t>
            </a:r>
            <a:endParaRPr lang="en-US" altLang="ja-JP" sz="1200" b="1" dirty="0">
              <a:latin typeface="Meiryo UI" pitchFamily="50" charset="-128"/>
              <a:ea typeface="Meiryo UI" pitchFamily="50" charset="-128"/>
            </a:endParaRPr>
          </a:p>
        </p:txBody>
      </p:sp>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（４）第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次産業に着目した取引構造について②：水産業</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32</a:t>
            </a:fld>
            <a:endParaRPr lang="en-US" altLang="ja-JP" b="1" dirty="0">
              <a:latin typeface="Meiryo UI" pitchFamily="50" charset="-128"/>
              <a:ea typeface="Meiryo UI" pitchFamily="50" charset="-128"/>
            </a:endParaRPr>
          </a:p>
        </p:txBody>
      </p:sp>
      <p:sp>
        <p:nvSpPr>
          <p:cNvPr id="26" name="テキスト ボックス 25"/>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5" name="テキスト ボックス 24"/>
          <p:cNvSpPr txBox="1"/>
          <p:nvPr/>
        </p:nvSpPr>
        <p:spPr>
          <a:xfrm>
            <a:off x="193720" y="2040322"/>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grpSp>
        <p:nvGrpSpPr>
          <p:cNvPr id="17" name="グループ化 16">
            <a:extLst>
              <a:ext uri="{FF2B5EF4-FFF2-40B4-BE49-F238E27FC236}">
                <a16:creationId xmlns:a16="http://schemas.microsoft.com/office/drawing/2014/main" id="{D8A3065C-23ED-7ED0-CF91-BB3CC730E9E2}"/>
              </a:ext>
            </a:extLst>
          </p:cNvPr>
          <p:cNvGrpSpPr/>
          <p:nvPr/>
        </p:nvGrpSpPr>
        <p:grpSpPr>
          <a:xfrm>
            <a:off x="14407" y="2440202"/>
            <a:ext cx="684000" cy="3149437"/>
            <a:chOff x="14407" y="2440202"/>
            <a:chExt cx="684000" cy="3384000"/>
          </a:xfrm>
        </p:grpSpPr>
        <p:sp>
          <p:nvSpPr>
            <p:cNvPr id="27" name="下矢印 26"/>
            <p:cNvSpPr/>
            <p:nvPr/>
          </p:nvSpPr>
          <p:spPr bwMode="auto">
            <a:xfrm flipV="1">
              <a:off x="72537" y="2440202"/>
              <a:ext cx="567740" cy="3384000"/>
            </a:xfrm>
            <a:prstGeom prst="downArrow">
              <a:avLst>
                <a:gd name="adj1" fmla="val 47281"/>
                <a:gd name="adj2" fmla="val 59515"/>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7" name="テキスト ボックス 36"/>
            <p:cNvSpPr txBox="1"/>
            <p:nvPr/>
          </p:nvSpPr>
          <p:spPr>
            <a:xfrm>
              <a:off x="86407" y="3068333"/>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販売先</a:t>
              </a:r>
            </a:p>
          </p:txBody>
        </p:sp>
        <p:sp>
          <p:nvSpPr>
            <p:cNvPr id="38" name="テキスト ボックス 37"/>
            <p:cNvSpPr txBox="1"/>
            <p:nvPr/>
          </p:nvSpPr>
          <p:spPr>
            <a:xfrm>
              <a:off x="14407" y="3914648"/>
              <a:ext cx="684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第</a:t>
              </a:r>
              <a:r>
                <a:rPr lang="en-US" altLang="ja-JP" dirty="0"/>
                <a:t>1</a:t>
              </a:r>
              <a:r>
                <a:rPr lang="ja-JP" altLang="en-US" dirty="0"/>
                <a:t>次産業</a:t>
              </a:r>
            </a:p>
          </p:txBody>
        </p:sp>
        <p:sp>
          <p:nvSpPr>
            <p:cNvPr id="39" name="テキスト ボックス 38"/>
            <p:cNvSpPr txBox="1"/>
            <p:nvPr/>
          </p:nvSpPr>
          <p:spPr>
            <a:xfrm>
              <a:off x="86407" y="4796479"/>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調達先</a:t>
              </a:r>
            </a:p>
          </p:txBody>
        </p:sp>
      </p:grpSp>
      <p:sp>
        <p:nvSpPr>
          <p:cNvPr id="40" name="正方形/長方形 39"/>
          <p:cNvSpPr/>
          <p:nvPr/>
        </p:nvSpPr>
        <p:spPr>
          <a:xfrm>
            <a:off x="53340" y="1651226"/>
            <a:ext cx="9030612"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「水産業」に着目した主要な取引構造</a:t>
            </a:r>
          </a:p>
        </p:txBody>
      </p:sp>
      <p:sp>
        <p:nvSpPr>
          <p:cNvPr id="28" name="正方形/長方形 27"/>
          <p:cNvSpPr/>
          <p:nvPr/>
        </p:nvSpPr>
        <p:spPr>
          <a:xfrm>
            <a:off x="180000" y="635284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grpSp>
        <p:nvGrpSpPr>
          <p:cNvPr id="16" name="グループ化 15">
            <a:extLst>
              <a:ext uri="{FF2B5EF4-FFF2-40B4-BE49-F238E27FC236}">
                <a16:creationId xmlns:a16="http://schemas.microsoft.com/office/drawing/2014/main" id="{A5C78046-FE1C-FD8D-A230-E06F2563FA26}"/>
              </a:ext>
            </a:extLst>
          </p:cNvPr>
          <p:cNvGrpSpPr/>
          <p:nvPr/>
        </p:nvGrpSpPr>
        <p:grpSpPr>
          <a:xfrm>
            <a:off x="196482" y="6022550"/>
            <a:ext cx="8827016" cy="360000"/>
            <a:chOff x="196482" y="6131812"/>
            <a:chExt cx="8827016" cy="360000"/>
          </a:xfrm>
        </p:grpSpPr>
        <p:sp>
          <p:nvSpPr>
            <p:cNvPr id="29" name="正方形/長方形 28"/>
            <p:cNvSpPr/>
            <p:nvPr/>
          </p:nvSpPr>
          <p:spPr bwMode="auto">
            <a:xfrm>
              <a:off x="196482" y="6131812"/>
              <a:ext cx="8788820" cy="360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1" name="楕円 30"/>
            <p:cNvSpPr/>
            <p:nvPr/>
          </p:nvSpPr>
          <p:spPr bwMode="auto">
            <a:xfrm>
              <a:off x="408692" y="6195921"/>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2" name="楕円 31"/>
            <p:cNvSpPr/>
            <p:nvPr/>
          </p:nvSpPr>
          <p:spPr bwMode="auto">
            <a:xfrm>
              <a:off x="2696109" y="6195921"/>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3" name="テキスト ボックス 32"/>
            <p:cNvSpPr txBox="1"/>
            <p:nvPr/>
          </p:nvSpPr>
          <p:spPr>
            <a:xfrm>
              <a:off x="540068"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純移輸出がプラスの産業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34" name="テキスト ボックス 33"/>
            <p:cNvSpPr txBox="1"/>
            <p:nvPr/>
          </p:nvSpPr>
          <p:spPr>
            <a:xfrm>
              <a:off x="2827485"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純移輸出がマイナスの産業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35" name="直線矢印コネクタ 34"/>
            <p:cNvCxnSpPr/>
            <p:nvPr/>
          </p:nvCxnSpPr>
          <p:spPr bwMode="auto">
            <a:xfrm>
              <a:off x="5050032" y="6267921"/>
              <a:ext cx="216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36" name="直線矢印コネクタ 35"/>
            <p:cNvCxnSpPr/>
            <p:nvPr/>
          </p:nvCxnSpPr>
          <p:spPr bwMode="auto">
            <a:xfrm>
              <a:off x="7061894" y="6267921"/>
              <a:ext cx="216000" cy="0"/>
            </a:xfrm>
            <a:prstGeom prst="straightConnector1">
              <a:avLst/>
            </a:prstGeom>
            <a:noFill/>
            <a:ln w="12700" cap="flat" cmpd="sng" algn="ctr">
              <a:solidFill>
                <a:srgbClr val="00B050"/>
              </a:solidFill>
              <a:prstDash val="solid"/>
              <a:round/>
              <a:headEnd type="none" w="med" len="med"/>
              <a:tailEnd type="arrow" w="med" len="med"/>
            </a:ln>
            <a:effectLst/>
          </p:spPr>
        </p:cxnSp>
        <p:sp>
          <p:nvSpPr>
            <p:cNvPr id="42" name="テキスト ボックス 41"/>
            <p:cNvSpPr txBox="1"/>
            <p:nvPr/>
          </p:nvSpPr>
          <p:spPr>
            <a:xfrm>
              <a:off x="5247636"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水産業の地域内生産額の</a:t>
              </a:r>
              <a:r>
                <a:rPr lang="en-US" altLang="ja-JP" sz="750" dirty="0">
                  <a:latin typeface="Meiryo UI" panose="020B0604030504040204" pitchFamily="50" charset="-128"/>
                  <a:ea typeface="Meiryo UI" panose="020B0604030504040204" pitchFamily="50" charset="-128"/>
                </a:rPr>
                <a:t>0.5</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sp>
          <p:nvSpPr>
            <p:cNvPr id="43" name="テキスト ボックス 42"/>
            <p:cNvSpPr txBox="1"/>
            <p:nvPr/>
          </p:nvSpPr>
          <p:spPr>
            <a:xfrm>
              <a:off x="7259498"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水産業の地域内生産額の</a:t>
              </a:r>
              <a:r>
                <a:rPr lang="en-US" altLang="ja-JP" sz="750" dirty="0">
                  <a:latin typeface="Meiryo UI" panose="020B0604030504040204" pitchFamily="50" charset="-128"/>
                  <a:ea typeface="Meiryo UI" panose="020B0604030504040204" pitchFamily="50" charset="-128"/>
                </a:rPr>
                <a:t>2.0</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grpSp>
      <p:sp>
        <p:nvSpPr>
          <p:cNvPr id="23" name="正方形/長方形 31">
            <a:extLst>
              <a:ext uri="{FF2B5EF4-FFF2-40B4-BE49-F238E27FC236}">
                <a16:creationId xmlns:a16="http://schemas.microsoft.com/office/drawing/2014/main" id="{703E52EA-E53D-40FF-9F18-0AC2ECEDF173}"/>
              </a:ext>
            </a:extLst>
          </p:cNvPr>
          <p:cNvSpPr/>
          <p:nvPr/>
        </p:nvSpPr>
        <p:spPr bwMode="auto">
          <a:xfrm>
            <a:off x="6182570" y="42749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693140857"/>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C91D9433-BF97-49AE-9D9F-B62F133F418B}"/>
              </a:ext>
            </a:extLst>
          </p:cNvPr>
          <p:cNvSpPr>
            <a:spLocks noGrp="1"/>
          </p:cNvSpPr>
          <p:nvPr>
            <p:ph type="sldNum" sz="quarter" idx="4"/>
          </p:nvPr>
        </p:nvSpPr>
        <p:spPr/>
        <p:txBody>
          <a:bodyPr/>
          <a:lstStyle/>
          <a:p>
            <a:pPr>
              <a:defRPr/>
            </a:pPr>
            <a:fld id="{20DC7313-58E3-4F6B-88A3-0F915AD38F14}" type="slidenum">
              <a:rPr lang="en-US" altLang="ja-JP" smtClean="0"/>
              <a:pPr>
                <a:defRPr/>
              </a:pPr>
              <a:t>33</a:t>
            </a:fld>
            <a:endParaRPr lang="en-US" altLang="ja-JP" dirty="0"/>
          </a:p>
        </p:txBody>
      </p:sp>
      <p:sp>
        <p:nvSpPr>
          <p:cNvPr id="3" name="タイトル 5">
            <a:extLst>
              <a:ext uri="{FF2B5EF4-FFF2-40B4-BE49-F238E27FC236}">
                <a16:creationId xmlns:a16="http://schemas.microsoft.com/office/drawing/2014/main" id="{389CF4BE-053D-461D-AFD3-BFA516E0F260}"/>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３．地域の経済②：分配</a:t>
            </a:r>
          </a:p>
        </p:txBody>
      </p:sp>
      <p:sp>
        <p:nvSpPr>
          <p:cNvPr id="4" name="テキスト プレースホルダ 7">
            <a:extLst>
              <a:ext uri="{FF2B5EF4-FFF2-40B4-BE49-F238E27FC236}">
                <a16:creationId xmlns:a16="http://schemas.microsoft.com/office/drawing/2014/main" id="{A6BF4DC9-7888-44D0-A190-26644F33391F}"/>
              </a:ext>
            </a:extLst>
          </p:cNvPr>
          <p:cNvSpPr txBox="1">
            <a:spLocks/>
          </p:cNvSpPr>
          <p:nvPr/>
        </p:nvSpPr>
        <p:spPr>
          <a:xfrm>
            <a:off x="2032757" y="3423113"/>
            <a:ext cx="6480000" cy="98488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３</a:t>
            </a:r>
            <a:r>
              <a:rPr lang="ja-JP" altLang="en-US" sz="2400" b="1" kern="1200" dirty="0">
                <a:solidFill>
                  <a:schemeClr val="tx1">
                    <a:lumMod val="75000"/>
                    <a:lumOff val="25000"/>
                  </a:schemeClr>
                </a:solidFill>
                <a:latin typeface="Meiryo UI" pitchFamily="50" charset="-128"/>
                <a:ea typeface="Meiryo UI" pitchFamily="50" charset="-128"/>
              </a:rPr>
              <a:t>－１．所得の流出入の分析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３</a:t>
            </a:r>
            <a:r>
              <a:rPr lang="ja-JP" altLang="en-US" sz="2400" b="1" kern="1200" dirty="0">
                <a:solidFill>
                  <a:schemeClr val="tx1">
                    <a:lumMod val="75000"/>
                    <a:lumOff val="25000"/>
                  </a:schemeClr>
                </a:solidFill>
                <a:latin typeface="Meiryo UI" pitchFamily="50" charset="-128"/>
                <a:ea typeface="Meiryo UI" pitchFamily="50" charset="-128"/>
              </a:rPr>
              <a:t>－２．</a:t>
            </a:r>
            <a:r>
              <a:rPr lang="en-US" altLang="ja-JP" sz="2400" b="1" kern="1200" dirty="0">
                <a:solidFill>
                  <a:schemeClr val="tx1">
                    <a:lumMod val="75000"/>
                    <a:lumOff val="25000"/>
                  </a:schemeClr>
                </a:solidFill>
                <a:latin typeface="Meiryo UI" pitchFamily="50" charset="-128"/>
                <a:ea typeface="Meiryo UI" pitchFamily="50" charset="-128"/>
              </a:rPr>
              <a:t>1</a:t>
            </a:r>
            <a:r>
              <a:rPr lang="ja-JP" altLang="en-US" sz="2400" b="1" kern="1200" dirty="0">
                <a:solidFill>
                  <a:schemeClr val="tx1">
                    <a:lumMod val="75000"/>
                    <a:lumOff val="25000"/>
                  </a:schemeClr>
                </a:solidFill>
                <a:latin typeface="Meiryo UI" pitchFamily="50" charset="-128"/>
                <a:ea typeface="Meiryo UI" pitchFamily="50" charset="-128"/>
              </a:rPr>
              <a:t>人当たりの所得水準の分析</a:t>
            </a:r>
          </a:p>
        </p:txBody>
      </p:sp>
      <p:sp>
        <p:nvSpPr>
          <p:cNvPr id="6" name="テキスト ボックス 5">
            <a:extLst>
              <a:ext uri="{FF2B5EF4-FFF2-40B4-BE49-F238E27FC236}">
                <a16:creationId xmlns:a16="http://schemas.microsoft.com/office/drawing/2014/main" id="{FD58E609-4B34-4C08-B827-FC767250FD0D}"/>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51259201"/>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067667"/>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３－１．所得の流出入の分析</a:t>
            </a:r>
            <a:endParaRPr lang="en-US" altLang="ja-JP" sz="4000" dirty="0">
              <a:solidFill>
                <a:schemeClr val="tx1">
                  <a:lumMod val="75000"/>
                  <a:lumOff val="25000"/>
                </a:schemeClr>
              </a:solidFill>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34</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F94D415F-8B84-4D9B-B6F5-E99FF66A5676}"/>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131894733"/>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（１）地域住民に所得が分配されているか</a:t>
            </a:r>
            <a:endParaRPr kumimoji="1" lang="ja-JP" altLang="en-US" dirty="0">
              <a:latin typeface="Meiryo UI" pitchFamily="50" charset="-128"/>
              <a:ea typeface="Meiryo UI" pitchFamily="50" charset="-128"/>
            </a:endParaRP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35</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80917" y="2419202"/>
            <a:ext cx="2952000" cy="504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①地域内雇用者所得と地域住民雇用者所得の比較</a:t>
            </a:r>
          </a:p>
        </p:txBody>
      </p:sp>
      <p:sp>
        <p:nvSpPr>
          <p:cNvPr id="11" name="正方形/長方形 10"/>
          <p:cNvSpPr>
            <a:spLocks noChangeArrowheads="1"/>
          </p:cNvSpPr>
          <p:nvPr/>
        </p:nvSpPr>
        <p:spPr bwMode="auto">
          <a:xfrm>
            <a:off x="3113317" y="2419202"/>
            <a:ext cx="2952000" cy="504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②地域内その他所得と地域住民その他所得の比較</a:t>
            </a:r>
          </a:p>
        </p:txBody>
      </p:sp>
      <p:cxnSp>
        <p:nvCxnSpPr>
          <p:cNvPr id="17" name="直線コネクタ 1"/>
          <p:cNvCxnSpPr/>
          <p:nvPr/>
        </p:nvCxnSpPr>
        <p:spPr bwMode="auto">
          <a:xfrm flipV="1">
            <a:off x="1390643" y="3225691"/>
            <a:ext cx="1145059"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18" name="直線コネクタ 2"/>
          <p:cNvCxnSpPr/>
          <p:nvPr/>
        </p:nvCxnSpPr>
        <p:spPr bwMode="auto">
          <a:xfrm flipV="1">
            <a:off x="932620" y="3448825"/>
            <a:ext cx="1603083"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3" name="直線コネクタ 3"/>
          <p:cNvCxnSpPr/>
          <p:nvPr/>
        </p:nvCxnSpPr>
        <p:spPr bwMode="auto">
          <a:xfrm flipV="1">
            <a:off x="4453883" y="3206671"/>
            <a:ext cx="1145059"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4" name="直線コネクタ 4"/>
          <p:cNvCxnSpPr/>
          <p:nvPr/>
        </p:nvCxnSpPr>
        <p:spPr bwMode="auto">
          <a:xfrm flipV="1">
            <a:off x="3995860" y="4914747"/>
            <a:ext cx="1603083"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33" name="直線コネクタ 5"/>
          <p:cNvCxnSpPr/>
          <p:nvPr/>
        </p:nvCxnSpPr>
        <p:spPr bwMode="auto">
          <a:xfrm flipV="1">
            <a:off x="7443971" y="3353405"/>
            <a:ext cx="1145059"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34" name="直線コネクタ 6"/>
          <p:cNvCxnSpPr/>
          <p:nvPr/>
        </p:nvCxnSpPr>
        <p:spPr bwMode="auto">
          <a:xfrm flipV="1">
            <a:off x="6985948" y="4356106"/>
            <a:ext cx="1603083" cy="0"/>
          </a:xfrm>
          <a:prstGeom prst="line">
            <a:avLst/>
          </a:prstGeom>
          <a:noFill/>
          <a:ln w="12700" cap="flat" cmpd="sng" algn="ctr">
            <a:solidFill>
              <a:schemeClr val="bg1">
                <a:lumMod val="50000"/>
              </a:schemeClr>
            </a:solidFill>
            <a:prstDash val="dash"/>
            <a:round/>
            <a:headEnd type="none" w="med" len="med"/>
            <a:tailEnd type="none" w="med" len="med"/>
          </a:ln>
          <a:effectLst/>
        </p:spPr>
      </p:cxnSp>
      <p:sp>
        <p:nvSpPr>
          <p:cNvPr id="25" name="正方形/長方形 24"/>
          <p:cNvSpPr/>
          <p:nvPr/>
        </p:nvSpPr>
        <p:spPr>
          <a:xfrm>
            <a:off x="240484" y="6266952"/>
            <a:ext cx="4705273" cy="115416"/>
          </a:xfrm>
          <a:prstGeom prst="rect">
            <a:avLst/>
          </a:prstGeom>
        </p:spPr>
        <p:txBody>
          <a:bodyPr wrap="square" lIns="0" tIns="0" rIns="0" bIns="0">
            <a:spAutoFit/>
          </a:bodyPr>
          <a:lstStyle/>
          <a:p>
            <a:pPr marL="177800" indent="-177800" algn="just"/>
            <a:r>
              <a:rPr lang="ja-JP" altLang="en-US" sz="750" dirty="0">
                <a:latin typeface="Meiryo UI" panose="020B0604030504040204" pitchFamily="50" charset="-128"/>
                <a:ea typeface="Meiryo UI" panose="020B0604030504040204" pitchFamily="50" charset="-128"/>
              </a:rPr>
              <a:t>注）その他所得とは雇用者所得以外の所得であり、財産所得、企業所得、財政移転</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交付税、補助金等</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等が含まれる。</a:t>
            </a:r>
          </a:p>
        </p:txBody>
      </p:sp>
      <p:sp>
        <p:nvSpPr>
          <p:cNvPr id="27" name="正方形/長方形 26"/>
          <p:cNvSpPr/>
          <p:nvPr/>
        </p:nvSpPr>
        <p:spPr>
          <a:xfrm>
            <a:off x="188917" y="567143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注）地域内雇用者所得は、地域内</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域外からの通勤者を含む</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の雇用者所得を意味する。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地域住民雇用者所得は、地域住民</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域外への通勤者を含む</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の雇用者所得を意味する。</a:t>
            </a:r>
          </a:p>
        </p:txBody>
      </p:sp>
      <p:sp>
        <p:nvSpPr>
          <p:cNvPr id="28" name="正方形/長方形 27"/>
          <p:cNvSpPr/>
          <p:nvPr/>
        </p:nvSpPr>
        <p:spPr>
          <a:xfrm>
            <a:off x="3218423" y="567143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注）地域内その他所得は、地域内</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誰が得たかは問わない</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のその他所得を意味する。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地域住民その他所得は、地域住民</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どこから得たかは問わない</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のその他所得を意味する。</a:t>
            </a:r>
          </a:p>
        </p:txBody>
      </p:sp>
      <p:sp>
        <p:nvSpPr>
          <p:cNvPr id="29" name="正方形/長方形 28"/>
          <p:cNvSpPr/>
          <p:nvPr/>
        </p:nvSpPr>
        <p:spPr>
          <a:xfrm>
            <a:off x="216000" y="6406606"/>
            <a:ext cx="4575993" cy="115416"/>
          </a:xfrm>
          <a:prstGeom prst="rect">
            <a:avLst/>
          </a:prstGeom>
        </p:spPr>
        <p:txBody>
          <a:bodyPr wrap="square" lIns="0" tIns="0" rIns="0" bIns="0">
            <a:spAutoFit/>
          </a:bodyPr>
          <a:lstStyle/>
          <a:p>
            <a:r>
              <a:rPr lang="ja-JP" altLang="en-US" sz="750" dirty="0">
                <a:latin typeface="Meiryo UI" pitchFamily="50" charset="-128"/>
                <a:ea typeface="Meiryo UI" pitchFamily="50" charset="-128"/>
              </a:rPr>
              <a:t>出所： 「国民経済計算」、「県民経済計算」、「産業連関表」、「経済センサス」、「工業統計」、「国勢調査」等より作成</a:t>
            </a:r>
          </a:p>
        </p:txBody>
      </p:sp>
      <p:sp>
        <p:nvSpPr>
          <p:cNvPr id="30" name="正方形/長方形 29"/>
          <p:cNvSpPr>
            <a:spLocks noChangeArrowheads="1"/>
          </p:cNvSpPr>
          <p:nvPr/>
        </p:nvSpPr>
        <p:spPr bwMode="auto">
          <a:xfrm>
            <a:off x="6139844" y="2419290"/>
            <a:ext cx="2952000" cy="504000"/>
          </a:xfrm>
          <a:prstGeom prst="rect">
            <a:avLst/>
          </a:prstGeom>
          <a:solidFill>
            <a:srgbClr val="008080"/>
          </a:solidFill>
          <a:ln w="9525">
            <a:noFill/>
            <a:miter lim="800000"/>
            <a:headEnd/>
            <a:tailEnd/>
          </a:ln>
        </p:spPr>
        <p:txBody>
          <a:bodyPr wrap="square" lIns="36000" rIns="36000" anchor="ctr" anchorCtr="1">
            <a:noAutofit/>
          </a:bodyPr>
          <a:lstStyle/>
          <a:p>
            <a:pPr algn="ctr"/>
            <a:r>
              <a:rPr lang="ja-JP" altLang="en-US" sz="1400" b="1" dirty="0">
                <a:solidFill>
                  <a:schemeClr val="bg1"/>
                </a:solidFill>
                <a:latin typeface="Meiryo UI" pitchFamily="50" charset="-128"/>
                <a:ea typeface="Meiryo UI" pitchFamily="50" charset="-128"/>
              </a:rPr>
              <a:t>③地域内所得と地域住民所得の比較</a:t>
            </a:r>
          </a:p>
        </p:txBody>
      </p:sp>
      <p:sp>
        <p:nvSpPr>
          <p:cNvPr id="32" name="テキスト ボックス 31"/>
          <p:cNvSpPr txBox="1"/>
          <p:nvPr/>
        </p:nvSpPr>
        <p:spPr>
          <a:xfrm>
            <a:off x="6870916" y="4676903"/>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22" name="テキスト ボックス 21"/>
          <p:cNvSpPr txBox="1"/>
          <p:nvPr/>
        </p:nvSpPr>
        <p:spPr>
          <a:xfrm>
            <a:off x="3801798" y="4684277"/>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34817" y="4551540"/>
            <a:ext cx="1944000" cy="646331"/>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p>
          <a:p>
            <a:pPr algn="ctr"/>
            <a:r>
              <a:rPr lang="en-US" altLang="ja-JP" sz="1200" dirty="0">
                <a:solidFill>
                  <a:srgbClr val="008080"/>
                </a:solidFill>
                <a:latin typeface="Meiryo UI" panose="020B0604030504040204" pitchFamily="50" charset="-128"/>
                <a:ea typeface="Meiryo UI" panose="020B0604030504040204" pitchFamily="50" charset="-128"/>
              </a:rPr>
              <a:t>(</a:t>
            </a:r>
            <a:r>
              <a:rPr lang="ja-JP" altLang="en-US" sz="1200" dirty="0">
                <a:solidFill>
                  <a:srgbClr val="008080"/>
                </a:solidFill>
                <a:latin typeface="Meiryo UI" panose="020B0604030504040204" pitchFamily="50" charset="-128"/>
                <a:ea typeface="Meiryo UI" panose="020B0604030504040204" pitchFamily="50" charset="-128"/>
              </a:rPr>
              <a:t>労働力の流出</a:t>
            </a:r>
            <a:r>
              <a:rPr lang="en-US" altLang="ja-JP" sz="1200" dirty="0">
                <a:solidFill>
                  <a:srgbClr val="008080"/>
                </a:solidFill>
                <a:latin typeface="Meiryo UI" panose="020B0604030504040204" pitchFamily="50" charset="-128"/>
                <a:ea typeface="Meiryo UI" panose="020B0604030504040204" pitchFamily="50" charset="-128"/>
              </a:rPr>
              <a:t>)</a:t>
            </a:r>
            <a:endParaRPr kumimoji="1" lang="ja-JP" altLang="en-US" sz="1200" dirty="0">
              <a:solidFill>
                <a:srgbClr val="008080"/>
              </a:solidFill>
              <a:latin typeface="Meiryo UI" panose="020B0604030504040204" pitchFamily="50" charset="-128"/>
              <a:ea typeface="Meiryo UI" panose="020B0604030504040204" pitchFamily="50" charset="-128"/>
            </a:endParaRPr>
          </a:p>
        </p:txBody>
      </p:sp>
      <p:sp>
        <p:nvSpPr>
          <p:cNvPr id="31" name="正方形/長方形 30"/>
          <p:cNvSpPr/>
          <p:nvPr/>
        </p:nvSpPr>
        <p:spPr bwMode="auto">
          <a:xfrm>
            <a:off x="6139844" y="1610572"/>
            <a:ext cx="2952000" cy="75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b="1" dirty="0">
                <a:latin typeface="Meiryo UI" pitchFamily="50" charset="-128"/>
                <a:ea typeface="Meiryo UI" pitchFamily="50" charset="-128"/>
              </a:rPr>
              <a:t>地域内で企業が生産・販売で得た所得の方が、地域住民が得る所得よりも○○億円少なく、地域内へ所得が流入している。</a:t>
            </a:r>
          </a:p>
        </p:txBody>
      </p:sp>
      <p:sp>
        <p:nvSpPr>
          <p:cNvPr id="21" name="正方形/長方形 20"/>
          <p:cNvSpPr/>
          <p:nvPr/>
        </p:nvSpPr>
        <p:spPr bwMode="auto">
          <a:xfrm>
            <a:off x="3113317" y="1610484"/>
            <a:ext cx="2952000" cy="75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b="1" dirty="0">
                <a:latin typeface="Meiryo UI" pitchFamily="50" charset="-128"/>
                <a:ea typeface="Meiryo UI" pitchFamily="50" charset="-128"/>
              </a:rPr>
              <a:t>地域内で企業が生産・販売で得たその他所得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内部留保、配当等</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の方が、地域住民が得るその他所得よりも○○億円少なく、地域内へその他所得が流入している。</a:t>
            </a:r>
          </a:p>
        </p:txBody>
      </p:sp>
      <p:sp>
        <p:nvSpPr>
          <p:cNvPr id="6" name="正方形/長方形 5"/>
          <p:cNvSpPr/>
          <p:nvPr/>
        </p:nvSpPr>
        <p:spPr bwMode="auto">
          <a:xfrm>
            <a:off x="80917" y="1610484"/>
            <a:ext cx="2952000" cy="75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b="1" dirty="0">
                <a:latin typeface="Meiryo UI" pitchFamily="50" charset="-128"/>
                <a:ea typeface="Meiryo UI" pitchFamily="50" charset="-128"/>
              </a:rPr>
              <a:t>地域内で企業が生産・販売で得た雇用者所得の方が、地域住民が得る所得よりも○○億円少なく、地域内へ雇用者所得が流入している。</a:t>
            </a:r>
          </a:p>
        </p:txBody>
      </p:sp>
      <p:sp>
        <p:nvSpPr>
          <p:cNvPr id="38" name="正方形/長方形 37"/>
          <p:cNvSpPr/>
          <p:nvPr/>
        </p:nvSpPr>
        <p:spPr>
          <a:xfrm>
            <a:off x="6318182" y="567143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注）地域内所得は、地域内雇用者所得と地域内その他所得の合計である。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地域住民所得は、地域住民雇用者所得と地域住民その他所得の合計である。</a:t>
            </a:r>
          </a:p>
        </p:txBody>
      </p:sp>
      <p:sp>
        <p:nvSpPr>
          <p:cNvPr id="35" name="Rectangle 3">
            <a:extLst>
              <a:ext uri="{FF2B5EF4-FFF2-40B4-BE49-F238E27FC236}">
                <a16:creationId xmlns:a16="http://schemas.microsoft.com/office/drawing/2014/main" id="{8A74170F-15CB-4632-94AE-3B18FD41A119}"/>
              </a:ext>
            </a:extLst>
          </p:cNvPr>
          <p:cNvSpPr>
            <a:spLocks noChangeArrowheads="1"/>
          </p:cNvSpPr>
          <p:nvPr/>
        </p:nvSpPr>
        <p:spPr bwMode="auto">
          <a:xfrm>
            <a:off x="820109" y="641444"/>
            <a:ext cx="8280000" cy="900000"/>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分配面の分析においては、まず、地域の生産・販売で得た付加価値（≒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）が「雇用者所得」と「その他所得」に分けられ、それらの所得が地域住民の所得になっているか否かを把握する。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その際、地域内の所得と地域住民の所得の差分が地域の所得の流出入である。</a:t>
            </a:r>
          </a:p>
        </p:txBody>
      </p:sp>
      <p:sp>
        <p:nvSpPr>
          <p:cNvPr id="36" name="テキスト ボックス 35">
            <a:extLst>
              <a:ext uri="{FF2B5EF4-FFF2-40B4-BE49-F238E27FC236}">
                <a16:creationId xmlns:a16="http://schemas.microsoft.com/office/drawing/2014/main" id="{9A700FD3-CDA3-4F4A-8084-BE2DD517166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7" name="正方形/長方形 31">
            <a:extLst>
              <a:ext uri="{FF2B5EF4-FFF2-40B4-BE49-F238E27FC236}">
                <a16:creationId xmlns:a16="http://schemas.microsoft.com/office/drawing/2014/main" id="{44F69190-A5AD-4542-AD19-0012D079E8FC}"/>
              </a:ext>
            </a:extLst>
          </p:cNvPr>
          <p:cNvSpPr/>
          <p:nvPr/>
        </p:nvSpPr>
        <p:spPr bwMode="auto">
          <a:xfrm>
            <a:off x="1135206" y="132039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19852431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50" y="1"/>
            <a:ext cx="8280000" cy="493058"/>
          </a:xfrm>
        </p:spPr>
        <p:txBody>
          <a:bodyPr/>
          <a:lstStyle/>
          <a:p>
            <a:r>
              <a:rPr lang="ja-JP" altLang="en-US" dirty="0"/>
              <a:t>（２）所得の流出額</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36</a:t>
            </a:fld>
            <a:endParaRPr lang="en-US" altLang="ja-JP" dirty="0"/>
          </a:p>
        </p:txBody>
      </p:sp>
      <p:sp>
        <p:nvSpPr>
          <p:cNvPr id="5" name="正方形/長方形 4"/>
          <p:cNvSpPr/>
          <p:nvPr/>
        </p:nvSpPr>
        <p:spPr bwMode="auto">
          <a:xfrm>
            <a:off x="252000" y="2016000"/>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所得は合計で○○億円の流入となっており、その他所得の流入が○○億円と大きい。</a:t>
            </a:r>
          </a:p>
        </p:txBody>
      </p:sp>
      <p:sp>
        <p:nvSpPr>
          <p:cNvPr id="11" name="正方形/長方形 10"/>
          <p:cNvSpPr>
            <a:spLocks noChangeArrowheads="1"/>
          </p:cNvSpPr>
          <p:nvPr/>
        </p:nvSpPr>
        <p:spPr bwMode="auto">
          <a:xfrm>
            <a:off x="252000" y="2556000"/>
            <a:ext cx="8640000" cy="3096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所得の流出額</a:t>
            </a:r>
          </a:p>
        </p:txBody>
      </p:sp>
      <p:sp>
        <p:nvSpPr>
          <p:cNvPr id="21" name="テキスト ボックス 20"/>
          <p:cNvSpPr txBox="1"/>
          <p:nvPr/>
        </p:nvSpPr>
        <p:spPr>
          <a:xfrm>
            <a:off x="323175" y="6147902"/>
            <a:ext cx="2088000" cy="123111"/>
          </a:xfrm>
          <a:prstGeom prst="rect">
            <a:avLst/>
          </a:prstGeom>
          <a:noFill/>
        </p:spPr>
        <p:txBody>
          <a:bodyPr wrap="square" lIns="0" tIns="0" rIns="0" bIns="0" rtlCol="0">
            <a:spAutoFit/>
          </a:bodyPr>
          <a:lstStyle/>
          <a:p>
            <a:pPr>
              <a:spcBef>
                <a:spcPts val="100"/>
              </a:spcBef>
            </a:pPr>
            <a:r>
              <a:rPr kumimoji="1" lang="ja-JP" altLang="en-US" sz="800" dirty="0">
                <a:latin typeface="Meiryo UI" panose="020B0604030504040204" pitchFamily="50" charset="-128"/>
                <a:ea typeface="Meiryo UI" panose="020B0604030504040204" pitchFamily="50" charset="-128"/>
              </a:rPr>
              <a:t>注</a:t>
            </a:r>
            <a:r>
              <a:rPr kumimoji="1" lang="en-US" altLang="ja-JP" sz="800" dirty="0">
                <a:latin typeface="Meiryo UI" panose="020B0604030504040204" pitchFamily="50" charset="-128"/>
                <a:ea typeface="Meiryo UI" panose="020B0604030504040204" pitchFamily="50" charset="-128"/>
              </a:rPr>
              <a:t>1</a:t>
            </a:r>
            <a:r>
              <a:rPr kumimoji="1" lang="ja-JP" altLang="en-US" sz="800" dirty="0">
                <a:latin typeface="Meiryo UI" panose="020B0604030504040204" pitchFamily="50" charset="-128"/>
                <a:ea typeface="Meiryo UI" panose="020B0604030504040204" pitchFamily="50" charset="-128"/>
              </a:rPr>
              <a:t>）プラスは流出、マイナスは流入を意味する。</a:t>
            </a:r>
            <a:endParaRPr kumimoji="1" lang="en-US" altLang="ja-JP" sz="800" dirty="0">
              <a:latin typeface="Meiryo UI" panose="020B0604030504040204" pitchFamily="50" charset="-128"/>
              <a:ea typeface="Meiryo UI" panose="020B0604030504040204" pitchFamily="50" charset="-128"/>
            </a:endParaRPr>
          </a:p>
        </p:txBody>
      </p:sp>
      <p:sp>
        <p:nvSpPr>
          <p:cNvPr id="25" name="正方形/長方形 24"/>
          <p:cNvSpPr/>
          <p:nvPr/>
        </p:nvSpPr>
        <p:spPr>
          <a:xfrm>
            <a:off x="216000" y="636929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27" name="テキスト ボックス 26"/>
          <p:cNvSpPr txBox="1"/>
          <p:nvPr/>
        </p:nvSpPr>
        <p:spPr>
          <a:xfrm>
            <a:off x="323175" y="6284602"/>
            <a:ext cx="6682311" cy="123111"/>
          </a:xfrm>
          <a:prstGeom prst="rect">
            <a:avLst/>
          </a:prstGeom>
          <a:noFill/>
        </p:spPr>
        <p:txBody>
          <a:bodyPr wrap="square" lIns="0" tIns="0" rIns="0" bIns="0" rtlCol="0">
            <a:spAutoFit/>
          </a:bodyPr>
          <a:lstStyle/>
          <a:p>
            <a:pPr>
              <a:spcBef>
                <a:spcPts val="100"/>
              </a:spcBef>
            </a:pPr>
            <a:r>
              <a:rPr kumimoji="1" lang="ja-JP" altLang="en-US" sz="800" dirty="0">
                <a:latin typeface="Meiryo UI" panose="020B0604030504040204" pitchFamily="50" charset="-128"/>
                <a:ea typeface="Meiryo UI" panose="020B0604030504040204" pitchFamily="50" charset="-128"/>
              </a:rPr>
              <a:t>注</a:t>
            </a:r>
            <a:r>
              <a:rPr kumimoji="1" lang="en-US" altLang="ja-JP" sz="800" dirty="0">
                <a:latin typeface="Meiryo UI" panose="020B0604030504040204" pitchFamily="50" charset="-128"/>
                <a:ea typeface="Meiryo UI" panose="020B0604030504040204" pitchFamily="50" charset="-128"/>
              </a:rPr>
              <a:t>2</a:t>
            </a:r>
            <a:r>
              <a:rPr kumimoji="1" lang="ja-JP" altLang="en-US"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雇用者所得の</a:t>
            </a:r>
            <a:r>
              <a:rPr lang="zh-CN" altLang="en-US" sz="800" dirty="0">
                <a:latin typeface="Meiryo UI" panose="020B0604030504040204" pitchFamily="50" charset="-128"/>
                <a:ea typeface="Meiryo UI" panose="020B0604030504040204" pitchFamily="50" charset="-128"/>
              </a:rPr>
              <a:t>流出</a:t>
            </a:r>
            <a:r>
              <a:rPr lang="ja-JP" altLang="en-US" sz="800" dirty="0">
                <a:latin typeface="Meiryo UI" panose="020B0604030504040204" pitchFamily="50" charset="-128"/>
                <a:ea typeface="Meiryo UI" panose="020B0604030504040204" pitchFamily="50" charset="-128"/>
              </a:rPr>
              <a:t>額</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 </a:t>
            </a:r>
            <a:r>
              <a:rPr lang="ja-JP" altLang="en-US" sz="800" dirty="0">
                <a:latin typeface="Meiryo UI" panose="020B0604030504040204" pitchFamily="50" charset="-128"/>
                <a:ea typeface="Meiryo UI" panose="020B0604030504040204" pitchFamily="50" charset="-128"/>
              </a:rPr>
              <a:t>－ </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ja-JP" altLang="en-US" sz="800" dirty="0">
                <a:latin typeface="Meiryo UI" panose="020B0604030504040204" pitchFamily="50" charset="-128"/>
                <a:ea typeface="Meiryo UI" panose="020B0604030504040204" pitchFamily="50" charset="-128"/>
              </a:rPr>
              <a:t>、その他所得の</a:t>
            </a:r>
            <a:r>
              <a:rPr lang="zh-CN" altLang="en-US" sz="800" dirty="0">
                <a:latin typeface="Meiryo UI" panose="020B0604030504040204" pitchFamily="50" charset="-128"/>
                <a:ea typeface="Meiryo UI" panose="020B0604030504040204" pitchFamily="50" charset="-128"/>
              </a:rPr>
              <a:t>流出</a:t>
            </a:r>
            <a:r>
              <a:rPr lang="ja-JP" altLang="en-US" sz="800" dirty="0">
                <a:latin typeface="Meiryo UI" panose="020B0604030504040204" pitchFamily="50" charset="-128"/>
                <a:ea typeface="Meiryo UI" panose="020B0604030504040204" pitchFamily="50" charset="-128"/>
              </a:rPr>
              <a:t>額</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 </a:t>
            </a:r>
            <a:r>
              <a:rPr lang="ja-JP" altLang="en-US" sz="800" dirty="0">
                <a:latin typeface="Meiryo UI" panose="020B0604030504040204" pitchFamily="50" charset="-128"/>
                <a:ea typeface="Meiryo UI" panose="020B0604030504040204" pitchFamily="50" charset="-128"/>
              </a:rPr>
              <a:t>－ </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endParaRPr kumimoji="1" lang="ja-JP" altLang="en-US" sz="800" dirty="0">
              <a:latin typeface="Meiryo UI" panose="020B0604030504040204" pitchFamily="50" charset="-128"/>
              <a:ea typeface="Meiryo UI" panose="020B0604030504040204" pitchFamily="50" charset="-128"/>
            </a:endParaRPr>
          </a:p>
        </p:txBody>
      </p:sp>
      <p:sp>
        <p:nvSpPr>
          <p:cNvPr id="12" name="Rectangle 3">
            <a:extLst>
              <a:ext uri="{FF2B5EF4-FFF2-40B4-BE49-F238E27FC236}">
                <a16:creationId xmlns:a16="http://schemas.microsoft.com/office/drawing/2014/main" id="{98157CF4-C9D5-4109-9F6A-E0881C8A6B8A}"/>
              </a:ext>
            </a:extLst>
          </p:cNvPr>
          <p:cNvSpPr>
            <a:spLocks noChangeArrowheads="1"/>
          </p:cNvSpPr>
          <p:nvPr/>
        </p:nvSpPr>
        <p:spPr bwMode="auto">
          <a:xfrm>
            <a:off x="820109" y="644563"/>
            <a:ext cx="8280000" cy="131420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付加価値はその土地の企業や従業者によって生み出された所得であり、域外の通勤者が多い場合や、域外への本社等への流出が多い場合は、必ずしも地域住民の所得に繋がらない。一方、民間企業によって生み出される所得が低くても、国や県などの財政移転が地域住民の所得に繋がっている場合がある。</a:t>
            </a:r>
          </a:p>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ここでは、雇用者所得の通勤による所得の流出入及び、その他所得の本社等や財政移転による流出または流入の金額がどの程度であるかを把握する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A86A820D-7CB9-498F-9F38-48BFD4EBB138}"/>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A5DC81ED-E393-480F-A5D8-9E5B10A07BEE}"/>
              </a:ext>
            </a:extLst>
          </p:cNvPr>
          <p:cNvSpPr/>
          <p:nvPr/>
        </p:nvSpPr>
        <p:spPr bwMode="auto">
          <a:xfrm>
            <a:off x="1120365" y="171859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627695827"/>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50" y="1"/>
            <a:ext cx="8280000" cy="493058"/>
          </a:xfrm>
        </p:spPr>
        <p:txBody>
          <a:bodyPr/>
          <a:lstStyle/>
          <a:p>
            <a:r>
              <a:rPr lang="ja-JP" altLang="en-US" dirty="0"/>
              <a:t>（３）所得の流出率</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37</a:t>
            </a:fld>
            <a:endParaRPr lang="en-US" altLang="ja-JP" dirty="0"/>
          </a:p>
        </p:txBody>
      </p:sp>
      <p:sp>
        <p:nvSpPr>
          <p:cNvPr id="5" name="正方形/長方形 4"/>
          <p:cNvSpPr/>
          <p:nvPr/>
        </p:nvSpPr>
        <p:spPr bwMode="auto">
          <a:xfrm>
            <a:off x="307002" y="2005453"/>
            <a:ext cx="41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雇用者所得の流出率は○○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である。県や人口同規模地域と比較すると高い水準である。</a:t>
            </a:r>
          </a:p>
        </p:txBody>
      </p:sp>
      <p:sp>
        <p:nvSpPr>
          <p:cNvPr id="11" name="正方形/長方形 10"/>
          <p:cNvSpPr>
            <a:spLocks noChangeArrowheads="1"/>
          </p:cNvSpPr>
          <p:nvPr/>
        </p:nvSpPr>
        <p:spPr bwMode="auto">
          <a:xfrm>
            <a:off x="307002" y="2669824"/>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①雇用者所得の流出率</a:t>
            </a:r>
          </a:p>
        </p:txBody>
      </p:sp>
      <p:sp>
        <p:nvSpPr>
          <p:cNvPr id="12" name="正方形/長方形 11"/>
          <p:cNvSpPr>
            <a:spLocks noChangeArrowheads="1"/>
          </p:cNvSpPr>
          <p:nvPr/>
        </p:nvSpPr>
        <p:spPr bwMode="auto">
          <a:xfrm>
            <a:off x="4828749" y="2669824"/>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②その他所得の流出率</a:t>
            </a:r>
          </a:p>
        </p:txBody>
      </p:sp>
      <p:sp>
        <p:nvSpPr>
          <p:cNvPr id="18" name="テキスト ボックス 28"/>
          <p:cNvSpPr txBox="1"/>
          <p:nvPr/>
        </p:nvSpPr>
        <p:spPr>
          <a:xfrm>
            <a:off x="1087048" y="5109552"/>
            <a:ext cx="396000" cy="138499"/>
          </a:xfrm>
          <a:prstGeom prst="rect">
            <a:avLst/>
          </a:prstGeom>
          <a:solidFill>
            <a:srgbClr val="E5F5FF"/>
          </a:solidFill>
          <a:ln w="12700">
            <a:solidFill>
              <a:srgbClr val="0099FF"/>
            </a:solidFill>
          </a:ln>
        </p:spPr>
        <p:txBody>
          <a:bodyPr wrap="square" lIns="0" tIns="0" rIns="0" bIns="0" rtlCol="0" anchor="ctr" anchorCtr="1">
            <a:spAutoFit/>
          </a:bodyPr>
          <a:lstStyle>
            <a:defPPr>
              <a:defRPr lang="ja-JP"/>
            </a:defPPr>
            <a:lvl1pPr algn="ctr">
              <a:defRPr sz="900">
                <a:solidFill>
                  <a:srgbClr val="0099FF"/>
                </a:solidFill>
                <a:latin typeface="Meiryo UI" panose="020B0604030504040204" pitchFamily="50" charset="-128"/>
                <a:ea typeface="Meiryo UI" panose="020B0604030504040204" pitchFamily="50" charset="-128"/>
              </a:defRPr>
            </a:lvl1pPr>
          </a:lstStyle>
          <a:p>
            <a:r>
              <a:rPr lang="ja-JP" altLang="en-US" dirty="0"/>
              <a:t>流出</a:t>
            </a:r>
            <a:endParaRPr lang="en-US" altLang="ja-JP" dirty="0"/>
          </a:p>
        </p:txBody>
      </p:sp>
      <p:sp>
        <p:nvSpPr>
          <p:cNvPr id="19" name="テキスト ボックス 29"/>
          <p:cNvSpPr txBox="1"/>
          <p:nvPr/>
        </p:nvSpPr>
        <p:spPr>
          <a:xfrm>
            <a:off x="2361000" y="3465673"/>
            <a:ext cx="396000" cy="138499"/>
          </a:xfrm>
          <a:prstGeom prst="rect">
            <a:avLst/>
          </a:prstGeom>
          <a:solidFill>
            <a:srgbClr val="FFE5E5"/>
          </a:solidFill>
          <a:ln w="12700">
            <a:solidFill>
              <a:srgbClr val="C00000"/>
            </a:solidFill>
          </a:ln>
        </p:spPr>
        <p:txBody>
          <a:bodyPr wrap="square" lIns="0" tIns="0" rIns="0" bIns="0" rtlCol="0" anchor="ctr" anchorCtr="1">
            <a:spAutoFit/>
          </a:bodyPr>
          <a:lstStyle>
            <a:defPPr>
              <a:defRPr lang="ja-JP"/>
            </a:defPPr>
            <a:lvl1pPr algn="ctr">
              <a:defRPr sz="900">
                <a:solidFill>
                  <a:srgbClr val="0099FF"/>
                </a:solidFill>
                <a:latin typeface="Meiryo UI" panose="020B0604030504040204" pitchFamily="50" charset="-128"/>
                <a:ea typeface="Meiryo UI" panose="020B0604030504040204" pitchFamily="50" charset="-128"/>
              </a:defRPr>
            </a:lvl1pPr>
          </a:lstStyle>
          <a:p>
            <a:r>
              <a:rPr lang="ja-JP" altLang="en-US">
                <a:solidFill>
                  <a:srgbClr val="C00000"/>
                </a:solidFill>
              </a:rPr>
              <a:t>流入</a:t>
            </a:r>
            <a:endParaRPr lang="en-US" altLang="ja-JP" dirty="0">
              <a:solidFill>
                <a:srgbClr val="C00000"/>
              </a:solidFill>
            </a:endParaRPr>
          </a:p>
        </p:txBody>
      </p:sp>
      <p:sp>
        <p:nvSpPr>
          <p:cNvPr id="20" name="テキスト ボックス 30"/>
          <p:cNvSpPr txBox="1"/>
          <p:nvPr/>
        </p:nvSpPr>
        <p:spPr>
          <a:xfrm>
            <a:off x="3634953" y="4263365"/>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6" name="正方形/長方形 25"/>
          <p:cNvSpPr/>
          <p:nvPr/>
        </p:nvSpPr>
        <p:spPr bwMode="auto">
          <a:xfrm>
            <a:off x="4828749" y="2005453"/>
            <a:ext cx="41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その他所得の流出率は○○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である。本社等への流出は県や同規模地域と比較すると低い水準である。</a:t>
            </a:r>
          </a:p>
        </p:txBody>
      </p:sp>
      <p:cxnSp>
        <p:nvCxnSpPr>
          <p:cNvPr id="8" name="直線コネクタ 7"/>
          <p:cNvCxnSpPr/>
          <p:nvPr/>
        </p:nvCxnSpPr>
        <p:spPr bwMode="auto">
          <a:xfrm>
            <a:off x="6442732" y="3200854"/>
            <a:ext cx="0" cy="2448000"/>
          </a:xfrm>
          <a:prstGeom prst="line">
            <a:avLst/>
          </a:prstGeom>
          <a:noFill/>
          <a:ln w="9525" cap="flat" cmpd="sng" algn="ctr">
            <a:solidFill>
              <a:schemeClr val="bg1">
                <a:lumMod val="75000"/>
              </a:schemeClr>
            </a:solidFill>
            <a:prstDash val="solid"/>
            <a:round/>
            <a:headEnd type="none" w="med" len="med"/>
            <a:tailEnd type="none" w="med" len="med"/>
          </a:ln>
          <a:effectLst/>
        </p:spPr>
      </p:cxnSp>
      <p:sp>
        <p:nvSpPr>
          <p:cNvPr id="23" name="テキスト ボックス 31"/>
          <p:cNvSpPr txBox="1"/>
          <p:nvPr/>
        </p:nvSpPr>
        <p:spPr>
          <a:xfrm>
            <a:off x="6110660" y="5012968"/>
            <a:ext cx="252000" cy="107722"/>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流入</a:t>
            </a:r>
            <a:endParaRPr lang="en-US" altLang="ja-JP" sz="700" dirty="0">
              <a:solidFill>
                <a:srgbClr val="C00000"/>
              </a:solidFill>
              <a:latin typeface="Meiryo UI" panose="020B0604030504040204" pitchFamily="50" charset="-128"/>
              <a:ea typeface="Meiryo UI" panose="020B0604030504040204" pitchFamily="50" charset="-128"/>
            </a:endParaRPr>
          </a:p>
        </p:txBody>
      </p:sp>
      <p:sp>
        <p:nvSpPr>
          <p:cNvPr id="29" name="テキスト ボックス 32"/>
          <p:cNvSpPr txBox="1"/>
          <p:nvPr/>
        </p:nvSpPr>
        <p:spPr>
          <a:xfrm>
            <a:off x="7378333" y="4323698"/>
            <a:ext cx="252000" cy="107722"/>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700">
                <a:solidFill>
                  <a:srgbClr val="C00000"/>
                </a:solidFill>
                <a:latin typeface="Meiryo UI" panose="020B0604030504040204" pitchFamily="50" charset="-128"/>
                <a:ea typeface="Meiryo UI" panose="020B0604030504040204" pitchFamily="50" charset="-128"/>
              </a:rPr>
              <a:t>流入</a:t>
            </a:r>
            <a:endParaRPr lang="en-US" altLang="ja-JP" sz="700" dirty="0">
              <a:solidFill>
                <a:srgbClr val="C00000"/>
              </a:solidFill>
              <a:latin typeface="Meiryo UI" panose="020B0604030504040204" pitchFamily="50" charset="-128"/>
              <a:ea typeface="Meiryo UI" panose="020B0604030504040204" pitchFamily="50" charset="-128"/>
            </a:endParaRPr>
          </a:p>
        </p:txBody>
      </p:sp>
      <p:sp>
        <p:nvSpPr>
          <p:cNvPr id="30" name="テキスト ボックス 33"/>
          <p:cNvSpPr txBox="1"/>
          <p:nvPr/>
        </p:nvSpPr>
        <p:spPr>
          <a:xfrm>
            <a:off x="8663912" y="4170305"/>
            <a:ext cx="252000" cy="107722"/>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流入</a:t>
            </a:r>
            <a:endParaRPr lang="en-US" altLang="ja-JP" sz="700" dirty="0">
              <a:solidFill>
                <a:srgbClr val="C00000"/>
              </a:solidFill>
              <a:latin typeface="Meiryo UI" panose="020B0604030504040204" pitchFamily="50" charset="-128"/>
              <a:ea typeface="Meiryo UI" panose="020B0604030504040204" pitchFamily="50" charset="-128"/>
            </a:endParaRPr>
          </a:p>
        </p:txBody>
      </p:sp>
      <p:cxnSp>
        <p:nvCxnSpPr>
          <p:cNvPr id="32" name="直線コネクタ 31"/>
          <p:cNvCxnSpPr/>
          <p:nvPr/>
        </p:nvCxnSpPr>
        <p:spPr bwMode="auto">
          <a:xfrm>
            <a:off x="7718511" y="3200854"/>
            <a:ext cx="0" cy="2448000"/>
          </a:xfrm>
          <a:prstGeom prst="line">
            <a:avLst/>
          </a:prstGeom>
          <a:noFill/>
          <a:ln w="9525" cap="flat" cmpd="sng" algn="ctr">
            <a:solidFill>
              <a:schemeClr val="bg1">
                <a:lumMod val="75000"/>
              </a:schemeClr>
            </a:solidFill>
            <a:prstDash val="solid"/>
            <a:round/>
            <a:headEnd type="none" w="med" len="med"/>
            <a:tailEnd type="none" w="med" len="med"/>
          </a:ln>
          <a:effectLst/>
        </p:spPr>
      </p:cxnSp>
      <p:sp>
        <p:nvSpPr>
          <p:cNvPr id="21" name="テキスト ボックス 20"/>
          <p:cNvSpPr txBox="1"/>
          <p:nvPr/>
        </p:nvSpPr>
        <p:spPr>
          <a:xfrm>
            <a:off x="347483" y="6181454"/>
            <a:ext cx="4141574" cy="246221"/>
          </a:xfrm>
          <a:prstGeom prst="rect">
            <a:avLst/>
          </a:prstGeom>
          <a:noFill/>
        </p:spPr>
        <p:txBody>
          <a:bodyPr wrap="square" lIns="0" tIns="0" rIns="0" bIns="0" rtlCol="0">
            <a:spAutoFit/>
          </a:bodyPr>
          <a:lstStyle/>
          <a:p>
            <a:r>
              <a:rPr kumimoji="1" lang="ja-JP" altLang="en-US" sz="800" dirty="0">
                <a:latin typeface="Meiryo UI" panose="020B0604030504040204" pitchFamily="50" charset="-128"/>
                <a:ea typeface="Meiryo UI" panose="020B0604030504040204" pitchFamily="50" charset="-128"/>
              </a:rPr>
              <a:t>注）プラスは流出、マイナスは流入を意味する。</a:t>
            </a:r>
            <a:endParaRPr kumimoji="1" lang="en-US" altLang="ja-JP" sz="800" dirty="0">
              <a:latin typeface="Meiryo UI" panose="020B0604030504040204" pitchFamily="50" charset="-128"/>
              <a:ea typeface="Meiryo UI" panose="020B0604030504040204" pitchFamily="50" charset="-128"/>
            </a:endParaRPr>
          </a:p>
          <a:p>
            <a:r>
              <a:rPr lang="zh-CN" altLang="en-US" sz="800" dirty="0">
                <a:latin typeface="Meiryo UI" panose="020B0604030504040204" pitchFamily="50" charset="-128"/>
                <a:ea typeface="Meiryo UI" panose="020B0604030504040204" pitchFamily="50" charset="-128"/>
              </a:rPr>
              <a:t>     流出率</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×100</a:t>
            </a:r>
            <a:endParaRPr kumimoji="1" lang="ja-JP" altLang="en-US" sz="800" dirty="0">
              <a:latin typeface="Meiryo UI" panose="020B0604030504040204" pitchFamily="50" charset="-128"/>
              <a:ea typeface="Meiryo UI" panose="020B0604030504040204" pitchFamily="50" charset="-128"/>
            </a:endParaRPr>
          </a:p>
        </p:txBody>
      </p:sp>
      <p:sp>
        <p:nvSpPr>
          <p:cNvPr id="22" name="テキスト ボックス 21"/>
          <p:cNvSpPr txBox="1"/>
          <p:nvPr/>
        </p:nvSpPr>
        <p:spPr>
          <a:xfrm>
            <a:off x="4845010" y="6181454"/>
            <a:ext cx="4141574" cy="246221"/>
          </a:xfrm>
          <a:prstGeom prst="rect">
            <a:avLst/>
          </a:prstGeom>
          <a:noFill/>
        </p:spPr>
        <p:txBody>
          <a:bodyPr wrap="square" lIns="0" tIns="0" rIns="0" bIns="0" rtlCol="0">
            <a:spAutoFit/>
          </a:bodyPr>
          <a:lstStyle/>
          <a:p>
            <a:r>
              <a:rPr kumimoji="1" lang="ja-JP" altLang="en-US" sz="800" dirty="0">
                <a:latin typeface="Meiryo UI" panose="020B0604030504040204" pitchFamily="50" charset="-128"/>
                <a:ea typeface="Meiryo UI" panose="020B0604030504040204" pitchFamily="50" charset="-128"/>
              </a:rPr>
              <a:t>注）プラスは流出、マイナスは流入を意味する。</a:t>
            </a:r>
            <a:endParaRPr kumimoji="1" lang="en-US" altLang="ja-JP" sz="800" dirty="0">
              <a:latin typeface="Meiryo UI" panose="020B0604030504040204" pitchFamily="50" charset="-128"/>
              <a:ea typeface="Meiryo UI" panose="020B0604030504040204" pitchFamily="50" charset="-128"/>
            </a:endParaRPr>
          </a:p>
          <a:p>
            <a:r>
              <a:rPr lang="zh-CN" altLang="en-US" sz="800" dirty="0">
                <a:latin typeface="Meiryo UI" panose="020B0604030504040204" pitchFamily="50" charset="-128"/>
                <a:ea typeface="Meiryo UI" panose="020B0604030504040204" pitchFamily="50" charset="-128"/>
              </a:rPr>
              <a:t>     流出率</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×100</a:t>
            </a:r>
            <a:endParaRPr kumimoji="1" lang="ja-JP" altLang="en-US" sz="800" dirty="0">
              <a:latin typeface="Meiryo UI" panose="020B0604030504040204" pitchFamily="50" charset="-128"/>
              <a:ea typeface="Meiryo UI" panose="020B0604030504040204" pitchFamily="50" charset="-128"/>
            </a:endParaRPr>
          </a:p>
        </p:txBody>
      </p:sp>
      <p:sp>
        <p:nvSpPr>
          <p:cNvPr id="25" name="正方形/長方形 24"/>
          <p:cNvSpPr/>
          <p:nvPr/>
        </p:nvSpPr>
        <p:spPr>
          <a:xfrm>
            <a:off x="238195" y="6384043"/>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24" name="Rectangle 3">
            <a:extLst>
              <a:ext uri="{FF2B5EF4-FFF2-40B4-BE49-F238E27FC236}">
                <a16:creationId xmlns:a16="http://schemas.microsoft.com/office/drawing/2014/main" id="{84C794FA-40F2-427B-BCA9-FA2D3C88D2EE}"/>
              </a:ext>
            </a:extLst>
          </p:cNvPr>
          <p:cNvSpPr>
            <a:spLocks noChangeArrowheads="1"/>
          </p:cNvSpPr>
          <p:nvPr/>
        </p:nvSpPr>
        <p:spPr bwMode="auto">
          <a:xfrm>
            <a:off x="820109" y="635430"/>
            <a:ext cx="8280000" cy="1321040"/>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は地域の企業や従業者によって産出された所得であり、域外からの通勤者が多い場合や、域外への本社等への流出が多い場合は、必ずしも地域住民の所得に繋がらない。一方、民間企業の生産が低くても、国や県などの財政移転が地域住民の所得に繋がっている場合がある。</a:t>
            </a:r>
          </a:p>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ここでは、雇用者所得の通勤による所得の流出入及び、その他所得の本社等や財政移転による流出入がどの程度であるかを、県や人口同規模地域と比較することで把握する。</a:t>
            </a:r>
            <a:endParaRPr lang="en-US" altLang="ja-JP" sz="1200" b="1" dirty="0">
              <a:latin typeface="Meiryo UI" pitchFamily="50" charset="-128"/>
              <a:ea typeface="Meiryo UI" pitchFamily="50" charset="-128"/>
            </a:endParaRPr>
          </a:p>
        </p:txBody>
      </p:sp>
      <p:sp>
        <p:nvSpPr>
          <p:cNvPr id="27" name="テキスト ボックス 26">
            <a:extLst>
              <a:ext uri="{FF2B5EF4-FFF2-40B4-BE49-F238E27FC236}">
                <a16:creationId xmlns:a16="http://schemas.microsoft.com/office/drawing/2014/main" id="{8D34E226-D734-4FB1-BF1C-F31682EB4B0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8" name="正方形/長方形 31">
            <a:extLst>
              <a:ext uri="{FF2B5EF4-FFF2-40B4-BE49-F238E27FC236}">
                <a16:creationId xmlns:a16="http://schemas.microsoft.com/office/drawing/2014/main" id="{AFD17D2D-3991-492A-831B-A49EC35BBADC}"/>
              </a:ext>
            </a:extLst>
          </p:cNvPr>
          <p:cNvSpPr/>
          <p:nvPr/>
        </p:nvSpPr>
        <p:spPr bwMode="auto">
          <a:xfrm>
            <a:off x="1141049" y="171648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173445208"/>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098445"/>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３－２．</a:t>
            </a:r>
            <a:r>
              <a:rPr lang="en-US" altLang="ja-JP" sz="4000" dirty="0">
                <a:solidFill>
                  <a:schemeClr val="tx1">
                    <a:lumMod val="75000"/>
                    <a:lumOff val="25000"/>
                  </a:schemeClr>
                </a:solidFill>
              </a:rPr>
              <a:t>1</a:t>
            </a:r>
            <a:r>
              <a:rPr lang="ja-JP" altLang="en-US" sz="4000" dirty="0">
                <a:solidFill>
                  <a:schemeClr val="tx1">
                    <a:lumMod val="75000"/>
                    <a:lumOff val="25000"/>
                  </a:schemeClr>
                </a:solidFill>
              </a:rPr>
              <a:t>人当たり所得水準の分析</a:t>
            </a:r>
            <a:endParaRPr lang="en-US" altLang="ja-JP" sz="4000" dirty="0">
              <a:solidFill>
                <a:schemeClr val="tx1">
                  <a:lumMod val="75000"/>
                  <a:lumOff val="25000"/>
                </a:schemeClr>
              </a:solidFill>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38</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A43604F9-B026-4C22-A3B3-C563F56E7D7D}"/>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56454427"/>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dirty="0"/>
              <a:t>（１）</a:t>
            </a:r>
            <a:r>
              <a:rPr lang="en-US" altLang="ja-JP" dirty="0"/>
              <a:t>1</a:t>
            </a:r>
            <a:r>
              <a:rPr lang="ja-JP" altLang="en-US" dirty="0"/>
              <a:t>人当たり雇用者所得の水準</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39</a:t>
            </a:fld>
            <a:endParaRPr lang="en-US" altLang="ja-JP" dirty="0"/>
          </a:p>
        </p:txBody>
      </p:sp>
      <p:sp>
        <p:nvSpPr>
          <p:cNvPr id="5" name="正方形/長方形 4"/>
          <p:cNvSpPr/>
          <p:nvPr/>
        </p:nvSpPr>
        <p:spPr bwMode="auto">
          <a:xfrm>
            <a:off x="304798" y="1747368"/>
            <a:ext cx="4140000" cy="64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従業者１人当たりの雇用者所得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23" name="正方形/長方形 22"/>
          <p:cNvSpPr>
            <a:spLocks noChangeArrowheads="1"/>
          </p:cNvSpPr>
          <p:nvPr/>
        </p:nvSpPr>
        <p:spPr bwMode="auto">
          <a:xfrm>
            <a:off x="304798" y="2451499"/>
            <a:ext cx="4140000" cy="540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①従業者１人当たり雇用者所得</a:t>
            </a:r>
            <a:endParaRPr lang="en-US" altLang="ja-JP" sz="1400" b="1" dirty="0">
              <a:solidFill>
                <a:schemeClr val="bg1"/>
              </a:solidFill>
              <a:latin typeface="Meiryo UI" pitchFamily="50" charset="-128"/>
              <a:ea typeface="Meiryo UI" pitchFamily="50" charset="-128"/>
            </a:endParaRPr>
          </a:p>
          <a:p>
            <a:pPr algn="ct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従業地ベース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24" name="正方形/長方形 23"/>
          <p:cNvSpPr>
            <a:spLocks noChangeArrowheads="1"/>
          </p:cNvSpPr>
          <p:nvPr/>
        </p:nvSpPr>
        <p:spPr bwMode="auto">
          <a:xfrm>
            <a:off x="4821696" y="2451499"/>
            <a:ext cx="4140000" cy="540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②就業者１人当たり雇用者所得</a:t>
            </a:r>
            <a:endParaRPr lang="en-US" altLang="ja-JP" sz="1400" b="1" dirty="0">
              <a:solidFill>
                <a:schemeClr val="bg1"/>
              </a:solidFill>
              <a:latin typeface="Meiryo UI" pitchFamily="50" charset="-128"/>
              <a:ea typeface="Meiryo UI" pitchFamily="50" charset="-128"/>
            </a:endParaRPr>
          </a:p>
          <a:p>
            <a:pPr algn="ctr"/>
            <a:r>
              <a:rPr lang="ja-JP" altLang="en-US" sz="1400" b="1" dirty="0">
                <a:solidFill>
                  <a:schemeClr val="bg1"/>
                </a:solidFill>
                <a:latin typeface="Meiryo UI" pitchFamily="50" charset="-128"/>
                <a:ea typeface="Meiryo UI" pitchFamily="50" charset="-128"/>
              </a:rPr>
              <a:t>（居住地ベース）</a:t>
            </a:r>
          </a:p>
        </p:txBody>
      </p:sp>
      <p:sp>
        <p:nvSpPr>
          <p:cNvPr id="17" name="正方形/長方形 16"/>
          <p:cNvSpPr/>
          <p:nvPr/>
        </p:nvSpPr>
        <p:spPr bwMode="auto">
          <a:xfrm>
            <a:off x="4821696" y="1747368"/>
            <a:ext cx="4140000" cy="64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就業者１人当たりの雇用者所得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居住地ベース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2" name="正方形/長方形 11"/>
          <p:cNvSpPr/>
          <p:nvPr/>
        </p:nvSpPr>
        <p:spPr>
          <a:xfrm>
            <a:off x="394003" y="6132785"/>
            <a:ext cx="4032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注）ここでの雇用者所得は、地域内</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域外からの通勤者を含む</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の雇用者所得である。</a:t>
            </a:r>
            <a:endParaRPr lang="en-US" altLang="ja-JP" sz="800" dirty="0">
              <a:latin typeface="Meiryo UI" panose="020B0604030504040204" pitchFamily="50" charset="-128"/>
              <a:ea typeface="Meiryo UI" panose="020B0604030504040204" pitchFamily="50" charset="-128"/>
            </a:endParaRPr>
          </a:p>
        </p:txBody>
      </p:sp>
      <p:sp>
        <p:nvSpPr>
          <p:cNvPr id="15" name="正方形/長方形 14"/>
          <p:cNvSpPr/>
          <p:nvPr/>
        </p:nvSpPr>
        <p:spPr>
          <a:xfrm>
            <a:off x="4860706" y="6132785"/>
            <a:ext cx="4032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注）ここでの雇用者所得は、地域住民</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域外への通勤者を含む</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の雇用者所得である。</a:t>
            </a:r>
            <a:endParaRPr lang="en-US" altLang="ja-JP" sz="800" dirty="0">
              <a:latin typeface="Meiryo UI" panose="020B0604030504040204" pitchFamily="50" charset="-128"/>
              <a:ea typeface="Meiryo UI" panose="020B0604030504040204" pitchFamily="50" charset="-128"/>
            </a:endParaRPr>
          </a:p>
        </p:txBody>
      </p:sp>
      <p:sp>
        <p:nvSpPr>
          <p:cNvPr id="14" name="正方形/長方形 13"/>
          <p:cNvSpPr/>
          <p:nvPr/>
        </p:nvSpPr>
        <p:spPr>
          <a:xfrm>
            <a:off x="304798" y="6357848"/>
            <a:ext cx="558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「国民経済計算」、「県民経済計算」、「産業連関表」、「経済センサス」、「工業統計」、「国勢調査」等より作成</a:t>
            </a:r>
          </a:p>
        </p:txBody>
      </p:sp>
      <p:sp>
        <p:nvSpPr>
          <p:cNvPr id="13" name="Rectangle 3">
            <a:extLst>
              <a:ext uri="{FF2B5EF4-FFF2-40B4-BE49-F238E27FC236}">
                <a16:creationId xmlns:a16="http://schemas.microsoft.com/office/drawing/2014/main" id="{4027DBB7-BEA2-4A16-AD1A-EA1F0F2A8F55}"/>
              </a:ext>
            </a:extLst>
          </p:cNvPr>
          <p:cNvSpPr>
            <a:spLocks noChangeArrowheads="1"/>
          </p:cNvSpPr>
          <p:nvPr/>
        </p:nvSpPr>
        <p:spPr bwMode="auto">
          <a:xfrm>
            <a:off x="820109" y="655416"/>
            <a:ext cx="8280000" cy="1027946"/>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地域の雇用者所得は、従業地での従業者が受ける雇用者所得と、居住地で居住地の就業者が受ける雇用者所得が異なる。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地域内の雇用者所得を従業者数で、地域住民の雇用者所得を就業者数で除した１人当たりの所得水準を作成し、全国や県、人口同規模地域と比較してどの程度の所得水準であるかを把握する。</a:t>
            </a:r>
            <a:endParaRPr lang="en-US" altLang="ja-JP" sz="1200" b="1" dirty="0">
              <a:latin typeface="Meiryo UI" pitchFamily="50" charset="-128"/>
              <a:ea typeface="Meiryo UI" pitchFamily="50" charset="-128"/>
            </a:endParaRPr>
          </a:p>
        </p:txBody>
      </p:sp>
      <p:sp>
        <p:nvSpPr>
          <p:cNvPr id="16" name="テキスト ボックス 15">
            <a:extLst>
              <a:ext uri="{FF2B5EF4-FFF2-40B4-BE49-F238E27FC236}">
                <a16:creationId xmlns:a16="http://schemas.microsoft.com/office/drawing/2014/main" id="{6364BBA8-ACAD-4C43-A8D1-46489752B909}"/>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6A837305-F498-499A-977A-EF10ED524606}"/>
              </a:ext>
            </a:extLst>
          </p:cNvPr>
          <p:cNvSpPr/>
          <p:nvPr/>
        </p:nvSpPr>
        <p:spPr bwMode="auto">
          <a:xfrm>
            <a:off x="1120365" y="142119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92680601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2">
            <a:extLst>
              <a:ext uri="{FF2B5EF4-FFF2-40B4-BE49-F238E27FC236}">
                <a16:creationId xmlns:a16="http://schemas.microsoft.com/office/drawing/2014/main" id="{549DF77E-7883-4E08-A348-FFA3D48716F7}"/>
              </a:ext>
            </a:extLst>
          </p:cNvPr>
          <p:cNvSpPr>
            <a:spLocks noGrp="1"/>
          </p:cNvSpPr>
          <p:nvPr>
            <p:ph type="sldNum" sz="quarter" idx="4"/>
          </p:nvPr>
        </p:nvSpPr>
        <p:spPr/>
        <p:txBody>
          <a:bodyPr/>
          <a:lstStyle/>
          <a:p>
            <a:fld id="{5AC316A2-ED79-4A4C-BB2E-71F78B36301B}" type="slidenum">
              <a:rPr lang="en-US" altLang="ja-JP" smtClean="0"/>
              <a:pPr/>
              <a:t>4</a:t>
            </a:fld>
            <a:endParaRPr lang="ja-JP" altLang="en-US" dirty="0"/>
          </a:p>
        </p:txBody>
      </p:sp>
      <p:sp>
        <p:nvSpPr>
          <p:cNvPr id="4" name="正方形/長方形 3">
            <a:extLst>
              <a:ext uri="{FF2B5EF4-FFF2-40B4-BE49-F238E27FC236}">
                <a16:creationId xmlns:a16="http://schemas.microsoft.com/office/drawing/2014/main" id="{1C00E3E8-CDC2-40F5-BD24-F69BCFB35BCD}"/>
              </a:ext>
            </a:extLst>
          </p:cNvPr>
          <p:cNvSpPr/>
          <p:nvPr/>
        </p:nvSpPr>
        <p:spPr bwMode="auto">
          <a:xfrm>
            <a:off x="432000" y="674743"/>
            <a:ext cx="8280000" cy="2880000"/>
          </a:xfrm>
          <a:prstGeom prst="rect">
            <a:avLst/>
          </a:prstGeom>
          <a:noFill/>
          <a:ln w="28575">
            <a:solidFill>
              <a:srgbClr val="CC0066"/>
            </a:solidFill>
            <a:prstDash val="sysDash"/>
          </a:ln>
        </p:spPr>
        <p:txBody>
          <a:bodyPr wrap="square" lIns="216000" tIns="72000" rIns="216000" bIns="72000" rtlCol="0" anchor="t">
            <a:spAutoFit/>
          </a:bodyPr>
          <a:lstStyle/>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本資料は、プログラムによって自動的に作成されたものです。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御使用される皆様には、各地域の実情に合わせて、より充実したものに加工していただくことが可能です。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本資料で使用している地域経済循環分析用データの主な利用データは以下のとおりです。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なお、この地域経済循環分析用データの地域経済計算、地域産業連関表は、別途提供しております。詳細は以下をご確認ください。</a:t>
            </a:r>
            <a:endParaRPr lang="en-US" altLang="ja-JP" sz="1800" b="1" dirty="0">
              <a:latin typeface="Meiryo UI" pitchFamily="50" charset="-128"/>
              <a:ea typeface="Meiryo UI" pitchFamily="50" charset="-128"/>
            </a:endParaRPr>
          </a:p>
          <a:p>
            <a:pPr algn="just">
              <a:spcBef>
                <a:spcPts val="300"/>
              </a:spcBef>
              <a:spcAft>
                <a:spcPts val="0"/>
              </a:spcAft>
              <a:buClr>
                <a:srgbClr val="0070C0"/>
              </a:buClr>
            </a:pPr>
            <a:r>
              <a:rPr lang="ja-JP" altLang="en-US" sz="1600" b="1" dirty="0">
                <a:latin typeface="Meiryo UI" pitchFamily="50" charset="-128"/>
                <a:ea typeface="Meiryo UI" pitchFamily="50" charset="-128"/>
              </a:rPr>
              <a:t>　　 環境省 地域経済循環分析：「</a:t>
            </a:r>
            <a:r>
              <a:rPr lang="en-US" altLang="ja-JP" sz="1600" b="1" dirty="0">
                <a:latin typeface="Meiryo UI" pitchFamily="50" charset="-128"/>
                <a:ea typeface="Meiryo UI" pitchFamily="50" charset="-128"/>
              </a:rPr>
              <a:t>5</a:t>
            </a:r>
            <a:r>
              <a:rPr lang="ja-JP" altLang="en-US" sz="1600" b="1" dirty="0" err="1">
                <a:latin typeface="Meiryo UI" pitchFamily="50" charset="-128"/>
                <a:ea typeface="Meiryo UI" pitchFamily="50" charset="-128"/>
              </a:rPr>
              <a:t>．</a:t>
            </a:r>
            <a:r>
              <a:rPr lang="ja-JP" altLang="en-US" sz="1600" b="1" dirty="0">
                <a:latin typeface="Meiryo UI" pitchFamily="50" charset="-128"/>
                <a:ea typeface="Meiryo UI" pitchFamily="50" charset="-128"/>
              </a:rPr>
              <a:t>地域経済循環分析用データの提供」</a:t>
            </a:r>
            <a:endParaRPr lang="en-US" altLang="ja-JP" sz="1600" b="1" dirty="0">
              <a:latin typeface="Meiryo UI" pitchFamily="50" charset="-128"/>
              <a:ea typeface="Meiryo UI" pitchFamily="50" charset="-128"/>
            </a:endParaRPr>
          </a:p>
          <a:p>
            <a:pPr algn="just">
              <a:spcBef>
                <a:spcPts val="0"/>
              </a:spcBef>
              <a:spcAft>
                <a:spcPts val="0"/>
              </a:spcAft>
              <a:buClr>
                <a:srgbClr val="0070C0"/>
              </a:buClr>
            </a:pPr>
            <a:r>
              <a:rPr lang="en-US" altLang="ja-JP" sz="1600" b="1" dirty="0">
                <a:latin typeface="Meiryo UI" pitchFamily="50" charset="-128"/>
                <a:ea typeface="Meiryo UI" pitchFamily="50" charset="-128"/>
              </a:rPr>
              <a:t>     https://www.env.go.jp/policy/circulation/</a:t>
            </a:r>
          </a:p>
        </p:txBody>
      </p:sp>
      <p:sp>
        <p:nvSpPr>
          <p:cNvPr id="5" name="正方形/長方形 4">
            <a:extLst>
              <a:ext uri="{FF2B5EF4-FFF2-40B4-BE49-F238E27FC236}">
                <a16:creationId xmlns:a16="http://schemas.microsoft.com/office/drawing/2014/main" id="{AAE2A52E-1B23-4532-89EB-5FBBE36EB45B}"/>
              </a:ext>
            </a:extLst>
          </p:cNvPr>
          <p:cNvSpPr/>
          <p:nvPr/>
        </p:nvSpPr>
        <p:spPr>
          <a:xfrm>
            <a:off x="342000" y="3610189"/>
            <a:ext cx="8388000" cy="369332"/>
          </a:xfrm>
          <a:prstGeom prst="rect">
            <a:avLst/>
          </a:prstGeom>
        </p:spPr>
        <p:txBody>
          <a:bodyPr wrap="square">
            <a:spAutoFit/>
          </a:bodyPr>
          <a:lstStyle/>
          <a:p>
            <a:r>
              <a:rPr lang="en-US" altLang="ja-JP" sz="1800" b="1" dirty="0">
                <a:latin typeface="Meiryo UI" panose="020B0604030504040204" pitchFamily="50" charset="-128"/>
                <a:ea typeface="Meiryo UI" panose="020B0604030504040204" pitchFamily="50" charset="-128"/>
              </a:rPr>
              <a:t>【</a:t>
            </a:r>
            <a:r>
              <a:rPr lang="ja-JP" altLang="en-US" sz="1800" b="1" dirty="0">
                <a:latin typeface="Meiryo UI" panose="020B0604030504040204" pitchFamily="50" charset="-128"/>
                <a:ea typeface="Meiryo UI" panose="020B0604030504040204" pitchFamily="50" charset="-128"/>
              </a:rPr>
              <a:t>地域経済循環分析用データ</a:t>
            </a:r>
            <a:r>
              <a:rPr lang="en-US" altLang="ja-JP" sz="1800" b="1" dirty="0">
                <a:latin typeface="Meiryo UI" panose="020B0604030504040204" pitchFamily="50" charset="-128"/>
                <a:ea typeface="Meiryo UI" panose="020B0604030504040204" pitchFamily="50" charset="-128"/>
              </a:rPr>
              <a:t>(2020</a:t>
            </a:r>
            <a:r>
              <a:rPr lang="ja-JP" altLang="en-US" sz="1800" b="1" dirty="0">
                <a:latin typeface="Meiryo UI" panose="020B0604030504040204" pitchFamily="50" charset="-128"/>
                <a:ea typeface="Meiryo UI" panose="020B0604030504040204" pitchFamily="50" charset="-128"/>
              </a:rPr>
              <a:t>年</a:t>
            </a:r>
            <a:r>
              <a:rPr lang="en-US" altLang="ja-JP" sz="1800" b="1" dirty="0">
                <a:latin typeface="Meiryo UI" panose="020B0604030504040204" pitchFamily="50" charset="-128"/>
                <a:ea typeface="Meiryo UI" panose="020B0604030504040204" pitchFamily="50" charset="-128"/>
              </a:rPr>
              <a:t>)</a:t>
            </a:r>
            <a:r>
              <a:rPr lang="ja-JP" altLang="en-US" sz="1800" b="1" dirty="0">
                <a:latin typeface="Meiryo UI" panose="020B0604030504040204" pitchFamily="50" charset="-128"/>
                <a:ea typeface="Meiryo UI" panose="020B0604030504040204" pitchFamily="50" charset="-128"/>
              </a:rPr>
              <a:t>作成のための主な利用データ</a:t>
            </a:r>
            <a:r>
              <a:rPr lang="en-US" altLang="ja-JP" sz="1800" b="1" dirty="0">
                <a:latin typeface="Meiryo UI" panose="020B0604030504040204" pitchFamily="50" charset="-128"/>
                <a:ea typeface="Meiryo UI" panose="020B0604030504040204" pitchFamily="50" charset="-128"/>
              </a:rPr>
              <a:t>】</a:t>
            </a:r>
            <a:endParaRPr lang="ja-JP" altLang="en-US" sz="1800" b="1" dirty="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63ECB545-B443-43A7-B0DC-9F7B522B20C1}"/>
              </a:ext>
            </a:extLst>
          </p:cNvPr>
          <p:cNvSpPr txBox="1"/>
          <p:nvPr/>
        </p:nvSpPr>
        <p:spPr>
          <a:xfrm>
            <a:off x="683382" y="3973363"/>
            <a:ext cx="6480000" cy="2510944"/>
          </a:xfrm>
          <a:prstGeom prst="rect">
            <a:avLst/>
          </a:prstGeom>
          <a:noFill/>
        </p:spPr>
        <p:txBody>
          <a:bodyPr wrap="square" rtlCol="0">
            <a:spAutoFit/>
          </a:bodyPr>
          <a:lstStyle/>
          <a:p>
            <a:pPr>
              <a:spcBef>
                <a:spcPts val="0"/>
              </a:spcBef>
              <a:spcAft>
                <a:spcPts val="500"/>
              </a:spcAft>
            </a:pPr>
            <a:r>
              <a:rPr lang="ja-JP" altLang="en-US" sz="1600" kern="100" dirty="0">
                <a:latin typeface="Meiryo UI" panose="020B0604030504040204" pitchFamily="50" charset="-128"/>
                <a:ea typeface="Meiryo UI" panose="020B0604030504040204" pitchFamily="50" charset="-128"/>
              </a:rPr>
              <a:t>国民経済計算（</a:t>
            </a:r>
            <a:r>
              <a:rPr lang="en-US" altLang="ja-JP" sz="1600" kern="100" dirty="0">
                <a:latin typeface="Meiryo UI" panose="020B0604030504040204" pitchFamily="50" charset="-128"/>
                <a:ea typeface="Meiryo UI" panose="020B0604030504040204" pitchFamily="50" charset="-128"/>
              </a:rPr>
              <a:t>2015</a:t>
            </a:r>
            <a:r>
              <a:rPr lang="ja-JP" altLang="en-US" sz="1600" kern="100" dirty="0">
                <a:latin typeface="Meiryo UI" panose="020B0604030504040204" pitchFamily="50" charset="-128"/>
                <a:ea typeface="Meiryo UI" panose="020B0604030504040204" pitchFamily="50" charset="-128"/>
              </a:rPr>
              <a:t>年基準・</a:t>
            </a:r>
            <a:r>
              <a:rPr lang="en-US" altLang="ja-JP" sz="1600" kern="100" dirty="0">
                <a:latin typeface="Meiryo UI" panose="020B0604030504040204" pitchFamily="50" charset="-128"/>
                <a:ea typeface="Meiryo UI" panose="020B0604030504040204" pitchFamily="50" charset="-128"/>
              </a:rPr>
              <a:t>2008SNA</a:t>
            </a:r>
            <a:r>
              <a:rPr lang="ja-JP" altLang="en-US" sz="1600" kern="100" dirty="0">
                <a:latin typeface="Meiryo UI" panose="020B0604030504040204" pitchFamily="50" charset="-128"/>
                <a:ea typeface="Meiryo UI" panose="020B0604030504040204" pitchFamily="50" charset="-128"/>
              </a:rPr>
              <a:t>）</a:t>
            </a:r>
            <a:endParaRPr lang="en-US" altLang="ja-JP" sz="1600" kern="100" dirty="0">
              <a:latin typeface="Meiryo UI" panose="020B0604030504040204" pitchFamily="50" charset="-128"/>
              <a:ea typeface="Meiryo UI" panose="020B0604030504040204" pitchFamily="50" charset="-128"/>
            </a:endParaRPr>
          </a:p>
          <a:p>
            <a:pPr>
              <a:spcBef>
                <a:spcPts val="0"/>
              </a:spcBef>
              <a:spcAft>
                <a:spcPts val="500"/>
              </a:spcAft>
            </a:pPr>
            <a:r>
              <a:rPr lang="ja-JP" altLang="en-US" sz="1600" kern="100" dirty="0">
                <a:latin typeface="Meiryo UI" panose="020B0604030504040204" pitchFamily="50" charset="-128"/>
                <a:ea typeface="Meiryo UI" panose="020B0604030504040204" pitchFamily="50" charset="-128"/>
              </a:rPr>
              <a:t>県民経済計算</a:t>
            </a:r>
            <a:r>
              <a:rPr lang="zh-TW" altLang="en-US" sz="1600" kern="100" dirty="0">
                <a:latin typeface="Meiryo UI" panose="020B0604030504040204" pitchFamily="50" charset="-128"/>
                <a:ea typeface="Meiryo UI" panose="020B0604030504040204" pitchFamily="50" charset="-128"/>
              </a:rPr>
              <a:t>（</a:t>
            </a:r>
            <a:r>
              <a:rPr lang="en-US" altLang="ja-JP" sz="1600" kern="100" dirty="0">
                <a:latin typeface="Meiryo UI" panose="020B0604030504040204" pitchFamily="50" charset="-128"/>
                <a:ea typeface="Meiryo UI" panose="020B0604030504040204" pitchFamily="50" charset="-128"/>
              </a:rPr>
              <a:t>2015</a:t>
            </a:r>
            <a:r>
              <a:rPr lang="ja-JP" altLang="en-US" sz="1600" kern="100" dirty="0">
                <a:latin typeface="Meiryo UI" panose="020B0604030504040204" pitchFamily="50" charset="-128"/>
                <a:ea typeface="Meiryo UI" panose="020B0604030504040204" pitchFamily="50" charset="-128"/>
              </a:rPr>
              <a:t>年基準・</a:t>
            </a:r>
            <a:r>
              <a:rPr lang="en-US" altLang="zh-TW" sz="1600" kern="100" dirty="0">
                <a:latin typeface="Meiryo UI" panose="020B0604030504040204" pitchFamily="50" charset="-128"/>
                <a:ea typeface="Meiryo UI" panose="020B0604030504040204" pitchFamily="50" charset="-128"/>
              </a:rPr>
              <a:t>2008SNA</a:t>
            </a:r>
            <a:r>
              <a:rPr lang="zh-TW" altLang="en-US" sz="1600" kern="100" dirty="0">
                <a:latin typeface="Meiryo UI" panose="020B0604030504040204" pitchFamily="50" charset="-128"/>
                <a:ea typeface="Meiryo UI" panose="020B0604030504040204" pitchFamily="50" charset="-128"/>
              </a:rPr>
              <a:t>）</a:t>
            </a:r>
            <a:endParaRPr lang="en-US" altLang="ja-JP" sz="1600" kern="100" dirty="0">
              <a:latin typeface="Meiryo UI" panose="020B0604030504040204" pitchFamily="50" charset="-128"/>
              <a:ea typeface="Meiryo UI" panose="020B0604030504040204" pitchFamily="50" charset="-128"/>
            </a:endParaRPr>
          </a:p>
          <a:p>
            <a:pPr>
              <a:spcBef>
                <a:spcPts val="0"/>
              </a:spcBef>
              <a:spcAft>
                <a:spcPts val="500"/>
              </a:spcAft>
            </a:pPr>
            <a:r>
              <a:rPr lang="ja-JP" altLang="en-US" sz="1600" kern="100" dirty="0">
                <a:latin typeface="Meiryo UI" panose="020B0604030504040204" pitchFamily="50" charset="-128"/>
                <a:ea typeface="Meiryo UI" panose="020B0604030504040204" pitchFamily="50" charset="-128"/>
              </a:rPr>
              <a:t>令和</a:t>
            </a:r>
            <a:r>
              <a:rPr lang="en-US" altLang="ja-JP" sz="1600" kern="100" dirty="0">
                <a:latin typeface="Meiryo UI" panose="020B0604030504040204" pitchFamily="50" charset="-128"/>
                <a:ea typeface="Meiryo UI" panose="020B0604030504040204" pitchFamily="50" charset="-128"/>
              </a:rPr>
              <a:t>2</a:t>
            </a:r>
            <a:r>
              <a:rPr lang="ja-JP" altLang="en-US" sz="1600" kern="100" dirty="0">
                <a:latin typeface="Meiryo UI" panose="020B0604030504040204" pitchFamily="50" charset="-128"/>
                <a:ea typeface="Meiryo UI" panose="020B0604030504040204" pitchFamily="50" charset="-128"/>
              </a:rPr>
              <a:t>年産業連関表</a:t>
            </a:r>
          </a:p>
          <a:p>
            <a:pPr>
              <a:spcBef>
                <a:spcPts val="0"/>
              </a:spcBef>
              <a:spcAft>
                <a:spcPts val="5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27</a:t>
            </a:r>
            <a:r>
              <a:rPr lang="ja-JP" altLang="en-US" sz="1600" kern="100" dirty="0">
                <a:latin typeface="Meiryo UI" panose="020B0604030504040204" pitchFamily="50" charset="-128"/>
                <a:ea typeface="Meiryo UI" panose="020B0604030504040204" pitchFamily="50" charset="-128"/>
              </a:rPr>
              <a:t>年都道府県産業連関表</a:t>
            </a:r>
          </a:p>
          <a:p>
            <a:pPr>
              <a:spcBef>
                <a:spcPts val="0"/>
              </a:spcBef>
              <a:spcAft>
                <a:spcPts val="500"/>
              </a:spcAft>
            </a:pPr>
            <a:r>
              <a:rPr lang="ja-JP" altLang="en-US" sz="1600" kern="100" dirty="0">
                <a:latin typeface="Meiryo UI" panose="020B0604030504040204" pitchFamily="50" charset="-128"/>
                <a:ea typeface="Meiryo UI" panose="020B0604030504040204" pitchFamily="50" charset="-128"/>
              </a:rPr>
              <a:t>令和</a:t>
            </a:r>
            <a:r>
              <a:rPr lang="en-US" altLang="ja-JP" sz="1600" kern="100" dirty="0">
                <a:latin typeface="Meiryo UI" panose="020B0604030504040204" pitchFamily="50" charset="-128"/>
                <a:ea typeface="Meiryo UI" panose="020B0604030504040204" pitchFamily="50" charset="-128"/>
              </a:rPr>
              <a:t>2</a:t>
            </a:r>
            <a:r>
              <a:rPr lang="ja-JP" altLang="en-US" sz="1600" kern="100" dirty="0">
                <a:latin typeface="Meiryo UI" panose="020B0604030504040204" pitchFamily="50" charset="-128"/>
                <a:ea typeface="Meiryo UI" panose="020B0604030504040204" pitchFamily="50" charset="-128"/>
              </a:rPr>
              <a:t>年国勢調査</a:t>
            </a:r>
          </a:p>
          <a:p>
            <a:pPr>
              <a:spcBef>
                <a:spcPts val="0"/>
              </a:spcBef>
              <a:spcAft>
                <a:spcPts val="500"/>
              </a:spcAft>
            </a:pPr>
            <a:r>
              <a:rPr lang="ja-JP" altLang="en-US" sz="1600" kern="100" dirty="0">
                <a:latin typeface="Meiryo UI" panose="020B0604030504040204" pitchFamily="50" charset="-128"/>
                <a:ea typeface="Meiryo UI" panose="020B0604030504040204" pitchFamily="50" charset="-128"/>
              </a:rPr>
              <a:t>令和</a:t>
            </a:r>
            <a:r>
              <a:rPr lang="en-US" altLang="ja-JP" sz="1600" kern="100" dirty="0">
                <a:latin typeface="Meiryo UI" panose="020B0604030504040204" pitchFamily="50" charset="-128"/>
                <a:ea typeface="Meiryo UI" panose="020B0604030504040204" pitchFamily="50" charset="-128"/>
              </a:rPr>
              <a:t>3</a:t>
            </a:r>
            <a:r>
              <a:rPr lang="ja-JP" altLang="en-US" sz="1600" kern="100" dirty="0">
                <a:latin typeface="Meiryo UI" panose="020B0604030504040204" pitchFamily="50" charset="-128"/>
                <a:ea typeface="Meiryo UI" panose="020B0604030504040204" pitchFamily="50" charset="-128"/>
              </a:rPr>
              <a:t>年経済センサス－活動調査</a:t>
            </a:r>
          </a:p>
          <a:p>
            <a:pPr>
              <a:spcBef>
                <a:spcPts val="0"/>
              </a:spcBef>
              <a:spcAft>
                <a:spcPts val="500"/>
              </a:spcAft>
            </a:pPr>
            <a:r>
              <a:rPr lang="en-US" altLang="ja-JP" sz="1600" kern="100" dirty="0">
                <a:latin typeface="Meiryo UI" panose="020B0604030504040204" pitchFamily="50" charset="-128"/>
                <a:ea typeface="Meiryo UI" panose="020B0604030504040204" pitchFamily="50" charset="-128"/>
              </a:rPr>
              <a:t>2020</a:t>
            </a:r>
            <a:r>
              <a:rPr lang="ja-JP" altLang="en-US" sz="1600" kern="100" dirty="0">
                <a:latin typeface="Meiryo UI" panose="020B0604030504040204" pitchFamily="50" charset="-128"/>
                <a:ea typeface="Meiryo UI" panose="020B0604030504040204" pitchFamily="50" charset="-128"/>
              </a:rPr>
              <a:t>年工業統計調査</a:t>
            </a:r>
          </a:p>
          <a:p>
            <a:pPr>
              <a:spcBef>
                <a:spcPts val="0"/>
              </a:spcBef>
              <a:spcAft>
                <a:spcPts val="500"/>
              </a:spcAft>
            </a:pPr>
            <a:r>
              <a:rPr lang="ja-JP" altLang="en-US" sz="1600" kern="100" dirty="0">
                <a:latin typeface="Meiryo UI" panose="020B0604030504040204" pitchFamily="50" charset="-128"/>
                <a:ea typeface="Meiryo UI" panose="020B0604030504040204" pitchFamily="50" charset="-128"/>
              </a:rPr>
              <a:t>令和</a:t>
            </a:r>
            <a:r>
              <a:rPr lang="en-US" altLang="ja-JP" sz="1600" kern="100" dirty="0">
                <a:latin typeface="Meiryo UI" panose="020B0604030504040204" pitchFamily="50" charset="-128"/>
                <a:ea typeface="Meiryo UI" panose="020B0604030504040204" pitchFamily="50" charset="-128"/>
              </a:rPr>
              <a:t>2</a:t>
            </a:r>
            <a:r>
              <a:rPr lang="ja-JP" altLang="en-US" sz="1600" kern="100" dirty="0">
                <a:latin typeface="Meiryo UI" panose="020B0604030504040204" pitchFamily="50" charset="-128"/>
                <a:ea typeface="Meiryo UI" panose="020B0604030504040204" pitchFamily="50" charset="-128"/>
              </a:rPr>
              <a:t>年度市町村別決算状況調                  </a:t>
            </a:r>
            <a:r>
              <a:rPr lang="ja-JP" altLang="ja-JP" sz="1600" kern="100" dirty="0">
                <a:latin typeface="Meiryo UI" panose="020B0604030504040204" pitchFamily="50" charset="-128"/>
                <a:ea typeface="Meiryo UI" panose="020B0604030504040204" pitchFamily="50" charset="-128"/>
              </a:rPr>
              <a:t>等</a:t>
            </a:r>
            <a:endParaRPr kumimoji="1" lang="ja-JP" altLang="en-US" sz="1600" dirty="0"/>
          </a:p>
        </p:txBody>
      </p:sp>
    </p:spTree>
    <p:extLst>
      <p:ext uri="{BB962C8B-B14F-4D97-AF65-F5344CB8AC3E}">
        <p14:creationId xmlns:p14="http://schemas.microsoft.com/office/powerpoint/2010/main" val="421813789"/>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49" y="1"/>
            <a:ext cx="8972551" cy="493058"/>
          </a:xfrm>
        </p:spPr>
        <p:txBody>
          <a:bodyPr/>
          <a:lstStyle/>
          <a:p>
            <a:r>
              <a:rPr lang="ja-JP" altLang="en-US" sz="2300" dirty="0"/>
              <a:t>（２）住民</a:t>
            </a:r>
            <a:r>
              <a:rPr lang="en-US" altLang="ja-JP" sz="2300" dirty="0"/>
              <a:t>1</a:t>
            </a:r>
            <a:r>
              <a:rPr lang="ja-JP" altLang="en-US" sz="2300" dirty="0"/>
              <a:t>人当たり所得の水準</a:t>
            </a:r>
            <a:endParaRPr kumimoji="1" lang="ja-JP" altLang="en-US" sz="2300"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40</a:t>
            </a:fld>
            <a:endParaRPr lang="en-US" altLang="ja-JP" dirty="0"/>
          </a:p>
        </p:txBody>
      </p:sp>
      <p:sp>
        <p:nvSpPr>
          <p:cNvPr id="5" name="正方形/長方形 4"/>
          <p:cNvSpPr/>
          <p:nvPr/>
        </p:nvSpPr>
        <p:spPr bwMode="auto">
          <a:xfrm>
            <a:off x="219469" y="1696384"/>
            <a:ext cx="2772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夜間人口１人当たり雇用者所得は、全国、県、人口同規模地域と比較して○○水準である。</a:t>
            </a:r>
          </a:p>
        </p:txBody>
      </p:sp>
      <p:sp>
        <p:nvSpPr>
          <p:cNvPr id="11" name="正方形/長方形 10"/>
          <p:cNvSpPr>
            <a:spLocks noChangeArrowheads="1"/>
          </p:cNvSpPr>
          <p:nvPr/>
        </p:nvSpPr>
        <p:spPr bwMode="auto">
          <a:xfrm>
            <a:off x="219469" y="2439293"/>
            <a:ext cx="277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人当たり雇用者所得</a:t>
            </a:r>
            <a:endParaRPr lang="en-US" altLang="ja-JP" sz="1400" b="1" dirty="0">
              <a:solidFill>
                <a:schemeClr val="bg1"/>
              </a:solidFill>
              <a:latin typeface="Meiryo UI" pitchFamily="50" charset="-128"/>
              <a:ea typeface="Meiryo UI" pitchFamily="50" charset="-128"/>
            </a:endParaRPr>
          </a:p>
        </p:txBody>
      </p:sp>
      <p:sp>
        <p:nvSpPr>
          <p:cNvPr id="21" name="正方形/長方形 20"/>
          <p:cNvSpPr>
            <a:spLocks noChangeArrowheads="1"/>
          </p:cNvSpPr>
          <p:nvPr/>
        </p:nvSpPr>
        <p:spPr bwMode="auto">
          <a:xfrm>
            <a:off x="3273195" y="2439293"/>
            <a:ext cx="277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人当たりその他所得</a:t>
            </a:r>
            <a:endParaRPr lang="en-US" altLang="ja-JP" sz="1400" b="1" dirty="0">
              <a:solidFill>
                <a:schemeClr val="bg1"/>
              </a:solidFill>
              <a:latin typeface="Meiryo UI" pitchFamily="50" charset="-128"/>
              <a:ea typeface="Meiryo UI" pitchFamily="50" charset="-128"/>
            </a:endParaRPr>
          </a:p>
        </p:txBody>
      </p:sp>
      <p:sp>
        <p:nvSpPr>
          <p:cNvPr id="22" name="正方形/長方形 21"/>
          <p:cNvSpPr>
            <a:spLocks noChangeArrowheads="1"/>
          </p:cNvSpPr>
          <p:nvPr/>
        </p:nvSpPr>
        <p:spPr bwMode="auto">
          <a:xfrm>
            <a:off x="6300244" y="2439293"/>
            <a:ext cx="277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③夜間人口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人当たり所得</a:t>
            </a:r>
            <a:endParaRPr lang="en-US" altLang="ja-JP" sz="1400" b="1" dirty="0">
              <a:solidFill>
                <a:schemeClr val="bg1"/>
              </a:solidFill>
              <a:latin typeface="Meiryo UI" pitchFamily="50" charset="-128"/>
              <a:ea typeface="Meiryo UI" pitchFamily="50" charset="-128"/>
            </a:endParaRPr>
          </a:p>
          <a:p>
            <a:pPr algn="ct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雇用所得</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その他所得</a:t>
            </a:r>
            <a:r>
              <a:rPr lang="en-US" altLang="ja-JP" sz="1400" b="1" dirty="0">
                <a:solidFill>
                  <a:schemeClr val="bg1"/>
                </a:solidFill>
                <a:latin typeface="Meiryo UI" pitchFamily="50" charset="-128"/>
                <a:ea typeface="Meiryo UI" pitchFamily="50" charset="-128"/>
              </a:rPr>
              <a:t>)</a:t>
            </a:r>
          </a:p>
        </p:txBody>
      </p:sp>
      <p:sp>
        <p:nvSpPr>
          <p:cNvPr id="23" name="正方形/長方形 22"/>
          <p:cNvSpPr/>
          <p:nvPr/>
        </p:nvSpPr>
        <p:spPr bwMode="auto">
          <a:xfrm>
            <a:off x="3271724" y="1696384"/>
            <a:ext cx="2772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夜間人口１人当たりその他所得は、全国、県、人口同規模地域と比較して○○水準である。</a:t>
            </a:r>
          </a:p>
        </p:txBody>
      </p:sp>
      <p:sp>
        <p:nvSpPr>
          <p:cNvPr id="24" name="正方形/長方形 23"/>
          <p:cNvSpPr/>
          <p:nvPr/>
        </p:nvSpPr>
        <p:spPr bwMode="auto">
          <a:xfrm>
            <a:off x="6300244" y="1700132"/>
            <a:ext cx="2772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夜間人口１人当たり所得は、全国、県、人口同規模地域と比較して○○水準である。</a:t>
            </a:r>
          </a:p>
        </p:txBody>
      </p:sp>
      <p:sp>
        <p:nvSpPr>
          <p:cNvPr id="13" name="正方形/長方形 12"/>
          <p:cNvSpPr/>
          <p:nvPr/>
        </p:nvSpPr>
        <p:spPr>
          <a:xfrm>
            <a:off x="270257" y="6301364"/>
            <a:ext cx="3425435" cy="123111"/>
          </a:xfrm>
          <a:prstGeom prst="rect">
            <a:avLst/>
          </a:prstGeom>
        </p:spPr>
        <p:txBody>
          <a:bodyPr wrap="square" lIns="0" tIns="0" rIns="0" bIns="0">
            <a:spAutoFit/>
          </a:bodyPr>
          <a:lstStyle/>
          <a:p>
            <a:pPr marL="179388" indent="-179388" algn="just"/>
            <a:r>
              <a:rPr lang="ja-JP" altLang="en-US" sz="800" dirty="0">
                <a:latin typeface="Meiryo UI" panose="020B0604030504040204" pitchFamily="50" charset="-128"/>
                <a:ea typeface="Meiryo UI" panose="020B0604030504040204" pitchFamily="50" charset="-128"/>
              </a:rPr>
              <a:t>注</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ここでの所得は、地域住民の所得</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どこから得たかは問わない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endParaRPr lang="en-US" altLang="ja-JP" sz="800" dirty="0">
              <a:latin typeface="Meiryo UI" panose="020B0604030504040204" pitchFamily="50" charset="-128"/>
              <a:ea typeface="Meiryo UI" panose="020B0604030504040204" pitchFamily="50" charset="-128"/>
            </a:endParaRPr>
          </a:p>
        </p:txBody>
      </p:sp>
      <p:sp>
        <p:nvSpPr>
          <p:cNvPr id="14" name="正方形/長方形 13"/>
          <p:cNvSpPr/>
          <p:nvPr/>
        </p:nvSpPr>
        <p:spPr>
          <a:xfrm>
            <a:off x="252000" y="6430864"/>
            <a:ext cx="5328000" cy="123111"/>
          </a:xfrm>
          <a:prstGeom prst="rect">
            <a:avLst/>
          </a:prstGeom>
        </p:spPr>
        <p:txBody>
          <a:bodyPr wrap="square" lIns="0" tIns="0" rIns="0" bIns="0">
            <a:spAutoFit/>
          </a:bodyPr>
          <a:lstStyle/>
          <a:p>
            <a:r>
              <a:rPr lang="ja-JP" altLang="en-US" sz="800" dirty="0">
                <a:latin typeface="Meiryo UI" pitchFamily="50" charset="-128"/>
                <a:ea typeface="Meiryo UI" pitchFamily="50" charset="-128"/>
              </a:rPr>
              <a:t>出所： 「国民経済計算」、「県民経済計算」、「産業連関表」、「経済センサス」、「工業統計」、「国勢調査」等より作成</a:t>
            </a:r>
          </a:p>
        </p:txBody>
      </p:sp>
      <p:sp>
        <p:nvSpPr>
          <p:cNvPr id="15" name="Rectangle 3">
            <a:extLst>
              <a:ext uri="{FF2B5EF4-FFF2-40B4-BE49-F238E27FC236}">
                <a16:creationId xmlns:a16="http://schemas.microsoft.com/office/drawing/2014/main" id="{1CF430C4-FDB8-494F-A69A-8A18637D7B6E}"/>
              </a:ext>
            </a:extLst>
          </p:cNvPr>
          <p:cNvSpPr>
            <a:spLocks noChangeArrowheads="1"/>
          </p:cNvSpPr>
          <p:nvPr/>
        </p:nvSpPr>
        <p:spPr bwMode="auto">
          <a:xfrm>
            <a:off x="820109" y="664407"/>
            <a:ext cx="8280000" cy="94745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地域政策の最終的な成果として、居住地ベースでの夜間人口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人当たりの所得を把握する。</a:t>
            </a:r>
            <a:endParaRPr lang="en-US" altLang="ja-JP" sz="1200" b="1" dirty="0">
              <a:latin typeface="Meiryo UI" pitchFamily="50" charset="-128"/>
              <a:ea typeface="Meiryo UI" pitchFamily="50" charset="-128"/>
            </a:endParaRPr>
          </a:p>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ここでは、雇用者所得、その他所得、総所得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雇用者所得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その他所得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のそれぞれについて、夜間人口で除した１人当たりの所得水準を作成し、全国や県、人口同規模地域と比較してどの程度の所得水準であるかを把握する。</a:t>
            </a:r>
            <a:endParaRPr lang="en-US" altLang="ja-JP" sz="1200" b="1" dirty="0">
              <a:latin typeface="Meiryo UI" pitchFamily="50" charset="-128"/>
              <a:ea typeface="Meiryo UI" pitchFamily="50" charset="-128"/>
            </a:endParaRPr>
          </a:p>
        </p:txBody>
      </p:sp>
      <p:sp>
        <p:nvSpPr>
          <p:cNvPr id="16" name="テキスト ボックス 15">
            <a:extLst>
              <a:ext uri="{FF2B5EF4-FFF2-40B4-BE49-F238E27FC236}">
                <a16:creationId xmlns:a16="http://schemas.microsoft.com/office/drawing/2014/main" id="{026D95C2-D99C-4ECD-AABD-238F5E3121AF}"/>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7" name="正方形/長方形 31">
            <a:extLst>
              <a:ext uri="{FF2B5EF4-FFF2-40B4-BE49-F238E27FC236}">
                <a16:creationId xmlns:a16="http://schemas.microsoft.com/office/drawing/2014/main" id="{CA5518B5-5B82-4448-A86B-858B7B516A9E}"/>
              </a:ext>
            </a:extLst>
          </p:cNvPr>
          <p:cNvSpPr/>
          <p:nvPr/>
        </p:nvSpPr>
        <p:spPr bwMode="auto">
          <a:xfrm>
            <a:off x="1132899" y="1367269"/>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652293002"/>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DEC90687-F60D-4A3F-8E80-29CA69B3C364}"/>
              </a:ext>
            </a:extLst>
          </p:cNvPr>
          <p:cNvSpPr>
            <a:spLocks noGrp="1"/>
          </p:cNvSpPr>
          <p:nvPr>
            <p:ph type="sldNum" sz="quarter" idx="4"/>
          </p:nvPr>
        </p:nvSpPr>
        <p:spPr/>
        <p:txBody>
          <a:bodyPr/>
          <a:lstStyle/>
          <a:p>
            <a:pPr>
              <a:defRPr/>
            </a:pPr>
            <a:fld id="{20DC7313-58E3-4F6B-88A3-0F915AD38F14}" type="slidenum">
              <a:rPr lang="en-US" altLang="ja-JP" smtClean="0"/>
              <a:pPr>
                <a:defRPr/>
              </a:pPr>
              <a:t>41</a:t>
            </a:fld>
            <a:endParaRPr lang="en-US" altLang="ja-JP" dirty="0"/>
          </a:p>
        </p:txBody>
      </p:sp>
      <p:sp>
        <p:nvSpPr>
          <p:cNvPr id="3" name="タイトル 5">
            <a:extLst>
              <a:ext uri="{FF2B5EF4-FFF2-40B4-BE49-F238E27FC236}">
                <a16:creationId xmlns:a16="http://schemas.microsoft.com/office/drawing/2014/main" id="{5A72B94C-EB95-49A2-BFE4-20454AC5F1B8}"/>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４．地域の経済③：支出</a:t>
            </a:r>
          </a:p>
        </p:txBody>
      </p:sp>
      <p:sp>
        <p:nvSpPr>
          <p:cNvPr id="4" name="テキスト プレースホルダ 7">
            <a:extLst>
              <a:ext uri="{FF2B5EF4-FFF2-40B4-BE49-F238E27FC236}">
                <a16:creationId xmlns:a16="http://schemas.microsoft.com/office/drawing/2014/main" id="{75B41220-A94F-4071-88A0-5B34C8958123}"/>
              </a:ext>
            </a:extLst>
          </p:cNvPr>
          <p:cNvSpPr txBox="1">
            <a:spLocks/>
          </p:cNvSpPr>
          <p:nvPr/>
        </p:nvSpPr>
        <p:spPr>
          <a:xfrm>
            <a:off x="2796321" y="3135994"/>
            <a:ext cx="4914804" cy="150810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４</a:t>
            </a:r>
            <a:r>
              <a:rPr lang="ja-JP" altLang="en-US" sz="2400" b="1" kern="1200" dirty="0">
                <a:solidFill>
                  <a:schemeClr val="tx1">
                    <a:lumMod val="75000"/>
                    <a:lumOff val="25000"/>
                  </a:schemeClr>
                </a:solidFill>
                <a:latin typeface="Meiryo UI" pitchFamily="50" charset="-128"/>
                <a:ea typeface="Meiryo UI" pitchFamily="50" charset="-128"/>
              </a:rPr>
              <a:t>－１．消費の分析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４</a:t>
            </a:r>
            <a:r>
              <a:rPr lang="ja-JP" altLang="en-US" sz="2400" b="1" kern="1200" dirty="0">
                <a:solidFill>
                  <a:schemeClr val="tx1">
                    <a:lumMod val="75000"/>
                    <a:lumOff val="25000"/>
                  </a:schemeClr>
                </a:solidFill>
                <a:latin typeface="Meiryo UI" pitchFamily="50" charset="-128"/>
                <a:ea typeface="Meiryo UI" pitchFamily="50" charset="-128"/>
              </a:rPr>
              <a:t>－２．投資の分析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４</a:t>
            </a:r>
            <a:r>
              <a:rPr lang="ja-JP" altLang="en-US" sz="2400" b="1" kern="1200" dirty="0">
                <a:solidFill>
                  <a:schemeClr val="tx1">
                    <a:lumMod val="75000"/>
                    <a:lumOff val="25000"/>
                  </a:schemeClr>
                </a:solidFill>
                <a:latin typeface="Meiryo UI" pitchFamily="50" charset="-128"/>
                <a:ea typeface="Meiryo UI" pitchFamily="50" charset="-128"/>
              </a:rPr>
              <a:t>－３．エネルギー収支の分析</a:t>
            </a:r>
          </a:p>
        </p:txBody>
      </p:sp>
      <p:sp>
        <p:nvSpPr>
          <p:cNvPr id="6" name="テキスト ボックス 5">
            <a:extLst>
              <a:ext uri="{FF2B5EF4-FFF2-40B4-BE49-F238E27FC236}">
                <a16:creationId xmlns:a16="http://schemas.microsoft.com/office/drawing/2014/main" id="{95439A7B-CF95-4F69-A124-9A94D45A871E}"/>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108515657"/>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4000" kern="1200" dirty="0">
                <a:solidFill>
                  <a:schemeClr val="tx1">
                    <a:lumMod val="75000"/>
                    <a:lumOff val="25000"/>
                  </a:schemeClr>
                </a:solidFill>
                <a:cs typeface="+mn-cs"/>
              </a:rPr>
              <a:t>４</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１</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消費の分析</a:t>
            </a: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42</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77583BF3-6744-4672-A159-4595CC9199B9}"/>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653468749"/>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（１）住民の所得が地域内で消費されているか</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85016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地域内で消費される額が、地域住民が消費する額よりも○○億円程度○○、消費が○○している。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43</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522733"/>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①消費の流入・流出</a:t>
            </a:r>
          </a:p>
        </p:txBody>
      </p:sp>
      <p:sp>
        <p:nvSpPr>
          <p:cNvPr id="11" name="正方形/長方形 10"/>
          <p:cNvSpPr>
            <a:spLocks noChangeArrowheads="1"/>
          </p:cNvSpPr>
          <p:nvPr/>
        </p:nvSpPr>
        <p:spPr bwMode="auto">
          <a:xfrm>
            <a:off x="4711654" y="2522733"/>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②消費の流出率</a:t>
            </a:r>
          </a:p>
        </p:txBody>
      </p:sp>
      <p:sp>
        <p:nvSpPr>
          <p:cNvPr id="13" name="正方形/長方形 12"/>
          <p:cNvSpPr/>
          <p:nvPr/>
        </p:nvSpPr>
        <p:spPr>
          <a:xfrm>
            <a:off x="416129" y="6007865"/>
            <a:ext cx="3644190" cy="307777"/>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注）地域内消費額は、地域内の民間消費</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誰が消費したかは問わない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endParaRPr lang="en-US" altLang="ja-JP" sz="700" dirty="0">
              <a:latin typeface="Meiryo UI" panose="020B0604030504040204" pitchFamily="50" charset="-128"/>
              <a:ea typeface="Meiryo UI" panose="020B0604030504040204" pitchFamily="50" charset="-128"/>
            </a:endParaRPr>
          </a:p>
          <a:p>
            <a:pPr marL="182563" indent="-182563" algn="just"/>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地域住民消費額は、地域住民の民間消費</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どこで消費したかは問わない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p>
        </p:txBody>
      </p:sp>
      <p:sp>
        <p:nvSpPr>
          <p:cNvPr id="18" name="正方形/長方形 17"/>
          <p:cNvSpPr/>
          <p:nvPr/>
        </p:nvSpPr>
        <p:spPr>
          <a:xfrm>
            <a:off x="4925546" y="6000374"/>
            <a:ext cx="3761254" cy="307777"/>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注）消費の流出率（％）＝（地域住民消費額－地域内消費額）／地域内消費額</a:t>
            </a:r>
            <a:r>
              <a:rPr lang="en-US" altLang="ja-JP" sz="700" dirty="0">
                <a:latin typeface="Meiryo UI" panose="020B0604030504040204" pitchFamily="50" charset="-128"/>
                <a:ea typeface="Meiryo UI" panose="020B0604030504040204" pitchFamily="50" charset="-128"/>
              </a:rPr>
              <a:t>×100</a:t>
            </a:r>
          </a:p>
          <a:p>
            <a:pPr marL="182563" indent="-182563" algn="just"/>
            <a:r>
              <a:rPr lang="ja-JP" altLang="en-US" sz="700" dirty="0">
                <a:latin typeface="Meiryo UI" panose="020B0604030504040204" pitchFamily="50" charset="-128"/>
                <a:ea typeface="Meiryo UI" panose="020B0604030504040204" pitchFamily="50" charset="-128"/>
              </a:rPr>
              <a:t>        流出</a:t>
            </a:r>
            <a:r>
              <a:rPr lang="ja-JP" altLang="ja-JP" sz="700" dirty="0">
                <a:latin typeface="Meiryo UI" panose="020B0604030504040204" pitchFamily="50" charset="-128"/>
                <a:ea typeface="Meiryo UI" panose="020B0604030504040204" pitchFamily="50" charset="-128"/>
              </a:rPr>
              <a:t>率のマイナスは流入を意味</a:t>
            </a:r>
            <a:r>
              <a:rPr lang="ja-JP" altLang="en-US" sz="700" dirty="0">
                <a:latin typeface="Meiryo UI" panose="020B0604030504040204" pitchFamily="50" charset="-128"/>
                <a:ea typeface="Meiryo UI" panose="020B0604030504040204" pitchFamily="50" charset="-128"/>
              </a:rPr>
              <a:t>する</a:t>
            </a:r>
            <a:r>
              <a:rPr lang="ja-JP" altLang="ja-JP" sz="700" dirty="0">
                <a:latin typeface="Meiryo UI" panose="020B0604030504040204" pitchFamily="50" charset="-128"/>
                <a:ea typeface="Meiryo UI" panose="020B0604030504040204" pitchFamily="50" charset="-128"/>
              </a:rPr>
              <a:t>。</a:t>
            </a:r>
            <a:endParaRPr lang="ja-JP" altLang="en-US" sz="700" dirty="0">
              <a:latin typeface="Meiryo UI" panose="020B0604030504040204" pitchFamily="50" charset="-128"/>
              <a:ea typeface="Meiryo UI" panose="020B0604030504040204" pitchFamily="50" charset="-128"/>
            </a:endParaRPr>
          </a:p>
        </p:txBody>
      </p:sp>
      <p:sp>
        <p:nvSpPr>
          <p:cNvPr id="20" name="テキスト ボックス 19"/>
          <p:cNvSpPr txBox="1"/>
          <p:nvPr/>
        </p:nvSpPr>
        <p:spPr>
          <a:xfrm>
            <a:off x="1585805" y="4753954"/>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21" name="正方形/長方形 20"/>
          <p:cNvSpPr/>
          <p:nvPr/>
        </p:nvSpPr>
        <p:spPr bwMode="auto">
          <a:xfrm>
            <a:off x="4711654" y="185016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消費の流出率は○○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であり流入している。流入率は県や人口同規模地域と比較して○○水準である。</a:t>
            </a:r>
          </a:p>
        </p:txBody>
      </p:sp>
      <p:sp>
        <p:nvSpPr>
          <p:cNvPr id="23" name="テキスト ボックス 22"/>
          <p:cNvSpPr txBox="1"/>
          <p:nvPr/>
        </p:nvSpPr>
        <p:spPr>
          <a:xfrm>
            <a:off x="5516146" y="5208710"/>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4" name="テキスト ボックス 23"/>
          <p:cNvSpPr txBox="1"/>
          <p:nvPr/>
        </p:nvSpPr>
        <p:spPr>
          <a:xfrm>
            <a:off x="6447449" y="3853461"/>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7378753" y="4104930"/>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8" name="テキスト ボックス 25"/>
          <p:cNvSpPr txBox="1"/>
          <p:nvPr/>
        </p:nvSpPr>
        <p:spPr>
          <a:xfrm>
            <a:off x="8310057" y="2986897"/>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cxnSp>
        <p:nvCxnSpPr>
          <p:cNvPr id="17" name="直線コネクタ 1"/>
          <p:cNvCxnSpPr/>
          <p:nvPr/>
        </p:nvCxnSpPr>
        <p:spPr bwMode="auto">
          <a:xfrm flipV="1">
            <a:off x="1963343" y="4177817"/>
            <a:ext cx="1895290"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2" name="直線コネクタ 2"/>
          <p:cNvCxnSpPr/>
          <p:nvPr/>
        </p:nvCxnSpPr>
        <p:spPr bwMode="auto">
          <a:xfrm flipV="1">
            <a:off x="1205227" y="3440079"/>
            <a:ext cx="2653406" cy="0"/>
          </a:xfrm>
          <a:prstGeom prst="line">
            <a:avLst/>
          </a:prstGeom>
          <a:noFill/>
          <a:ln w="12700" cap="flat" cmpd="sng" algn="ctr">
            <a:solidFill>
              <a:schemeClr val="bg1">
                <a:lumMod val="50000"/>
              </a:schemeClr>
            </a:solidFill>
            <a:prstDash val="dash"/>
            <a:round/>
            <a:headEnd type="none" w="med" len="med"/>
            <a:tailEnd type="none" w="med" len="med"/>
          </a:ln>
          <a:effectLst/>
        </p:spPr>
      </p:cxnSp>
      <p:sp>
        <p:nvSpPr>
          <p:cNvPr id="26" name="正方形/長方形 25"/>
          <p:cNvSpPr/>
          <p:nvPr/>
        </p:nvSpPr>
        <p:spPr>
          <a:xfrm>
            <a:off x="216065" y="6367639"/>
            <a:ext cx="324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「国民経済計算」、「県民経済計算」、「国勢調査」等より作成</a:t>
            </a:r>
          </a:p>
        </p:txBody>
      </p:sp>
      <p:sp>
        <p:nvSpPr>
          <p:cNvPr id="27" name="正方形/長方形 26"/>
          <p:cNvSpPr/>
          <p:nvPr/>
        </p:nvSpPr>
        <p:spPr>
          <a:xfrm>
            <a:off x="4925546" y="6241729"/>
            <a:ext cx="3816000" cy="200055"/>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注）全国の流出額はゼロであるが、ここでは市区町村別の流出率の平均値を全国の流出率としている。</a:t>
            </a:r>
          </a:p>
        </p:txBody>
      </p:sp>
      <p:sp>
        <p:nvSpPr>
          <p:cNvPr id="29" name="Rectangle 3">
            <a:extLst>
              <a:ext uri="{FF2B5EF4-FFF2-40B4-BE49-F238E27FC236}">
                <a16:creationId xmlns:a16="http://schemas.microsoft.com/office/drawing/2014/main" id="{74ECCAB3-2323-4EC3-8DD2-99105334DE6D}"/>
              </a:ext>
            </a:extLst>
          </p:cNvPr>
          <p:cNvSpPr>
            <a:spLocks noChangeArrowheads="1"/>
          </p:cNvSpPr>
          <p:nvPr/>
        </p:nvSpPr>
        <p:spPr bwMode="auto">
          <a:xfrm>
            <a:off x="820109" y="641529"/>
            <a:ext cx="8280000" cy="114118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消費面では、地域の住民の消費が地域内外のどこで消費されているかを把握する。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地域内消費額と地域住民消費額を比較し、消費の流出・流入状況を把握する。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次に、消費の流出率を県や人口同規模地域と比較して、どの程度の流出水準であるかを把握する。</a:t>
            </a:r>
          </a:p>
        </p:txBody>
      </p:sp>
      <p:sp>
        <p:nvSpPr>
          <p:cNvPr id="30" name="テキスト ボックス 29">
            <a:extLst>
              <a:ext uri="{FF2B5EF4-FFF2-40B4-BE49-F238E27FC236}">
                <a16:creationId xmlns:a16="http://schemas.microsoft.com/office/drawing/2014/main" id="{392A0342-3C7C-4236-82F7-7B54D923E91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1" name="正方形/長方形 31">
            <a:extLst>
              <a:ext uri="{FF2B5EF4-FFF2-40B4-BE49-F238E27FC236}">
                <a16:creationId xmlns:a16="http://schemas.microsoft.com/office/drawing/2014/main" id="{119DD59D-2719-4519-93E4-ABF9F50F051F}"/>
              </a:ext>
            </a:extLst>
          </p:cNvPr>
          <p:cNvSpPr/>
          <p:nvPr/>
        </p:nvSpPr>
        <p:spPr bwMode="auto">
          <a:xfrm>
            <a:off x="1109730" y="152435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443005906"/>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a:t>
            </a:r>
            <a:r>
              <a:rPr lang="en-US" altLang="ja-JP" dirty="0"/>
              <a:t>1</a:t>
            </a:r>
            <a:r>
              <a:rPr lang="ja-JP" altLang="en-US" dirty="0"/>
              <a:t>人当たりの消費水準の分析</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788492"/>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昼間人口１人当たり消費額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は、全国、県より低いが、人口同規模地域と比較して○○水準である。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44</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46600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①昼間人口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人当たり消費額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従業地ベース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1" name="正方形/長方形 10"/>
          <p:cNvSpPr>
            <a:spLocks noChangeArrowheads="1"/>
          </p:cNvSpPr>
          <p:nvPr/>
        </p:nvSpPr>
        <p:spPr bwMode="auto">
          <a:xfrm>
            <a:off x="4711654" y="246600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人当たり消費額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居住地ベース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7" name="正方形/長方形 16"/>
          <p:cNvSpPr/>
          <p:nvPr/>
        </p:nvSpPr>
        <p:spPr>
          <a:xfrm>
            <a:off x="338631" y="6123377"/>
            <a:ext cx="3600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注）消費額は、地域内の民間消費</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誰が消費したかは問わない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endParaRPr lang="en-US" altLang="ja-JP" sz="800" dirty="0">
              <a:latin typeface="Meiryo UI" panose="020B0604030504040204" pitchFamily="50" charset="-128"/>
              <a:ea typeface="Meiryo UI" panose="020B0604030504040204" pitchFamily="50" charset="-128"/>
            </a:endParaRPr>
          </a:p>
        </p:txBody>
      </p:sp>
      <p:sp>
        <p:nvSpPr>
          <p:cNvPr id="18" name="正方形/長方形 17"/>
          <p:cNvSpPr/>
          <p:nvPr/>
        </p:nvSpPr>
        <p:spPr>
          <a:xfrm>
            <a:off x="4928465" y="6123377"/>
            <a:ext cx="3600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注）消費額は、地域住民の民間消費</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どこで消費したかは問わない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p>
        </p:txBody>
      </p:sp>
      <p:sp>
        <p:nvSpPr>
          <p:cNvPr id="20" name="正方形/長方形 19"/>
          <p:cNvSpPr/>
          <p:nvPr/>
        </p:nvSpPr>
        <p:spPr bwMode="auto">
          <a:xfrm>
            <a:off x="4711654" y="1788492"/>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夜間人口１人当たり消費額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居住地ベース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2" name="正方形/長方形 11"/>
          <p:cNvSpPr/>
          <p:nvPr/>
        </p:nvSpPr>
        <p:spPr>
          <a:xfrm>
            <a:off x="252000" y="6359951"/>
            <a:ext cx="36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「国民経済計算」、「県民経済計算」、「国勢調査」等より作成</a:t>
            </a:r>
          </a:p>
        </p:txBody>
      </p:sp>
      <p:sp>
        <p:nvSpPr>
          <p:cNvPr id="13" name="Rectangle 3">
            <a:extLst>
              <a:ext uri="{FF2B5EF4-FFF2-40B4-BE49-F238E27FC236}">
                <a16:creationId xmlns:a16="http://schemas.microsoft.com/office/drawing/2014/main" id="{1B03F62C-49C6-4203-9783-A8427B02F6D2}"/>
              </a:ext>
            </a:extLst>
          </p:cNvPr>
          <p:cNvSpPr>
            <a:spLocks noChangeArrowheads="1"/>
          </p:cNvSpPr>
          <p:nvPr/>
        </p:nvSpPr>
        <p:spPr bwMode="auto">
          <a:xfrm>
            <a:off x="820109" y="651318"/>
            <a:ext cx="8139600" cy="1043154"/>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消費額は、地域の昼間人口や夜間人口の規模にも依存するため、ここでは、地域内消費額を昼間人口で、地域住民消費額を夜間人口で除した１人当たりの消費水準を作成し、全国や県と比較してどの程度の消費水準である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特に、従業地ベースと居住地ベースでの</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人当たりの消費額を比較することで、消費の分布を把握することが可能である。</a:t>
            </a:r>
          </a:p>
        </p:txBody>
      </p:sp>
      <p:sp>
        <p:nvSpPr>
          <p:cNvPr id="19" name="テキスト ボックス 18">
            <a:extLst>
              <a:ext uri="{FF2B5EF4-FFF2-40B4-BE49-F238E27FC236}">
                <a16:creationId xmlns:a16="http://schemas.microsoft.com/office/drawing/2014/main" id="{7028C2FD-4D37-430B-B080-8281B5609CC5}"/>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1" name="正方形/長方形 31">
            <a:extLst>
              <a:ext uri="{FF2B5EF4-FFF2-40B4-BE49-F238E27FC236}">
                <a16:creationId xmlns:a16="http://schemas.microsoft.com/office/drawing/2014/main" id="{B081E51F-7955-4D33-97D4-4A52D466CD10}"/>
              </a:ext>
            </a:extLst>
          </p:cNvPr>
          <p:cNvSpPr/>
          <p:nvPr/>
        </p:nvSpPr>
        <p:spPr bwMode="auto">
          <a:xfrm>
            <a:off x="1120365" y="142965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539361579"/>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4000" kern="1200" dirty="0">
                <a:solidFill>
                  <a:schemeClr val="tx1">
                    <a:lumMod val="75000"/>
                    <a:lumOff val="25000"/>
                  </a:schemeClr>
                </a:solidFill>
                <a:cs typeface="+mn-cs"/>
              </a:rPr>
              <a:t>４</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２</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投資の分析</a:t>
            </a: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45</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F4ED0FCB-6176-4C33-951C-7F0566C5E704}"/>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8330701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（１）地域内に投資需要があるか</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673043"/>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地域内で投資される額が、地域住民・企業が投資する額よりも○○億円程度少なく、投資が○○している。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46</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334741"/>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①地域内への投資需要と投資額</a:t>
            </a:r>
          </a:p>
        </p:txBody>
      </p:sp>
      <p:sp>
        <p:nvSpPr>
          <p:cNvPr id="11" name="正方形/長方形 10"/>
          <p:cNvSpPr>
            <a:spLocks noChangeArrowheads="1"/>
          </p:cNvSpPr>
          <p:nvPr/>
        </p:nvSpPr>
        <p:spPr bwMode="auto">
          <a:xfrm>
            <a:off x="4711654" y="2334741"/>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②投資の流出率</a:t>
            </a:r>
          </a:p>
        </p:txBody>
      </p:sp>
      <p:sp>
        <p:nvSpPr>
          <p:cNvPr id="13" name="正方形/長方形 12"/>
          <p:cNvSpPr/>
          <p:nvPr/>
        </p:nvSpPr>
        <p:spPr>
          <a:xfrm>
            <a:off x="292745" y="5870165"/>
            <a:ext cx="4036188" cy="523220"/>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a:t>
            </a:r>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投資額＝総固定資本形成</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民間</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＋在庫純増</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民間</a:t>
            </a:r>
            <a:r>
              <a:rPr lang="en-US" altLang="ja-JP" sz="700" dirty="0">
                <a:latin typeface="Meiryo UI" panose="020B0604030504040204" pitchFamily="50" charset="-128"/>
                <a:ea typeface="Meiryo UI" panose="020B0604030504040204" pitchFamily="50" charset="-128"/>
              </a:rPr>
              <a:t>)</a:t>
            </a:r>
          </a:p>
          <a:p>
            <a:pPr marL="182563" indent="-182563" algn="just"/>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地域内投資額は、地域内の投資額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誰が投資したかは問わない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endParaRPr lang="en-US" altLang="ja-JP" sz="700" dirty="0">
              <a:latin typeface="Meiryo UI" panose="020B0604030504040204" pitchFamily="50" charset="-128"/>
              <a:ea typeface="Meiryo UI" panose="020B0604030504040204" pitchFamily="50" charset="-128"/>
            </a:endParaRPr>
          </a:p>
          <a:p>
            <a:pPr marL="182563" indent="-182563" algn="just"/>
            <a:r>
              <a:rPr lang="en-US" altLang="ja-JP" sz="700" dirty="0">
                <a:latin typeface="Meiryo UI" panose="020B0604030504040204" pitchFamily="50" charset="-128"/>
                <a:ea typeface="Meiryo UI" panose="020B0604030504040204" pitchFamily="50" charset="-128"/>
              </a:rPr>
              <a:t>	</a:t>
            </a:r>
            <a:r>
              <a:rPr lang="zh-TW" altLang="en-US" sz="700" dirty="0">
                <a:latin typeface="Meiryo UI" panose="020B0604030504040204" pitchFamily="50" charset="-128"/>
                <a:ea typeface="Meiryo UI" panose="020B0604030504040204" pitchFamily="50" charset="-128"/>
              </a:rPr>
              <a:t>地域企業等投資</a:t>
            </a:r>
            <a:r>
              <a:rPr lang="ja-JP" altLang="en-US" sz="700" dirty="0">
                <a:latin typeface="Meiryo UI" panose="020B0604030504040204" pitchFamily="50" charset="-128"/>
                <a:ea typeface="Meiryo UI" panose="020B0604030504040204" pitchFamily="50" charset="-128"/>
              </a:rPr>
              <a:t>額は、地域内の企業・住民の投資額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どこに投資したかは問わない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endParaRPr lang="en-US" altLang="ja-JP" sz="700" dirty="0">
              <a:latin typeface="Meiryo UI" panose="020B0604030504040204" pitchFamily="50" charset="-128"/>
              <a:ea typeface="Meiryo UI" panose="020B0604030504040204" pitchFamily="50" charset="-128"/>
            </a:endParaRPr>
          </a:p>
          <a:p>
            <a:pPr marL="182563" indent="-182563" algn="just"/>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投資額は年次による額の変動が大きい点に留意する必要がある。</a:t>
            </a:r>
            <a:r>
              <a:rPr lang="en-US" altLang="ja-JP" sz="700" dirty="0">
                <a:latin typeface="Meiryo UI" panose="020B0604030504040204" pitchFamily="50" charset="-128"/>
                <a:ea typeface="Meiryo UI" panose="020B0604030504040204" pitchFamily="50" charset="-128"/>
              </a:rPr>
              <a:t>	</a:t>
            </a:r>
          </a:p>
        </p:txBody>
      </p:sp>
      <p:sp>
        <p:nvSpPr>
          <p:cNvPr id="17" name="正方形/長方形 16"/>
          <p:cNvSpPr/>
          <p:nvPr/>
        </p:nvSpPr>
        <p:spPr>
          <a:xfrm>
            <a:off x="4925546" y="5891249"/>
            <a:ext cx="3606396" cy="307777"/>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注）投資の流出率（％）＝</a:t>
            </a:r>
            <a:r>
              <a:rPr lang="en-US" altLang="ja-JP" sz="700" dirty="0">
                <a:latin typeface="Meiryo UI" panose="020B0604030504040204" pitchFamily="50" charset="-128"/>
                <a:ea typeface="Meiryo UI" panose="020B0604030504040204" pitchFamily="50" charset="-128"/>
              </a:rPr>
              <a:t>(</a:t>
            </a:r>
            <a:r>
              <a:rPr lang="zh-TW" altLang="en-US" sz="700" dirty="0">
                <a:latin typeface="Meiryo UI" panose="020B0604030504040204" pitchFamily="50" charset="-128"/>
                <a:ea typeface="Meiryo UI" panose="020B0604030504040204" pitchFamily="50" charset="-128"/>
              </a:rPr>
              <a:t>地域企業等投資</a:t>
            </a:r>
            <a:r>
              <a:rPr lang="ja-JP" altLang="en-US" sz="700" dirty="0">
                <a:latin typeface="Meiryo UI" panose="020B0604030504040204" pitchFamily="50" charset="-128"/>
                <a:ea typeface="Meiryo UI" panose="020B0604030504040204" pitchFamily="50" charset="-128"/>
              </a:rPr>
              <a:t>額－地域内投資額</a:t>
            </a:r>
            <a:r>
              <a:rPr lang="en-US" altLang="ja-JP" sz="700" dirty="0">
                <a:latin typeface="Meiryo UI" panose="020B0604030504040204" pitchFamily="50" charset="-128"/>
                <a:ea typeface="Meiryo UI" panose="020B0604030504040204" pitchFamily="50" charset="-128"/>
              </a:rPr>
              <a:t>) / </a:t>
            </a:r>
            <a:r>
              <a:rPr lang="ja-JP" altLang="en-US" sz="700" dirty="0">
                <a:latin typeface="Meiryo UI" panose="020B0604030504040204" pitchFamily="50" charset="-128"/>
                <a:ea typeface="Meiryo UI" panose="020B0604030504040204" pitchFamily="50" charset="-128"/>
              </a:rPr>
              <a:t>地域内投資額 </a:t>
            </a:r>
            <a:r>
              <a:rPr lang="en-US" altLang="ja-JP" sz="700" dirty="0">
                <a:latin typeface="Meiryo UI" panose="020B0604030504040204" pitchFamily="50" charset="-128"/>
                <a:ea typeface="Meiryo UI" panose="020B0604030504040204" pitchFamily="50" charset="-128"/>
              </a:rPr>
              <a:t>×100</a:t>
            </a:r>
          </a:p>
          <a:p>
            <a:pPr marL="182563" indent="-182563" algn="just"/>
            <a:r>
              <a:rPr lang="ja-JP" altLang="en-US" sz="700" dirty="0">
                <a:latin typeface="Meiryo UI" panose="020B0604030504040204" pitchFamily="50" charset="-128"/>
                <a:ea typeface="Meiryo UI" panose="020B0604030504040204" pitchFamily="50" charset="-128"/>
              </a:rPr>
              <a:t>　　　流出率のマイナスは流入を意味する。</a:t>
            </a:r>
          </a:p>
        </p:txBody>
      </p:sp>
      <p:sp>
        <p:nvSpPr>
          <p:cNvPr id="20" name="テキスト ボックス 19"/>
          <p:cNvSpPr txBox="1"/>
          <p:nvPr/>
        </p:nvSpPr>
        <p:spPr>
          <a:xfrm>
            <a:off x="1585805" y="4831131"/>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地域外へ</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▲▲億円の流出</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21" name="正方形/長方形 20"/>
          <p:cNvSpPr/>
          <p:nvPr/>
        </p:nvSpPr>
        <p:spPr bwMode="auto">
          <a:xfrm>
            <a:off x="4711654" y="1673043"/>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投資の流出率は○○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であり流出している。流出率は県や人口同規模地域と比較して○○水準である。</a:t>
            </a:r>
          </a:p>
        </p:txBody>
      </p:sp>
      <p:cxnSp>
        <p:nvCxnSpPr>
          <p:cNvPr id="19" name="直線コネクタ 1"/>
          <p:cNvCxnSpPr/>
          <p:nvPr/>
        </p:nvCxnSpPr>
        <p:spPr bwMode="auto">
          <a:xfrm flipV="1">
            <a:off x="1980142" y="3247783"/>
            <a:ext cx="1882367"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5" name="直線コネクタ 2"/>
          <p:cNvCxnSpPr/>
          <p:nvPr/>
        </p:nvCxnSpPr>
        <p:spPr bwMode="auto">
          <a:xfrm flipV="1">
            <a:off x="1227195" y="4160291"/>
            <a:ext cx="2635315" cy="0"/>
          </a:xfrm>
          <a:prstGeom prst="line">
            <a:avLst/>
          </a:prstGeom>
          <a:noFill/>
          <a:ln w="12700" cap="flat" cmpd="sng" algn="ctr">
            <a:solidFill>
              <a:schemeClr val="bg1">
                <a:lumMod val="50000"/>
              </a:schemeClr>
            </a:solidFill>
            <a:prstDash val="dash"/>
            <a:round/>
            <a:headEnd type="none" w="med" len="med"/>
            <a:tailEnd type="none" w="med" len="med"/>
          </a:ln>
          <a:effectLst/>
        </p:spPr>
      </p:cxnSp>
      <p:sp>
        <p:nvSpPr>
          <p:cNvPr id="26" name="正方形/長方形 25"/>
          <p:cNvSpPr/>
          <p:nvPr/>
        </p:nvSpPr>
        <p:spPr>
          <a:xfrm>
            <a:off x="288000" y="6369295"/>
            <a:ext cx="36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「国民経済計算」、「県民経済計算」、「市町村別決算状況調」等より作成</a:t>
            </a:r>
          </a:p>
        </p:txBody>
      </p:sp>
      <p:sp>
        <p:nvSpPr>
          <p:cNvPr id="27" name="テキスト ボックス 22"/>
          <p:cNvSpPr txBox="1"/>
          <p:nvPr/>
        </p:nvSpPr>
        <p:spPr>
          <a:xfrm>
            <a:off x="5534434" y="3071784"/>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dirty="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sp>
        <p:nvSpPr>
          <p:cNvPr id="28" name="テキスト ボックス 23"/>
          <p:cNvSpPr txBox="1"/>
          <p:nvPr/>
        </p:nvSpPr>
        <p:spPr>
          <a:xfrm>
            <a:off x="6465738" y="4950628"/>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9" name="テキスト ボックス 24"/>
          <p:cNvSpPr txBox="1"/>
          <p:nvPr/>
        </p:nvSpPr>
        <p:spPr>
          <a:xfrm>
            <a:off x="7397042" y="3513888"/>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dirty="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sp>
        <p:nvSpPr>
          <p:cNvPr id="30" name="テキスト ボックス 25"/>
          <p:cNvSpPr txBox="1"/>
          <p:nvPr/>
        </p:nvSpPr>
        <p:spPr>
          <a:xfrm>
            <a:off x="8328345" y="3460104"/>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dirty="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sp>
        <p:nvSpPr>
          <p:cNvPr id="22" name="正方形/長方形 21"/>
          <p:cNvSpPr/>
          <p:nvPr/>
        </p:nvSpPr>
        <p:spPr>
          <a:xfrm>
            <a:off x="4925546" y="6124586"/>
            <a:ext cx="3816000" cy="200055"/>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注）全国の流出額はゼロであるが、ここでは市区町村別の流出率の平均値を全国の流出率としている。</a:t>
            </a:r>
          </a:p>
        </p:txBody>
      </p:sp>
      <p:sp>
        <p:nvSpPr>
          <p:cNvPr id="23" name="Rectangle 3">
            <a:extLst>
              <a:ext uri="{FF2B5EF4-FFF2-40B4-BE49-F238E27FC236}">
                <a16:creationId xmlns:a16="http://schemas.microsoft.com/office/drawing/2014/main" id="{AB745D89-B551-4144-8EDB-52327E27ED13}"/>
              </a:ext>
            </a:extLst>
          </p:cNvPr>
          <p:cNvSpPr>
            <a:spLocks noChangeArrowheads="1"/>
          </p:cNvSpPr>
          <p:nvPr/>
        </p:nvSpPr>
        <p:spPr bwMode="auto">
          <a:xfrm>
            <a:off x="820109" y="642998"/>
            <a:ext cx="8280000" cy="96035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投資面では、地域の企業への投資額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地域内投資額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と地域内の企業・住民が投資した額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地域企業等投資額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を比較し、投資が地域から流出しているか否かを把握する。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また、投資の流出率を県や人口同規模地域と比較して、どの程度の流出水準であるかを把握する。</a:t>
            </a:r>
          </a:p>
        </p:txBody>
      </p:sp>
      <p:sp>
        <p:nvSpPr>
          <p:cNvPr id="24" name="テキスト ボックス 23">
            <a:extLst>
              <a:ext uri="{FF2B5EF4-FFF2-40B4-BE49-F238E27FC236}">
                <a16:creationId xmlns:a16="http://schemas.microsoft.com/office/drawing/2014/main" id="{5E0291E1-9176-4863-AC16-BD1673433A4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1" name="正方形/長方形 31">
            <a:extLst>
              <a:ext uri="{FF2B5EF4-FFF2-40B4-BE49-F238E27FC236}">
                <a16:creationId xmlns:a16="http://schemas.microsoft.com/office/drawing/2014/main" id="{FD8FB1AC-B29C-4D35-8366-A5720D469584}"/>
              </a:ext>
            </a:extLst>
          </p:cNvPr>
          <p:cNvSpPr/>
          <p:nvPr/>
        </p:nvSpPr>
        <p:spPr bwMode="auto">
          <a:xfrm>
            <a:off x="1109730" y="1374520"/>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242631466"/>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a:t>
            </a:r>
            <a:r>
              <a:rPr lang="en-US" altLang="ja-JP" dirty="0"/>
              <a:t>1</a:t>
            </a:r>
            <a:r>
              <a:rPr lang="ja-JP" altLang="en-US" dirty="0"/>
              <a:t>人当たりの投資水準の分析</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78611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従業者１人当たり投資額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47</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44314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①従業者</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人当たり投資額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従業地ベース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1" name="正方形/長方形 10"/>
          <p:cNvSpPr>
            <a:spLocks noChangeArrowheads="1"/>
          </p:cNvSpPr>
          <p:nvPr/>
        </p:nvSpPr>
        <p:spPr bwMode="auto">
          <a:xfrm>
            <a:off x="4778329" y="244314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人当たり投資額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居住地ベース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7" name="正方形/長方形 16"/>
          <p:cNvSpPr/>
          <p:nvPr/>
        </p:nvSpPr>
        <p:spPr>
          <a:xfrm>
            <a:off x="313711" y="5897146"/>
            <a:ext cx="4428000" cy="461665"/>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注）投資額＝総固定資本形成</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＋在庫純増</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ここでの投資額は、地域内の投資額</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誰が投資したかは問わない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を表し、</a:t>
            </a:r>
            <a:endParaRPr lang="en-US" altLang="ja-JP" sz="800" dirty="0">
              <a:latin typeface="Meiryo UI" panose="020B0604030504040204" pitchFamily="50" charset="-128"/>
              <a:ea typeface="Meiryo UI" panose="020B0604030504040204" pitchFamily="50" charset="-128"/>
            </a:endParaRP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地域内の企業が域外の工場等に設置した生産設備は含まれない。</a:t>
            </a:r>
            <a:endParaRPr lang="en-US" altLang="ja-JP" sz="800" dirty="0">
              <a:latin typeface="Meiryo UI" panose="020B0604030504040204" pitchFamily="50" charset="-128"/>
              <a:ea typeface="Meiryo UI" panose="020B0604030504040204" pitchFamily="50" charset="-128"/>
            </a:endParaRPr>
          </a:p>
        </p:txBody>
      </p:sp>
      <p:sp>
        <p:nvSpPr>
          <p:cNvPr id="18" name="正方形/長方形 17"/>
          <p:cNvSpPr/>
          <p:nvPr/>
        </p:nvSpPr>
        <p:spPr>
          <a:xfrm>
            <a:off x="4894041" y="5897146"/>
            <a:ext cx="3960000" cy="461665"/>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注）投資額＝総固定資本形成</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＋在庫品増加</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ここでの投資額は、地域内の企業・住民の投資額</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どこに投資したかは問わない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を表し、</a:t>
            </a:r>
            <a:endParaRPr lang="en-US" altLang="ja-JP" sz="800" dirty="0">
              <a:latin typeface="Meiryo UI" panose="020B0604030504040204" pitchFamily="50" charset="-128"/>
              <a:ea typeface="Meiryo UI" panose="020B0604030504040204" pitchFamily="50" charset="-128"/>
            </a:endParaRP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域外の企業が地域内の工場等に設置した生産設備は含まれない。</a:t>
            </a:r>
            <a:endParaRPr lang="en-US" altLang="ja-JP" sz="800" dirty="0">
              <a:latin typeface="Meiryo UI" panose="020B0604030504040204" pitchFamily="50" charset="-128"/>
              <a:ea typeface="Meiryo UI" panose="020B0604030504040204" pitchFamily="50" charset="-128"/>
            </a:endParaRPr>
          </a:p>
        </p:txBody>
      </p:sp>
      <p:sp>
        <p:nvSpPr>
          <p:cNvPr id="20" name="正方形/長方形 19"/>
          <p:cNvSpPr/>
          <p:nvPr/>
        </p:nvSpPr>
        <p:spPr bwMode="auto">
          <a:xfrm>
            <a:off x="4778329" y="178611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居住地ベース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9" name="正方形/長方形 18"/>
          <p:cNvSpPr/>
          <p:nvPr/>
        </p:nvSpPr>
        <p:spPr>
          <a:xfrm>
            <a:off x="249576" y="6359329"/>
            <a:ext cx="432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「国民経済計算」、「県民経済計算」、「市町村別決算状況調」等より作成</a:t>
            </a:r>
          </a:p>
        </p:txBody>
      </p:sp>
      <p:sp>
        <p:nvSpPr>
          <p:cNvPr id="13" name="Rectangle 3">
            <a:extLst>
              <a:ext uri="{FF2B5EF4-FFF2-40B4-BE49-F238E27FC236}">
                <a16:creationId xmlns:a16="http://schemas.microsoft.com/office/drawing/2014/main" id="{EF311F99-A283-4364-B199-1BF9C60583DF}"/>
              </a:ext>
            </a:extLst>
          </p:cNvPr>
          <p:cNvSpPr>
            <a:spLocks noChangeArrowheads="1"/>
          </p:cNvSpPr>
          <p:nvPr/>
        </p:nvSpPr>
        <p:spPr bwMode="auto">
          <a:xfrm>
            <a:off x="819038" y="634621"/>
            <a:ext cx="8280000" cy="108512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１人当たりの投資額より、地域の投資が適正な水準であるか否かを把握する。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まず、従業者１人当たりの地域内の投資額を全国や県、人口同規模地域と比較し、地域内の投資水準を把握する。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また、夜間人口１人当たりの地域企業の投資額を全国や県、人口同規模地域と比較し、地域住民の投資水準を把握する。</a:t>
            </a:r>
          </a:p>
        </p:txBody>
      </p:sp>
      <p:sp>
        <p:nvSpPr>
          <p:cNvPr id="21" name="テキスト ボックス 20">
            <a:extLst>
              <a:ext uri="{FF2B5EF4-FFF2-40B4-BE49-F238E27FC236}">
                <a16:creationId xmlns:a16="http://schemas.microsoft.com/office/drawing/2014/main" id="{E1FCBF81-5134-46F4-88C7-1DBBAF448E3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2" name="正方形/長方形 31">
            <a:extLst>
              <a:ext uri="{FF2B5EF4-FFF2-40B4-BE49-F238E27FC236}">
                <a16:creationId xmlns:a16="http://schemas.microsoft.com/office/drawing/2014/main" id="{E7C42884-F8B3-4E1D-A933-C3D56049B30F}"/>
              </a:ext>
            </a:extLst>
          </p:cNvPr>
          <p:cNvSpPr/>
          <p:nvPr/>
        </p:nvSpPr>
        <p:spPr bwMode="auto">
          <a:xfrm>
            <a:off x="1120365" y="147823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39487933"/>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098445"/>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４－３．エネルギー収支の分析</a:t>
            </a:r>
            <a:endParaRPr lang="en-US" altLang="ja-JP" sz="4000" dirty="0">
              <a:solidFill>
                <a:schemeClr val="tx1">
                  <a:lumMod val="75000"/>
                  <a:lumOff val="25000"/>
                </a:schemeClr>
              </a:solidFill>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48</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A852A47A-3559-439C-9020-837D2F4E628A}"/>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352964601"/>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エネルギー収支の分析</a:t>
            </a:r>
          </a:p>
        </p:txBody>
      </p:sp>
      <p:sp>
        <p:nvSpPr>
          <p:cNvPr id="6" name="正方形/長方形 5"/>
          <p:cNvSpPr/>
          <p:nvPr/>
        </p:nvSpPr>
        <p:spPr bwMode="auto">
          <a:xfrm>
            <a:off x="186551" y="2145678"/>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エネルギー収支は○○億円であり赤字となっている。エネルギーの内訳別では、○○の赤字が大きい。</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49</a:t>
            </a:fld>
            <a:endParaRPr lang="en-US" altLang="ja-JP" b="1" dirty="0">
              <a:latin typeface="Meiryo UI" pitchFamily="50" charset="-128"/>
              <a:ea typeface="Meiryo UI" pitchFamily="50" charset="-128"/>
            </a:endParaRPr>
          </a:p>
        </p:txBody>
      </p:sp>
      <p:sp>
        <p:nvSpPr>
          <p:cNvPr id="12" name="正方形/長方形 11"/>
          <p:cNvSpPr>
            <a:spLocks noChangeArrowheads="1"/>
          </p:cNvSpPr>
          <p:nvPr/>
        </p:nvSpPr>
        <p:spPr bwMode="auto">
          <a:xfrm>
            <a:off x="186551" y="2814008"/>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①エネルギー収支</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1,2</a:t>
            </a:r>
            <a:endParaRPr lang="ja-JP" altLang="en-US" sz="1400" b="1" baseline="30000" dirty="0">
              <a:solidFill>
                <a:schemeClr val="bg1"/>
              </a:solidFill>
              <a:latin typeface="Meiryo UI" pitchFamily="50" charset="-128"/>
              <a:ea typeface="Meiryo UI" pitchFamily="50" charset="-128"/>
            </a:endParaRPr>
          </a:p>
        </p:txBody>
      </p:sp>
      <p:sp>
        <p:nvSpPr>
          <p:cNvPr id="13" name="正方形/長方形 12"/>
          <p:cNvSpPr>
            <a:spLocks noChangeArrowheads="1"/>
          </p:cNvSpPr>
          <p:nvPr/>
        </p:nvSpPr>
        <p:spPr bwMode="auto">
          <a:xfrm>
            <a:off x="4778329" y="2814008"/>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②付加価値に占めるエネルギー収支</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r>
              <a:rPr lang="ja-JP" altLang="en-US" sz="1400" b="1" dirty="0">
                <a:solidFill>
                  <a:schemeClr val="bg1"/>
                </a:solidFill>
                <a:latin typeface="Meiryo UI" pitchFamily="50" charset="-128"/>
                <a:ea typeface="Meiryo UI" pitchFamily="50" charset="-128"/>
              </a:rPr>
              <a:t>の割合</a:t>
            </a:r>
          </a:p>
        </p:txBody>
      </p:sp>
      <p:sp>
        <p:nvSpPr>
          <p:cNvPr id="18" name="正方形/長方形 17"/>
          <p:cNvSpPr/>
          <p:nvPr/>
        </p:nvSpPr>
        <p:spPr bwMode="auto">
          <a:xfrm>
            <a:off x="4778329" y="2145678"/>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付加価値に占めるエネルギー収支の割合は、○○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であり、全国、県、人口同規模地域と比較して赤字の割合が○○。</a:t>
            </a:r>
          </a:p>
        </p:txBody>
      </p:sp>
      <p:sp>
        <p:nvSpPr>
          <p:cNvPr id="19" name="正方形/長方形 18"/>
          <p:cNvSpPr/>
          <p:nvPr/>
        </p:nvSpPr>
        <p:spPr>
          <a:xfrm>
            <a:off x="232117" y="6120388"/>
            <a:ext cx="7378050" cy="33855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a:t>
            </a:r>
            <a:r>
              <a:rPr lang="en-US" altLang="ja-JP" sz="800" dirty="0">
                <a:latin typeface="Meiryo UI" panose="020B0604030504040204" pitchFamily="50" charset="-128"/>
                <a:ea typeface="Meiryo UI" panose="020B0604030504040204" pitchFamily="50" charset="-128"/>
              </a:rPr>
              <a:t>1</a:t>
            </a:r>
            <a:r>
              <a:rPr lang="ja-JP" altLang="en-US" sz="800" dirty="0">
                <a:latin typeface="Meiryo UI" panose="020B0604030504040204" pitchFamily="50" charset="-128"/>
                <a:ea typeface="Meiryo UI" panose="020B0604030504040204" pitchFamily="50" charset="-128"/>
              </a:rPr>
              <a:t>）「石炭・原油・天然ガス」のエネルギー収支は、本</a:t>
            </a:r>
            <a:r>
              <a:rPr lang="en-US" altLang="ja-JP" sz="800" dirty="0">
                <a:latin typeface="Meiryo UI" panose="020B0604030504040204" pitchFamily="50" charset="-128"/>
                <a:ea typeface="Meiryo UI" panose="020B0604030504040204" pitchFamily="50" charset="-128"/>
              </a:rPr>
              <a:t>DB</a:t>
            </a:r>
            <a:r>
              <a:rPr lang="ja-JP" altLang="en-US" sz="800" dirty="0">
                <a:latin typeface="Meiryo UI" panose="020B0604030504040204" pitchFamily="50" charset="-128"/>
                <a:ea typeface="Meiryo UI" panose="020B0604030504040204" pitchFamily="50" charset="-128"/>
              </a:rPr>
              <a:t>の「鉱業」の純移輸出に全国平均の「鉱業」に占める「石炭・原油・天然ガス」の純移輸出の割合を乗じることで推計した。</a:t>
            </a:r>
            <a:endParaRPr lang="en-US" altLang="ja-JP" sz="800" dirty="0">
              <a:latin typeface="Meiryo UI" panose="020B0604030504040204" pitchFamily="50" charset="-128"/>
              <a:ea typeface="Meiryo UI" panose="020B0604030504040204" pitchFamily="50" charset="-128"/>
            </a:endParaRPr>
          </a:p>
          <a:p>
            <a:pPr marL="182563" indent="-182563" algn="just"/>
            <a:r>
              <a:rPr lang="ja-JP" altLang="en-US" sz="800" dirty="0">
                <a:latin typeface="Meiryo UI" pitchFamily="50" charset="-128"/>
                <a:ea typeface="Meiryo UI" pitchFamily="50" charset="-128"/>
              </a:rPr>
              <a:t>注</a:t>
            </a:r>
            <a:r>
              <a:rPr lang="en-US" altLang="ja-JP" sz="800" dirty="0">
                <a:latin typeface="Meiryo UI" panose="020B0604030504040204" pitchFamily="50" charset="-128"/>
                <a:ea typeface="Meiryo UI" panose="020B0604030504040204" pitchFamily="50" charset="-128"/>
              </a:rPr>
              <a:t>2</a:t>
            </a:r>
            <a:r>
              <a:rPr lang="ja-JP" altLang="en-US" sz="800" dirty="0">
                <a:latin typeface="Meiryo UI" pitchFamily="50" charset="-128"/>
                <a:ea typeface="Meiryo UI" pitchFamily="50" charset="-128"/>
              </a:rPr>
              <a:t>）エネルギー収支には原材料利用や本社・営業所等の活動</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非エネルギー</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は含まれない。</a:t>
            </a:r>
            <a:r>
              <a:rPr lang="en-US" altLang="ja-JP" sz="800" dirty="0">
                <a:latin typeface="Meiryo UI" panose="020B0604030504040204" pitchFamily="50" charset="-128"/>
                <a:ea typeface="Meiryo UI" panose="020B0604030504040204" pitchFamily="50" charset="-128"/>
              </a:rPr>
              <a:t>※Ver5.0</a:t>
            </a:r>
            <a:r>
              <a:rPr lang="ja-JP" altLang="en-US" sz="800" dirty="0">
                <a:latin typeface="Meiryo UI" pitchFamily="50" charset="-128"/>
                <a:ea typeface="Meiryo UI" pitchFamily="50" charset="-128"/>
              </a:rPr>
              <a:t>までは含まれる。</a:t>
            </a:r>
            <a:endParaRPr lang="en-US" altLang="ja-JP" sz="800" dirty="0">
              <a:latin typeface="Meiryo UI" pitchFamily="50" charset="-128"/>
              <a:ea typeface="Meiryo UI" pitchFamily="50" charset="-128"/>
            </a:endParaRPr>
          </a:p>
        </p:txBody>
      </p:sp>
      <p:sp>
        <p:nvSpPr>
          <p:cNvPr id="11" name="Rectangle 3"/>
          <p:cNvSpPr>
            <a:spLocks noChangeArrowheads="1"/>
          </p:cNvSpPr>
          <p:nvPr/>
        </p:nvSpPr>
        <p:spPr bwMode="auto">
          <a:xfrm>
            <a:off x="820109" y="661668"/>
            <a:ext cx="8280000" cy="1404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エネルギー収支は、エネルギーの地域外への販売額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移輸出</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から地域外からの購入額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移輸入</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を差し引いたエネルギーの取引に関する収支であり、エネルギー収支の赤字が大きい地域はエネルギーの調達を域外に依存している地域である。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ここではまず、エネルギー収支をエネルギー産業別に確認し、どのエネルギーの取引によってエネルギー収支が赤字または黒字となっているかを確認する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次に、付加価値に占めるエネルギー収支の割合を全国や県、人口同規模地域と比較し、地域経済の規模に対するエネルギー収支の水準を把握する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7" name="テキスト ボックス 1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6" name="正方形/長方形 15"/>
          <p:cNvSpPr/>
          <p:nvPr/>
        </p:nvSpPr>
        <p:spPr>
          <a:xfrm>
            <a:off x="306985" y="6422208"/>
            <a:ext cx="4832418" cy="123111"/>
          </a:xfrm>
          <a:prstGeom prst="rect">
            <a:avLst/>
          </a:prstGeom>
        </p:spPr>
        <p:txBody>
          <a:bodyPr wrap="square" lIns="0" tIns="0" rIns="0" bIns="0">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20" name="正方形/長方形 31">
            <a:extLst>
              <a:ext uri="{FF2B5EF4-FFF2-40B4-BE49-F238E27FC236}">
                <a16:creationId xmlns:a16="http://schemas.microsoft.com/office/drawing/2014/main" id="{F34DE898-C4A3-42E5-8B8E-AF6EE6E5A4DF}"/>
              </a:ext>
            </a:extLst>
          </p:cNvPr>
          <p:cNvSpPr/>
          <p:nvPr/>
        </p:nvSpPr>
        <p:spPr bwMode="auto">
          <a:xfrm>
            <a:off x="6028948" y="182754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93847449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pPr>
              <a:tabLst>
                <a:tab pos="449263" algn="l"/>
              </a:tabLst>
            </a:pPr>
            <a:r>
              <a:rPr kumimoji="1" lang="ja-JP" altLang="en-US" dirty="0">
                <a:latin typeface="Meiryo UI" pitchFamily="50" charset="-128"/>
                <a:ea typeface="Meiryo UI" pitchFamily="50" charset="-128"/>
              </a:rPr>
              <a:t>本</a:t>
            </a:r>
            <a:r>
              <a:rPr kumimoji="1" lang="en-US" altLang="ja-JP" dirty="0">
                <a:latin typeface="Meiryo UI" pitchFamily="50" charset="-128"/>
                <a:ea typeface="Meiryo UI" pitchFamily="50" charset="-128"/>
              </a:rPr>
              <a:t>DB</a:t>
            </a:r>
            <a:r>
              <a:rPr kumimoji="1" lang="ja-JP" altLang="en-US" dirty="0">
                <a:latin typeface="Meiryo UI" pitchFamily="50" charset="-128"/>
                <a:ea typeface="Meiryo UI" pitchFamily="50" charset="-128"/>
              </a:rPr>
              <a:t>の</a:t>
            </a:r>
            <a:r>
              <a:rPr lang="en-US" altLang="ja-JP" dirty="0"/>
              <a:t>38</a:t>
            </a:r>
            <a:r>
              <a:rPr kumimoji="1" lang="ja-JP" altLang="en-US" dirty="0">
                <a:latin typeface="Meiryo UI" pitchFamily="50" charset="-128"/>
                <a:ea typeface="Meiryo UI" pitchFamily="50" charset="-128"/>
              </a:rPr>
              <a:t>産業について</a:t>
            </a:r>
          </a:p>
        </p:txBody>
      </p:sp>
      <p:sp>
        <p:nvSpPr>
          <p:cNvPr id="6" name="テキスト ボックス 5"/>
          <p:cNvSpPr txBox="1"/>
          <p:nvPr/>
        </p:nvSpPr>
        <p:spPr>
          <a:xfrm>
            <a:off x="162000" y="581687"/>
            <a:ext cx="8820000" cy="246221"/>
          </a:xfrm>
          <a:prstGeom prst="rect">
            <a:avLst/>
          </a:prstGeom>
          <a:noFill/>
          <a:ln w="28575">
            <a:noFill/>
            <a:prstDash val="sysDash"/>
          </a:ln>
        </p:spPr>
        <p:txBody>
          <a:bodyPr wrap="square" rtlCol="0">
            <a:spAutoFit/>
          </a:bodyPr>
          <a:lstStyle/>
          <a:p>
            <a:pPr marL="180975" indent="-180975" algn="just">
              <a:spcBef>
                <a:spcPts val="300"/>
              </a:spcBef>
              <a:spcAft>
                <a:spcPts val="400"/>
              </a:spcAft>
              <a:buClr>
                <a:srgbClr val="002060"/>
              </a:buClr>
            </a:pPr>
            <a:r>
              <a:rPr lang="ja-JP" altLang="en-US" sz="1000" b="1" dirty="0">
                <a:latin typeface="Meiryo UI" pitchFamily="50" charset="-128"/>
                <a:ea typeface="Meiryo UI" pitchFamily="50" charset="-128"/>
              </a:rPr>
              <a:t>地域経済循環分析用データの産業分類は、以下の</a:t>
            </a:r>
            <a:r>
              <a:rPr lang="en-US" altLang="ja-JP" sz="1000" b="1" dirty="0">
                <a:latin typeface="Meiryo UI" pitchFamily="50" charset="-128"/>
                <a:ea typeface="Meiryo UI" pitchFamily="50" charset="-128"/>
              </a:rPr>
              <a:t>38</a:t>
            </a:r>
            <a:r>
              <a:rPr lang="ja-JP" altLang="en-US" sz="1000" b="1" dirty="0">
                <a:latin typeface="Meiryo UI" pitchFamily="50" charset="-128"/>
                <a:ea typeface="Meiryo UI" pitchFamily="50" charset="-128"/>
              </a:rPr>
              <a:t>産業である。</a:t>
            </a:r>
            <a:endParaRPr lang="en-US" altLang="ja-JP" sz="1000" b="1" dirty="0">
              <a:latin typeface="Meiryo UI" pitchFamily="50" charset="-128"/>
              <a:ea typeface="Meiryo UI" pitchFamily="50" charset="-128"/>
            </a:endParaRP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a:t>
            </a:fld>
            <a:endParaRPr lang="en-US" altLang="ja-JP" b="1" dirty="0">
              <a:latin typeface="Meiryo UI" pitchFamily="50" charset="-128"/>
              <a:ea typeface="Meiryo UI" pitchFamily="50" charset="-128"/>
            </a:endParaRPr>
          </a:p>
        </p:txBody>
      </p:sp>
      <p:graphicFrame>
        <p:nvGraphicFramePr>
          <p:cNvPr id="8" name="表 7"/>
          <p:cNvGraphicFramePr>
            <a:graphicFrameLocks noGrp="1"/>
          </p:cNvGraphicFramePr>
          <p:nvPr>
            <p:extLst>
              <p:ext uri="{D42A27DB-BD31-4B8C-83A1-F6EECF244321}">
                <p14:modId xmlns:p14="http://schemas.microsoft.com/office/powerpoint/2010/main" val="2370308670"/>
              </p:ext>
            </p:extLst>
          </p:nvPr>
        </p:nvGraphicFramePr>
        <p:xfrm>
          <a:off x="117795" y="801963"/>
          <a:ext cx="8908410" cy="5508010"/>
        </p:xfrm>
        <a:graphic>
          <a:graphicData uri="http://schemas.openxmlformats.org/drawingml/2006/table">
            <a:tbl>
              <a:tblPr firstRow="1" firstCol="1" bandRow="1">
                <a:tableStyleId>{5C22544A-7EE6-4342-B048-85BDC9FD1C3A}</a:tableStyleId>
              </a:tblPr>
              <a:tblGrid>
                <a:gridCol w="320366">
                  <a:extLst>
                    <a:ext uri="{9D8B030D-6E8A-4147-A177-3AD203B41FA5}">
                      <a16:colId xmlns:a16="http://schemas.microsoft.com/office/drawing/2014/main" val="20000"/>
                    </a:ext>
                  </a:extLst>
                </a:gridCol>
                <a:gridCol w="754059">
                  <a:extLst>
                    <a:ext uri="{9D8B030D-6E8A-4147-A177-3AD203B41FA5}">
                      <a16:colId xmlns:a16="http://schemas.microsoft.com/office/drawing/2014/main" val="20001"/>
                    </a:ext>
                  </a:extLst>
                </a:gridCol>
                <a:gridCol w="1313163">
                  <a:extLst>
                    <a:ext uri="{9D8B030D-6E8A-4147-A177-3AD203B41FA5}">
                      <a16:colId xmlns:a16="http://schemas.microsoft.com/office/drawing/2014/main" val="20002"/>
                    </a:ext>
                  </a:extLst>
                </a:gridCol>
                <a:gridCol w="6520822">
                  <a:extLst>
                    <a:ext uri="{9D8B030D-6E8A-4147-A177-3AD203B41FA5}">
                      <a16:colId xmlns:a16="http://schemas.microsoft.com/office/drawing/2014/main" val="20003"/>
                    </a:ext>
                  </a:extLst>
                </a:gridCol>
              </a:tblGrid>
              <a:tr h="152220">
                <a:tc>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gridSpan="2">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本</a:t>
                      </a:r>
                      <a:r>
                        <a:rPr lang="en-US" sz="900" kern="100" dirty="0">
                          <a:solidFill>
                            <a:schemeClr val="tx1"/>
                          </a:solidFill>
                          <a:effectLst/>
                          <a:latin typeface="Meiryo UI" panose="020B0604030504040204" pitchFamily="50" charset="-128"/>
                          <a:ea typeface="Meiryo UI" panose="020B0604030504040204" pitchFamily="50" charset="-128"/>
                        </a:rPr>
                        <a:t>DB</a:t>
                      </a:r>
                      <a:r>
                        <a:rPr lang="ja-JP" sz="900" kern="100" dirty="0">
                          <a:solidFill>
                            <a:schemeClr val="tx1"/>
                          </a:solidFill>
                          <a:effectLst/>
                          <a:latin typeface="Meiryo UI" panose="020B0604030504040204" pitchFamily="50" charset="-128"/>
                          <a:ea typeface="Meiryo UI" panose="020B0604030504040204" pitchFamily="50" charset="-128"/>
                        </a:rPr>
                        <a:t>の産業分類（</a:t>
                      </a:r>
                      <a:r>
                        <a:rPr lang="en-US" sz="900" kern="100" dirty="0">
                          <a:solidFill>
                            <a:schemeClr val="tx1"/>
                          </a:solidFill>
                          <a:effectLst/>
                          <a:latin typeface="Meiryo UI" panose="020B0604030504040204" pitchFamily="50" charset="-128"/>
                          <a:ea typeface="Meiryo UI" panose="020B0604030504040204" pitchFamily="50" charset="-128"/>
                        </a:rPr>
                        <a:t>38</a:t>
                      </a:r>
                      <a:r>
                        <a:rPr lang="ja-JP" sz="900" kern="100" dirty="0">
                          <a:solidFill>
                            <a:schemeClr val="tx1"/>
                          </a:solidFill>
                          <a:effectLst/>
                          <a:latin typeface="Meiryo UI" panose="020B0604030504040204" pitchFamily="50" charset="-128"/>
                          <a:ea typeface="Meiryo UI" panose="020B0604030504040204" pitchFamily="50" charset="-128"/>
                        </a:rPr>
                        <a:t>分類）</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hMerge="1">
                  <a:txBody>
                    <a:bodyPr/>
                    <a:lstStyle/>
                    <a:p>
                      <a:endParaRPr kumimoji="1" lang="ja-JP" altLang="en-US"/>
                    </a:p>
                  </a:txBody>
                  <a:tcPr/>
                </a:tc>
                <a:tc>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内　容</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extLst>
                  <a:ext uri="{0D108BD9-81ED-4DB2-BD59-A6C34878D82A}">
                    <a16:rowId xmlns:a16="http://schemas.microsoft.com/office/drawing/2014/main" val="10000"/>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rowSpan="3">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農林水産業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米麦生産業、その他の耕種農業、畜産業、農業サービス業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extLst>
                  <a:ext uri="{0D108BD9-81ED-4DB2-BD59-A6C34878D82A}">
                    <a16:rowId xmlns:a16="http://schemas.microsoft.com/office/drawing/2014/main" val="10001"/>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林業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林業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extLst>
                  <a:ext uri="{0D108BD9-81ED-4DB2-BD59-A6C34878D82A}">
                    <a16:rowId xmlns:a16="http://schemas.microsoft.com/office/drawing/2014/main" val="10002"/>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水産業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漁業・水産養殖業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extLst>
                  <a:ext uri="{0D108BD9-81ED-4DB2-BD59-A6C34878D82A}">
                    <a16:rowId xmlns:a16="http://schemas.microsoft.com/office/drawing/2014/main" val="10003"/>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鉱業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石炭・原油・天然ガス鉱業、金属鉱業、採石･砂利採取業、その他の鉱業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4"/>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rowSpan="16">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食料品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畜産食料品製造業、水産食料品製造業、精穀･製粉業、その他の食料品製造業、飲料製造業、たばこ製造業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5"/>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繊維製品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化学繊維製造業、紡績業、織物･その他の繊維製品製造業、身回品製造業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6"/>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7</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パルプ・紙・紙加工品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パルプ･紙･紙加工品製造業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7"/>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8</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化学</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基礎化学製品製造業、その他の化学工業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8"/>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9</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石油・石炭製品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石油製品製造業、石炭製品製造業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9"/>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窯業・土石製品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marL="0" marR="0" lvl="0" indent="0" algn="just" defTabSz="914400" rtl="0" eaLnBrk="1" fontAlgn="auto" latinLnBrk="0" hangingPunct="1">
                        <a:lnSpc>
                          <a:spcPts val="1000"/>
                        </a:lnSpc>
                        <a:spcBef>
                          <a:spcPts val="0"/>
                        </a:spcBef>
                        <a:spcAft>
                          <a:spcPts val="0"/>
                        </a:spcAft>
                        <a:buClrTx/>
                        <a:buSzTx/>
                        <a:buFontTx/>
                        <a:buNone/>
                        <a:tabLst/>
                        <a:defRPr/>
                      </a:pPr>
                      <a:r>
                        <a:rPr lang="ja-JP" sz="800" kern="100" dirty="0">
                          <a:solidFill>
                            <a:schemeClr val="tx1"/>
                          </a:solidFill>
                          <a:effectLst/>
                          <a:latin typeface="Meiryo UI" panose="020B0604030504040204" pitchFamily="50" charset="-128"/>
                          <a:ea typeface="Meiryo UI" panose="020B0604030504040204" pitchFamily="50" charset="-128"/>
                        </a:rPr>
                        <a:t>窯業･土石製品製造業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kumimoji="1" lang="ja-JP" altLang="en-US" sz="800" dirty="0">
                          <a:latin typeface="Meiryo UI" panose="020B0604030504040204" pitchFamily="50" charset="-128"/>
                          <a:ea typeface="Meiryo UI" panose="020B0604030504040204" pitchFamily="50" charset="-128"/>
                        </a:rPr>
                        <a:t>セメント、ガラス、セラミック、等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0"/>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鉄鋼</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製鉄業、その他の鉄鋼業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zh-TW" altLang="en-US" sz="800" kern="100" dirty="0">
                          <a:solidFill>
                            <a:schemeClr val="tx1"/>
                          </a:solidFill>
                          <a:effectLst/>
                          <a:latin typeface="Meiryo UI" panose="020B0604030504040204" pitchFamily="50" charset="-128"/>
                          <a:ea typeface="Meiryo UI" panose="020B0604030504040204" pitchFamily="50" charset="-128"/>
                        </a:rPr>
                        <a:t>高炉、電炉、鋼材製造、鉄加工、等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1"/>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12</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非鉄金属</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非鉄金属製造業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例：すず、銅、アルミの精錬および製品製造、核燃料製造、電線・ケーブル製造、等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2"/>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金属製品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金属製品製造業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例：メッキ製品、食器・刃物等の金物類、金属プレス、釘・ねじ等の建設用製品、等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3"/>
                  </a:ext>
                </a:extLst>
              </a:tr>
              <a:tr h="24442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14</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はん用・生産用・業務用機械</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はん用機械器具製造業、生産用機械器具製造業、業務用機械器具製造業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zh-TW" altLang="en-US" sz="800" kern="100" dirty="0">
                          <a:solidFill>
                            <a:schemeClr val="tx1"/>
                          </a:solidFill>
                          <a:effectLst/>
                          <a:latin typeface="Meiryo UI" panose="020B0604030504040204" pitchFamily="50" charset="-128"/>
                          <a:ea typeface="Meiryo UI" panose="020B0604030504040204" pitchFamily="50" charset="-128"/>
                        </a:rPr>
                        <a:t>建設機械、半導体製造機械、工作機械、事務用機械、医療用機械、等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4"/>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15</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電子部品・デバイス</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電子部品・デバイス製造業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ja-JP" altLang="en-US" sz="800" kern="100">
                          <a:solidFill>
                            <a:schemeClr val="tx1"/>
                          </a:solidFill>
                          <a:effectLst/>
                          <a:latin typeface="Meiryo UI" panose="020B0604030504040204" pitchFamily="50" charset="-128"/>
                          <a:ea typeface="Meiryo UI" panose="020B0604030504040204" pitchFamily="50" charset="-128"/>
                        </a:rPr>
                        <a:t>半導体、液晶パネル、記録メディア、電子回路、コンデンサ、等</a:t>
                      </a:r>
                      <a:r>
                        <a:rPr lang="en-US" altLang="ja-JP" sz="800" kern="10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5"/>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16</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電気機械</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産業用電気機械器具製造業、民生用電気機械器具製造業、その他の電気機械器具製造業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zh-TW" altLang="en-US" sz="800" kern="100" dirty="0">
                          <a:solidFill>
                            <a:schemeClr val="tx1"/>
                          </a:solidFill>
                          <a:effectLst/>
                          <a:latin typeface="Meiryo UI" panose="020B0604030504040204" pitchFamily="50" charset="-128"/>
                          <a:ea typeface="Meiryo UI" panose="020B0604030504040204" pitchFamily="50" charset="-128"/>
                        </a:rPr>
                        <a:t>発電設備、家庭用電気機器、電池、等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6"/>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17</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情報・通信機器</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通信機械・同関連機器製造業、電子計算機・同附属装置製造業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7"/>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18</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輸送用機械</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自動車製造業、船舶製造業、その他の輸送用機械・同修理業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8"/>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19</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印刷業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印刷・製版・製本業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9"/>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その他の製造業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木材・木製品製造業、家具製造業、皮革・皮革製品・毛皮製品製造業、ゴム製品製造業、プラスチック製品製造業、その他の製造業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20"/>
                  </a:ext>
                </a:extLst>
              </a:tr>
              <a:tr h="131195">
                <a:tc rowSpan="2">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5">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電気・ガス・水道・廃棄物処理業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電気業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marL="0" marR="0" lvl="0" indent="0" algn="just" defTabSz="914400" rtl="0" eaLnBrk="1" fontAlgn="auto" latinLnBrk="0" hangingPunct="1">
                        <a:lnSpc>
                          <a:spcPts val="1000"/>
                        </a:lnSpc>
                        <a:spcBef>
                          <a:spcPts val="0"/>
                        </a:spcBef>
                        <a:spcAft>
                          <a:spcPts val="0"/>
                        </a:spcAft>
                        <a:buClrTx/>
                        <a:buSzTx/>
                        <a:buFontTx/>
                        <a:buNone/>
                        <a:tabLst/>
                        <a:defRPr/>
                      </a:pPr>
                      <a:r>
                        <a:rPr lang="ja-JP" sz="800" kern="100" dirty="0">
                          <a:solidFill>
                            <a:schemeClr val="tx1"/>
                          </a:solidFill>
                          <a:effectLst/>
                          <a:latin typeface="Meiryo UI" panose="020B0604030504040204" pitchFamily="50" charset="-128"/>
                          <a:ea typeface="Meiryo UI" panose="020B0604030504040204" pitchFamily="50" charset="-128"/>
                        </a:rPr>
                        <a:t>電気業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kumimoji="1" lang="ja-JP" altLang="en-US" sz="800" dirty="0">
                          <a:latin typeface="Meiryo UI" panose="020B0604030504040204" pitchFamily="50" charset="-128"/>
                          <a:ea typeface="Meiryo UI" panose="020B0604030504040204" pitchFamily="50" charset="-128"/>
                        </a:rPr>
                        <a:t>発電所、電力会社の事業所・営業所、送配電施設、等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1"/>
                  </a:ext>
                </a:extLst>
              </a:tr>
              <a:tr h="25614">
                <a:tc vMerge="1">
                  <a:txBody>
                    <a:bodyPr/>
                    <a:lstStyle/>
                    <a:p>
                      <a:pPr algn="ctr" fontAlgn="auto">
                        <a:lnSpc>
                          <a:spcPts val="1000"/>
                        </a:lnSpc>
                        <a:spcAft>
                          <a:spcPts val="0"/>
                        </a:spcAft>
                      </a:pP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ガス・熱供給業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ガス･熱供給業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例：ガス製造会社、ガス供給所、等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40377547"/>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22</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tcPr>
                </a:tc>
                <a:tc vMerge="1">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ガス・熱供給業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pPr algn="just"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ガス･熱供給業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2"/>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水道業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上水道業、工業用水道業、（政府）下水道</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3"/>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廃棄物処理業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廃棄物処理業、（政府）廃棄物</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4"/>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建設業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建設業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25"/>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卸売・小売業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卸売業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卸売業</a:t>
                      </a:r>
                      <a:r>
                        <a:rPr lang="en-US" altLang="ja-JP" sz="800" kern="100" dirty="0">
                          <a:solidFill>
                            <a:schemeClr val="tx1"/>
                          </a:solidFill>
                          <a:effectLst/>
                          <a:latin typeface="Meiryo UI" panose="020B0604030504040204" pitchFamily="50" charset="-128"/>
                          <a:ea typeface="Meiryo UI" panose="020B0604030504040204" pitchFamily="50" charset="-128"/>
                        </a:rPr>
                        <a:t>※1</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例：総合商社、</a:t>
                      </a:r>
                      <a:r>
                        <a:rPr lang="zh-TW" altLang="en-US" sz="800" kern="100" dirty="0">
                          <a:solidFill>
                            <a:schemeClr val="tx1"/>
                          </a:solidFill>
                          <a:effectLst/>
                          <a:latin typeface="Meiryo UI" panose="020B0604030504040204" pitchFamily="50" charset="-128"/>
                          <a:ea typeface="Meiryo UI" panose="020B0604030504040204" pitchFamily="50" charset="-128"/>
                        </a:rPr>
                        <a:t>専門商社、問屋、等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6"/>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27</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小売業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小売業</a:t>
                      </a:r>
                      <a:r>
                        <a:rPr lang="en-US" altLang="ja-JP" sz="800" kern="100" dirty="0">
                          <a:solidFill>
                            <a:schemeClr val="tx1"/>
                          </a:solidFill>
                          <a:effectLst/>
                          <a:latin typeface="Meiryo UI" panose="020B0604030504040204" pitchFamily="50" charset="-128"/>
                          <a:ea typeface="Meiryo UI" panose="020B0604030504040204" pitchFamily="50" charset="-128"/>
                        </a:rPr>
                        <a:t>※1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7"/>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28</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運輸・郵便業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鉄道業、道路運送業、水運業、航空運輸業、その他の運輸業、郵便業、（政府）水運施設管理、航空施設管理（国公営）</a:t>
                      </a:r>
                      <a:r>
                        <a:rPr lang="en-US" altLang="ja-JP" sz="800" kern="100" dirty="0">
                          <a:solidFill>
                            <a:schemeClr val="tx1"/>
                          </a:solidFill>
                          <a:effectLst/>
                          <a:latin typeface="Meiryo UI" panose="020B0604030504040204" pitchFamily="50" charset="-128"/>
                          <a:ea typeface="Meiryo UI" panose="020B0604030504040204" pitchFamily="50" charset="-128"/>
                        </a:rPr>
                        <a:t>※1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8"/>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29</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宿泊・飲食サービス業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飲食サービス業、旅館・その他の宿泊所</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9"/>
                  </a:ext>
                </a:extLst>
              </a:tr>
              <a:tr h="123700">
                <a:tc rowSpan="2">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情報通信業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通信・放送業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電信・電話業、放送業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例：公共放送、民間放送の放送局、ケーブルテレビ会社、携帯キャリアの営業所、等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0"/>
                  </a:ext>
                </a:extLst>
              </a:tr>
              <a:tr h="244423">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情報サービス・映像音声</a:t>
                      </a:r>
                      <a:endParaRPr lang="en-US" altLang="ja-JP" sz="800" kern="100" dirty="0">
                        <a:solidFill>
                          <a:schemeClr val="tx1"/>
                        </a:solidFill>
                        <a:effectLst/>
                        <a:latin typeface="Meiryo UI" panose="020B0604030504040204" pitchFamily="50" charset="-128"/>
                        <a:ea typeface="Meiryo UI" panose="020B0604030504040204" pitchFamily="50" charset="-128"/>
                      </a:endParaRPr>
                    </a:p>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文字情報制作業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情報サービス業、映像・音声・文字情報制作業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例：テレビコマーシャル制作、レコード会社、新聞社、出版社、ソフトウェア業、インターネットサービス、等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1"/>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31</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金融・保険業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金融業、保険業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2"/>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32</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不動産業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住宅賃貸業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住宅賃貸業</a:t>
                      </a:r>
                      <a:r>
                        <a:rPr lang="en-US" altLang="ja-JP" sz="800" kern="100" dirty="0">
                          <a:solidFill>
                            <a:schemeClr val="tx1"/>
                          </a:solidFill>
                          <a:effectLst/>
                          <a:latin typeface="Meiryo UI" panose="020B0604030504040204" pitchFamily="50" charset="-128"/>
                          <a:ea typeface="Meiryo UI" panose="020B0604030504040204" pitchFamily="50" charset="-128"/>
                        </a:rPr>
                        <a:t>※2</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例：貸家（アパート等）、持ち家、別荘、等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3"/>
                  </a:ext>
                </a:extLst>
              </a:tr>
              <a:tr h="139189">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その他の不動産業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不動産仲介業、不動産賃貸業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例：不動産会社、ディベロッパー、ショッピングモール、貸事務所、マンション管理組合、等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4"/>
                  </a:ext>
                </a:extLst>
              </a:tr>
              <a:tr h="24442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専門・科学技術、業務支援サービス業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研究開発サービス、広告業、物品賃貸サービス業、その他の対事業所サービス業、獣医業、（政府）学術研究、（非営利）自然・人文科学研究機関</a:t>
                      </a:r>
                      <a:br>
                        <a:rPr lang="en-US" altLang="ja-JP" sz="800" kern="100" dirty="0">
                          <a:solidFill>
                            <a:schemeClr val="tx1"/>
                          </a:solidFill>
                          <a:effectLst/>
                          <a:latin typeface="Meiryo UI" panose="020B0604030504040204" pitchFamily="50" charset="-128"/>
                          <a:ea typeface="Meiryo UI" panose="020B0604030504040204" pitchFamily="50" charset="-128"/>
                        </a:rPr>
                      </a:b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例：自然科学研究所、法律事務所、経営・建設コンサルタント業、興信所、動物病院、職業紹介業、ビルメンテナンス業、等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5"/>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公務</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（政府）公務</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例：各省庁の地方事務所、裁判所、自衛隊の駐屯地、都道府県や市町村の機関、等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6"/>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教育</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教育、（政府）教育、（非営利）教育</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例：幼稚園、小学校、特別支援学校、その他の教養・技能業授業、等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7"/>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37</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保健衛生・社会事業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医療・保健、介護、（政府）保健衛生、社会福祉（非営利）社会福祉</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例：病院、保健所、健康相談施設、社会保険事業団体、有料老人ホーム、等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8"/>
                  </a:ext>
                </a:extLst>
              </a:tr>
              <a:tr h="24442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38</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その他のサービス</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自動車整備・機械修理業、会員制企業団体、娯楽業、洗濯･理容･美容・浴場業、その他の対個人サービス業、</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政府</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社会教育、</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非営利</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社会教育、その他</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例：個人サービス業（美容院、クリーニング店、等）経済団体（商工会議所等）、政治団体、宗教団体、公民館、図書館、学習塾、等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9"/>
                  </a:ext>
                </a:extLst>
              </a:tr>
            </a:tbl>
          </a:graphicData>
        </a:graphic>
      </p:graphicFrame>
      <p:sp>
        <p:nvSpPr>
          <p:cNvPr id="40" name="四角形: 角を丸くする 39">
            <a:extLst>
              <a:ext uri="{FF2B5EF4-FFF2-40B4-BE49-F238E27FC236}">
                <a16:creationId xmlns:a16="http://schemas.microsoft.com/office/drawing/2014/main" id="{3D5F161A-7ECD-44C0-87C3-D726E7CBE623}"/>
              </a:ext>
            </a:extLst>
          </p:cNvPr>
          <p:cNvSpPr/>
          <p:nvPr/>
        </p:nvSpPr>
        <p:spPr bwMode="auto">
          <a:xfrm>
            <a:off x="96246" y="6386956"/>
            <a:ext cx="9000000" cy="180976"/>
          </a:xfrm>
          <a:prstGeom prst="roundRect">
            <a:avLst/>
          </a:prstGeom>
          <a:noFill/>
          <a:ln w="1270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bodyPr>
          <a:lstStyle/>
          <a:p>
            <a:pPr marL="108000" marR="0" indent="-108000" algn="l" defTabSz="914400" rtl="0" eaLnBrk="1" fontAlgn="base" latinLnBrk="0" hangingPunct="1">
              <a:lnSpc>
                <a:spcPct val="100000"/>
              </a:lnSpc>
              <a:spcBef>
                <a:spcPct val="0"/>
              </a:spcBef>
              <a:spcAft>
                <a:spcPct val="0"/>
              </a:spcAft>
              <a:buClrTx/>
              <a:buSzTx/>
              <a:buFontTx/>
              <a:buNone/>
              <a:tabLst/>
            </a:pPr>
            <a:r>
              <a:rPr kumimoji="1" lang="en-US" altLang="ja-JP" sz="600" dirty="0">
                <a:latin typeface="Meiryo UI" panose="020B0604030504040204" pitchFamily="50" charset="-128"/>
                <a:ea typeface="Meiryo UI" panose="020B0604030504040204" pitchFamily="50" charset="-128"/>
              </a:rPr>
              <a:t>※2</a:t>
            </a:r>
            <a:r>
              <a:rPr kumimoji="1" lang="ja-JP" altLang="en-US" sz="600" dirty="0">
                <a:latin typeface="Meiryo UI" panose="020B0604030504040204" pitchFamily="50" charset="-128"/>
                <a:ea typeface="Meiryo UI" panose="020B0604030504040204" pitchFamily="50" charset="-128"/>
              </a:rPr>
              <a:t>「住宅賃貸業」の大半は「帰属家賃」であり、自己所有の住宅を自身に賃貸しているとみなして計算する</a:t>
            </a:r>
            <a:r>
              <a:rPr lang="ja-JP" altLang="en-US" sz="600" dirty="0">
                <a:latin typeface="Meiryo UI" panose="020B0604030504040204" pitchFamily="50" charset="-128"/>
                <a:ea typeface="Meiryo UI" panose="020B0604030504040204" pitchFamily="50" charset="-128"/>
              </a:rPr>
              <a:t>。したがって</a:t>
            </a:r>
            <a:r>
              <a:rPr kumimoji="1" lang="ja-JP" altLang="en-US" sz="600" dirty="0">
                <a:latin typeface="Meiryo UI" panose="020B0604030504040204" pitchFamily="50" charset="-128"/>
                <a:ea typeface="Meiryo UI" panose="020B0604030504040204" pitchFamily="50" charset="-128"/>
              </a:rPr>
              <a:t>、住宅賃貸業の生産額や付加価値額が大きくても、経済の実態とは異なる場合がある</a:t>
            </a:r>
            <a:r>
              <a:rPr lang="ja-JP" altLang="en-US" sz="600" dirty="0">
                <a:latin typeface="Meiryo UI" panose="020B0604030504040204" pitchFamily="50" charset="-128"/>
                <a:ea typeface="Meiryo UI" panose="020B0604030504040204" pitchFamily="50" charset="-128"/>
              </a:rPr>
              <a:t>ため</a:t>
            </a:r>
            <a:r>
              <a:rPr kumimoji="1" lang="ja-JP" altLang="en-US" sz="600" dirty="0">
                <a:latin typeface="Meiryo UI" panose="020B0604030504040204" pitchFamily="50" charset="-128"/>
                <a:ea typeface="Meiryo UI" panose="020B0604030504040204" pitchFamily="50" charset="-128"/>
              </a:rPr>
              <a:t>、生産面の</a:t>
            </a:r>
            <a:r>
              <a:rPr lang="ja-JP" altLang="en-US" sz="600" dirty="0">
                <a:latin typeface="Meiryo UI" panose="020B0604030504040204" pitchFamily="50" charset="-128"/>
                <a:ea typeface="Meiryo UI" panose="020B0604030504040204" pitchFamily="50" charset="-128"/>
              </a:rPr>
              <a:t>分析にあたっては</a:t>
            </a:r>
            <a:r>
              <a:rPr kumimoji="1" lang="ja-JP" altLang="en-US" sz="600" dirty="0">
                <a:latin typeface="Meiryo UI" panose="020B0604030504040204" pitchFamily="50" charset="-128"/>
                <a:ea typeface="Meiryo UI" panose="020B0604030504040204" pitchFamily="50" charset="-128"/>
              </a:rPr>
              <a:t>注意が必要である。</a:t>
            </a:r>
            <a:endParaRPr kumimoji="1" lang="en-US" altLang="ja-JP" sz="600" dirty="0">
              <a:latin typeface="Meiryo UI" panose="020B0604030504040204" pitchFamily="50" charset="-128"/>
              <a:ea typeface="Meiryo UI" panose="020B0604030504040204" pitchFamily="50" charset="-128"/>
            </a:endParaRPr>
          </a:p>
        </p:txBody>
      </p:sp>
      <p:sp>
        <p:nvSpPr>
          <p:cNvPr id="9" name="四角形: 角を丸くする 8">
            <a:extLst>
              <a:ext uri="{FF2B5EF4-FFF2-40B4-BE49-F238E27FC236}">
                <a16:creationId xmlns:a16="http://schemas.microsoft.com/office/drawing/2014/main" id="{D46AE972-FDBE-4C2F-998D-AE55AC410A6F}"/>
              </a:ext>
            </a:extLst>
          </p:cNvPr>
          <p:cNvSpPr/>
          <p:nvPr/>
        </p:nvSpPr>
        <p:spPr bwMode="auto">
          <a:xfrm>
            <a:off x="96246" y="6285258"/>
            <a:ext cx="9000000" cy="180976"/>
          </a:xfrm>
          <a:prstGeom prst="roundRect">
            <a:avLst/>
          </a:prstGeom>
          <a:noFill/>
          <a:ln w="1270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bodyPr>
          <a:lstStyle/>
          <a:p>
            <a:pPr marL="108000" marR="0" indent="-108000" algn="l" defTabSz="914400" rtl="0" eaLnBrk="1" fontAlgn="base" latinLnBrk="0" hangingPunct="1">
              <a:lnSpc>
                <a:spcPct val="100000"/>
              </a:lnSpc>
              <a:spcBef>
                <a:spcPct val="0"/>
              </a:spcBef>
              <a:spcAft>
                <a:spcPct val="0"/>
              </a:spcAft>
              <a:buClrTx/>
              <a:buSzTx/>
              <a:buFontTx/>
              <a:buNone/>
              <a:tabLst/>
            </a:pPr>
            <a:r>
              <a:rPr kumimoji="1" lang="en-US" altLang="ja-JP" sz="600" dirty="0">
                <a:latin typeface="Meiryo UI" panose="020B0604030504040204" pitchFamily="50" charset="-128"/>
                <a:ea typeface="Meiryo UI" panose="020B0604030504040204" pitchFamily="50" charset="-128"/>
              </a:rPr>
              <a:t>※1</a:t>
            </a:r>
            <a:r>
              <a:rPr kumimoji="1" lang="ja-JP" altLang="en-US" sz="600" dirty="0">
                <a:latin typeface="Meiryo UI" panose="020B0604030504040204" pitchFamily="50" charset="-128"/>
                <a:ea typeface="Meiryo UI" panose="020B0604030504040204" pitchFamily="50" charset="-128"/>
              </a:rPr>
              <a:t>「卸売業」「小売業」「運輸・郵便業」の生産額は、店頭の価格での売上金額ではなく、物品の金額を除いた、それぞれの産業の売上が生産額として計上される。例えば、店頭で</a:t>
            </a:r>
            <a:r>
              <a:rPr kumimoji="1" lang="en-US" altLang="ja-JP" sz="600" dirty="0">
                <a:latin typeface="Meiryo UI" panose="020B0604030504040204" pitchFamily="50" charset="-128"/>
                <a:ea typeface="Meiryo UI" panose="020B0604030504040204" pitchFamily="50" charset="-128"/>
              </a:rPr>
              <a:t>500</a:t>
            </a:r>
            <a:r>
              <a:rPr kumimoji="1" lang="ja-JP" altLang="en-US" sz="600" dirty="0">
                <a:latin typeface="Meiryo UI" panose="020B0604030504040204" pitchFamily="50" charset="-128"/>
                <a:ea typeface="Meiryo UI" panose="020B0604030504040204" pitchFamily="50" charset="-128"/>
              </a:rPr>
              <a:t>円で販売している食品のうち、食品そのものの仕入れ価格</a:t>
            </a:r>
            <a:r>
              <a:rPr kumimoji="1" lang="en-US" altLang="ja-JP" sz="600" dirty="0">
                <a:latin typeface="Meiryo UI" panose="020B0604030504040204" pitchFamily="50" charset="-128"/>
                <a:ea typeface="Meiryo UI" panose="020B0604030504040204" pitchFamily="50" charset="-128"/>
              </a:rPr>
              <a:t>470</a:t>
            </a:r>
            <a:r>
              <a:rPr kumimoji="1" lang="ja-JP" altLang="en-US" sz="600" dirty="0">
                <a:latin typeface="Meiryo UI" panose="020B0604030504040204" pitchFamily="50" charset="-128"/>
                <a:ea typeface="Meiryo UI" panose="020B0604030504040204" pitchFamily="50" charset="-128"/>
              </a:rPr>
              <a:t>円を除いた金額が、小売業の売上となる。</a:t>
            </a:r>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8FA4F3C6-C513-494E-9D0E-64F57ED6B9F9}"/>
              </a:ext>
            </a:extLst>
          </p:cNvPr>
          <p:cNvSpPr>
            <a:spLocks noGrp="1"/>
          </p:cNvSpPr>
          <p:nvPr>
            <p:ph type="sldNum" sz="quarter" idx="4"/>
          </p:nvPr>
        </p:nvSpPr>
        <p:spPr/>
        <p:txBody>
          <a:bodyPr/>
          <a:lstStyle/>
          <a:p>
            <a:pPr>
              <a:defRPr/>
            </a:pPr>
            <a:fld id="{20DC7313-58E3-4F6B-88A3-0F915AD38F14}" type="slidenum">
              <a:rPr lang="en-US" altLang="ja-JP" smtClean="0"/>
              <a:pPr>
                <a:defRPr/>
              </a:pPr>
              <a:t>50</a:t>
            </a:fld>
            <a:endParaRPr lang="en-US" altLang="ja-JP" dirty="0"/>
          </a:p>
        </p:txBody>
      </p:sp>
      <p:sp>
        <p:nvSpPr>
          <p:cNvPr id="3" name="タイトル 5">
            <a:extLst>
              <a:ext uri="{FF2B5EF4-FFF2-40B4-BE49-F238E27FC236}">
                <a16:creationId xmlns:a16="http://schemas.microsoft.com/office/drawing/2014/main" id="{8997F6EB-7C86-49A9-81D8-384B782978DB}"/>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５．地域のエネルギー消費</a:t>
            </a:r>
          </a:p>
        </p:txBody>
      </p:sp>
      <p:sp>
        <p:nvSpPr>
          <p:cNvPr id="4" name="テキスト プレースホルダ 8">
            <a:extLst>
              <a:ext uri="{FF2B5EF4-FFF2-40B4-BE49-F238E27FC236}">
                <a16:creationId xmlns:a16="http://schemas.microsoft.com/office/drawing/2014/main" id="{C7B4E8E3-32C3-4A58-A499-99FDD2442495}"/>
              </a:ext>
            </a:extLst>
          </p:cNvPr>
          <p:cNvSpPr txBox="1">
            <a:spLocks/>
          </p:cNvSpPr>
          <p:nvPr/>
        </p:nvSpPr>
        <p:spPr>
          <a:xfrm>
            <a:off x="1944000" y="3205776"/>
            <a:ext cx="7200000" cy="203132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a:t>
            </a:r>
            <a:r>
              <a:rPr lang="ja-JP" altLang="ja-JP" sz="2400" b="1" kern="1200">
                <a:solidFill>
                  <a:schemeClr val="tx1">
                    <a:lumMod val="75000"/>
                    <a:lumOff val="25000"/>
                  </a:schemeClr>
                </a:solidFill>
                <a:latin typeface="Meiryo UI" pitchFamily="50" charset="-128"/>
                <a:ea typeface="Meiryo UI" pitchFamily="50" charset="-128"/>
              </a:rPr>
              <a:t>－１． エネルギー消費量</a:t>
            </a:r>
            <a:r>
              <a:rPr lang="ja-JP" altLang="en-US" sz="2400" b="1" kern="1200">
                <a:solidFill>
                  <a:schemeClr val="tx1">
                    <a:lumMod val="75000"/>
                    <a:lumOff val="25000"/>
                  </a:schemeClr>
                </a:solidFill>
                <a:latin typeface="Meiryo UI" pitchFamily="50" charset="-128"/>
                <a:ea typeface="Meiryo UI" pitchFamily="50" charset="-128"/>
              </a:rPr>
              <a:t>の分析</a:t>
            </a:r>
            <a:endParaRPr lang="ja-JP"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a:t>
            </a:r>
            <a:r>
              <a:rPr lang="ja-JP" altLang="ja-JP" sz="2400" b="1" kern="1200">
                <a:solidFill>
                  <a:schemeClr val="tx1">
                    <a:lumMod val="75000"/>
                    <a:lumOff val="25000"/>
                  </a:schemeClr>
                </a:solidFill>
                <a:latin typeface="Meiryo UI" pitchFamily="50" charset="-128"/>
                <a:ea typeface="Meiryo UI" pitchFamily="50" charset="-128"/>
              </a:rPr>
              <a:t>－２． エネルギー生産性</a:t>
            </a:r>
            <a:r>
              <a:rPr lang="ja-JP" altLang="en-US" sz="2400" b="1" kern="1200">
                <a:solidFill>
                  <a:schemeClr val="tx1">
                    <a:lumMod val="75000"/>
                    <a:lumOff val="25000"/>
                  </a:schemeClr>
                </a:solidFill>
                <a:latin typeface="Meiryo UI" pitchFamily="50" charset="-128"/>
                <a:ea typeface="Meiryo UI" pitchFamily="50" charset="-128"/>
              </a:rPr>
              <a:t>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５－３． </a:t>
            </a:r>
            <a:r>
              <a:rPr lang="en-US" altLang="ja-JP" sz="2400" b="1" kern="1200">
                <a:solidFill>
                  <a:schemeClr val="tx1">
                    <a:lumMod val="75000"/>
                    <a:lumOff val="25000"/>
                  </a:schemeClr>
                </a:solidFill>
                <a:latin typeface="Meiryo UI" pitchFamily="50" charset="-128"/>
                <a:ea typeface="Meiryo UI" pitchFamily="50" charset="-128"/>
              </a:rPr>
              <a:t>CO2</a:t>
            </a:r>
            <a:r>
              <a:rPr lang="ja-JP" altLang="en-US" sz="2400" b="1" kern="1200">
                <a:solidFill>
                  <a:schemeClr val="tx1">
                    <a:lumMod val="75000"/>
                    <a:lumOff val="25000"/>
                  </a:schemeClr>
                </a:solidFill>
                <a:latin typeface="Meiryo UI" pitchFamily="50" charset="-128"/>
                <a:ea typeface="Meiryo UI" pitchFamily="50" charset="-128"/>
              </a:rPr>
              <a:t>排出量の分析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５－４ ．再生可能エネルギー導入ポテンシャル</a:t>
            </a:r>
            <a:endParaRPr lang="ja-JP" altLang="en-US" sz="2400" b="1" kern="1200" dirty="0">
              <a:solidFill>
                <a:schemeClr val="tx1">
                  <a:lumMod val="75000"/>
                  <a:lumOff val="25000"/>
                </a:schemeClr>
              </a:solidFill>
              <a:latin typeface="Meiryo UI" pitchFamily="50" charset="-128"/>
              <a:ea typeface="Meiryo UI" pitchFamily="50" charset="-128"/>
            </a:endParaRPr>
          </a:p>
        </p:txBody>
      </p:sp>
      <p:sp>
        <p:nvSpPr>
          <p:cNvPr id="6" name="テキスト ボックス 5">
            <a:extLst>
              <a:ext uri="{FF2B5EF4-FFF2-40B4-BE49-F238E27FC236}">
                <a16:creationId xmlns:a16="http://schemas.microsoft.com/office/drawing/2014/main" id="{52D1E455-1F29-45AE-ABE7-2FA01DD7E91B}"/>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01026193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エネルギーの分析における</a:t>
            </a:r>
            <a:r>
              <a:rPr kumimoji="1" lang="en-US" altLang="ja-JP" dirty="0">
                <a:latin typeface="Meiryo UI" pitchFamily="50" charset="-128"/>
                <a:ea typeface="Meiryo UI" pitchFamily="50" charset="-128"/>
              </a:rPr>
              <a:t>23</a:t>
            </a:r>
            <a:r>
              <a:rPr kumimoji="1" lang="ja-JP" altLang="en-US" dirty="0">
                <a:latin typeface="Meiryo UI" pitchFamily="50" charset="-128"/>
                <a:ea typeface="Meiryo UI" pitchFamily="50" charset="-128"/>
              </a:rPr>
              <a:t>産業について</a:t>
            </a: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51</a:t>
            </a:fld>
            <a:endParaRPr lang="en-US" altLang="ja-JP" b="1" dirty="0">
              <a:latin typeface="Meiryo UI" pitchFamily="50" charset="-128"/>
              <a:ea typeface="Meiryo UI" pitchFamily="50" charset="-128"/>
            </a:endParaRPr>
          </a:p>
        </p:txBody>
      </p:sp>
      <p:sp>
        <p:nvSpPr>
          <p:cNvPr id="6" name="テキスト ボックス 5"/>
          <p:cNvSpPr txBox="1"/>
          <p:nvPr/>
        </p:nvSpPr>
        <p:spPr>
          <a:xfrm>
            <a:off x="0" y="601813"/>
            <a:ext cx="9144000" cy="253916"/>
          </a:xfrm>
          <a:prstGeom prst="rect">
            <a:avLst/>
          </a:prstGeom>
          <a:noFill/>
          <a:ln w="28575">
            <a:noFill/>
            <a:prstDash val="sysDash"/>
          </a:ln>
        </p:spPr>
        <p:txBody>
          <a:bodyPr wrap="square" rtlCol="0">
            <a:spAutoFit/>
          </a:bodyPr>
          <a:lstStyle/>
          <a:p>
            <a:pPr marL="180975" indent="-180975" algn="just">
              <a:spcBef>
                <a:spcPts val="300"/>
              </a:spcBef>
              <a:spcAft>
                <a:spcPts val="400"/>
              </a:spcAft>
              <a:buClr>
                <a:srgbClr val="002060"/>
              </a:buClr>
            </a:pPr>
            <a:r>
              <a:rPr lang="ja-JP" altLang="en-US" sz="1050" b="1" dirty="0">
                <a:latin typeface="Meiryo UI" pitchFamily="50" charset="-128"/>
                <a:ea typeface="Meiryo UI" pitchFamily="50" charset="-128"/>
              </a:rPr>
              <a:t>以降のエネルギーの分析における産業分類は、地域経済循環分析用データと都道府県別エネルギー消費統計の産業分類の共通産業分類である</a:t>
            </a:r>
            <a:r>
              <a:rPr lang="en-US" altLang="ja-JP" sz="1050" b="1" dirty="0">
                <a:latin typeface="Meiryo UI" pitchFamily="50" charset="-128"/>
                <a:ea typeface="Meiryo UI" pitchFamily="50" charset="-128"/>
              </a:rPr>
              <a:t>23</a:t>
            </a:r>
            <a:r>
              <a:rPr lang="ja-JP" altLang="en-US" sz="1050" b="1" dirty="0">
                <a:latin typeface="Meiryo UI" pitchFamily="50" charset="-128"/>
                <a:ea typeface="Meiryo UI" pitchFamily="50" charset="-128"/>
              </a:rPr>
              <a:t>産業とした。</a:t>
            </a:r>
            <a:endParaRPr lang="en-US" altLang="ja-JP" sz="1050" b="1" dirty="0">
              <a:latin typeface="Meiryo UI" pitchFamily="50" charset="-128"/>
              <a:ea typeface="Meiryo UI" pitchFamily="50" charset="-128"/>
            </a:endParaRPr>
          </a:p>
        </p:txBody>
      </p:sp>
      <p:graphicFrame>
        <p:nvGraphicFramePr>
          <p:cNvPr id="3" name="表 2"/>
          <p:cNvGraphicFramePr>
            <a:graphicFrameLocks noGrp="1"/>
          </p:cNvGraphicFramePr>
          <p:nvPr>
            <p:extLst>
              <p:ext uri="{D42A27DB-BD31-4B8C-83A1-F6EECF244321}">
                <p14:modId xmlns:p14="http://schemas.microsoft.com/office/powerpoint/2010/main" val="266546402"/>
              </p:ext>
            </p:extLst>
          </p:nvPr>
        </p:nvGraphicFramePr>
        <p:xfrm>
          <a:off x="147600" y="827314"/>
          <a:ext cx="8848800" cy="5543989"/>
        </p:xfrm>
        <a:graphic>
          <a:graphicData uri="http://schemas.openxmlformats.org/drawingml/2006/table">
            <a:tbl>
              <a:tblPr firstRow="1" firstCol="1" bandRow="1">
                <a:tableStyleId>{5940675A-B579-460E-94D1-54222C63F5DA}</a:tableStyleId>
              </a:tblPr>
              <a:tblGrid>
                <a:gridCol w="739855">
                  <a:extLst>
                    <a:ext uri="{9D8B030D-6E8A-4147-A177-3AD203B41FA5}">
                      <a16:colId xmlns:a16="http://schemas.microsoft.com/office/drawing/2014/main" val="20000"/>
                    </a:ext>
                  </a:extLst>
                </a:gridCol>
                <a:gridCol w="2350512">
                  <a:extLst>
                    <a:ext uri="{9D8B030D-6E8A-4147-A177-3AD203B41FA5}">
                      <a16:colId xmlns:a16="http://schemas.microsoft.com/office/drawing/2014/main" val="20001"/>
                    </a:ext>
                  </a:extLst>
                </a:gridCol>
                <a:gridCol w="2845935">
                  <a:extLst>
                    <a:ext uri="{9D8B030D-6E8A-4147-A177-3AD203B41FA5}">
                      <a16:colId xmlns:a16="http://schemas.microsoft.com/office/drawing/2014/main" val="20002"/>
                    </a:ext>
                  </a:extLst>
                </a:gridCol>
                <a:gridCol w="2912498">
                  <a:extLst>
                    <a:ext uri="{9D8B030D-6E8A-4147-A177-3AD203B41FA5}">
                      <a16:colId xmlns:a16="http://schemas.microsoft.com/office/drawing/2014/main" val="20003"/>
                    </a:ext>
                  </a:extLst>
                </a:gridCol>
              </a:tblGrid>
              <a:tr h="199153">
                <a:tc>
                  <a:txBody>
                    <a:bodyPr/>
                    <a:lstStyle/>
                    <a:p>
                      <a:pPr algn="ctr" fontAlgn="auto">
                        <a:lnSpc>
                          <a:spcPts val="1000"/>
                        </a:lnSpc>
                        <a:spcAft>
                          <a:spcPts val="0"/>
                        </a:spcAft>
                      </a:pPr>
                      <a:r>
                        <a:rPr lang="en-US" altLang="ja-JP" sz="800" b="1" kern="100" dirty="0">
                          <a:effectLst/>
                          <a:latin typeface="Meiryo UI" panose="020B0604030504040204" pitchFamily="50" charset="-128"/>
                          <a:ea typeface="Meiryo UI" panose="020B0604030504040204" pitchFamily="50" charset="-128"/>
                        </a:rPr>
                        <a:t>No.</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kumimoji="1" lang="ja-JP" altLang="en-US" sz="800" b="1" dirty="0">
                          <a:latin typeface="Meiryo UI" panose="020B0604030504040204" pitchFamily="50" charset="-128"/>
                          <a:ea typeface="Meiryo UI" panose="020B0604030504040204" pitchFamily="50" charset="-128"/>
                        </a:rPr>
                        <a:t>本データの産業分類</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fontAlgn="auto">
                        <a:lnSpc>
                          <a:spcPts val="1000"/>
                        </a:lnSpc>
                        <a:spcAft>
                          <a:spcPts val="0"/>
                        </a:spcAft>
                      </a:pPr>
                      <a:r>
                        <a:rPr lang="ja-JP" altLang="ja-JP" sz="800" b="1" dirty="0">
                          <a:solidFill>
                            <a:srgbClr val="000000"/>
                          </a:solidFill>
                          <a:latin typeface="Meiryo UI" panose="020B0604030504040204" pitchFamily="50" charset="-128"/>
                          <a:ea typeface="Meiryo UI" panose="020B0604030504040204" pitchFamily="50" charset="-128"/>
                          <a:cs typeface="Times New Roman"/>
                        </a:rPr>
                        <a:t>①地域経済循環分析用データの産業分類</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fontAlgn="auto">
                        <a:lnSpc>
                          <a:spcPts val="1000"/>
                        </a:lnSpc>
                        <a:spcAft>
                          <a:spcPts val="0"/>
                        </a:spcAft>
                      </a:pPr>
                      <a:r>
                        <a:rPr lang="ja-JP" altLang="ja-JP" sz="800" b="1" dirty="0">
                          <a:solidFill>
                            <a:srgbClr val="000000"/>
                          </a:solidFill>
                          <a:latin typeface="Meiryo UI" panose="020B0604030504040204" pitchFamily="50" charset="-128"/>
                          <a:ea typeface="Meiryo UI" panose="020B0604030504040204" pitchFamily="50" charset="-128"/>
                          <a:cs typeface="Times New Roman"/>
                        </a:rPr>
                        <a:t>②都道府県別エネルギー消費統計の産業分類</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extLst>
                  <a:ext uri="{0D108BD9-81ED-4DB2-BD59-A6C34878D82A}">
                    <a16:rowId xmlns:a16="http://schemas.microsoft.com/office/drawing/2014/main" val="10000"/>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農林水産業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農林水産業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extLst>
                  <a:ext uri="{0D108BD9-81ED-4DB2-BD59-A6C34878D82A}">
                    <a16:rowId xmlns:a16="http://schemas.microsoft.com/office/drawing/2014/main" val="10001"/>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林業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vMerge="1">
                  <a:txBody>
                    <a:bodyPr/>
                    <a:lstStyle/>
                    <a:p>
                      <a:endParaRPr kumimoji="1" lang="ja-JP" altLang="en-US"/>
                    </a:p>
                  </a:txBody>
                  <a:tcPr/>
                </a:tc>
                <a:extLst>
                  <a:ext uri="{0D108BD9-81ED-4DB2-BD59-A6C34878D82A}">
                    <a16:rowId xmlns:a16="http://schemas.microsoft.com/office/drawing/2014/main" val="10002"/>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vMerge="1">
                  <a:txBody>
                    <a:bodyPr/>
                    <a:lstStyle/>
                    <a:p>
                      <a:endParaRPr kumimoji="1" lang="ja-JP" altLang="en-US"/>
                    </a:p>
                  </a:txBody>
                  <a:tcPr/>
                </a:tc>
                <a:extLst>
                  <a:ext uri="{0D108BD9-81ED-4DB2-BD59-A6C34878D82A}">
                    <a16:rowId xmlns:a16="http://schemas.microsoft.com/office/drawing/2014/main" val="10003"/>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鉱業他</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鉱業他</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4"/>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食品飲料製造業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食料品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食品飲料製造業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5"/>
                  </a:ext>
                </a:extLst>
              </a:tr>
              <a:tr h="127258">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4</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6"/>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5</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7"/>
                  </a:ext>
                </a:extLst>
              </a:tr>
              <a:tr h="127258">
                <a:tc rowSpan="2">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6</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化学工業</a:t>
                      </a:r>
                      <a:r>
                        <a:rPr lang="en-US" sz="800" kern="100" dirty="0">
                          <a:effectLst/>
                          <a:latin typeface="Meiryo UI" panose="020B0604030504040204" pitchFamily="50" charset="-128"/>
                          <a:ea typeface="Meiryo UI" panose="020B0604030504040204" pitchFamily="50" charset="-128"/>
                        </a:rPr>
                        <a:t>(</a:t>
                      </a:r>
                      <a:r>
                        <a:rPr lang="ja-JP" sz="800" kern="100" dirty="0">
                          <a:effectLst/>
                          <a:latin typeface="Meiryo UI" panose="020B0604030504040204" pitchFamily="50" charset="-128"/>
                          <a:ea typeface="Meiryo UI" panose="020B0604030504040204" pitchFamily="50" charset="-128"/>
                        </a:rPr>
                        <a:t>含石油石炭製品</a:t>
                      </a:r>
                      <a:r>
                        <a:rPr lang="en-US" sz="800" kern="100" dirty="0">
                          <a:effectLst/>
                          <a:latin typeface="Meiryo UI" panose="020B0604030504040204" pitchFamily="50" charset="-128"/>
                          <a:ea typeface="Meiryo UI" panose="020B0604030504040204" pitchFamily="50" charset="-128"/>
                        </a:rPr>
                        <a:t>)</a:t>
                      </a:r>
                      <a:endParaRPr lang="ja-JP" sz="800"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化学工業</a:t>
                      </a:r>
                      <a:r>
                        <a:rPr lang="en-US" sz="800" kern="100" dirty="0">
                          <a:effectLst/>
                          <a:latin typeface="Meiryo UI" panose="020B0604030504040204" pitchFamily="50" charset="-128"/>
                          <a:ea typeface="Meiryo UI" panose="020B0604030504040204" pitchFamily="50" charset="-128"/>
                        </a:rPr>
                        <a:t>(</a:t>
                      </a:r>
                      <a:r>
                        <a:rPr lang="ja-JP" sz="800" kern="100" dirty="0">
                          <a:effectLst/>
                          <a:latin typeface="Meiryo UI" panose="020B0604030504040204" pitchFamily="50" charset="-128"/>
                          <a:ea typeface="Meiryo UI" panose="020B0604030504040204" pitchFamily="50" charset="-128"/>
                        </a:rPr>
                        <a:t>含石油石炭製品</a:t>
                      </a:r>
                      <a:r>
                        <a:rPr lang="en-US" sz="800" kern="100" dirty="0">
                          <a:effectLst/>
                          <a:latin typeface="Meiryo UI" panose="020B0604030504040204" pitchFamily="50" charset="-128"/>
                          <a:ea typeface="Meiryo UI" panose="020B0604030504040204" pitchFamily="50" charset="-128"/>
                        </a:rPr>
                        <a:t>)</a:t>
                      </a:r>
                      <a:endParaRPr lang="ja-JP" sz="800"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8"/>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石油・石炭製品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09"/>
                  </a:ext>
                </a:extLst>
              </a:tr>
              <a:tr h="127258">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7</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窯業･土石製品製造業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窯業・土石製品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窯業･土石製品製造業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0"/>
                  </a:ext>
                </a:extLst>
              </a:tr>
              <a:tr h="127258">
                <a:tc rowSpan="3">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8</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鉄鋼･非鉄･金属製品製造業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鉄鋼･非鉄･金属製品製造業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1"/>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非鉄金属</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2"/>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金属製品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3"/>
                  </a:ext>
                </a:extLst>
              </a:tr>
              <a:tr h="127258">
                <a:tc rowSpan="5">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9</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5">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機械製造業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はん用・生産用・業務用機械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5">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機械製造業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4"/>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電子部品・デバイス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5"/>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電気機械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6"/>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情報・通信機器</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7"/>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輸送用機械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8"/>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10</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印刷･同関連業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印刷･同関連業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9"/>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木製品･家具他工業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0"/>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プラスチック･ゴム･皮革製品製造業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1"/>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他製造業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2"/>
                  </a:ext>
                </a:extLst>
              </a:tr>
              <a:tr h="127258">
                <a:tc rowSpan="4">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4">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電気ガス熱供給水道業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4">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電気ガス熱供給水道業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3"/>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ガス・熱供給業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4"/>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5"/>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廃棄物処理業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6"/>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7"/>
                  </a:ext>
                </a:extLst>
              </a:tr>
              <a:tr h="127258">
                <a:tc rowSpan="2">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14</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8"/>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9"/>
                  </a:ext>
                </a:extLst>
              </a:tr>
              <a:tr h="127258">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15</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運輸業･郵便業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運輸業･郵便業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0"/>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16</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宿泊業･飲食サービス業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宿泊・飲食サービス業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宿泊業･飲食サービス業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1"/>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17</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2"/>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18</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金融業･保険業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金融・保険業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金融業･保険業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3"/>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19</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不動産業･物品賃貸業・</a:t>
                      </a:r>
                    </a:p>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専門・技術サービス業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住宅賃貸業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不動産業･物品賃貸業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4"/>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その他の不動産業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35"/>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専門・科学技術、業務支援ｻｰﾋﾞｽ業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学術研究･専門･技術サービス業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6"/>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20</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7"/>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教育･学習支援業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教育</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教育･学習支援業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8"/>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医療･福祉</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保健衛生・社会事業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医療･福祉</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9"/>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その他のサービス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その他のサービス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生活関連サービス業･娯楽業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0"/>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複合サービス事業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1"/>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他サービス業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2"/>
                  </a:ext>
                </a:extLst>
              </a:tr>
            </a:tbl>
          </a:graphicData>
        </a:graphic>
      </p:graphicFrame>
      <p:sp>
        <p:nvSpPr>
          <p:cNvPr id="9" name="正方形/長方形 8">
            <a:extLst>
              <a:ext uri="{FF2B5EF4-FFF2-40B4-BE49-F238E27FC236}">
                <a16:creationId xmlns:a16="http://schemas.microsoft.com/office/drawing/2014/main" id="{9EDD757A-4C8C-B30B-464D-A40BCD1C1402}"/>
              </a:ext>
            </a:extLst>
          </p:cNvPr>
          <p:cNvSpPr/>
          <p:nvPr/>
        </p:nvSpPr>
        <p:spPr>
          <a:xfrm>
            <a:off x="206592" y="6383302"/>
            <a:ext cx="5512057" cy="175295"/>
          </a:xfrm>
          <a:prstGeom prst="rect">
            <a:avLst/>
          </a:prstGeom>
        </p:spPr>
        <p:txBody>
          <a:bodyPr wrap="square" lIns="36000" tIns="36000" rIns="36000" bIns="36000">
            <a:spAutoFit/>
          </a:bodyPr>
          <a:lstStyle/>
          <a:p>
            <a:pPr marL="180975" indent="-180975" algn="just">
              <a:lnSpc>
                <a:spcPts val="800"/>
              </a:lnSpc>
              <a:spcBef>
                <a:spcPts val="0"/>
              </a:spcBef>
              <a:spcAft>
                <a:spcPts val="0"/>
              </a:spcAft>
              <a:buClr>
                <a:srgbClr val="002060"/>
              </a:buClr>
              <a:defRPr/>
            </a:pPr>
            <a:r>
              <a:rPr lang="ja-JP" altLang="en-US" sz="800" dirty="0">
                <a:latin typeface="Meiryo UI" pitchFamily="50" charset="-128"/>
                <a:ea typeface="Meiryo UI" pitchFamily="50" charset="-128"/>
              </a:rPr>
              <a:t>注）表中の色分けは、緑が第</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次産業、赤が第</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次産業、青が第</a:t>
            </a:r>
            <a:r>
              <a:rPr lang="en-US" altLang="ja-JP" sz="800" dirty="0">
                <a:latin typeface="Meiryo UI" pitchFamily="50" charset="-128"/>
                <a:ea typeface="Meiryo UI" pitchFamily="50" charset="-128"/>
              </a:rPr>
              <a:t>3</a:t>
            </a:r>
            <a:r>
              <a:rPr lang="ja-JP" altLang="en-US" sz="800" dirty="0">
                <a:latin typeface="Meiryo UI" pitchFamily="50" charset="-128"/>
                <a:ea typeface="Meiryo UI" pitchFamily="50" charset="-128"/>
              </a:rPr>
              <a:t>次産業を表す。</a:t>
            </a:r>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idx="4294967295"/>
          </p:nvPr>
        </p:nvSpPr>
        <p:spPr>
          <a:xfrm>
            <a:off x="0" y="2221555"/>
            <a:ext cx="9144000" cy="646331"/>
          </a:xfrm>
          <a:solidFill>
            <a:srgbClr val="D3F9EB"/>
          </a:solidFill>
        </p:spPr>
        <p:txBody>
          <a:bodyPr wrap="square" rtlCol="0">
            <a:sp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latin typeface="Meiryo UI" pitchFamily="50" charset="-128"/>
                <a:ea typeface="Meiryo UI" pitchFamily="50" charset="-128"/>
                <a:cs typeface="+mn-cs"/>
              </a:rPr>
              <a:t>－１．エネルギー消費量</a:t>
            </a:r>
            <a:r>
              <a:rPr lang="ja-JP" altLang="en-US" sz="3600" kern="1200" dirty="0">
                <a:solidFill>
                  <a:schemeClr val="tx1">
                    <a:lumMod val="75000"/>
                    <a:lumOff val="25000"/>
                  </a:schemeClr>
                </a:solidFill>
                <a:latin typeface="Meiryo UI" pitchFamily="50" charset="-128"/>
                <a:ea typeface="Meiryo UI" pitchFamily="50" charset="-128"/>
                <a:cs typeface="+mn-cs"/>
              </a:rPr>
              <a:t>の分析</a:t>
            </a:r>
            <a:endParaRPr lang="en-US" altLang="ja-JP" sz="3600" kern="1200" dirty="0">
              <a:solidFill>
                <a:schemeClr val="tx1">
                  <a:lumMod val="75000"/>
                  <a:lumOff val="25000"/>
                </a:schemeClr>
              </a:solidFill>
              <a:latin typeface="Meiryo UI" pitchFamily="50" charset="-128"/>
              <a:ea typeface="Meiryo UI" pitchFamily="50" charset="-128"/>
              <a:cs typeface="+mn-cs"/>
            </a:endParaRPr>
          </a:p>
        </p:txBody>
      </p:sp>
      <p:sp>
        <p:nvSpPr>
          <p:cNvPr id="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52</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CB8721A1-E8B9-4FF5-91AA-BA03F625CA72}"/>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（１）産業別</a:t>
            </a:r>
            <a:r>
              <a:rPr lang="ja-JP" altLang="en-US" dirty="0">
                <a:latin typeface="Meiryo UI" pitchFamily="50" charset="-128"/>
                <a:ea typeface="Meiryo UI" pitchFamily="50" charset="-128"/>
              </a:rPr>
              <a:t>エネルギー消費量</a:t>
            </a:r>
            <a:endParaRPr kumimoji="1" lang="ja-JP" altLang="en-US" dirty="0">
              <a:latin typeface="Meiryo UI" pitchFamily="50" charset="-128"/>
              <a:ea typeface="Meiryo UI" pitchFamily="50" charset="-128"/>
            </a:endParaRPr>
          </a:p>
        </p:txBody>
      </p:sp>
      <p:sp>
        <p:nvSpPr>
          <p:cNvPr id="7" name="正方形/長方形 6"/>
          <p:cNvSpPr/>
          <p:nvPr/>
        </p:nvSpPr>
        <p:spPr bwMode="auto">
          <a:xfrm>
            <a:off x="252000" y="1859817"/>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○○市の産業別エネルギー消費量は、○○のエネルギー消費量が最も多く、次いで○○、○○の順となっている。</a:t>
            </a:r>
          </a:p>
        </p:txBody>
      </p:sp>
      <p:sp>
        <p:nvSpPr>
          <p:cNvPr id="11" name="正方形/長方形 10"/>
          <p:cNvSpPr/>
          <p:nvPr/>
        </p:nvSpPr>
        <p:spPr>
          <a:xfrm>
            <a:off x="232698" y="2537679"/>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産業別エネルギー消費量</a:t>
            </a:r>
          </a:p>
        </p:txBody>
      </p:sp>
      <p:sp>
        <p:nvSpPr>
          <p:cNvPr id="1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53</a:t>
            </a:fld>
            <a:endParaRPr lang="en-US" altLang="ja-JP" b="1" dirty="0">
              <a:latin typeface="Meiryo UI" pitchFamily="50" charset="-128"/>
              <a:ea typeface="Meiryo UI" pitchFamily="50" charset="-128"/>
            </a:endParaRPr>
          </a:p>
        </p:txBody>
      </p:sp>
      <p:sp>
        <p:nvSpPr>
          <p:cNvPr id="9" name="テキスト ボックス 2"/>
          <p:cNvSpPr txBox="1"/>
          <p:nvPr/>
        </p:nvSpPr>
        <p:spPr>
          <a:xfrm>
            <a:off x="6152209" y="3073557"/>
            <a:ext cx="2624328" cy="338554"/>
          </a:xfrm>
          <a:prstGeom prst="rect">
            <a:avLst/>
          </a:prstGeom>
          <a:solidFill>
            <a:schemeClr val="bg1"/>
          </a:solidFill>
          <a:ln w="19050">
            <a:solidFill>
              <a:schemeClr val="bg1">
                <a:lumMod val="50000"/>
              </a:schemeClr>
            </a:solidFill>
          </a:ln>
        </p:spPr>
        <p:txBody>
          <a:bodyPr wrap="square" rtlCol="0">
            <a:normAutofit fontScale="85000" lnSpcReduction="10000"/>
          </a:bodyPr>
          <a:lstStyle/>
          <a:p>
            <a:pPr algn="ctr"/>
            <a:r>
              <a:rPr lang="ja-JP" altLang="en-US" sz="1600" dirty="0">
                <a:latin typeface="ＭＳ Ｐゴシック" panose="020B0600070205080204" pitchFamily="50" charset="-128"/>
                <a:ea typeface="ＭＳ Ｐゴシック" panose="020B0600070205080204" pitchFamily="50" charset="-128"/>
              </a:rPr>
              <a:t>エネルギー消費量 ○○</a:t>
            </a:r>
            <a:r>
              <a:rPr lang="en-US" altLang="ja-JP" sz="1600" dirty="0">
                <a:latin typeface="ＭＳ Ｐゴシック" panose="020B0600070205080204" pitchFamily="50" charset="-128"/>
                <a:ea typeface="ＭＳ Ｐゴシック" panose="020B0600070205080204" pitchFamily="50" charset="-128"/>
              </a:rPr>
              <a:t> TJ/</a:t>
            </a:r>
            <a:r>
              <a:rPr lang="ja-JP" altLang="en-US" sz="1600" dirty="0">
                <a:latin typeface="ＭＳ Ｐゴシック" panose="020B0600070205080204" pitchFamily="50" charset="-128"/>
                <a:ea typeface="ＭＳ Ｐゴシック" panose="020B0600070205080204" pitchFamily="50" charset="-128"/>
              </a:rPr>
              <a:t>年</a:t>
            </a:r>
            <a:endParaRPr kumimoji="1" lang="ja-JP" altLang="en-US" sz="1600" dirty="0">
              <a:latin typeface="ＭＳ Ｐゴシック" panose="020B0600070205080204" pitchFamily="50" charset="-128"/>
              <a:ea typeface="ＭＳ Ｐゴシック" panose="020B0600070205080204" pitchFamily="50" charset="-128"/>
            </a:endParaRPr>
          </a:p>
        </p:txBody>
      </p:sp>
      <p:sp>
        <p:nvSpPr>
          <p:cNvPr id="10" name="テキスト ボックス 3"/>
          <p:cNvSpPr txBox="1"/>
          <p:nvPr/>
        </p:nvSpPr>
        <p:spPr>
          <a:xfrm>
            <a:off x="5383214" y="3088945"/>
            <a:ext cx="723275" cy="307777"/>
          </a:xfrm>
          <a:prstGeom prst="rect">
            <a:avLst/>
          </a:prstGeom>
          <a:noFill/>
          <a:ln>
            <a:noFill/>
          </a:ln>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2" name="正方形/長方形 11"/>
          <p:cNvSpPr/>
          <p:nvPr/>
        </p:nvSpPr>
        <p:spPr>
          <a:xfrm>
            <a:off x="252000" y="6351205"/>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4" name="Rectangle 3">
            <a:extLst>
              <a:ext uri="{FF2B5EF4-FFF2-40B4-BE49-F238E27FC236}">
                <a16:creationId xmlns:a16="http://schemas.microsoft.com/office/drawing/2014/main" id="{4B06E335-07F2-48C6-9D70-679C92AD98E7}"/>
              </a:ext>
            </a:extLst>
          </p:cNvPr>
          <p:cNvSpPr>
            <a:spLocks noChangeArrowheads="1"/>
          </p:cNvSpPr>
          <p:nvPr/>
        </p:nvSpPr>
        <p:spPr bwMode="auto">
          <a:xfrm>
            <a:off x="820109" y="682389"/>
            <a:ext cx="8280000" cy="1038684"/>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エネルギー消費量は、産業によって生産量１単位当たりのエネルギー消費量が異なるため、必ずしも生産量が多い産業がエネルギー消費量が多いとは限らない。</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ここでは、地域のエネルギー消費量の規模を産業別に把握する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7" name="テキスト ボックス 16">
            <a:extLst>
              <a:ext uri="{FF2B5EF4-FFF2-40B4-BE49-F238E27FC236}">
                <a16:creationId xmlns:a16="http://schemas.microsoft.com/office/drawing/2014/main" id="{405DFA4E-9893-440A-A513-1014C4FA102E}"/>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E7DFBDBF-72D1-4824-9AC9-091F297A35A4}"/>
              </a:ext>
            </a:extLst>
          </p:cNvPr>
          <p:cNvSpPr/>
          <p:nvPr/>
        </p:nvSpPr>
        <p:spPr bwMode="auto">
          <a:xfrm>
            <a:off x="1075776" y="145133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（２）産業別エネルギー消費量構成比</a:t>
            </a:r>
            <a:endParaRPr kumimoji="1" lang="ja-JP" altLang="en-US" dirty="0">
              <a:latin typeface="Meiryo UI" pitchFamily="50" charset="-128"/>
              <a:ea typeface="Meiryo UI" pitchFamily="50" charset="-128"/>
            </a:endParaRPr>
          </a:p>
        </p:txBody>
      </p:sp>
      <p:sp>
        <p:nvSpPr>
          <p:cNvPr id="4" name="正方形/長方形 3"/>
          <p:cNvSpPr/>
          <p:nvPr/>
        </p:nvSpPr>
        <p:spPr bwMode="auto">
          <a:xfrm>
            <a:off x="252000" y="1867014"/>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○○市の産業別エネルギー消費量の構成比は、○○のエネルギー消費量の割合が最も多く、次いで○○、○○の割合が高い。</a:t>
            </a:r>
          </a:p>
        </p:txBody>
      </p:sp>
      <p:sp>
        <p:nvSpPr>
          <p:cNvPr id="10" name="正方形/長方形 9"/>
          <p:cNvSpPr/>
          <p:nvPr/>
        </p:nvSpPr>
        <p:spPr>
          <a:xfrm>
            <a:off x="252000" y="2522931"/>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産業別エネルギー消費量構成比</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54</a:t>
            </a:fld>
            <a:endParaRPr lang="en-US" altLang="ja-JP" b="1" dirty="0">
              <a:latin typeface="Meiryo UI" pitchFamily="50" charset="-128"/>
              <a:ea typeface="Meiryo UI" pitchFamily="50" charset="-128"/>
            </a:endParaRPr>
          </a:p>
        </p:txBody>
      </p:sp>
      <p:sp>
        <p:nvSpPr>
          <p:cNvPr id="12" name="正方形/長方形 11"/>
          <p:cNvSpPr/>
          <p:nvPr/>
        </p:nvSpPr>
        <p:spPr>
          <a:xfrm>
            <a:off x="252000" y="6358974"/>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9" name="Rectangle 3">
            <a:extLst>
              <a:ext uri="{FF2B5EF4-FFF2-40B4-BE49-F238E27FC236}">
                <a16:creationId xmlns:a16="http://schemas.microsoft.com/office/drawing/2014/main" id="{83DBB739-79AE-4217-9608-FC79C986D7C6}"/>
              </a:ext>
            </a:extLst>
          </p:cNvPr>
          <p:cNvSpPr>
            <a:spLocks noChangeArrowheads="1"/>
          </p:cNvSpPr>
          <p:nvPr/>
        </p:nvSpPr>
        <p:spPr bwMode="auto">
          <a:xfrm>
            <a:off x="820109" y="668741"/>
            <a:ext cx="8280000" cy="105255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産業別のエネルギー消費量は、地域が得意とする産業が何かによって異なり、地域の産業構造によるものである。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ここでは、地域のエネルギー消費量の産業別構成比を全国平均と比較して、どの産業のエネルギー消費量が多いかを把握する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1" name="テキスト ボックス 10">
            <a:extLst>
              <a:ext uri="{FF2B5EF4-FFF2-40B4-BE49-F238E27FC236}">
                <a16:creationId xmlns:a16="http://schemas.microsoft.com/office/drawing/2014/main" id="{73536221-BFC0-4FFE-A272-9D06CC177D23}"/>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3" name="正方形/長方形 31">
            <a:extLst>
              <a:ext uri="{FF2B5EF4-FFF2-40B4-BE49-F238E27FC236}">
                <a16:creationId xmlns:a16="http://schemas.microsoft.com/office/drawing/2014/main" id="{7D0AA316-6405-4289-B8AD-EF71BB77E8EC}"/>
              </a:ext>
            </a:extLst>
          </p:cNvPr>
          <p:cNvSpPr/>
          <p:nvPr/>
        </p:nvSpPr>
        <p:spPr bwMode="auto">
          <a:xfrm>
            <a:off x="1075776" y="1472789"/>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p:cNvSpPr>
            <a:spLocks noGrp="1"/>
          </p:cNvSpPr>
          <p:nvPr>
            <p:ph type="title" idx="4294967295"/>
          </p:nvPr>
        </p:nvSpPr>
        <p:spPr>
          <a:xfrm>
            <a:off x="0" y="2221555"/>
            <a:ext cx="9144000" cy="646331"/>
          </a:xfrm>
          <a:solidFill>
            <a:srgbClr val="D3F9EB"/>
          </a:solidFill>
        </p:spPr>
        <p:txBody>
          <a:bodyPr wrap="square" rtlCol="0">
            <a:sp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latin typeface="Meiryo UI" pitchFamily="50" charset="-128"/>
                <a:ea typeface="Meiryo UI" pitchFamily="50" charset="-128"/>
                <a:cs typeface="+mn-cs"/>
              </a:rPr>
              <a:t>－２．エネルギー生産性</a:t>
            </a:r>
            <a:r>
              <a:rPr lang="ja-JP" altLang="en-US" sz="3600" kern="1200" dirty="0">
                <a:solidFill>
                  <a:schemeClr val="tx1">
                    <a:lumMod val="75000"/>
                    <a:lumOff val="25000"/>
                  </a:schemeClr>
                </a:solidFill>
                <a:latin typeface="Meiryo UI" pitchFamily="50" charset="-128"/>
                <a:ea typeface="Meiryo UI" pitchFamily="50" charset="-128"/>
                <a:cs typeface="+mn-cs"/>
              </a:rPr>
              <a:t>の分析</a:t>
            </a: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55</a:t>
            </a:fld>
            <a:endParaRPr lang="en-US" altLang="ja-JP" b="1" dirty="0">
              <a:latin typeface="Meiryo UI" pitchFamily="50" charset="-128"/>
              <a:ea typeface="Meiryo UI" pitchFamily="50" charset="-128"/>
            </a:endParaRPr>
          </a:p>
        </p:txBody>
      </p:sp>
      <p:sp>
        <p:nvSpPr>
          <p:cNvPr id="5" name="テキスト ボックス 4">
            <a:extLst>
              <a:ext uri="{FF2B5EF4-FFF2-40B4-BE49-F238E27FC236}">
                <a16:creationId xmlns:a16="http://schemas.microsoft.com/office/drawing/2014/main" id="{C62A1B0A-C5D9-4FA9-BB03-1D051DE8905D}"/>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（１）エネルギー</a:t>
            </a:r>
            <a:r>
              <a:rPr kumimoji="1" lang="ja-JP" altLang="en-US" dirty="0">
                <a:latin typeface="Meiryo UI" pitchFamily="50" charset="-128"/>
                <a:ea typeface="Meiryo UI" pitchFamily="50" charset="-128"/>
              </a:rPr>
              <a:t>生産性①：第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a:t>
            </a:r>
            <a:r>
              <a:rPr kumimoji="1" lang="en-US" altLang="ja-JP" dirty="0">
                <a:latin typeface="Meiryo UI" pitchFamily="50" charset="-128"/>
                <a:ea typeface="Meiryo UI" pitchFamily="50" charset="-128"/>
              </a:rPr>
              <a:t>2</a:t>
            </a:r>
            <a:r>
              <a:rPr kumimoji="1" lang="ja-JP" altLang="en-US" dirty="0">
                <a:latin typeface="Meiryo UI" pitchFamily="50" charset="-128"/>
                <a:ea typeface="Meiryo UI" pitchFamily="50" charset="-128"/>
              </a:rPr>
              <a:t>次・</a:t>
            </a:r>
            <a:r>
              <a:rPr kumimoji="1" lang="en-US" altLang="ja-JP" dirty="0">
                <a:latin typeface="Meiryo UI" pitchFamily="50" charset="-128"/>
                <a:ea typeface="Meiryo UI" pitchFamily="50" charset="-128"/>
              </a:rPr>
              <a:t>3</a:t>
            </a:r>
            <a:r>
              <a:rPr kumimoji="1" lang="ja-JP" altLang="en-US" dirty="0">
                <a:latin typeface="Meiryo UI" pitchFamily="50" charset="-128"/>
                <a:ea typeface="Meiryo UI" pitchFamily="50" charset="-128"/>
              </a:rPr>
              <a:t>次別</a:t>
            </a:r>
          </a:p>
        </p:txBody>
      </p:sp>
      <p:sp>
        <p:nvSpPr>
          <p:cNvPr id="8" name="正方形/長方形 7"/>
          <p:cNvSpPr/>
          <p:nvPr/>
        </p:nvSpPr>
        <p:spPr bwMode="auto">
          <a:xfrm>
            <a:off x="252000" y="2092961"/>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エネルギー生産性は、全産業では全国、県、人口同規模地域のいずれと比較しても○○。産業別には、人口同規模地域と比較すると第２次産業では○○水準であるが、第１次産業と第３次産業では○○水準である。</a:t>
            </a:r>
          </a:p>
        </p:txBody>
      </p:sp>
      <p:sp>
        <p:nvSpPr>
          <p:cNvPr id="12" name="正方形/長方形 11"/>
          <p:cNvSpPr/>
          <p:nvPr/>
        </p:nvSpPr>
        <p:spPr>
          <a:xfrm>
            <a:off x="252000" y="2744393"/>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産業別エネルギー生産性</a:t>
            </a:r>
          </a:p>
        </p:txBody>
      </p:sp>
      <p:sp>
        <p:nvSpPr>
          <p:cNvPr id="1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56</a:t>
            </a:fld>
            <a:endParaRPr lang="en-US" altLang="ja-JP" b="1" dirty="0">
              <a:latin typeface="Meiryo UI" pitchFamily="50" charset="-128"/>
              <a:ea typeface="Meiryo UI" pitchFamily="50" charset="-128"/>
            </a:endParaRPr>
          </a:p>
        </p:txBody>
      </p:sp>
      <p:sp>
        <p:nvSpPr>
          <p:cNvPr id="10" name="正方形/長方形 9"/>
          <p:cNvSpPr/>
          <p:nvPr/>
        </p:nvSpPr>
        <p:spPr>
          <a:xfrm>
            <a:off x="252000" y="6359140"/>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9" name="Rectangle 3">
            <a:extLst>
              <a:ext uri="{FF2B5EF4-FFF2-40B4-BE49-F238E27FC236}">
                <a16:creationId xmlns:a16="http://schemas.microsoft.com/office/drawing/2014/main" id="{2328D65A-7F79-4F1D-BF8A-D16A14C55E87}"/>
              </a:ext>
            </a:extLst>
          </p:cNvPr>
          <p:cNvSpPr>
            <a:spLocks noChangeArrowheads="1"/>
          </p:cNvSpPr>
          <p:nvPr/>
        </p:nvSpPr>
        <p:spPr bwMode="auto">
          <a:xfrm>
            <a:off x="820109" y="639527"/>
            <a:ext cx="8280000" cy="1386058"/>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エネルギー生産性の向上は、企業のコスト削減の観点のみならず、</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排出量を削減するための課題となっている。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ここではまず、第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次産業別で見て、エネルギー生産性を全国、県、同規模地域と比較することで、エネルギー生産性が高い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産業がどこであるかを概観する（下図）。</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さらに、次スライド以降で第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次産業の内訳を見ることで、当該地域のエネルギー生産性に大きく影響している産業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＝付加価値構成比が高くエネルギー生産性が高い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または低い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が具体的にどの産業であるかを把握する。</a:t>
            </a:r>
          </a:p>
        </p:txBody>
      </p:sp>
      <p:sp>
        <p:nvSpPr>
          <p:cNvPr id="11" name="テキスト ボックス 10">
            <a:extLst>
              <a:ext uri="{FF2B5EF4-FFF2-40B4-BE49-F238E27FC236}">
                <a16:creationId xmlns:a16="http://schemas.microsoft.com/office/drawing/2014/main" id="{FC80E21D-DFA8-4CCA-A1A0-D559524FD60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3" name="正方形/長方形 31">
            <a:extLst>
              <a:ext uri="{FF2B5EF4-FFF2-40B4-BE49-F238E27FC236}">
                <a16:creationId xmlns:a16="http://schemas.microsoft.com/office/drawing/2014/main" id="{CBDBA1F7-3D5B-4671-A54A-F92B66EA0723}"/>
              </a:ext>
            </a:extLst>
          </p:cNvPr>
          <p:cNvSpPr/>
          <p:nvPr/>
        </p:nvSpPr>
        <p:spPr bwMode="auto">
          <a:xfrm>
            <a:off x="1149097" y="180990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P59</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（２）エネルギー</a:t>
            </a:r>
            <a:r>
              <a:rPr kumimoji="1" lang="ja-JP" altLang="en-US" dirty="0">
                <a:latin typeface="Meiryo UI" pitchFamily="50" charset="-128"/>
                <a:ea typeface="Meiryo UI" pitchFamily="50" charset="-128"/>
              </a:rPr>
              <a:t>生産性②：第</a:t>
            </a:r>
            <a:r>
              <a:rPr lang="en-US" altLang="ja-JP" dirty="0"/>
              <a:t>1</a:t>
            </a:r>
            <a:r>
              <a:rPr kumimoji="1" lang="ja-JP" altLang="en-US" dirty="0">
                <a:latin typeface="Meiryo UI" pitchFamily="50" charset="-128"/>
                <a:ea typeface="Meiryo UI" pitchFamily="50" charset="-128"/>
              </a:rPr>
              <a:t>次・</a:t>
            </a:r>
            <a:r>
              <a:rPr kumimoji="1" lang="en-US" altLang="ja-JP" dirty="0">
                <a:latin typeface="Meiryo UI" pitchFamily="50" charset="-128"/>
                <a:ea typeface="Meiryo UI" pitchFamily="50" charset="-128"/>
              </a:rPr>
              <a:t>2</a:t>
            </a:r>
            <a:r>
              <a:rPr kumimoji="1" lang="ja-JP" altLang="en-US" dirty="0">
                <a:latin typeface="Meiryo UI" pitchFamily="50" charset="-128"/>
                <a:ea typeface="Meiryo UI" pitchFamily="50" charset="-128"/>
              </a:rPr>
              <a:t>次産業</a:t>
            </a:r>
          </a:p>
        </p:txBody>
      </p:sp>
      <p:sp>
        <p:nvSpPr>
          <p:cNvPr id="17" name="正方形/長方形 16"/>
          <p:cNvSpPr/>
          <p:nvPr/>
        </p:nvSpPr>
        <p:spPr>
          <a:xfrm>
            <a:off x="252000" y="2329200"/>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1</a:t>
            </a:r>
            <a:r>
              <a:rPr lang="ja-JP" altLang="en-US" sz="1200" b="1" dirty="0">
                <a:solidFill>
                  <a:schemeClr val="bg1"/>
                </a:solidFill>
                <a:latin typeface="Meiryo UI" pitchFamily="50" charset="-128"/>
                <a:ea typeface="Meiryo UI" pitchFamily="50" charset="-128"/>
              </a:rPr>
              <a:t>次・</a:t>
            </a:r>
            <a:r>
              <a:rPr lang="en-US" altLang="ja-JP" sz="1200" b="1" dirty="0">
                <a:solidFill>
                  <a:schemeClr val="bg1"/>
                </a:solidFill>
                <a:latin typeface="Meiryo UI" pitchFamily="50" charset="-128"/>
                <a:ea typeface="Meiryo UI" pitchFamily="50" charset="-128"/>
              </a:rPr>
              <a:t>2</a:t>
            </a:r>
            <a:r>
              <a:rPr lang="ja-JP" altLang="en-US" sz="1200" b="1" dirty="0">
                <a:solidFill>
                  <a:schemeClr val="bg1"/>
                </a:solidFill>
                <a:latin typeface="Meiryo UI" pitchFamily="50" charset="-128"/>
                <a:ea typeface="Meiryo UI" pitchFamily="50" charset="-128"/>
              </a:rPr>
              <a:t>次産業の産業別エネルギー生産性及び付加価値の構成比</a:t>
            </a:r>
          </a:p>
        </p:txBody>
      </p:sp>
      <p:sp>
        <p:nvSpPr>
          <p:cNvPr id="23" name="テキスト ボックス 22"/>
          <p:cNvSpPr txBox="1"/>
          <p:nvPr/>
        </p:nvSpPr>
        <p:spPr>
          <a:xfrm>
            <a:off x="540620" y="2628000"/>
            <a:ext cx="1224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エネルギー生産性</a:t>
            </a:r>
          </a:p>
        </p:txBody>
      </p:sp>
      <p:sp>
        <p:nvSpPr>
          <p:cNvPr id="24" name="テキスト ボックス 23"/>
          <p:cNvSpPr txBox="1"/>
          <p:nvPr/>
        </p:nvSpPr>
        <p:spPr>
          <a:xfrm>
            <a:off x="540620" y="4422138"/>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25" name="正方形/長方形 24"/>
          <p:cNvSpPr/>
          <p:nvPr/>
        </p:nvSpPr>
        <p:spPr bwMode="auto">
          <a:xfrm>
            <a:off x="252000" y="1790085"/>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○○市では、○○の付加価値構成比が最も高いがエネルギー生産性は全国よりも低い。次いで○○の付加価値構成比が高いがエネルギー生産性は全国よりも低い。</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57</a:t>
            </a:fld>
            <a:endParaRPr lang="en-US" altLang="ja-JP" b="1" dirty="0">
              <a:latin typeface="Meiryo UI" pitchFamily="50" charset="-128"/>
              <a:ea typeface="Meiryo UI" pitchFamily="50" charset="-128"/>
            </a:endParaRPr>
          </a:p>
        </p:txBody>
      </p:sp>
      <p:sp>
        <p:nvSpPr>
          <p:cNvPr id="12" name="正方形/長方形 11"/>
          <p:cNvSpPr/>
          <p:nvPr/>
        </p:nvSpPr>
        <p:spPr>
          <a:xfrm>
            <a:off x="252000" y="6383421"/>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1" name="Rectangle 3">
            <a:extLst>
              <a:ext uri="{FF2B5EF4-FFF2-40B4-BE49-F238E27FC236}">
                <a16:creationId xmlns:a16="http://schemas.microsoft.com/office/drawing/2014/main" id="{818F12D7-9907-426B-85AD-01F6E9583CDA}"/>
              </a:ext>
            </a:extLst>
          </p:cNvPr>
          <p:cNvSpPr>
            <a:spLocks noChangeArrowheads="1"/>
          </p:cNvSpPr>
          <p:nvPr/>
        </p:nvSpPr>
        <p:spPr bwMode="auto">
          <a:xfrm>
            <a:off x="820109" y="651009"/>
            <a:ext cx="8280000" cy="1080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次産業と第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次産業は、鉄鋼、化学、窯業・土石等</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素材系産業</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のように</a:t>
            </a:r>
            <a:r>
              <a:rPr lang="ja-JP" altLang="en-US" sz="1200" b="1" dirty="0">
                <a:latin typeface="Meiryo UI" pitchFamily="50" charset="-128"/>
                <a:ea typeface="Meiryo UI" pitchFamily="50" charset="-128"/>
              </a:rPr>
              <a:t>エネルギーを比較的多く消費する産業と、農林水産業、食料品、繊維、機械、その他の製造業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非素材系産業</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のように</a:t>
            </a:r>
            <a:r>
              <a:rPr lang="ja-JP" altLang="en-US" sz="1200" b="1" dirty="0">
                <a:latin typeface="Meiryo UI" pitchFamily="50" charset="-128"/>
                <a:ea typeface="Meiryo UI" pitchFamily="50" charset="-128"/>
              </a:rPr>
              <a:t>比較的エネルギーの消費が少ない産業がある。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次産業と第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次産業を対象として、産業別エネルギー生産性を全国と比較し、当該地域のエネルギー生産性に大きく影響している産業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＝付加価値構成比が高くエネルギー生産性が高い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または低い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が具体的にどの産業であるかを把握する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C363E5FD-B55F-4514-B6B2-6AEC6F72A6F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AC48546C-E932-47DC-8206-5C8A98B5AF76}"/>
              </a:ext>
            </a:extLst>
          </p:cNvPr>
          <p:cNvSpPr/>
          <p:nvPr/>
        </p:nvSpPr>
        <p:spPr bwMode="auto">
          <a:xfrm>
            <a:off x="5995851" y="1510029"/>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（３）エネルギー</a:t>
            </a:r>
            <a:r>
              <a:rPr kumimoji="1" lang="ja-JP" altLang="en-US" dirty="0">
                <a:latin typeface="Meiryo UI" pitchFamily="50" charset="-128"/>
                <a:ea typeface="Meiryo UI" pitchFamily="50" charset="-128"/>
              </a:rPr>
              <a:t>生産性③：第</a:t>
            </a:r>
            <a:r>
              <a:rPr kumimoji="1" lang="en-US" altLang="ja-JP" dirty="0">
                <a:latin typeface="Meiryo UI" pitchFamily="50" charset="-128"/>
                <a:ea typeface="Meiryo UI" pitchFamily="50" charset="-128"/>
              </a:rPr>
              <a:t>3</a:t>
            </a:r>
            <a:r>
              <a:rPr kumimoji="1" lang="ja-JP" altLang="en-US" dirty="0">
                <a:latin typeface="Meiryo UI" pitchFamily="50" charset="-128"/>
                <a:ea typeface="Meiryo UI" pitchFamily="50" charset="-128"/>
              </a:rPr>
              <a:t>次産業</a:t>
            </a:r>
          </a:p>
        </p:txBody>
      </p:sp>
      <p:sp>
        <p:nvSpPr>
          <p:cNvPr id="13" name="正方形/長方形 12"/>
          <p:cNvSpPr/>
          <p:nvPr/>
        </p:nvSpPr>
        <p:spPr>
          <a:xfrm>
            <a:off x="300600" y="2329200"/>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第３次産業の産業別エネルギー生産性及び付加価値の構成比</a:t>
            </a:r>
          </a:p>
        </p:txBody>
      </p:sp>
      <p:sp>
        <p:nvSpPr>
          <p:cNvPr id="16" name="正方形/長方形 15"/>
          <p:cNvSpPr/>
          <p:nvPr/>
        </p:nvSpPr>
        <p:spPr>
          <a:xfrm>
            <a:off x="248789" y="6347350"/>
            <a:ext cx="8893277" cy="107722"/>
          </a:xfrm>
          <a:prstGeom prst="rect">
            <a:avLst/>
          </a:prstGeom>
        </p:spPr>
        <p:txBody>
          <a:bodyPr wrap="square" lIns="0" tIns="0" rIns="0" bIns="0">
            <a:spAutoFit/>
          </a:bodyPr>
          <a:lstStyle/>
          <a:p>
            <a:pPr marL="180975" indent="-180975" algn="just">
              <a:spcBef>
                <a:spcPts val="300"/>
              </a:spcBef>
              <a:spcAft>
                <a:spcPts val="400"/>
              </a:spcAft>
              <a:buClr>
                <a:srgbClr val="002060"/>
              </a:buClr>
              <a:defRPr/>
            </a:pPr>
            <a:r>
              <a:rPr lang="ja-JP" altLang="en-US" sz="700" dirty="0">
                <a:latin typeface="Meiryo UI" pitchFamily="50" charset="-128"/>
                <a:ea typeface="Meiryo UI" pitchFamily="50" charset="-128"/>
              </a:rPr>
              <a:t>注）</a:t>
            </a:r>
            <a:r>
              <a:rPr lang="en-US" altLang="ja-JP" sz="700" dirty="0">
                <a:latin typeface="Meiryo UI" pitchFamily="50" charset="-128"/>
                <a:ea typeface="Meiryo UI" pitchFamily="50" charset="-128"/>
              </a:rPr>
              <a:t>	</a:t>
            </a:r>
            <a:r>
              <a:rPr lang="ja-JP" altLang="en-US" sz="700" dirty="0">
                <a:latin typeface="Meiryo UI" pitchFamily="50" charset="-128"/>
                <a:ea typeface="Meiryo UI" pitchFamily="50" charset="-128"/>
              </a:rPr>
              <a:t>第３次産業のエネルギー消費量は、企業の管理部門等の事務所・ビル、ホテルや百貨店、サービス業等のエネルギー消費量であり、運輸部門の輸送によるエネルギー消費量や、エネルギー転換部門（発電所等）のエネルギー消費量は含まれない。</a:t>
            </a:r>
          </a:p>
        </p:txBody>
      </p:sp>
      <p:sp>
        <p:nvSpPr>
          <p:cNvPr id="17" name="正方形/長方形 16"/>
          <p:cNvSpPr/>
          <p:nvPr/>
        </p:nvSpPr>
        <p:spPr bwMode="auto">
          <a:xfrm>
            <a:off x="300600" y="1776452"/>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○○市では、○○の付加価値構成比が高く、エネルギー生産性が全国よりも高いため、第３次産業のエネルギー生産性の高さに繋がっている。</a:t>
            </a:r>
          </a:p>
        </p:txBody>
      </p:sp>
      <p:sp>
        <p:nvSpPr>
          <p:cNvPr id="23" name="テキスト ボックス 22"/>
          <p:cNvSpPr txBox="1"/>
          <p:nvPr/>
        </p:nvSpPr>
        <p:spPr>
          <a:xfrm>
            <a:off x="618824" y="2609448"/>
            <a:ext cx="1188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エネルギー生産性</a:t>
            </a:r>
          </a:p>
        </p:txBody>
      </p:sp>
      <p:sp>
        <p:nvSpPr>
          <p:cNvPr id="2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58</a:t>
            </a:fld>
            <a:endParaRPr lang="en-US" altLang="ja-JP" b="1" dirty="0">
              <a:latin typeface="Meiryo UI" pitchFamily="50" charset="-128"/>
              <a:ea typeface="Meiryo UI" pitchFamily="50" charset="-128"/>
            </a:endParaRPr>
          </a:p>
        </p:txBody>
      </p:sp>
      <p:sp>
        <p:nvSpPr>
          <p:cNvPr id="21" name="テキスト ボックス 20"/>
          <p:cNvSpPr txBox="1"/>
          <p:nvPr/>
        </p:nvSpPr>
        <p:spPr>
          <a:xfrm>
            <a:off x="618824" y="4428000"/>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2" name="正方形/長方形 11"/>
          <p:cNvSpPr/>
          <p:nvPr/>
        </p:nvSpPr>
        <p:spPr>
          <a:xfrm>
            <a:off x="237010" y="6448251"/>
            <a:ext cx="5580000" cy="107722"/>
          </a:xfrm>
          <a:prstGeom prst="rect">
            <a:avLst/>
          </a:prstGeom>
        </p:spPr>
        <p:txBody>
          <a:bodyPr wrap="square" lIns="0" tIns="0" rIns="0" bIns="0">
            <a:spAutoFit/>
          </a:bodyPr>
          <a:lstStyle/>
          <a:p>
            <a:r>
              <a:rPr lang="ja-JP" altLang="en-US" sz="7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4" name="Rectangle 3">
            <a:extLst>
              <a:ext uri="{FF2B5EF4-FFF2-40B4-BE49-F238E27FC236}">
                <a16:creationId xmlns:a16="http://schemas.microsoft.com/office/drawing/2014/main" id="{095BE87D-A251-4EE3-848F-A975196EB288}"/>
              </a:ext>
            </a:extLst>
          </p:cNvPr>
          <p:cNvSpPr>
            <a:spLocks noChangeArrowheads="1"/>
          </p:cNvSpPr>
          <p:nvPr/>
        </p:nvSpPr>
        <p:spPr bwMode="auto">
          <a:xfrm>
            <a:off x="820109" y="630435"/>
            <a:ext cx="8280000" cy="1092530"/>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第３次産業は、企業の管理部門等の事務所・ビル、ホテルや百貨店、サービス業等を対象としており、製造業と比較してエネルギー生産性が高い産業が多い。</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次産業を対象として、産業別エネルギー生産性を全国と比較し、当該地域のエネルギー生産性に大きく影響している産業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＝付加価値構成比が高くエネルギー生産性が高い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または低い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が具体的にどの産業であるかを把握する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5" name="テキスト ボックス 14">
            <a:extLst>
              <a:ext uri="{FF2B5EF4-FFF2-40B4-BE49-F238E27FC236}">
                <a16:creationId xmlns:a16="http://schemas.microsoft.com/office/drawing/2014/main" id="{E69DB301-BF4F-4534-BEE8-7F4FAEB49A5F}"/>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9990CD2F-75DD-4AF5-B683-1AE518DB1320}"/>
              </a:ext>
            </a:extLst>
          </p:cNvPr>
          <p:cNvSpPr/>
          <p:nvPr/>
        </p:nvSpPr>
        <p:spPr bwMode="auto">
          <a:xfrm>
            <a:off x="1141694" y="150666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cs typeface="+mn-cs"/>
              </a:rPr>
              <a:t>－</a:t>
            </a:r>
            <a:r>
              <a:rPr lang="ja-JP" altLang="en-US" sz="3600" kern="1200" dirty="0">
                <a:solidFill>
                  <a:schemeClr val="tx1">
                    <a:lumMod val="75000"/>
                    <a:lumOff val="25000"/>
                  </a:schemeClr>
                </a:solidFill>
                <a:cs typeface="+mn-cs"/>
              </a:rPr>
              <a:t>３</a:t>
            </a:r>
            <a:r>
              <a:rPr lang="ja-JP" altLang="ja-JP" sz="3600" kern="1200" dirty="0">
                <a:solidFill>
                  <a:schemeClr val="tx1">
                    <a:lumMod val="75000"/>
                    <a:lumOff val="25000"/>
                  </a:schemeClr>
                </a:solidFill>
                <a:cs typeface="+mn-cs"/>
              </a:rPr>
              <a:t>．</a:t>
            </a:r>
            <a:r>
              <a:rPr lang="en-US" altLang="ja-JP" sz="3600" kern="1200" dirty="0">
                <a:solidFill>
                  <a:schemeClr val="tx1">
                    <a:lumMod val="75000"/>
                    <a:lumOff val="25000"/>
                  </a:schemeClr>
                </a:solidFill>
                <a:cs typeface="+mn-cs"/>
              </a:rPr>
              <a:t>CO2</a:t>
            </a:r>
            <a:r>
              <a:rPr lang="ja-JP" altLang="en-US" sz="3600" kern="1200" dirty="0">
                <a:solidFill>
                  <a:schemeClr val="tx1">
                    <a:lumMod val="75000"/>
                    <a:lumOff val="25000"/>
                  </a:schemeClr>
                </a:solidFill>
                <a:cs typeface="+mn-cs"/>
              </a:rPr>
              <a:t>排出量の分析</a:t>
            </a: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59</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8559ED37-F9D1-47D9-A0C8-5012B05A120C}"/>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677210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6651A8C-96A4-4C8B-B55E-AF30DD591C74}"/>
              </a:ext>
            </a:extLst>
          </p:cNvPr>
          <p:cNvSpPr>
            <a:spLocks noGrp="1"/>
          </p:cNvSpPr>
          <p:nvPr>
            <p:ph type="title"/>
          </p:nvPr>
        </p:nvSpPr>
        <p:spPr/>
        <p:txBody>
          <a:bodyPr/>
          <a:lstStyle/>
          <a:p>
            <a:r>
              <a:rPr lang="ja-JP" altLang="en-US" kern="0" dirty="0"/>
              <a:t>同規模地域の分類について</a:t>
            </a:r>
            <a:endParaRPr kumimoji="1" lang="ja-JP" altLang="en-US" dirty="0"/>
          </a:p>
        </p:txBody>
      </p:sp>
      <p:sp>
        <p:nvSpPr>
          <p:cNvPr id="3" name="スライド番号プレースホルダー 2">
            <a:extLst>
              <a:ext uri="{FF2B5EF4-FFF2-40B4-BE49-F238E27FC236}">
                <a16:creationId xmlns:a16="http://schemas.microsoft.com/office/drawing/2014/main" id="{A72C4F7E-609B-4AD6-8A37-B10D94A6A086}"/>
              </a:ext>
            </a:extLst>
          </p:cNvPr>
          <p:cNvSpPr>
            <a:spLocks noGrp="1"/>
          </p:cNvSpPr>
          <p:nvPr>
            <p:ph type="sldNum" sz="quarter" idx="4"/>
          </p:nvPr>
        </p:nvSpPr>
        <p:spPr/>
        <p:txBody>
          <a:bodyPr/>
          <a:lstStyle/>
          <a:p>
            <a:fld id="{5AC316A2-ED79-4A4C-BB2E-71F78B36301B}" type="slidenum">
              <a:rPr lang="en-US" altLang="ja-JP" smtClean="0"/>
              <a:pPr/>
              <a:t>6</a:t>
            </a:fld>
            <a:endParaRPr lang="ja-JP" altLang="en-US" dirty="0"/>
          </a:p>
        </p:txBody>
      </p:sp>
      <p:sp>
        <p:nvSpPr>
          <p:cNvPr id="4" name="正方形/長方形 3">
            <a:extLst>
              <a:ext uri="{FF2B5EF4-FFF2-40B4-BE49-F238E27FC236}">
                <a16:creationId xmlns:a16="http://schemas.microsoft.com/office/drawing/2014/main" id="{66848426-66D7-4594-8C5D-DD19DEE2B763}"/>
              </a:ext>
            </a:extLst>
          </p:cNvPr>
          <p:cNvSpPr/>
          <p:nvPr/>
        </p:nvSpPr>
        <p:spPr>
          <a:xfrm>
            <a:off x="137125" y="1168060"/>
            <a:ext cx="4392000" cy="309600"/>
          </a:xfrm>
          <a:prstGeom prst="rect">
            <a:avLst/>
          </a:prstGeom>
          <a:solidFill>
            <a:srgbClr val="C0000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三大都市圏</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baseline="30000" dirty="0">
              <a:solidFill>
                <a:schemeClr val="bg1"/>
              </a:solidFill>
              <a:latin typeface="Meiryo UI" pitchFamily="50" charset="-128"/>
              <a:ea typeface="Meiryo UI" pitchFamily="50" charset="-128"/>
            </a:endParaRPr>
          </a:p>
        </p:txBody>
      </p:sp>
      <p:sp>
        <p:nvSpPr>
          <p:cNvPr id="5" name="正方形/長方形 4">
            <a:extLst>
              <a:ext uri="{FF2B5EF4-FFF2-40B4-BE49-F238E27FC236}">
                <a16:creationId xmlns:a16="http://schemas.microsoft.com/office/drawing/2014/main" id="{2CA4F675-3F0D-4C53-98BA-11187740A271}"/>
              </a:ext>
            </a:extLst>
          </p:cNvPr>
          <p:cNvSpPr/>
          <p:nvPr/>
        </p:nvSpPr>
        <p:spPr>
          <a:xfrm>
            <a:off x="4664891" y="1168060"/>
            <a:ext cx="4392000" cy="309600"/>
          </a:xfrm>
          <a:prstGeom prst="rect">
            <a:avLst/>
          </a:prstGeom>
          <a:solidFill>
            <a:srgbClr val="0070C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地方圏</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dirty="0">
              <a:solidFill>
                <a:schemeClr val="bg1"/>
              </a:solidFill>
              <a:latin typeface="Meiryo UI" pitchFamily="50" charset="-128"/>
              <a:ea typeface="Meiryo UI" pitchFamily="50" charset="-128"/>
            </a:endParaRPr>
          </a:p>
        </p:txBody>
      </p:sp>
      <p:graphicFrame>
        <p:nvGraphicFramePr>
          <p:cNvPr id="6" name="表 5">
            <a:extLst>
              <a:ext uri="{FF2B5EF4-FFF2-40B4-BE49-F238E27FC236}">
                <a16:creationId xmlns:a16="http://schemas.microsoft.com/office/drawing/2014/main" id="{24E475C9-5252-41A0-9341-B62995567E40}"/>
              </a:ext>
            </a:extLst>
          </p:cNvPr>
          <p:cNvGraphicFramePr>
            <a:graphicFrameLocks noGrp="1"/>
          </p:cNvGraphicFramePr>
          <p:nvPr>
            <p:extLst>
              <p:ext uri="{D42A27DB-BD31-4B8C-83A1-F6EECF244321}">
                <p14:modId xmlns:p14="http://schemas.microsoft.com/office/powerpoint/2010/main" val="2312619920"/>
              </p:ext>
            </p:extLst>
          </p:nvPr>
        </p:nvGraphicFramePr>
        <p:xfrm>
          <a:off x="144499" y="1501297"/>
          <a:ext cx="4377253" cy="4641402"/>
        </p:xfrm>
        <a:graphic>
          <a:graphicData uri="http://schemas.openxmlformats.org/drawingml/2006/table">
            <a:tbl>
              <a:tblPr>
                <a:tableStyleId>{5C22544A-7EE6-4342-B048-85BDC9FD1C3A}</a:tableStyleId>
              </a:tblPr>
              <a:tblGrid>
                <a:gridCol w="393090">
                  <a:extLst>
                    <a:ext uri="{9D8B030D-6E8A-4147-A177-3AD203B41FA5}">
                      <a16:colId xmlns:a16="http://schemas.microsoft.com/office/drawing/2014/main" val="20000"/>
                    </a:ext>
                  </a:extLst>
                </a:gridCol>
                <a:gridCol w="3084163">
                  <a:extLst>
                    <a:ext uri="{9D8B030D-6E8A-4147-A177-3AD203B41FA5}">
                      <a16:colId xmlns:a16="http://schemas.microsoft.com/office/drawing/2014/main" val="20001"/>
                    </a:ext>
                  </a:extLst>
                </a:gridCol>
                <a:gridCol w="900000">
                  <a:extLst>
                    <a:ext uri="{9D8B030D-6E8A-4147-A177-3AD203B41FA5}">
                      <a16:colId xmlns:a16="http://schemas.microsoft.com/office/drawing/2014/main" val="20002"/>
                    </a:ext>
                  </a:extLst>
                </a:gridCol>
              </a:tblGrid>
              <a:tr h="239641">
                <a:tc>
                  <a:txBody>
                    <a:bodyPr/>
                    <a:lstStyle/>
                    <a:p>
                      <a:pPr algn="ctr" fontAlgn="ctr"/>
                      <a:r>
                        <a:rPr lang="en-US" altLang="ja-JP" sz="1000" b="0" u="none" strike="noStrike" dirty="0">
                          <a:effectLst/>
                          <a:latin typeface="Meiryo UI" panose="020B0604030504040204" pitchFamily="50" charset="-128"/>
                          <a:ea typeface="Meiryo UI" panose="020B0604030504040204" pitchFamily="50" charset="-128"/>
                        </a:rPr>
                        <a:t>No.</a:t>
                      </a: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自治体例</a:t>
                      </a:r>
                      <a:r>
                        <a:rPr lang="ja-JP" altLang="en-US" sz="1000" b="0" u="none" strike="noStrike" baseline="30000" dirty="0">
                          <a:effectLst/>
                          <a:latin typeface="Meiryo UI" panose="020B0604030504040204" pitchFamily="50" charset="-128"/>
                          <a:ea typeface="Meiryo UI" panose="020B0604030504040204" pitchFamily="50" charset="-128"/>
                        </a:rPr>
                        <a:t>注</a:t>
                      </a:r>
                      <a:r>
                        <a:rPr lang="en-US" altLang="ja-JP" sz="1000" b="0" u="none" strike="noStrike" baseline="30000" dirty="0">
                          <a:effectLst/>
                          <a:latin typeface="Meiryo UI" panose="020B0604030504040204" pitchFamily="50" charset="-128"/>
                          <a:ea typeface="Meiryo UI" panose="020B0604030504040204" pitchFamily="50" charset="-128"/>
                        </a:rPr>
                        <a:t>2</a:t>
                      </a:r>
                      <a:endParaRPr lang="ja-JP" altLang="en-US" sz="1000" b="0" i="0" u="none" strike="noStrike" baseline="30000"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人口規模</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0"/>
                  </a:ext>
                </a:extLst>
              </a:tr>
              <a:tr h="628823">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埼玉県皆野町、千葉県大多喜町、神奈川県中井町、山北町、岐阜県川辺町、輪之内町、三重県大台町、京都府宇治田原町、大阪府能勢町、田尻町、など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万人未満</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1"/>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2</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千葉県富里町、大網白里市、神奈川県寒川町、岐阜県恵那市、愛知県高浜市、岩倉市、東浦町、三重県志摩市、兵庫県赤穂市、小野市、など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2"/>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3</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埼玉県東松山市、八潮市、千葉県四街道市、印西市、東京都稲城市、岐阜県可児市、愛知県江南市、大府市、日進市、兵庫県芦屋市、など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3"/>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4</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千葉県市原市、東京都墨田区、目黒区、府中市、神奈川県平塚市、三重県津市、大阪府茨木市</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rPr>
                        <a:t>、八尾市、兵庫県明石市、加古川市、など</a:t>
                      </a:r>
                      <a:endParaRPr lang="en-US" altLang="ja-JP" sz="1000" b="0" i="0" u="none" strike="noStrike" dirty="0">
                        <a:solidFill>
                          <a:schemeClr val="dk1"/>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4"/>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5</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千葉県市川市、松戸市、柏市、東京都葛飾区、町田市、神奈川県藤沢市、愛知県豊田市、大阪府東大阪市、兵庫県尼崎市、西宮市、など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5"/>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6</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埼玉県川口市、千葉県千葉市、船橋市、東京都大田区、世田谷区、練馬区、足立区、江戸川区、神奈川県相模原市、大阪府堺市、など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6"/>
                  </a:ext>
                </a:extLst>
              </a:tr>
              <a:tr h="628823">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7</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埼玉県さいたま市、神奈川県横浜市、川崎市、愛知県名古屋市、京都府京都市、大阪府大阪市、兵庫県神戸市</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万人以上</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7"/>
                  </a:ext>
                </a:extLst>
              </a:tr>
            </a:tbl>
          </a:graphicData>
        </a:graphic>
      </p:graphicFrame>
      <p:graphicFrame>
        <p:nvGraphicFramePr>
          <p:cNvPr id="7" name="表 6">
            <a:extLst>
              <a:ext uri="{FF2B5EF4-FFF2-40B4-BE49-F238E27FC236}">
                <a16:creationId xmlns:a16="http://schemas.microsoft.com/office/drawing/2014/main" id="{3E5785CA-48DB-4674-BB2C-1BE4DE3998A1}"/>
              </a:ext>
            </a:extLst>
          </p:cNvPr>
          <p:cNvGraphicFramePr>
            <a:graphicFrameLocks noGrp="1"/>
          </p:cNvGraphicFramePr>
          <p:nvPr>
            <p:extLst>
              <p:ext uri="{D42A27DB-BD31-4B8C-83A1-F6EECF244321}">
                <p14:modId xmlns:p14="http://schemas.microsoft.com/office/powerpoint/2010/main" val="1009612922"/>
              </p:ext>
            </p:extLst>
          </p:nvPr>
        </p:nvGraphicFramePr>
        <p:xfrm>
          <a:off x="4684582" y="1501297"/>
          <a:ext cx="4352618" cy="4641402"/>
        </p:xfrm>
        <a:graphic>
          <a:graphicData uri="http://schemas.openxmlformats.org/drawingml/2006/table">
            <a:tbl>
              <a:tblPr>
                <a:tableStyleId>{5C22544A-7EE6-4342-B048-85BDC9FD1C3A}</a:tableStyleId>
              </a:tblPr>
              <a:tblGrid>
                <a:gridCol w="393090">
                  <a:extLst>
                    <a:ext uri="{9D8B030D-6E8A-4147-A177-3AD203B41FA5}">
                      <a16:colId xmlns:a16="http://schemas.microsoft.com/office/drawing/2014/main" val="20000"/>
                    </a:ext>
                  </a:extLst>
                </a:gridCol>
                <a:gridCol w="3059528">
                  <a:extLst>
                    <a:ext uri="{9D8B030D-6E8A-4147-A177-3AD203B41FA5}">
                      <a16:colId xmlns:a16="http://schemas.microsoft.com/office/drawing/2014/main" val="20001"/>
                    </a:ext>
                  </a:extLst>
                </a:gridCol>
                <a:gridCol w="900000">
                  <a:extLst>
                    <a:ext uri="{9D8B030D-6E8A-4147-A177-3AD203B41FA5}">
                      <a16:colId xmlns:a16="http://schemas.microsoft.com/office/drawing/2014/main" val="20002"/>
                    </a:ext>
                  </a:extLst>
                </a:gridCol>
              </a:tblGrid>
              <a:tr h="239641">
                <a:tc>
                  <a:txBody>
                    <a:bodyPr/>
                    <a:lstStyle/>
                    <a:p>
                      <a:pPr algn="ctr" fontAlgn="ctr"/>
                      <a:r>
                        <a:rPr lang="en-US" altLang="ja-JP" sz="1000" b="0" u="none" strike="noStrike" dirty="0">
                          <a:effectLst/>
                          <a:latin typeface="Meiryo UI" panose="020B0604030504040204" pitchFamily="50" charset="-128"/>
                          <a:ea typeface="Meiryo UI" panose="020B0604030504040204" pitchFamily="50" charset="-128"/>
                        </a:rPr>
                        <a:t>No.</a:t>
                      </a: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自治体例</a:t>
                      </a:r>
                      <a:r>
                        <a:rPr lang="ja-JP" altLang="en-US" sz="1000" b="0" u="none" strike="noStrike" baseline="30000" dirty="0">
                          <a:effectLst/>
                          <a:latin typeface="Meiryo UI" panose="020B0604030504040204" pitchFamily="50" charset="-128"/>
                          <a:ea typeface="Meiryo UI" panose="020B0604030504040204" pitchFamily="50" charset="-128"/>
                        </a:rPr>
                        <a:t>注</a:t>
                      </a:r>
                      <a:r>
                        <a:rPr lang="en-US" altLang="ja-JP" sz="1000" b="0" u="none" strike="noStrike" baseline="30000" dirty="0">
                          <a:effectLst/>
                          <a:latin typeface="Meiryo UI" panose="020B0604030504040204" pitchFamily="50" charset="-128"/>
                          <a:ea typeface="Meiryo UI" panose="020B0604030504040204" pitchFamily="50" charset="-128"/>
                        </a:rPr>
                        <a:t>2</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人口規模</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1">
                        <a:lumMod val="20000"/>
                        <a:lumOff val="80000"/>
                      </a:schemeClr>
                    </a:solidFill>
                  </a:tcPr>
                </a:tc>
                <a:extLst>
                  <a:ext uri="{0D108BD9-81ED-4DB2-BD59-A6C34878D82A}">
                    <a16:rowId xmlns:a16="http://schemas.microsoft.com/office/drawing/2014/main" val="10000"/>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1</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北海道美瑛町、福島県小野町、群馬県嬬恋村、福井県美浜町、長野県池田町、松川村、佐賀県江北町、熊本県美里町、和水町、鹿児島県湧水町、など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万人未満</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1"/>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2</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茨城県常陸太田市、小美玉市、群馬県みどり市、新潟県五泉市、富山県南砺市、石川県能美市、長野県岡谷市、諏訪市、須坂市、和歌山県海南市、など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2"/>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3</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北海道千歳市、栃木県鹿沼市、新潟県三条市、新発田市、長野県飯田市、佐久市、静岡県島田市、福岡県宗像市、糸島市、沖縄県宜野湾市、など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3"/>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4</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北海道函館市、青森県青森市、岩手県盛岡市、山形県山形市、福島県福島市、茨城県水戸市、新潟県長岡市、福井県福井市、山口県下関市、徳島県徳島市、など</a:t>
                      </a:r>
                      <a:endParaRPr kumimoji="1" lang="en-US" altLang="ja-JP" sz="1000" b="0" i="0" u="none" strike="noStrike" kern="1200" dirty="0">
                        <a:solidFill>
                          <a:schemeClr val="dk1"/>
                        </a:solidFill>
                        <a:effectLst/>
                        <a:latin typeface="Meiryo UI" panose="020B0604030504040204" pitchFamily="50" charset="-128"/>
                        <a:ea typeface="Meiryo UI" panose="020B0604030504040204" pitchFamily="50" charset="-128"/>
                        <a:cs typeface="+mn-cs"/>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4"/>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5</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群馬県高崎市、富山県富山市、石川県金沢市、長野県長野市、岡山県倉敷市、広島県福山市、香川県高松市、長崎県長崎市、大分県大分市、宮崎県宮崎市、など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5"/>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6</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栃木県宇都宮市、新潟県新潟市、静岡県静岡市、浜松市、岡山県岡山市、愛媛県松山市、福岡県北九州市、熊本県熊本市、鹿児島県鹿児島市</a:t>
                      </a:r>
                      <a:endParaRPr kumimoji="1" lang="en-US" altLang="ja-JP" sz="1000" b="0" i="0" u="none" strike="noStrike" kern="1200" dirty="0">
                        <a:solidFill>
                          <a:schemeClr val="dk1"/>
                        </a:solidFill>
                        <a:effectLst/>
                        <a:latin typeface="Meiryo UI" panose="020B0604030504040204" pitchFamily="50" charset="-128"/>
                        <a:ea typeface="Meiryo UI" panose="020B0604030504040204" pitchFamily="50" charset="-128"/>
                        <a:cs typeface="+mn-cs"/>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6"/>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7</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北海道札幌市、宮城県仙台市、広島県広島市、福岡県福岡市</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万人以上</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7"/>
                  </a:ext>
                </a:extLst>
              </a:tr>
            </a:tbl>
          </a:graphicData>
        </a:graphic>
      </p:graphicFrame>
      <p:sp>
        <p:nvSpPr>
          <p:cNvPr id="8" name="正方形/長方形 7">
            <a:extLst>
              <a:ext uri="{FF2B5EF4-FFF2-40B4-BE49-F238E27FC236}">
                <a16:creationId xmlns:a16="http://schemas.microsoft.com/office/drawing/2014/main" id="{82ED59EC-3AEA-4AAC-9407-6B41550292C4}"/>
              </a:ext>
            </a:extLst>
          </p:cNvPr>
          <p:cNvSpPr/>
          <p:nvPr/>
        </p:nvSpPr>
        <p:spPr>
          <a:xfrm>
            <a:off x="157100" y="6374933"/>
            <a:ext cx="5512057" cy="175295"/>
          </a:xfrm>
          <a:prstGeom prst="rect">
            <a:avLst/>
          </a:prstGeom>
        </p:spPr>
        <p:txBody>
          <a:bodyPr wrap="square" lIns="36000" tIns="36000" rIns="36000" bIns="36000">
            <a:spAutoFit/>
          </a:bodyPr>
          <a:lstStyle/>
          <a:p>
            <a:pPr marL="180975" indent="-180975" algn="just">
              <a:lnSpc>
                <a:spcPts val="800"/>
              </a:lnSpc>
              <a:spcBef>
                <a:spcPts val="0"/>
              </a:spcBef>
              <a:spcAft>
                <a:spcPts val="0"/>
              </a:spcAft>
              <a:buClr>
                <a:srgbClr val="002060"/>
              </a:buClr>
              <a:defRPr/>
            </a:pPr>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）人口規模は</a:t>
            </a:r>
            <a:r>
              <a:rPr lang="en-US" altLang="ja-JP" sz="800" dirty="0">
                <a:latin typeface="Meiryo UI" pitchFamily="50" charset="-128"/>
                <a:ea typeface="Meiryo UI" pitchFamily="50" charset="-128"/>
              </a:rPr>
              <a:t>2020</a:t>
            </a:r>
            <a:r>
              <a:rPr lang="ja-JP" altLang="en-US" sz="800" dirty="0">
                <a:latin typeface="Meiryo UI" pitchFamily="50" charset="-128"/>
                <a:ea typeface="Meiryo UI" pitchFamily="50" charset="-128"/>
              </a:rPr>
              <a:t>年時点の人口区分（令和</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年国勢調査）をもとに設定</a:t>
            </a:r>
          </a:p>
        </p:txBody>
      </p:sp>
      <p:sp>
        <p:nvSpPr>
          <p:cNvPr id="9" name="正方形/長方形 8">
            <a:extLst>
              <a:ext uri="{FF2B5EF4-FFF2-40B4-BE49-F238E27FC236}">
                <a16:creationId xmlns:a16="http://schemas.microsoft.com/office/drawing/2014/main" id="{39118F06-601F-4295-BCF2-A76130AC3956}"/>
              </a:ext>
            </a:extLst>
          </p:cNvPr>
          <p:cNvSpPr/>
          <p:nvPr/>
        </p:nvSpPr>
        <p:spPr>
          <a:xfrm>
            <a:off x="157100" y="6207802"/>
            <a:ext cx="8244000" cy="175295"/>
          </a:xfrm>
          <a:prstGeom prst="rect">
            <a:avLst/>
          </a:prstGeom>
        </p:spPr>
        <p:txBody>
          <a:bodyPr wrap="square" lIns="36000" tIns="36000" rIns="36000" bIns="36000">
            <a:spAutoFit/>
          </a:bodyPr>
          <a:lstStyle/>
          <a:p>
            <a:pPr marL="179388" indent="-179388" algn="just">
              <a:lnSpc>
                <a:spcPts val="800"/>
              </a:lnSpc>
              <a:spcBef>
                <a:spcPts val="0"/>
              </a:spcBef>
              <a:spcAft>
                <a:spcPts val="0"/>
              </a:spcAft>
              <a:buClr>
                <a:srgbClr val="002060"/>
              </a:buClr>
              <a:defRPr/>
            </a:pPr>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）三大都市圏を</a:t>
            </a:r>
            <a:r>
              <a:rPr lang="zh-TW" altLang="en-US" sz="800" dirty="0">
                <a:latin typeface="Meiryo UI" pitchFamily="50" charset="-128"/>
                <a:ea typeface="Meiryo UI" pitchFamily="50" charset="-128"/>
              </a:rPr>
              <a:t>首都圏</a:t>
            </a:r>
            <a:r>
              <a:rPr lang="en-US" altLang="zh-TW" sz="800" dirty="0">
                <a:latin typeface="Meiryo UI" pitchFamily="50" charset="-128"/>
                <a:ea typeface="Meiryo UI" pitchFamily="50" charset="-128"/>
              </a:rPr>
              <a:t>(</a:t>
            </a:r>
            <a:r>
              <a:rPr lang="zh-TW" altLang="en-US" sz="800" dirty="0">
                <a:latin typeface="Meiryo UI" pitchFamily="50" charset="-128"/>
                <a:ea typeface="Meiryo UI" pitchFamily="50" charset="-128"/>
              </a:rPr>
              <a:t>東京都、神奈川県、埼玉県、千葉県</a:t>
            </a:r>
            <a:r>
              <a:rPr lang="en-US" altLang="zh-TW" sz="800" dirty="0">
                <a:latin typeface="Meiryo UI" pitchFamily="50" charset="-128"/>
                <a:ea typeface="Meiryo UI" pitchFamily="50" charset="-128"/>
              </a:rPr>
              <a:t>)</a:t>
            </a:r>
            <a:r>
              <a:rPr lang="ja-JP" altLang="en-US" sz="800" dirty="0" err="1">
                <a:latin typeface="Meiryo UI" pitchFamily="50" charset="-128"/>
                <a:ea typeface="Meiryo UI" pitchFamily="50" charset="-128"/>
              </a:rPr>
              <a:t>、</a:t>
            </a:r>
            <a:r>
              <a:rPr lang="zh-TW" altLang="en-US" sz="800" dirty="0">
                <a:latin typeface="Meiryo UI" pitchFamily="50" charset="-128"/>
                <a:ea typeface="Meiryo UI" pitchFamily="50" charset="-128"/>
              </a:rPr>
              <a:t>中京圏</a:t>
            </a:r>
            <a:r>
              <a:rPr lang="en-US" altLang="zh-TW" sz="800" dirty="0">
                <a:latin typeface="Meiryo UI" pitchFamily="50" charset="-128"/>
                <a:ea typeface="Meiryo UI" pitchFamily="50" charset="-128"/>
              </a:rPr>
              <a:t>(</a:t>
            </a:r>
            <a:r>
              <a:rPr lang="zh-TW" altLang="en-US" sz="800" dirty="0">
                <a:latin typeface="Meiryo UI" pitchFamily="50" charset="-128"/>
                <a:ea typeface="Meiryo UI" pitchFamily="50" charset="-128"/>
              </a:rPr>
              <a:t>愛知県、岐阜県、三重県</a:t>
            </a:r>
            <a:r>
              <a:rPr lang="en-US" altLang="zh-TW" sz="800" dirty="0">
                <a:latin typeface="Meiryo UI" pitchFamily="50" charset="-128"/>
                <a:ea typeface="Meiryo UI" pitchFamily="50" charset="-128"/>
              </a:rPr>
              <a:t>)</a:t>
            </a:r>
            <a:r>
              <a:rPr lang="ja-JP" altLang="en-US" sz="800" dirty="0" err="1">
                <a:latin typeface="Meiryo UI" pitchFamily="50" charset="-128"/>
                <a:ea typeface="Meiryo UI" pitchFamily="50" charset="-128"/>
              </a:rPr>
              <a:t>、</a:t>
            </a:r>
            <a:r>
              <a:rPr lang="zh-TW" altLang="en-US" sz="800" dirty="0">
                <a:latin typeface="Meiryo UI" pitchFamily="50" charset="-128"/>
                <a:ea typeface="Meiryo UI" pitchFamily="50" charset="-128"/>
              </a:rPr>
              <a:t>近畿圏</a:t>
            </a:r>
            <a:r>
              <a:rPr lang="en-US" altLang="zh-TW" sz="800" dirty="0">
                <a:latin typeface="Meiryo UI" pitchFamily="50" charset="-128"/>
                <a:ea typeface="Meiryo UI" pitchFamily="50" charset="-128"/>
              </a:rPr>
              <a:t>(</a:t>
            </a:r>
            <a:r>
              <a:rPr lang="zh-TW" altLang="en-US" sz="800" dirty="0">
                <a:latin typeface="Meiryo UI" pitchFamily="50" charset="-128"/>
                <a:ea typeface="Meiryo UI" pitchFamily="50" charset="-128"/>
              </a:rPr>
              <a:t>大阪府、京都府、兵庫県、奈良県</a:t>
            </a:r>
            <a:r>
              <a:rPr lang="en-US" altLang="zh-TW" sz="800" dirty="0">
                <a:latin typeface="Meiryo UI" pitchFamily="50" charset="-128"/>
                <a:ea typeface="Meiryo UI" pitchFamily="50" charset="-128"/>
              </a:rPr>
              <a:t>)</a:t>
            </a:r>
            <a:r>
              <a:rPr lang="ja-JP" altLang="en-US" sz="800" dirty="0" err="1">
                <a:latin typeface="Meiryo UI" pitchFamily="50" charset="-128"/>
                <a:ea typeface="Meiryo UI" pitchFamily="50" charset="-128"/>
              </a:rPr>
              <a:t>、</a:t>
            </a:r>
            <a:r>
              <a:rPr lang="ja-JP" altLang="en-US" sz="800" dirty="0">
                <a:latin typeface="Meiryo UI" pitchFamily="50" charset="-128"/>
                <a:ea typeface="Meiryo UI" pitchFamily="50" charset="-128"/>
              </a:rPr>
              <a:t>地方圏をその他都道府県としている。</a:t>
            </a:r>
          </a:p>
        </p:txBody>
      </p:sp>
      <p:sp>
        <p:nvSpPr>
          <p:cNvPr id="10" name="テキスト ボックス 9">
            <a:extLst>
              <a:ext uri="{FF2B5EF4-FFF2-40B4-BE49-F238E27FC236}">
                <a16:creationId xmlns:a16="http://schemas.microsoft.com/office/drawing/2014/main" id="{B07A1CF3-92D1-4913-BFDD-11079AF1BE5C}"/>
              </a:ext>
            </a:extLst>
          </p:cNvPr>
          <p:cNvSpPr txBox="1"/>
          <p:nvPr/>
        </p:nvSpPr>
        <p:spPr>
          <a:xfrm>
            <a:off x="162000" y="627207"/>
            <a:ext cx="8820000" cy="523220"/>
          </a:xfrm>
          <a:prstGeom prst="rect">
            <a:avLst/>
          </a:prstGeom>
          <a:noFill/>
          <a:ln w="28575">
            <a:noFill/>
            <a:prstDash val="sysDash"/>
          </a:ln>
        </p:spPr>
        <p:txBody>
          <a:bodyPr wrap="square" rtlCol="0">
            <a:spAutoFit/>
          </a:bodyPr>
          <a:lstStyle/>
          <a:p>
            <a:pPr marL="180975" indent="-180975" algn="just">
              <a:spcBef>
                <a:spcPts val="0"/>
              </a:spcBef>
              <a:spcAft>
                <a:spcPts val="0"/>
              </a:spcAft>
              <a:buClr>
                <a:srgbClr val="002060"/>
              </a:buClr>
            </a:pPr>
            <a:r>
              <a:rPr lang="ja-JP" altLang="en-US" sz="1400" b="1" dirty="0">
                <a:latin typeface="Meiryo UI" pitchFamily="50" charset="-128"/>
                <a:ea typeface="Meiryo UI" pitchFamily="50" charset="-128"/>
              </a:rPr>
              <a:t>本分析では、他地域との比較の際に、全国や県、同規模地域との比較を行っている。</a:t>
            </a:r>
            <a:endParaRPr lang="en-US" altLang="ja-JP" sz="1400" b="1" dirty="0">
              <a:latin typeface="Meiryo UI" pitchFamily="50" charset="-128"/>
              <a:ea typeface="Meiryo UI" pitchFamily="50" charset="-128"/>
            </a:endParaRPr>
          </a:p>
          <a:p>
            <a:pPr marL="180975" indent="-180975" algn="just">
              <a:spcBef>
                <a:spcPts val="0"/>
              </a:spcBef>
              <a:spcAft>
                <a:spcPts val="0"/>
              </a:spcAft>
              <a:buClr>
                <a:srgbClr val="002060"/>
              </a:buClr>
            </a:pPr>
            <a:r>
              <a:rPr lang="ja-JP" altLang="en-US" sz="1400" b="1" dirty="0">
                <a:latin typeface="Meiryo UI" pitchFamily="50" charset="-128"/>
                <a:ea typeface="Meiryo UI" pitchFamily="50" charset="-128"/>
              </a:rPr>
              <a:t>ここでの同規模地域とは人口同規模地域であり、三大都市圏・地方圏別に人口規模</a:t>
            </a:r>
            <a:r>
              <a:rPr lang="en-US" altLang="ja-JP" sz="1400" b="1" dirty="0">
                <a:latin typeface="Meiryo UI" pitchFamily="50" charset="-128"/>
                <a:ea typeface="Meiryo UI" pitchFamily="50" charset="-128"/>
              </a:rPr>
              <a:t>7</a:t>
            </a:r>
            <a:r>
              <a:rPr lang="ja-JP" altLang="en-US" sz="1400" b="1" dirty="0">
                <a:latin typeface="Meiryo UI" pitchFamily="50" charset="-128"/>
                <a:ea typeface="Meiryo UI" pitchFamily="50" charset="-128"/>
              </a:rPr>
              <a:t>区分別に分類を行っている。</a:t>
            </a:r>
            <a:endParaRPr lang="en-US" altLang="ja-JP" sz="1400" b="1" dirty="0">
              <a:latin typeface="Meiryo UI" pitchFamily="50" charset="-128"/>
              <a:ea typeface="Meiryo UI" pitchFamily="50" charset="-128"/>
            </a:endParaRPr>
          </a:p>
        </p:txBody>
      </p:sp>
    </p:spTree>
    <p:extLst>
      <p:ext uri="{BB962C8B-B14F-4D97-AF65-F5344CB8AC3E}">
        <p14:creationId xmlns:p14="http://schemas.microsoft.com/office/powerpoint/2010/main" val="1267373245"/>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t>（１）</a:t>
            </a:r>
            <a:r>
              <a:rPr kumimoji="1" lang="en-US" altLang="ja-JP" dirty="0"/>
              <a:t>CO2</a:t>
            </a:r>
            <a:r>
              <a:rPr kumimoji="1" lang="ja-JP" altLang="en-US" dirty="0"/>
              <a:t>排出量：部門別</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60</a:t>
            </a:fld>
            <a:endParaRPr lang="en-US" altLang="ja-JP" dirty="0"/>
          </a:p>
        </p:txBody>
      </p:sp>
      <p:sp>
        <p:nvSpPr>
          <p:cNvPr id="8" name="正方形/長方形 7"/>
          <p:cNvSpPr/>
          <p:nvPr/>
        </p:nvSpPr>
        <p:spPr>
          <a:xfrm>
            <a:off x="252000" y="2448251"/>
            <a:ext cx="8640000" cy="32052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部門別</a:t>
            </a:r>
            <a:r>
              <a:rPr lang="en-US" altLang="ja-JP" sz="1400" b="1" dirty="0">
                <a:solidFill>
                  <a:schemeClr val="bg1"/>
                </a:solidFill>
                <a:latin typeface="Meiryo UI" pitchFamily="50" charset="-128"/>
                <a:ea typeface="Meiryo UI" pitchFamily="50" charset="-128"/>
              </a:rPr>
              <a:t>CO2</a:t>
            </a:r>
            <a:r>
              <a:rPr lang="ja-JP" altLang="en-US" sz="1400" b="1">
                <a:solidFill>
                  <a:schemeClr val="bg1"/>
                </a:solidFill>
                <a:latin typeface="Meiryo UI" pitchFamily="50" charset="-128"/>
                <a:ea typeface="Meiryo UI" pitchFamily="50" charset="-128"/>
              </a:rPr>
              <a:t>排出量</a:t>
            </a:r>
            <a:endParaRPr lang="ja-JP" altLang="en-US" sz="1400" b="1" dirty="0">
              <a:solidFill>
                <a:schemeClr val="bg1"/>
              </a:solidFill>
              <a:latin typeface="Meiryo UI" pitchFamily="50" charset="-128"/>
              <a:ea typeface="Meiryo UI" pitchFamily="50" charset="-128"/>
            </a:endParaRPr>
          </a:p>
        </p:txBody>
      </p:sp>
      <p:sp>
        <p:nvSpPr>
          <p:cNvPr id="9" name="正方形/長方形 31"/>
          <p:cNvSpPr/>
          <p:nvPr/>
        </p:nvSpPr>
        <p:spPr bwMode="auto">
          <a:xfrm>
            <a:off x="252000" y="1792597"/>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排出量が最も多い部門は○○（○○千</a:t>
            </a:r>
            <a:r>
              <a:rPr lang="en-US" altLang="ja-JP" sz="1200" b="1" dirty="0">
                <a:latin typeface="Meiryo UI" pitchFamily="50" charset="-128"/>
                <a:ea typeface="Meiryo UI" pitchFamily="50" charset="-128"/>
              </a:rPr>
              <a:t>tCO2/</a:t>
            </a:r>
            <a:r>
              <a:rPr lang="ja-JP" altLang="en-US" sz="1200" b="1" dirty="0">
                <a:latin typeface="Meiryo UI" pitchFamily="50" charset="-128"/>
                <a:ea typeface="Meiryo UI" pitchFamily="50" charset="-128"/>
              </a:rPr>
              <a:t>年）であり、次いで○○、○○、○○の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a:t>
            </a:r>
          </a:p>
        </p:txBody>
      </p:sp>
      <p:sp>
        <p:nvSpPr>
          <p:cNvPr id="10" name="正方形/長方形 9"/>
          <p:cNvSpPr/>
          <p:nvPr/>
        </p:nvSpPr>
        <p:spPr>
          <a:xfrm>
            <a:off x="300600" y="6367178"/>
            <a:ext cx="8640000" cy="215444"/>
          </a:xfrm>
          <a:prstGeom prst="rect">
            <a:avLst/>
          </a:prstGeom>
        </p:spPr>
        <p:txBody>
          <a:bodyPr wrap="square">
            <a:spAutoFit/>
          </a:bodyPr>
          <a:lstStyle/>
          <a:p>
            <a:pPr marL="180975" indent="-180975" algn="just">
              <a:spcBef>
                <a:spcPts val="300"/>
              </a:spcBef>
              <a:spcAft>
                <a:spcPts val="40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2020</a:t>
            </a:r>
            <a:r>
              <a:rPr lang="ja-JP" altLang="en-US" sz="800" dirty="0">
                <a:latin typeface="Meiryo UI" pitchFamily="50" charset="-128"/>
                <a:ea typeface="Meiryo UI" pitchFamily="50" charset="-128"/>
              </a:rPr>
              <a:t>年度）</a:t>
            </a:r>
          </a:p>
        </p:txBody>
      </p:sp>
      <p:sp>
        <p:nvSpPr>
          <p:cNvPr id="11" name="テキスト ボックス 1"/>
          <p:cNvSpPr txBox="1"/>
          <p:nvPr/>
        </p:nvSpPr>
        <p:spPr>
          <a:xfrm>
            <a:off x="6191649" y="2970562"/>
            <a:ext cx="2688336" cy="338554"/>
          </a:xfrm>
          <a:prstGeom prst="rect">
            <a:avLst/>
          </a:prstGeom>
          <a:solidFill>
            <a:schemeClr val="bg1"/>
          </a:solidFill>
          <a:ln w="19050">
            <a:solidFill>
              <a:schemeClr val="bg1">
                <a:lumMod val="50000"/>
              </a:schemeClr>
            </a:solidFill>
          </a:ln>
        </p:spPr>
        <p:txBody>
          <a:bodyPr wrap="square" rtlCol="0">
            <a:normAutofit/>
          </a:bodyPr>
          <a:lstStyle/>
          <a:p>
            <a:pPr algn="ctr"/>
            <a:r>
              <a:rPr lang="pl-PL" altLang="ja-JP" sz="1600" dirty="0">
                <a:latin typeface="ＭＳ ゴシック" panose="020B0609070205080204" pitchFamily="49" charset="-128"/>
                <a:ea typeface="ＭＳ ゴシック" panose="020B0609070205080204" pitchFamily="49" charset="-128"/>
              </a:rPr>
              <a:t>CO2</a:t>
            </a:r>
            <a:r>
              <a:rPr lang="ja-JP" altLang="pl-PL" sz="1600" dirty="0">
                <a:latin typeface="ＭＳ ゴシック" panose="020B0609070205080204" pitchFamily="49" charset="-128"/>
                <a:ea typeface="ＭＳ ゴシック" panose="020B0609070205080204" pitchFamily="49" charset="-128"/>
              </a:rPr>
              <a:t>排出量 </a:t>
            </a:r>
            <a:r>
              <a:rPr lang="ja-JP" altLang="en-US" sz="1600" dirty="0">
                <a:latin typeface="ＭＳ ゴシック" panose="020B0609070205080204" pitchFamily="49" charset="-128"/>
                <a:ea typeface="ＭＳ ゴシック" panose="020B0609070205080204" pitchFamily="49" charset="-128"/>
              </a:rPr>
              <a:t>○○</a:t>
            </a:r>
            <a:r>
              <a:rPr lang="pl-PL" altLang="ja-JP" sz="1600" dirty="0">
                <a:latin typeface="ＭＳ ゴシック" panose="020B0609070205080204" pitchFamily="49" charset="-128"/>
                <a:ea typeface="ＭＳ ゴシック" panose="020B0609070205080204" pitchFamily="49" charset="-128"/>
              </a:rPr>
              <a:t> </a:t>
            </a:r>
            <a:r>
              <a:rPr lang="ja-JP" altLang="pl-PL" sz="1600" dirty="0">
                <a:latin typeface="ＭＳ ゴシック" panose="020B0609070205080204" pitchFamily="49" charset="-128"/>
                <a:ea typeface="ＭＳ ゴシック" panose="020B0609070205080204" pitchFamily="49" charset="-128"/>
              </a:rPr>
              <a:t>千</a:t>
            </a:r>
            <a:r>
              <a:rPr lang="pl-PL" altLang="ja-JP" sz="1600" dirty="0">
                <a:latin typeface="ＭＳ ゴシック" panose="020B0609070205080204" pitchFamily="49" charset="-128"/>
                <a:ea typeface="ＭＳ ゴシック" panose="020B0609070205080204" pitchFamily="49" charset="-128"/>
              </a:rPr>
              <a:t>tCO2/</a:t>
            </a:r>
            <a:r>
              <a:rPr lang="ja-JP" altLang="pl-PL" sz="1600" dirty="0">
                <a:latin typeface="ＭＳ ゴシック" panose="020B0609070205080204" pitchFamily="49" charset="-128"/>
                <a:ea typeface="ＭＳ ゴシック" panose="020B0609070205080204" pitchFamily="49" charset="-128"/>
              </a:rPr>
              <a:t>年</a:t>
            </a:r>
            <a:endParaRPr kumimoji="1" lang="ja-JP" altLang="en-US" sz="1600" dirty="0">
              <a:latin typeface="ＭＳ ゴシック" panose="020B0609070205080204" pitchFamily="49" charset="-128"/>
              <a:ea typeface="ＭＳ ゴシック" panose="020B0609070205080204" pitchFamily="49" charset="-128"/>
            </a:endParaRPr>
          </a:p>
        </p:txBody>
      </p:sp>
      <p:sp>
        <p:nvSpPr>
          <p:cNvPr id="12" name="テキスト ボックス 2"/>
          <p:cNvSpPr txBox="1"/>
          <p:nvPr/>
        </p:nvSpPr>
        <p:spPr>
          <a:xfrm>
            <a:off x="5422654" y="2985950"/>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3" name="Rectangle 3">
            <a:extLst>
              <a:ext uri="{FF2B5EF4-FFF2-40B4-BE49-F238E27FC236}">
                <a16:creationId xmlns:a16="http://schemas.microsoft.com/office/drawing/2014/main" id="{6976B118-6DF2-4905-AFBF-4CF146011302}"/>
              </a:ext>
            </a:extLst>
          </p:cNvPr>
          <p:cNvSpPr>
            <a:spLocks noChangeArrowheads="1"/>
          </p:cNvSpPr>
          <p:nvPr/>
        </p:nvSpPr>
        <p:spPr bwMode="auto">
          <a:xfrm>
            <a:off x="820109" y="736908"/>
            <a:ext cx="8280000" cy="957825"/>
          </a:xfrm>
          <a:prstGeom prst="roundRect">
            <a:avLst/>
          </a:prstGeom>
          <a:noFill/>
          <a:ln w="28575">
            <a:solidFill>
              <a:srgbClr val="CC0066"/>
            </a:solidFill>
            <a:prstDash val="sysDash"/>
          </a:ln>
        </p:spPr>
        <p:txBody>
          <a:bodyPr wrap="square" tIns="0"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排出量は、地域内での企業や住民の活動内容及び活動量に依存しているため、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排出量の削減対策を検討するうえで、どのような活動によって域内で</a:t>
            </a:r>
            <a:r>
              <a:rPr lang="en-US" altLang="ja-JP" sz="1200" b="1" dirty="0">
                <a:latin typeface="Meiryo UI" pitchFamily="50" charset="-128"/>
                <a:ea typeface="Meiryo UI" pitchFamily="50" charset="-128"/>
              </a:rPr>
              <a:t>CO2</a:t>
            </a:r>
            <a:r>
              <a:rPr lang="ja-JP" altLang="en-US" sz="1200" b="1" dirty="0" err="1">
                <a:latin typeface="Meiryo UI" pitchFamily="50" charset="-128"/>
                <a:ea typeface="Meiryo UI" pitchFamily="50" charset="-128"/>
              </a:rPr>
              <a:t>が排</a:t>
            </a:r>
            <a:r>
              <a:rPr lang="ja-JP" altLang="en-US" sz="1200" b="1" dirty="0">
                <a:latin typeface="Meiryo UI" pitchFamily="50" charset="-128"/>
                <a:ea typeface="Meiryo UI" pitchFamily="50" charset="-128"/>
              </a:rPr>
              <a:t>出されているかを把握することは重要である。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排出量を部門別に表示することで、域内でどのような活動によって</a:t>
            </a:r>
            <a:r>
              <a:rPr lang="en-US" altLang="ja-JP" sz="1200" b="1" dirty="0">
                <a:latin typeface="Meiryo UI" pitchFamily="50" charset="-128"/>
                <a:ea typeface="Meiryo UI" pitchFamily="50" charset="-128"/>
              </a:rPr>
              <a:t>CO2</a:t>
            </a:r>
            <a:r>
              <a:rPr lang="ja-JP" altLang="en-US" sz="1200" b="1" dirty="0" err="1">
                <a:latin typeface="Meiryo UI" pitchFamily="50" charset="-128"/>
                <a:ea typeface="Meiryo UI" pitchFamily="50" charset="-128"/>
              </a:rPr>
              <a:t>が排</a:t>
            </a:r>
            <a:r>
              <a:rPr lang="ja-JP" altLang="en-US" sz="1200" b="1" dirty="0">
                <a:latin typeface="Meiryo UI" pitchFamily="50" charset="-128"/>
                <a:ea typeface="Meiryo UI" pitchFamily="50" charset="-128"/>
              </a:rPr>
              <a:t>出されているかを把握する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4" name="テキスト ボックス 13">
            <a:extLst>
              <a:ext uri="{FF2B5EF4-FFF2-40B4-BE49-F238E27FC236}">
                <a16:creationId xmlns:a16="http://schemas.microsoft.com/office/drawing/2014/main" id="{1073CC58-D2D8-4B69-9BFD-3CEAA0BEE09B}"/>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5" name="正方形/長方形 31">
            <a:extLst>
              <a:ext uri="{FF2B5EF4-FFF2-40B4-BE49-F238E27FC236}">
                <a16:creationId xmlns:a16="http://schemas.microsoft.com/office/drawing/2014/main" id="{6C5CA7ED-E9CF-4FEA-BC6F-2D73313108A8}"/>
              </a:ext>
            </a:extLst>
          </p:cNvPr>
          <p:cNvSpPr/>
          <p:nvPr/>
        </p:nvSpPr>
        <p:spPr bwMode="auto">
          <a:xfrm>
            <a:off x="6044451" y="144703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2700010"/>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t>（２）</a:t>
            </a:r>
            <a:r>
              <a:rPr kumimoji="1" lang="en-US" altLang="ja-JP" dirty="0"/>
              <a:t>1</a:t>
            </a:r>
            <a:r>
              <a:rPr kumimoji="1" lang="ja-JP" altLang="en-US" dirty="0"/>
              <a:t>人当たり</a:t>
            </a:r>
            <a:r>
              <a:rPr kumimoji="1" lang="en-US" altLang="ja-JP" dirty="0"/>
              <a:t>CO2</a:t>
            </a:r>
            <a:r>
              <a:rPr kumimoji="1" lang="ja-JP" altLang="en-US" dirty="0"/>
              <a:t>排出量①：</a:t>
            </a:r>
            <a:r>
              <a:rPr lang="ja-JP" altLang="en-US" dirty="0"/>
              <a:t>産業部門</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61</a:t>
            </a:fld>
            <a:endParaRPr lang="en-US" altLang="ja-JP" dirty="0"/>
          </a:p>
        </p:txBody>
      </p:sp>
      <p:sp>
        <p:nvSpPr>
          <p:cNvPr id="21" name="正方形/長方形 20"/>
          <p:cNvSpPr/>
          <p:nvPr/>
        </p:nvSpPr>
        <p:spPr>
          <a:xfrm>
            <a:off x="313452" y="1824166"/>
            <a:ext cx="8785396"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産業部門の夜間人口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r>
              <a:rPr lang="ja-JP" altLang="en-US" sz="1600" b="1" dirty="0">
                <a:solidFill>
                  <a:schemeClr val="bg1"/>
                </a:solidFill>
                <a:latin typeface="Meiryo UI" pitchFamily="50" charset="-128"/>
                <a:ea typeface="Meiryo UI" pitchFamily="50" charset="-128"/>
              </a:rPr>
              <a:t>）</a:t>
            </a:r>
          </a:p>
        </p:txBody>
      </p:sp>
      <p:sp>
        <p:nvSpPr>
          <p:cNvPr id="22" name="正方形/長方形 21"/>
          <p:cNvSpPr/>
          <p:nvPr/>
        </p:nvSpPr>
        <p:spPr>
          <a:xfrm>
            <a:off x="7092373"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23" name="正方形/長方形 22"/>
          <p:cNvSpPr/>
          <p:nvPr/>
        </p:nvSpPr>
        <p:spPr>
          <a:xfrm>
            <a:off x="313452"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製造業</a:t>
            </a:r>
          </a:p>
        </p:txBody>
      </p:sp>
      <p:sp>
        <p:nvSpPr>
          <p:cNvPr id="24" name="正方形/長方形 23"/>
          <p:cNvSpPr/>
          <p:nvPr/>
        </p:nvSpPr>
        <p:spPr>
          <a:xfrm>
            <a:off x="2542722"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建設・鉱業</a:t>
            </a:r>
          </a:p>
        </p:txBody>
      </p:sp>
      <p:sp>
        <p:nvSpPr>
          <p:cNvPr id="25" name="正方形/長方形 24"/>
          <p:cNvSpPr/>
          <p:nvPr/>
        </p:nvSpPr>
        <p:spPr>
          <a:xfrm>
            <a:off x="4778684"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農林水産業</a:t>
            </a:r>
          </a:p>
        </p:txBody>
      </p:sp>
      <p:sp>
        <p:nvSpPr>
          <p:cNvPr id="26" name="正方形/長方形 25"/>
          <p:cNvSpPr/>
          <p:nvPr/>
        </p:nvSpPr>
        <p:spPr>
          <a:xfrm>
            <a:off x="302400" y="6380361"/>
            <a:ext cx="7129841"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2020</a:t>
            </a:r>
            <a:r>
              <a:rPr lang="ja-JP" altLang="en-US" sz="800" dirty="0">
                <a:latin typeface="Meiryo UI" pitchFamily="50" charset="-128"/>
                <a:ea typeface="Meiryo UI" pitchFamily="50" charset="-128"/>
              </a:rPr>
              <a:t>年度）、総務省「国勢調査」より作成</a:t>
            </a:r>
            <a:endParaRPr lang="en-US" altLang="ja-JP" sz="800" dirty="0">
              <a:latin typeface="Meiryo UI" pitchFamily="50" charset="-128"/>
              <a:ea typeface="Meiryo UI" pitchFamily="50" charset="-128"/>
            </a:endParaRPr>
          </a:p>
        </p:txBody>
      </p:sp>
      <p:sp>
        <p:nvSpPr>
          <p:cNvPr id="12" name="Rectangle 3">
            <a:extLst>
              <a:ext uri="{FF2B5EF4-FFF2-40B4-BE49-F238E27FC236}">
                <a16:creationId xmlns:a16="http://schemas.microsoft.com/office/drawing/2014/main" id="{F1DC0BDA-0DE1-406D-88B0-08B24259E481}"/>
              </a:ext>
            </a:extLst>
          </p:cNvPr>
          <p:cNvSpPr>
            <a:spLocks noChangeArrowheads="1"/>
          </p:cNvSpPr>
          <p:nvPr/>
        </p:nvSpPr>
        <p:spPr bwMode="auto">
          <a:xfrm>
            <a:off x="820109" y="655837"/>
            <a:ext cx="8280000" cy="1119983"/>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ここでは、産業部門を対象に、製造業、建設・鉱業、農林水産業のうち、夜間人口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人当たりで見てどの部門の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排出量が多いかを、全国や県、人口同規模地域と比較することで把握する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B5885177-5337-4B65-9E80-4D0F596D1CD0}"/>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2EACFBF2-7D52-4949-9373-F18FBABF702D}"/>
              </a:ext>
            </a:extLst>
          </p:cNvPr>
          <p:cNvSpPr/>
          <p:nvPr/>
        </p:nvSpPr>
        <p:spPr bwMode="auto">
          <a:xfrm>
            <a:off x="1094647" y="154328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791770754"/>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t>（２）</a:t>
            </a:r>
            <a:r>
              <a:rPr lang="en-US" altLang="ja-JP" dirty="0"/>
              <a:t>1</a:t>
            </a:r>
            <a:r>
              <a:rPr lang="ja-JP" altLang="en-US" dirty="0"/>
              <a:t>人当たり</a:t>
            </a:r>
            <a:r>
              <a:rPr lang="en-US" altLang="ja-JP" dirty="0"/>
              <a:t>CO2</a:t>
            </a:r>
            <a:r>
              <a:rPr lang="ja-JP" altLang="en-US" dirty="0"/>
              <a:t>排出量②：民生部門</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62</a:t>
            </a:fld>
            <a:endParaRPr lang="en-US" altLang="ja-JP" dirty="0"/>
          </a:p>
        </p:txBody>
      </p:sp>
      <p:sp>
        <p:nvSpPr>
          <p:cNvPr id="6" name="正方形/長方形 5"/>
          <p:cNvSpPr/>
          <p:nvPr/>
        </p:nvSpPr>
        <p:spPr>
          <a:xfrm>
            <a:off x="348056" y="1816002"/>
            <a:ext cx="874377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民生部門の夜間人口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r>
              <a:rPr lang="ja-JP" altLang="en-US" sz="1600" b="1" dirty="0">
                <a:solidFill>
                  <a:schemeClr val="bg1"/>
                </a:solidFill>
                <a:latin typeface="Meiryo UI" pitchFamily="50" charset="-128"/>
                <a:ea typeface="Meiryo UI" pitchFamily="50" charset="-128"/>
              </a:rPr>
              <a:t>）</a:t>
            </a:r>
          </a:p>
        </p:txBody>
      </p:sp>
      <p:sp>
        <p:nvSpPr>
          <p:cNvPr id="7" name="正方形/長方形 6"/>
          <p:cNvSpPr/>
          <p:nvPr/>
        </p:nvSpPr>
        <p:spPr>
          <a:xfrm>
            <a:off x="846140"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家庭</a:t>
            </a:r>
          </a:p>
        </p:txBody>
      </p:sp>
      <p:sp>
        <p:nvSpPr>
          <p:cNvPr id="8" name="正方形/長方形 7"/>
          <p:cNvSpPr/>
          <p:nvPr/>
        </p:nvSpPr>
        <p:spPr>
          <a:xfrm>
            <a:off x="3824194"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業務</a:t>
            </a:r>
          </a:p>
        </p:txBody>
      </p:sp>
      <p:sp>
        <p:nvSpPr>
          <p:cNvPr id="9" name="正方形/長方形 8"/>
          <p:cNvSpPr/>
          <p:nvPr/>
        </p:nvSpPr>
        <p:spPr>
          <a:xfrm>
            <a:off x="6771029"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民生部門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0" name="正方形/長方形 9"/>
          <p:cNvSpPr/>
          <p:nvPr/>
        </p:nvSpPr>
        <p:spPr>
          <a:xfrm>
            <a:off x="302400" y="6379789"/>
            <a:ext cx="6686674"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2020</a:t>
            </a:r>
            <a:r>
              <a:rPr lang="ja-JP" altLang="en-US" sz="800" dirty="0">
                <a:latin typeface="Meiryo UI" pitchFamily="50" charset="-128"/>
                <a:ea typeface="Meiryo UI" pitchFamily="50" charset="-128"/>
              </a:rPr>
              <a:t>年度）、総務省「国勢調査」より作成</a:t>
            </a:r>
            <a:endParaRPr lang="en-US" altLang="ja-JP" sz="800" dirty="0">
              <a:latin typeface="Meiryo UI" pitchFamily="50" charset="-128"/>
              <a:ea typeface="Meiryo UI" pitchFamily="50" charset="-128"/>
            </a:endParaRPr>
          </a:p>
        </p:txBody>
      </p:sp>
      <p:sp>
        <p:nvSpPr>
          <p:cNvPr id="11" name="Rectangle 3">
            <a:extLst>
              <a:ext uri="{FF2B5EF4-FFF2-40B4-BE49-F238E27FC236}">
                <a16:creationId xmlns:a16="http://schemas.microsoft.com/office/drawing/2014/main" id="{177FE79B-2B5C-407A-9ACA-0D9C0AD31B9C}"/>
              </a:ext>
            </a:extLst>
          </p:cNvPr>
          <p:cNvSpPr>
            <a:spLocks noChangeArrowheads="1"/>
          </p:cNvSpPr>
          <p:nvPr/>
        </p:nvSpPr>
        <p:spPr bwMode="auto">
          <a:xfrm>
            <a:off x="820109" y="639614"/>
            <a:ext cx="8280000" cy="1116079"/>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ここでは、民生部門を対象に、家庭、業務のうち、夜間人口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人当たりで見てどの部門の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排出量が多いかを、全国や県、人口同規模地域と比較することで把握する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2" name="テキスト ボックス 11">
            <a:extLst>
              <a:ext uri="{FF2B5EF4-FFF2-40B4-BE49-F238E27FC236}">
                <a16:creationId xmlns:a16="http://schemas.microsoft.com/office/drawing/2014/main" id="{35FBF650-F89E-45DD-9053-72B5855D2CCD}"/>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3" name="正方形/長方形 31">
            <a:extLst>
              <a:ext uri="{FF2B5EF4-FFF2-40B4-BE49-F238E27FC236}">
                <a16:creationId xmlns:a16="http://schemas.microsoft.com/office/drawing/2014/main" id="{C9633298-6772-41C7-9A0A-01BA393E63EC}"/>
              </a:ext>
            </a:extLst>
          </p:cNvPr>
          <p:cNvSpPr/>
          <p:nvPr/>
        </p:nvSpPr>
        <p:spPr bwMode="auto">
          <a:xfrm>
            <a:off x="1094647" y="152096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68898202"/>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t>（２）</a:t>
            </a:r>
            <a:r>
              <a:rPr lang="en-US" altLang="ja-JP" dirty="0"/>
              <a:t>1</a:t>
            </a:r>
            <a:r>
              <a:rPr lang="ja-JP" altLang="en-US" dirty="0"/>
              <a:t>人当たり</a:t>
            </a:r>
            <a:r>
              <a:rPr lang="en-US" altLang="ja-JP" dirty="0"/>
              <a:t>CO2</a:t>
            </a:r>
            <a:r>
              <a:rPr lang="ja-JP" altLang="en-US"/>
              <a:t>排出量③：</a:t>
            </a:r>
            <a:r>
              <a:rPr lang="ja-JP" altLang="en-US" dirty="0"/>
              <a:t>運輸部門</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63</a:t>
            </a:fld>
            <a:endParaRPr lang="en-US" altLang="ja-JP" dirty="0"/>
          </a:p>
        </p:txBody>
      </p:sp>
      <p:sp>
        <p:nvSpPr>
          <p:cNvPr id="6" name="正方形/長方形 5"/>
          <p:cNvSpPr/>
          <p:nvPr/>
        </p:nvSpPr>
        <p:spPr>
          <a:xfrm>
            <a:off x="313452" y="1832330"/>
            <a:ext cx="8785396"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運輸部門の夜間人口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r>
              <a:rPr lang="ja-JP" altLang="en-US" sz="1600" b="1" dirty="0">
                <a:solidFill>
                  <a:schemeClr val="bg1"/>
                </a:solidFill>
                <a:latin typeface="Meiryo UI" pitchFamily="50" charset="-128"/>
                <a:ea typeface="Meiryo UI" pitchFamily="50" charset="-128"/>
              </a:rPr>
              <a:t>）</a:t>
            </a:r>
          </a:p>
        </p:txBody>
      </p:sp>
      <p:sp>
        <p:nvSpPr>
          <p:cNvPr id="7" name="正方形/長方形 6"/>
          <p:cNvSpPr/>
          <p:nvPr/>
        </p:nvSpPr>
        <p:spPr>
          <a:xfrm>
            <a:off x="7406848"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運輸部門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8" name="正方形/長方形 7"/>
          <p:cNvSpPr/>
          <p:nvPr/>
        </p:nvSpPr>
        <p:spPr>
          <a:xfrm>
            <a:off x="313452"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旅客自動車</a:t>
            </a:r>
          </a:p>
        </p:txBody>
      </p:sp>
      <p:sp>
        <p:nvSpPr>
          <p:cNvPr id="9" name="正方形/長方形 8"/>
          <p:cNvSpPr/>
          <p:nvPr/>
        </p:nvSpPr>
        <p:spPr>
          <a:xfrm>
            <a:off x="2089238"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貨物自動車</a:t>
            </a:r>
          </a:p>
        </p:txBody>
      </p:sp>
      <p:sp>
        <p:nvSpPr>
          <p:cNvPr id="10" name="正方形/長方形 9"/>
          <p:cNvSpPr/>
          <p:nvPr/>
        </p:nvSpPr>
        <p:spPr>
          <a:xfrm>
            <a:off x="3864287"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鉄道</a:t>
            </a:r>
          </a:p>
        </p:txBody>
      </p:sp>
      <p:sp>
        <p:nvSpPr>
          <p:cNvPr id="11" name="正方形/長方形 10"/>
          <p:cNvSpPr/>
          <p:nvPr/>
        </p:nvSpPr>
        <p:spPr>
          <a:xfrm>
            <a:off x="5637323"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船舶</a:t>
            </a:r>
          </a:p>
        </p:txBody>
      </p:sp>
      <p:sp>
        <p:nvSpPr>
          <p:cNvPr id="12" name="正方形/長方形 11"/>
          <p:cNvSpPr/>
          <p:nvPr/>
        </p:nvSpPr>
        <p:spPr>
          <a:xfrm>
            <a:off x="302400" y="6378054"/>
            <a:ext cx="6581439"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2020</a:t>
            </a:r>
            <a:r>
              <a:rPr lang="ja-JP" altLang="en-US" sz="800" dirty="0">
                <a:latin typeface="Meiryo UI" pitchFamily="50" charset="-128"/>
                <a:ea typeface="Meiryo UI" pitchFamily="50" charset="-128"/>
              </a:rPr>
              <a:t>年度）、総務省「国勢調査」より作成</a:t>
            </a:r>
            <a:endParaRPr lang="en-US" altLang="ja-JP" sz="800" dirty="0">
              <a:latin typeface="Meiryo UI" pitchFamily="50" charset="-128"/>
              <a:ea typeface="Meiryo UI" pitchFamily="50" charset="-128"/>
            </a:endParaRPr>
          </a:p>
        </p:txBody>
      </p:sp>
      <p:sp>
        <p:nvSpPr>
          <p:cNvPr id="13" name="Rectangle 3">
            <a:extLst>
              <a:ext uri="{FF2B5EF4-FFF2-40B4-BE49-F238E27FC236}">
                <a16:creationId xmlns:a16="http://schemas.microsoft.com/office/drawing/2014/main" id="{68808CF5-367D-44DC-B8CD-022E567D0417}"/>
              </a:ext>
            </a:extLst>
          </p:cNvPr>
          <p:cNvSpPr>
            <a:spLocks noChangeArrowheads="1"/>
          </p:cNvSpPr>
          <p:nvPr/>
        </p:nvSpPr>
        <p:spPr bwMode="auto">
          <a:xfrm>
            <a:off x="820109" y="646693"/>
            <a:ext cx="8280000" cy="1129127"/>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ここでは、運輸部門を対象に旅客自動車、貨物自動車、鉄道、船舶のうち、夜間人口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人当たりで見てどの部門の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排出量が多いかを、全国や県、人口同規模地域と比較することで把握する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4" name="テキスト ボックス 13">
            <a:extLst>
              <a:ext uri="{FF2B5EF4-FFF2-40B4-BE49-F238E27FC236}">
                <a16:creationId xmlns:a16="http://schemas.microsoft.com/office/drawing/2014/main" id="{AB8A049E-D5BB-40D3-BA06-8475C32016A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5" name="正方形/長方形 31">
            <a:extLst>
              <a:ext uri="{FF2B5EF4-FFF2-40B4-BE49-F238E27FC236}">
                <a16:creationId xmlns:a16="http://schemas.microsoft.com/office/drawing/2014/main" id="{2D99DF98-C94F-4818-8E46-DC7B6AEF6C58}"/>
              </a:ext>
            </a:extLst>
          </p:cNvPr>
          <p:cNvSpPr/>
          <p:nvPr/>
        </p:nvSpPr>
        <p:spPr bwMode="auto">
          <a:xfrm>
            <a:off x="1094647" y="152804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168817242"/>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cs typeface="+mn-cs"/>
              </a:rPr>
              <a:t>－</a:t>
            </a:r>
            <a:r>
              <a:rPr lang="ja-JP" altLang="en-US" sz="3600" kern="1200" dirty="0">
                <a:solidFill>
                  <a:schemeClr val="tx1">
                    <a:lumMod val="75000"/>
                    <a:lumOff val="25000"/>
                  </a:schemeClr>
                </a:solidFill>
                <a:cs typeface="+mn-cs"/>
              </a:rPr>
              <a:t>４</a:t>
            </a:r>
            <a:r>
              <a:rPr lang="en-US" altLang="ja-JP" sz="3600" kern="1200" dirty="0">
                <a:solidFill>
                  <a:schemeClr val="tx1">
                    <a:lumMod val="75000"/>
                    <a:lumOff val="25000"/>
                  </a:schemeClr>
                </a:solidFill>
                <a:cs typeface="+mn-cs"/>
              </a:rPr>
              <a:t>. </a:t>
            </a:r>
            <a:r>
              <a:rPr lang="ja-JP" altLang="en-US" sz="3600" kern="1200" dirty="0">
                <a:solidFill>
                  <a:schemeClr val="tx1">
                    <a:lumMod val="75000"/>
                    <a:lumOff val="25000"/>
                  </a:schemeClr>
                </a:solidFill>
                <a:cs typeface="+mn-cs"/>
              </a:rPr>
              <a:t>再生可能エネルギー導入ポテンシャル</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64</a:t>
            </a:fld>
            <a:endParaRPr lang="en-US" altLang="ja-JP" dirty="0"/>
          </a:p>
        </p:txBody>
      </p:sp>
      <p:sp>
        <p:nvSpPr>
          <p:cNvPr id="6" name="テキスト ボックス 5">
            <a:extLst>
              <a:ext uri="{FF2B5EF4-FFF2-40B4-BE49-F238E27FC236}">
                <a16:creationId xmlns:a16="http://schemas.microsoft.com/office/drawing/2014/main" id="{FCC071AC-621E-413E-BC3C-AA5084A732DA}"/>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484661146"/>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テキスト ボックス 8"/>
          <p:cNvSpPr txBox="1">
            <a:spLocks noChangeArrowheads="1"/>
          </p:cNvSpPr>
          <p:nvPr/>
        </p:nvSpPr>
        <p:spPr bwMode="auto">
          <a:xfrm>
            <a:off x="181916" y="2575644"/>
            <a:ext cx="8780167"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再エネ種別の導入ポテンシャル</a:t>
            </a:r>
            <a:r>
              <a:rPr lang="en-US" altLang="ja-JP" sz="1400" b="1" dirty="0">
                <a:solidFill>
                  <a:schemeClr val="bg1"/>
                </a:solidFill>
                <a:latin typeface="Meiryo UI" pitchFamily="50" charset="-128"/>
                <a:ea typeface="Meiryo UI" pitchFamily="50" charset="-128"/>
              </a:rPr>
              <a:t>(TJ)</a:t>
            </a:r>
            <a:r>
              <a:rPr lang="ja-JP" altLang="en-US" sz="1400" b="1" baseline="30000" dirty="0">
                <a:solidFill>
                  <a:schemeClr val="bg1"/>
                </a:solidFill>
                <a:latin typeface="Meiryo UI" pitchFamily="50" charset="-128"/>
                <a:ea typeface="Meiryo UI" pitchFamily="50" charset="-128"/>
              </a:rPr>
              <a:t>注</a:t>
            </a:r>
          </a:p>
        </p:txBody>
      </p:sp>
      <p:sp>
        <p:nvSpPr>
          <p:cNvPr id="17" name="正方形/長方形 31">
            <a:extLst>
              <a:ext uri="{FF2B5EF4-FFF2-40B4-BE49-F238E27FC236}">
                <a16:creationId xmlns:a16="http://schemas.microsoft.com/office/drawing/2014/main" id="{338B07A8-5396-D966-7D31-33285E3AAAF5}"/>
              </a:ext>
            </a:extLst>
          </p:cNvPr>
          <p:cNvSpPr/>
          <p:nvPr/>
        </p:nvSpPr>
        <p:spPr bwMode="auto">
          <a:xfrm>
            <a:off x="177308" y="1937698"/>
            <a:ext cx="8780167"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○○市の再エネ導入ポテンシャルは、○○</a:t>
            </a:r>
            <a:r>
              <a:rPr lang="en-US" altLang="ja-JP" sz="1200" b="1" dirty="0">
                <a:latin typeface="Meiryo UI" pitchFamily="50" charset="-128"/>
                <a:ea typeface="Meiryo UI" pitchFamily="50" charset="-128"/>
              </a:rPr>
              <a:t>TJ</a:t>
            </a:r>
            <a:r>
              <a:rPr lang="ja-JP" altLang="en-US" sz="1200" b="1" dirty="0">
                <a:latin typeface="Meiryo UI" pitchFamily="50" charset="-128"/>
                <a:ea typeface="Meiryo UI" pitchFamily="50" charset="-128"/>
              </a:rPr>
              <a:t>であり、○○が最も大きく、次いで○○が大きい。</a:t>
            </a:r>
          </a:p>
        </p:txBody>
      </p:sp>
      <p:sp>
        <p:nvSpPr>
          <p:cNvPr id="16" name="テキスト ボックス 1"/>
          <p:cNvSpPr txBox="1"/>
          <p:nvPr/>
        </p:nvSpPr>
        <p:spPr>
          <a:xfrm>
            <a:off x="6330324" y="2977498"/>
            <a:ext cx="2688336" cy="338554"/>
          </a:xfrm>
          <a:prstGeom prst="rect">
            <a:avLst/>
          </a:prstGeom>
          <a:solidFill>
            <a:schemeClr val="bg1"/>
          </a:solidFill>
          <a:ln w="19050">
            <a:solidFill>
              <a:schemeClr val="bg1">
                <a:lumMod val="50000"/>
              </a:schemeClr>
            </a:solidFill>
          </a:ln>
        </p:spPr>
        <p:txBody>
          <a:bodyPr wrap="square" rtlCol="0" anchor="ctr">
            <a:normAutofit fontScale="92500"/>
          </a:bodyPr>
          <a:lstStyle/>
          <a:p>
            <a:pPr algn="ctr"/>
            <a:r>
              <a:rPr lang="ja-JP" altLang="en-US" sz="1600" dirty="0">
                <a:latin typeface="Meiryo UI" panose="020B0604030504040204" pitchFamily="50" charset="-128"/>
                <a:ea typeface="Meiryo UI" panose="020B0604030504040204" pitchFamily="50" charset="-128"/>
              </a:rPr>
              <a:t>再エネ導入ポテンシャル ○○</a:t>
            </a:r>
            <a:r>
              <a:rPr lang="en-US" altLang="ja-JP" sz="1600" dirty="0">
                <a:latin typeface="Meiryo UI" panose="020B0604030504040204" pitchFamily="50" charset="-128"/>
                <a:ea typeface="Meiryo UI" panose="020B0604030504040204" pitchFamily="50" charset="-128"/>
              </a:rPr>
              <a:t> TJ</a:t>
            </a:r>
            <a:endParaRPr kumimoji="1" lang="ja-JP" altLang="en-US" sz="1600" dirty="0">
              <a:latin typeface="Meiryo UI" panose="020B0604030504040204" pitchFamily="50" charset="-128"/>
              <a:ea typeface="Meiryo UI" panose="020B0604030504040204" pitchFamily="50" charset="-128"/>
            </a:endParaRPr>
          </a:p>
        </p:txBody>
      </p:sp>
      <p:sp>
        <p:nvSpPr>
          <p:cNvPr id="18" name="テキスト ボックス 2"/>
          <p:cNvSpPr txBox="1"/>
          <p:nvPr/>
        </p:nvSpPr>
        <p:spPr>
          <a:xfrm>
            <a:off x="5561329" y="2992886"/>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2" name="テキスト ボックス 3"/>
          <p:cNvSpPr txBox="1"/>
          <p:nvPr/>
        </p:nvSpPr>
        <p:spPr>
          <a:xfrm>
            <a:off x="6513204" y="3285275"/>
            <a:ext cx="1986441" cy="276999"/>
          </a:xfrm>
          <a:prstGeom prst="rect">
            <a:avLst/>
          </a:prstGeom>
          <a:noFill/>
        </p:spPr>
        <p:txBody>
          <a:bodyPr wrap="none" rtlCol="0">
            <a:spAutoFit/>
          </a:bodyPr>
          <a:lstStyle/>
          <a:p>
            <a:r>
              <a:rPr lang="en-US" altLang="ja-JP" sz="1200" dirty="0">
                <a:latin typeface="Meiryo UI" pitchFamily="50" charset="-128"/>
                <a:ea typeface="Meiryo UI" pitchFamily="50" charset="-128"/>
              </a:rPr>
              <a:t>(</a:t>
            </a:r>
            <a:r>
              <a:rPr lang="ja-JP" altLang="en-US" sz="1200" dirty="0">
                <a:latin typeface="Meiryo UI" pitchFamily="50" charset="-128"/>
                <a:ea typeface="Meiryo UI" pitchFamily="50" charset="-128"/>
              </a:rPr>
              <a:t>エネルギー消費量の○○倍</a:t>
            </a:r>
            <a:r>
              <a:rPr lang="en-US" altLang="ja-JP" sz="1200" dirty="0">
                <a:latin typeface="Meiryo UI" pitchFamily="50" charset="-128"/>
                <a:ea typeface="Meiryo UI" pitchFamily="50" charset="-128"/>
              </a:rPr>
              <a:t>)</a:t>
            </a:r>
            <a:endParaRPr kumimoji="1" lang="ja-JP" altLang="en-US" sz="1200" dirty="0">
              <a:latin typeface="ＭＳ Ｐゴシック" panose="020B0600070205080204" pitchFamily="50" charset="-128"/>
              <a:ea typeface="ＭＳ Ｐゴシック" panose="020B0600070205080204" pitchFamily="50" charset="-128"/>
            </a:endParaRPr>
          </a:p>
        </p:txBody>
      </p:sp>
      <p:sp>
        <p:nvSpPr>
          <p:cNvPr id="20" name="正方形/長方形 19"/>
          <p:cNvSpPr/>
          <p:nvPr/>
        </p:nvSpPr>
        <p:spPr>
          <a:xfrm>
            <a:off x="302829" y="6421378"/>
            <a:ext cx="6027495" cy="123111"/>
          </a:xfrm>
          <a:prstGeom prst="rect">
            <a:avLst/>
          </a:prstGeom>
        </p:spPr>
        <p:txBody>
          <a:bodyPr wrap="square" lIns="0" tIns="0" rIns="0" bIns="0">
            <a:spAutoFit/>
          </a:bodyPr>
          <a:lstStyle/>
          <a:p>
            <a:pPr marL="357188" indent="-357188"/>
            <a:r>
              <a:rPr lang="ja-JP" altLang="en-US" sz="800" dirty="0">
                <a:latin typeface="Meiryo UI" pitchFamily="50" charset="-128"/>
                <a:ea typeface="Meiryo UI" pitchFamily="50" charset="-128"/>
              </a:rPr>
              <a:t>出所： 環境省「再生可能エネルギー情報提供システム</a:t>
            </a:r>
            <a:r>
              <a:rPr lang="en-US" altLang="ja-JP" sz="800" dirty="0">
                <a:latin typeface="Meiryo UI" pitchFamily="50" charset="-128"/>
                <a:ea typeface="Meiryo UI" pitchFamily="50" charset="-128"/>
              </a:rPr>
              <a:t>[REPOS(</a:t>
            </a:r>
            <a:r>
              <a:rPr lang="ja-JP" altLang="en-US" sz="800" dirty="0">
                <a:latin typeface="Meiryo UI" pitchFamily="50" charset="-128"/>
                <a:ea typeface="Meiryo UI" pitchFamily="50" charset="-128"/>
              </a:rPr>
              <a:t>リーポス</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a:t>
            </a:r>
            <a:r>
              <a:rPr lang="en-US" altLang="ja-JP" sz="800" dirty="0">
                <a:latin typeface="Meiryo UI" pitchFamily="50" charset="-128"/>
                <a:ea typeface="Meiryo UI" pitchFamily="50" charset="-128"/>
              </a:rPr>
              <a:t>2023</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4</a:t>
            </a:r>
            <a:r>
              <a:rPr lang="ja-JP" altLang="en-US" sz="800" dirty="0">
                <a:latin typeface="Meiryo UI" pitchFamily="50" charset="-128"/>
                <a:ea typeface="Meiryo UI" pitchFamily="50" charset="-128"/>
              </a:rPr>
              <a:t>月公表）等より作成</a:t>
            </a:r>
          </a:p>
        </p:txBody>
      </p:sp>
      <p:sp>
        <p:nvSpPr>
          <p:cNvPr id="5" name="タイトル 4">
            <a:extLst>
              <a:ext uri="{FF2B5EF4-FFF2-40B4-BE49-F238E27FC236}">
                <a16:creationId xmlns:a16="http://schemas.microsoft.com/office/drawing/2014/main" id="{B9C07094-7CAF-4AEA-AE6A-3C6E912FDAFF}"/>
              </a:ext>
            </a:extLst>
          </p:cNvPr>
          <p:cNvSpPr>
            <a:spLocks noGrp="1"/>
          </p:cNvSpPr>
          <p:nvPr>
            <p:ph type="ctrTitle"/>
          </p:nvPr>
        </p:nvSpPr>
        <p:spPr/>
        <p:txBody>
          <a:bodyPr/>
          <a:lstStyle/>
          <a:p>
            <a:r>
              <a:rPr lang="ja-JP" altLang="en-US" dirty="0"/>
              <a:t>再生可能エネルギー導入ポテンシャル</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65</a:t>
            </a:fld>
            <a:endParaRPr lang="en-US" altLang="ja-JP" dirty="0"/>
          </a:p>
        </p:txBody>
      </p:sp>
      <p:sp>
        <p:nvSpPr>
          <p:cNvPr id="11" name="正方形/長方形 10"/>
          <p:cNvSpPr/>
          <p:nvPr/>
        </p:nvSpPr>
        <p:spPr>
          <a:xfrm>
            <a:off x="322341" y="6284955"/>
            <a:ext cx="7405815" cy="123111"/>
          </a:xfrm>
          <a:prstGeom prst="rect">
            <a:avLst/>
          </a:prstGeom>
        </p:spPr>
        <p:txBody>
          <a:bodyPr wrap="square" lIns="0" tIns="0" rIns="0" bIns="0">
            <a:spAutoFit/>
          </a:bodyPr>
          <a:lstStyle/>
          <a:p>
            <a:pPr marL="357188" indent="-357188"/>
            <a:r>
              <a:rPr lang="ja-JP" altLang="en-US" sz="800" dirty="0">
                <a:latin typeface="Meiryo UI" pitchFamily="50" charset="-128"/>
                <a:ea typeface="Meiryo UI" pitchFamily="50" charset="-128"/>
              </a:rPr>
              <a:t>注）太陽光、中小水力河川、陸上風力、洋上風力、地熱を対象としており、洋上風力は全国</a:t>
            </a:r>
            <a:r>
              <a:rPr lang="en-US" altLang="ja-JP" sz="800" dirty="0">
                <a:latin typeface="Meiryo UI" pitchFamily="50" charset="-128"/>
                <a:ea typeface="Meiryo UI" pitchFamily="50" charset="-128"/>
              </a:rPr>
              <a:t>10</a:t>
            </a:r>
            <a:r>
              <a:rPr lang="ja-JP" altLang="en-US" sz="800" dirty="0">
                <a:latin typeface="Meiryo UI" pitchFamily="50" charset="-128"/>
                <a:ea typeface="Meiryo UI" pitchFamily="50" charset="-128"/>
              </a:rPr>
              <a:t>ブロック別の導入ポテンシャルを風速の観測地点数で按分して作成している。</a:t>
            </a:r>
          </a:p>
        </p:txBody>
      </p:sp>
      <p:sp>
        <p:nvSpPr>
          <p:cNvPr id="14" name="Rectangle 3">
            <a:extLst>
              <a:ext uri="{FF2B5EF4-FFF2-40B4-BE49-F238E27FC236}">
                <a16:creationId xmlns:a16="http://schemas.microsoft.com/office/drawing/2014/main" id="{71015408-A469-434F-9C6B-AF154118AD5B}"/>
              </a:ext>
            </a:extLst>
          </p:cNvPr>
          <p:cNvSpPr>
            <a:spLocks noChangeArrowheads="1"/>
          </p:cNvSpPr>
          <p:nvPr/>
        </p:nvSpPr>
        <p:spPr bwMode="auto">
          <a:xfrm>
            <a:off x="820109" y="644007"/>
            <a:ext cx="8280000" cy="122136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に再生可能エネルギーを導入するためには、太陽光や風力、水力、地熱などの地域資源が必要であり、地域で活用可能な再生可能エネルギーとして、何がどの程度あるのかを把握しておくことが重要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ここでは、地域の再生可能エネルギーの導入ポテンシャルを再生可能エネルギーの種類別に示し、地域で導入の可能性が高い再生可能エネルギーが何であるかを把握する（下図）。</a:t>
            </a:r>
            <a:endParaRPr lang="en-US" altLang="ja-JP" sz="1200" b="1" dirty="0">
              <a:latin typeface="Meiryo UI" pitchFamily="50" charset="-128"/>
              <a:ea typeface="Meiryo UI" pitchFamily="50" charset="-128"/>
            </a:endParaRPr>
          </a:p>
        </p:txBody>
      </p:sp>
      <p:sp>
        <p:nvSpPr>
          <p:cNvPr id="19" name="テキスト ボックス 18">
            <a:extLst>
              <a:ext uri="{FF2B5EF4-FFF2-40B4-BE49-F238E27FC236}">
                <a16:creationId xmlns:a16="http://schemas.microsoft.com/office/drawing/2014/main" id="{2572D6F7-6D9B-4969-8EF7-F53FC4EDE43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1" name="正方形/長方形 31">
            <a:extLst>
              <a:ext uri="{FF2B5EF4-FFF2-40B4-BE49-F238E27FC236}">
                <a16:creationId xmlns:a16="http://schemas.microsoft.com/office/drawing/2014/main" id="{C3B92B1B-BC55-4E50-BC33-8C27E527A2D2}"/>
              </a:ext>
            </a:extLst>
          </p:cNvPr>
          <p:cNvSpPr/>
          <p:nvPr/>
        </p:nvSpPr>
        <p:spPr bwMode="auto">
          <a:xfrm>
            <a:off x="1142167" y="160343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68091372"/>
      </p:ext>
    </p:ext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6C00517-4FD3-4485-8034-016B1D151B09}"/>
              </a:ext>
            </a:extLst>
          </p:cNvPr>
          <p:cNvSpPr>
            <a:spLocks noGrp="1"/>
          </p:cNvSpPr>
          <p:nvPr>
            <p:ph type="sldNum" sz="quarter" idx="4"/>
          </p:nvPr>
        </p:nvSpPr>
        <p:spPr/>
        <p:txBody>
          <a:bodyPr/>
          <a:lstStyle/>
          <a:p>
            <a:pPr>
              <a:defRPr/>
            </a:pPr>
            <a:fld id="{20DC7313-58E3-4F6B-88A3-0F915AD38F14}" type="slidenum">
              <a:rPr lang="en-US" altLang="ja-JP" smtClean="0"/>
              <a:pPr>
                <a:defRPr/>
              </a:pPr>
              <a:t>66</a:t>
            </a:fld>
            <a:endParaRPr lang="en-US" altLang="ja-JP" dirty="0"/>
          </a:p>
        </p:txBody>
      </p:sp>
      <p:sp>
        <p:nvSpPr>
          <p:cNvPr id="3" name="タイトル 7">
            <a:extLst>
              <a:ext uri="{FF2B5EF4-FFF2-40B4-BE49-F238E27FC236}">
                <a16:creationId xmlns:a16="http://schemas.microsoft.com/office/drawing/2014/main" id="{60EA2412-9AF3-4D10-941B-C6013E1254B8}"/>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６．地域の概況</a:t>
            </a:r>
          </a:p>
        </p:txBody>
      </p:sp>
      <p:sp>
        <p:nvSpPr>
          <p:cNvPr id="4" name="テキスト プレースホルダ 8">
            <a:extLst>
              <a:ext uri="{FF2B5EF4-FFF2-40B4-BE49-F238E27FC236}">
                <a16:creationId xmlns:a16="http://schemas.microsoft.com/office/drawing/2014/main" id="{27F926AC-D3E8-44AB-A16B-C01499F5B70A}"/>
              </a:ext>
            </a:extLst>
          </p:cNvPr>
          <p:cNvSpPr txBox="1">
            <a:spLocks/>
          </p:cNvSpPr>
          <p:nvPr/>
        </p:nvSpPr>
        <p:spPr>
          <a:xfrm>
            <a:off x="1771589" y="3079460"/>
            <a:ext cx="6840000" cy="2575173"/>
          </a:xfrm>
          <a:prstGeom prst="rect">
            <a:avLst/>
          </a:prstGeom>
          <a:noFill/>
        </p:spPr>
        <p:txBody>
          <a:bodyPr wrap="square" lIns="0" rIns="0" rtlCol="0" anchor="ctr">
            <a:no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（１）</a:t>
            </a:r>
            <a:r>
              <a:rPr lang="ja-JP" altLang="en-US" sz="2400" b="1" kern="1200">
                <a:solidFill>
                  <a:schemeClr val="tx1">
                    <a:lumMod val="75000"/>
                    <a:lumOff val="25000"/>
                  </a:schemeClr>
                </a:solidFill>
                <a:latin typeface="Meiryo UI" pitchFamily="50" charset="-128"/>
                <a:ea typeface="Meiryo UI" pitchFamily="50" charset="-128"/>
              </a:rPr>
              <a:t>基礎的な指標の推移</a:t>
            </a:r>
            <a:endParaRPr lang="ja-JP"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（２）</a:t>
            </a:r>
            <a:r>
              <a:rPr lang="ja-JP" altLang="en-US" sz="2400" b="1" kern="1200">
                <a:solidFill>
                  <a:schemeClr val="tx1">
                    <a:lumMod val="75000"/>
                    <a:lumOff val="25000"/>
                  </a:schemeClr>
                </a:solidFill>
                <a:latin typeface="Meiryo UI" pitchFamily="50" charset="-128"/>
                <a:ea typeface="Meiryo UI" pitchFamily="50" charset="-128"/>
              </a:rPr>
              <a:t>人口①：現在の人口規模と将来動向</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（３）人口②：現在と将来の年齢別の人口構成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a:t>
            </a:r>
            <a:r>
              <a:rPr lang="ja-JP" altLang="en-US" sz="2400" b="1" kern="1200">
                <a:solidFill>
                  <a:schemeClr val="tx1">
                    <a:lumMod val="75000"/>
                    <a:lumOff val="25000"/>
                  </a:schemeClr>
                </a:solidFill>
                <a:latin typeface="Meiryo UI" pitchFamily="50" charset="-128"/>
                <a:ea typeface="Meiryo UI" pitchFamily="50" charset="-128"/>
              </a:rPr>
              <a:t>４</a:t>
            </a:r>
            <a:r>
              <a:rPr lang="ja-JP" altLang="ja-JP" sz="2400" b="1" kern="1200">
                <a:solidFill>
                  <a:schemeClr val="tx1">
                    <a:lumMod val="75000"/>
                    <a:lumOff val="25000"/>
                  </a:schemeClr>
                </a:solidFill>
                <a:latin typeface="Meiryo UI" pitchFamily="50" charset="-128"/>
                <a:ea typeface="Meiryo UI" pitchFamily="50" charset="-128"/>
              </a:rPr>
              <a:t>）就業</a:t>
            </a:r>
            <a:r>
              <a:rPr lang="ja-JP" altLang="en-US" sz="2400" b="1" kern="1200">
                <a:solidFill>
                  <a:schemeClr val="tx1">
                    <a:lumMod val="75000"/>
                    <a:lumOff val="25000"/>
                  </a:schemeClr>
                </a:solidFill>
                <a:latin typeface="Meiryo UI" pitchFamily="50" charset="-128"/>
                <a:ea typeface="Meiryo UI" pitchFamily="50" charset="-128"/>
              </a:rPr>
              <a:t>者の規模</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a:t>
            </a:r>
            <a:r>
              <a:rPr lang="ja-JP" altLang="en-US" sz="2400" b="1" kern="1200">
                <a:solidFill>
                  <a:schemeClr val="tx1">
                    <a:lumMod val="75000"/>
                    <a:lumOff val="25000"/>
                  </a:schemeClr>
                </a:solidFill>
                <a:latin typeface="Meiryo UI" pitchFamily="50" charset="-128"/>
                <a:ea typeface="Meiryo UI" pitchFamily="50" charset="-128"/>
              </a:rPr>
              <a:t>５</a:t>
            </a:r>
            <a:r>
              <a:rPr lang="ja-JP" altLang="ja-JP" sz="2400" b="1" kern="1200">
                <a:solidFill>
                  <a:schemeClr val="tx1">
                    <a:lumMod val="75000"/>
                    <a:lumOff val="25000"/>
                  </a:schemeClr>
                </a:solidFill>
                <a:latin typeface="Meiryo UI" pitchFamily="50" charset="-128"/>
                <a:ea typeface="Meiryo UI" pitchFamily="50" charset="-128"/>
              </a:rPr>
              <a:t>）</a:t>
            </a:r>
            <a:r>
              <a:rPr lang="ja-JP" altLang="en-US" sz="2400" b="1" kern="1200">
                <a:solidFill>
                  <a:schemeClr val="tx1">
                    <a:lumMod val="75000"/>
                    <a:lumOff val="25000"/>
                  </a:schemeClr>
                </a:solidFill>
                <a:latin typeface="Meiryo UI" pitchFamily="50" charset="-128"/>
                <a:ea typeface="Meiryo UI" pitchFamily="50" charset="-128"/>
              </a:rPr>
              <a:t>夜間人口</a:t>
            </a:r>
            <a:r>
              <a:rPr lang="en-US" altLang="ja-JP" sz="2400" b="1" kern="1200">
                <a:solidFill>
                  <a:schemeClr val="tx1">
                    <a:lumMod val="75000"/>
                    <a:lumOff val="25000"/>
                  </a:schemeClr>
                </a:solidFill>
                <a:latin typeface="Meiryo UI" pitchFamily="50" charset="-128"/>
                <a:ea typeface="Meiryo UI" pitchFamily="50" charset="-128"/>
              </a:rPr>
              <a:t>1</a:t>
            </a:r>
            <a:r>
              <a:rPr lang="ja-JP" altLang="en-US" sz="2400" b="1" kern="1200">
                <a:solidFill>
                  <a:schemeClr val="tx1">
                    <a:lumMod val="75000"/>
                    <a:lumOff val="25000"/>
                  </a:schemeClr>
                </a:solidFill>
                <a:latin typeface="Meiryo UI" pitchFamily="50" charset="-128"/>
                <a:ea typeface="Meiryo UI" pitchFamily="50" charset="-128"/>
              </a:rPr>
              <a:t>人当たり就業者数（</a:t>
            </a:r>
            <a:r>
              <a:rPr lang="ja-JP" altLang="ja-JP" sz="2400" b="1" kern="1200">
                <a:solidFill>
                  <a:schemeClr val="tx1">
                    <a:lumMod val="75000"/>
                    <a:lumOff val="25000"/>
                  </a:schemeClr>
                </a:solidFill>
                <a:latin typeface="Meiryo UI" pitchFamily="50" charset="-128"/>
                <a:ea typeface="Meiryo UI" pitchFamily="50" charset="-128"/>
              </a:rPr>
              <a:t>職住比</a:t>
            </a:r>
            <a:r>
              <a:rPr lang="ja-JP" altLang="en-US" sz="2400" b="1" kern="1200">
                <a:solidFill>
                  <a:schemeClr val="tx1">
                    <a:lumMod val="75000"/>
                    <a:lumOff val="25000"/>
                  </a:schemeClr>
                </a:solidFill>
                <a:latin typeface="Meiryo UI" pitchFamily="50" charset="-128"/>
                <a:ea typeface="Meiryo UI" pitchFamily="50" charset="-128"/>
              </a:rPr>
              <a:t>）</a:t>
            </a:r>
            <a:endParaRPr lang="en-US" altLang="ja-JP" sz="2400" b="1" kern="1200" dirty="0">
              <a:solidFill>
                <a:schemeClr val="tx1">
                  <a:lumMod val="75000"/>
                  <a:lumOff val="25000"/>
                </a:schemeClr>
              </a:solidFill>
              <a:latin typeface="Meiryo UI" pitchFamily="50" charset="-128"/>
              <a:ea typeface="Meiryo UI" pitchFamily="50" charset="-128"/>
            </a:endParaRPr>
          </a:p>
        </p:txBody>
      </p:sp>
      <p:sp>
        <p:nvSpPr>
          <p:cNvPr id="6" name="テキスト ボックス 5">
            <a:extLst>
              <a:ext uri="{FF2B5EF4-FFF2-40B4-BE49-F238E27FC236}">
                <a16:creationId xmlns:a16="http://schemas.microsoft.com/office/drawing/2014/main" id="{82358A6D-2EDC-49FA-952E-EE2223A33FE2}"/>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80154984"/>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（１）基礎的な指標の推移</a:t>
            </a:r>
          </a:p>
        </p:txBody>
      </p:sp>
      <p:sp>
        <p:nvSpPr>
          <p:cNvPr id="4" name="テキスト ボックス 3"/>
          <p:cNvSpPr txBox="1">
            <a:spLocks noChangeArrowheads="1"/>
          </p:cNvSpPr>
          <p:nvPr/>
        </p:nvSpPr>
        <p:spPr bwMode="auto">
          <a:xfrm>
            <a:off x="96632" y="1262785"/>
            <a:ext cx="4392000"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①人口の推移</a:t>
            </a:r>
            <a:r>
              <a:rPr lang="ja-JP" altLang="en-US" sz="1400" b="1" baseline="30000" dirty="0">
                <a:solidFill>
                  <a:schemeClr val="bg1"/>
                </a:solidFill>
                <a:latin typeface="Meiryo UI" pitchFamily="50" charset="-128"/>
                <a:ea typeface="Meiryo UI" pitchFamily="50" charset="-128"/>
              </a:rPr>
              <a:t>注</a:t>
            </a:r>
          </a:p>
        </p:txBody>
      </p:sp>
      <p:sp>
        <p:nvSpPr>
          <p:cNvPr id="12" name="テキスト ボックス 11"/>
          <p:cNvSpPr txBox="1">
            <a:spLocks noChangeArrowheads="1"/>
          </p:cNvSpPr>
          <p:nvPr/>
        </p:nvSpPr>
        <p:spPr bwMode="auto">
          <a:xfrm>
            <a:off x="4622912" y="1262785"/>
            <a:ext cx="4392000"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②従業者数の推移</a:t>
            </a:r>
            <a:r>
              <a:rPr lang="ja-JP" altLang="en-US" sz="1400" b="1" baseline="30000" dirty="0">
                <a:solidFill>
                  <a:schemeClr val="bg1"/>
                </a:solidFill>
                <a:latin typeface="Meiryo UI" pitchFamily="50" charset="-128"/>
                <a:ea typeface="Meiryo UI" pitchFamily="50" charset="-128"/>
              </a:rPr>
              <a:t>注</a:t>
            </a:r>
            <a:endParaRPr lang="ja-JP" altLang="en-US" sz="1400" b="1" dirty="0">
              <a:solidFill>
                <a:schemeClr val="bg1"/>
              </a:solidFill>
              <a:latin typeface="Meiryo UI" pitchFamily="50" charset="-128"/>
              <a:ea typeface="Meiryo UI" pitchFamily="50" charset="-128"/>
            </a:endParaRPr>
          </a:p>
        </p:txBody>
      </p:sp>
      <p:sp>
        <p:nvSpPr>
          <p:cNvPr id="14" name="テキスト ボックス 13"/>
          <p:cNvSpPr txBox="1">
            <a:spLocks noChangeArrowheads="1"/>
          </p:cNvSpPr>
          <p:nvPr/>
        </p:nvSpPr>
        <p:spPr bwMode="auto">
          <a:xfrm>
            <a:off x="96632" y="3838823"/>
            <a:ext cx="4392000"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③生産額の推移</a:t>
            </a:r>
          </a:p>
        </p:txBody>
      </p:sp>
      <p:sp>
        <p:nvSpPr>
          <p:cNvPr id="16" name="テキスト ボックス 15"/>
          <p:cNvSpPr txBox="1">
            <a:spLocks noChangeArrowheads="1"/>
          </p:cNvSpPr>
          <p:nvPr/>
        </p:nvSpPr>
        <p:spPr bwMode="auto">
          <a:xfrm>
            <a:off x="4622912" y="3838823"/>
            <a:ext cx="4392000"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④付加価値額の推移</a:t>
            </a:r>
          </a:p>
        </p:txBody>
      </p:sp>
      <p:sp>
        <p:nvSpPr>
          <p:cNvPr id="18"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67</a:t>
            </a:fld>
            <a:endParaRPr lang="en-US" altLang="ja-JP" b="1" dirty="0">
              <a:latin typeface="Meiryo UI" pitchFamily="50" charset="-128"/>
              <a:ea typeface="Meiryo UI" pitchFamily="50" charset="-128"/>
            </a:endParaRPr>
          </a:p>
        </p:txBody>
      </p:sp>
      <p:sp>
        <p:nvSpPr>
          <p:cNvPr id="28" name="テキスト ボックス 27"/>
          <p:cNvSpPr txBox="1"/>
          <p:nvPr/>
        </p:nvSpPr>
        <p:spPr>
          <a:xfrm>
            <a:off x="814387" y="691499"/>
            <a:ext cx="8280000" cy="50151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地域経済の規模を表す基礎的な指標について、</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2013</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2018</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2022</a:t>
            </a:r>
            <a:r>
              <a:rPr lang="ja-JP" altLang="en-US" sz="1200" b="1" dirty="0">
                <a:latin typeface="Meiryo UI" pitchFamily="50" charset="-128"/>
                <a:ea typeface="Meiryo UI" pitchFamily="50" charset="-128"/>
              </a:rPr>
              <a:t>年の推移を確認し、規模が拡大しているか縮小しているかを把握する。</a:t>
            </a:r>
            <a:endParaRPr lang="en-US" altLang="ja-JP" sz="1200" b="1" dirty="0">
              <a:latin typeface="Meiryo UI" pitchFamily="50" charset="-128"/>
              <a:ea typeface="Meiryo UI" pitchFamily="50" charset="-128"/>
            </a:endParaRPr>
          </a:p>
        </p:txBody>
      </p:sp>
      <p:sp>
        <p:nvSpPr>
          <p:cNvPr id="29" name="テキスト ボックス 28"/>
          <p:cNvSpPr txBox="1">
            <a:spLocks noChangeArrowheads="1"/>
          </p:cNvSpPr>
          <p:nvPr/>
        </p:nvSpPr>
        <p:spPr bwMode="auto">
          <a:xfrm>
            <a:off x="48489" y="537091"/>
            <a:ext cx="792000" cy="792000"/>
          </a:xfrm>
          <a:prstGeom prst="ellipse">
            <a:avLst/>
          </a:prstGeom>
          <a:solidFill>
            <a:srgbClr val="CC0066"/>
          </a:solidFill>
          <a:ln w="38100" algn="ctr">
            <a:noFill/>
            <a:round/>
            <a:headEnd/>
            <a:tailEnd/>
          </a:ln>
        </p:spPr>
        <p:txBody>
          <a:bodyPr wrap="none" lIns="36000" rIns="36000" anchor="ctr"/>
          <a:lstStyle/>
          <a:p>
            <a:pPr algn="ctr"/>
            <a:r>
              <a:rPr lang="ja-JP" altLang="en-US" sz="1400" b="1" dirty="0">
                <a:solidFill>
                  <a:schemeClr val="bg1"/>
                </a:solidFill>
                <a:latin typeface="Meiryo UI" pitchFamily="50" charset="-128"/>
                <a:ea typeface="Meiryo UI" pitchFamily="50" charset="-128"/>
              </a:rPr>
              <a:t>分析の</a:t>
            </a:r>
            <a:br>
              <a:rPr lang="en-US" altLang="ja-JP" sz="1400" b="1" dirty="0">
                <a:solidFill>
                  <a:schemeClr val="bg1"/>
                </a:solidFill>
                <a:latin typeface="Meiryo UI" pitchFamily="50" charset="-128"/>
                <a:ea typeface="Meiryo UI" pitchFamily="50" charset="-128"/>
              </a:rPr>
            </a:br>
            <a:r>
              <a:rPr lang="ja-JP" altLang="en-US" sz="1400" b="1" dirty="0">
                <a:solidFill>
                  <a:schemeClr val="bg1"/>
                </a:solidFill>
                <a:latin typeface="Meiryo UI" pitchFamily="50" charset="-128"/>
                <a:ea typeface="Meiryo UI" pitchFamily="50" charset="-128"/>
              </a:rPr>
              <a:t>視点</a:t>
            </a:r>
          </a:p>
        </p:txBody>
      </p:sp>
      <p:sp>
        <p:nvSpPr>
          <p:cNvPr id="11" name="正方形/長方形 10"/>
          <p:cNvSpPr/>
          <p:nvPr/>
        </p:nvSpPr>
        <p:spPr>
          <a:xfrm>
            <a:off x="252000" y="6228000"/>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「国勢調査」、「国民経済計算」、「県民経済計算」、「経済センサス」、「産業連関表」等より作成</a:t>
            </a:r>
          </a:p>
        </p:txBody>
      </p:sp>
      <p:sp>
        <p:nvSpPr>
          <p:cNvPr id="13" name="正方形/長方形 31">
            <a:extLst>
              <a:ext uri="{FF2B5EF4-FFF2-40B4-BE49-F238E27FC236}">
                <a16:creationId xmlns:a16="http://schemas.microsoft.com/office/drawing/2014/main" id="{B2D6E130-BC5A-48E3-A20A-FB52E9320B89}"/>
              </a:ext>
            </a:extLst>
          </p:cNvPr>
          <p:cNvSpPr/>
          <p:nvPr/>
        </p:nvSpPr>
        <p:spPr bwMode="auto">
          <a:xfrm>
            <a:off x="5977851" y="94974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3" name="正方形/長方形 18">
            <a:extLst>
              <a:ext uri="{FF2B5EF4-FFF2-40B4-BE49-F238E27FC236}">
                <a16:creationId xmlns:a16="http://schemas.microsoft.com/office/drawing/2014/main" id="{5BD67D60-B88A-67B4-DED6-6BC08DC8B0C0}"/>
              </a:ext>
            </a:extLst>
          </p:cNvPr>
          <p:cNvSpPr/>
          <p:nvPr/>
        </p:nvSpPr>
        <p:spPr>
          <a:xfrm>
            <a:off x="252522" y="6371295"/>
            <a:ext cx="4319478" cy="215444"/>
          </a:xfrm>
          <a:prstGeom prst="rect">
            <a:avLst/>
          </a:prstGeom>
        </p:spPr>
        <p:txBody>
          <a:bodyPr wrap="square">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2010</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2015</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2020</a:t>
            </a:r>
            <a:r>
              <a:rPr lang="ja-JP" altLang="en-US" sz="800" dirty="0">
                <a:latin typeface="Meiryo UI" pitchFamily="50" charset="-128"/>
                <a:ea typeface="Meiryo UI" pitchFamily="50" charset="-128"/>
              </a:rPr>
              <a:t>年は国勢調査の実績値。</a:t>
            </a:r>
            <a:r>
              <a:rPr lang="en-US" altLang="ja-JP" sz="800" dirty="0">
                <a:latin typeface="Meiryo UI" pitchFamily="50" charset="-128"/>
                <a:ea typeface="Meiryo UI" pitchFamily="50" charset="-128"/>
              </a:rPr>
              <a:t>2013</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2018</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2022</a:t>
            </a:r>
            <a:r>
              <a:rPr lang="ja-JP" altLang="en-US" sz="800" dirty="0">
                <a:latin typeface="Meiryo UI" pitchFamily="50" charset="-128"/>
                <a:ea typeface="Meiryo UI" pitchFamily="50" charset="-128"/>
              </a:rPr>
              <a:t>年は推計値</a:t>
            </a:r>
          </a:p>
        </p:txBody>
      </p:sp>
    </p:spTree>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（２）人口①：現在の人口規模と将来動向</a:t>
            </a:r>
            <a:endParaRPr kumimoji="1" lang="ja-JP" altLang="en-US" dirty="0">
              <a:latin typeface="Meiryo UI" pitchFamily="50" charset="-128"/>
              <a:ea typeface="Meiryo UI" pitchFamily="50" charset="-128"/>
            </a:endParaRPr>
          </a:p>
        </p:txBody>
      </p:sp>
      <p:sp>
        <p:nvSpPr>
          <p:cNvPr id="38" name="正方形/長方形 37"/>
          <p:cNvSpPr/>
          <p:nvPr/>
        </p:nvSpPr>
        <p:spPr>
          <a:xfrm>
            <a:off x="166257" y="6121172"/>
            <a:ext cx="4060221"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総務省「国勢調査」、各都道府県「推計人口」より作成</a:t>
            </a:r>
          </a:p>
        </p:txBody>
      </p:sp>
      <p:sp>
        <p:nvSpPr>
          <p:cNvPr id="39" name="テキスト ボックス 38"/>
          <p:cNvSpPr txBox="1">
            <a:spLocks noChangeArrowheads="1"/>
          </p:cNvSpPr>
          <p:nvPr/>
        </p:nvSpPr>
        <p:spPr bwMode="auto">
          <a:xfrm>
            <a:off x="4711892" y="2886287"/>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②夜間人口の推移（</a:t>
            </a:r>
            <a:r>
              <a:rPr lang="en-US" altLang="ja-JP" sz="1400" b="1" dirty="0">
                <a:solidFill>
                  <a:schemeClr val="bg1"/>
                </a:solidFill>
                <a:latin typeface="Meiryo UI" pitchFamily="50" charset="-128"/>
                <a:ea typeface="Meiryo UI" pitchFamily="50" charset="-128"/>
              </a:rPr>
              <a:t>2025</a:t>
            </a:r>
            <a:r>
              <a:rPr lang="ja-JP" altLang="en-US" sz="1400" b="1" dirty="0">
                <a:solidFill>
                  <a:schemeClr val="bg1"/>
                </a:solidFill>
                <a:latin typeface="Meiryo UI" pitchFamily="50" charset="-128"/>
                <a:ea typeface="Meiryo UI" pitchFamily="50" charset="-128"/>
              </a:rPr>
              <a:t>年以降は推計値）</a:t>
            </a:r>
          </a:p>
        </p:txBody>
      </p:sp>
      <p:sp>
        <p:nvSpPr>
          <p:cNvPr id="41" name="正方形/長方形 40"/>
          <p:cNvSpPr/>
          <p:nvPr/>
        </p:nvSpPr>
        <p:spPr bwMode="auto">
          <a:xfrm>
            <a:off x="111379" y="2170938"/>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a:latin typeface="Meiryo UI" pitchFamily="50" charset="-128"/>
                <a:ea typeface="Meiryo UI" pitchFamily="50" charset="-128"/>
              </a:rPr>
              <a:t>夜間人口の方が昼間人口よりも多く、通勤者・通学者が地域外に流出しており拠点性が低い地域である。</a:t>
            </a:r>
            <a:endParaRPr lang="en-US" altLang="ja-JP" sz="1200" b="1" dirty="0">
              <a:latin typeface="Meiryo UI" pitchFamily="50" charset="-128"/>
              <a:ea typeface="Meiryo UI" pitchFamily="50" charset="-128"/>
            </a:endParaRPr>
          </a:p>
        </p:txBody>
      </p:sp>
      <p:sp>
        <p:nvSpPr>
          <p:cNvPr id="42" name="正方形/長方形 41"/>
          <p:cNvSpPr/>
          <p:nvPr/>
        </p:nvSpPr>
        <p:spPr bwMode="auto">
          <a:xfrm>
            <a:off x="4711892" y="2178558"/>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夜間人口は</a:t>
            </a:r>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年と比較して</a:t>
            </a:r>
            <a:r>
              <a:rPr lang="en-US" altLang="ja-JP" sz="1200" b="1" dirty="0">
                <a:latin typeface="Meiryo UI" pitchFamily="50" charset="-128"/>
                <a:ea typeface="Meiryo UI" pitchFamily="50" charset="-128"/>
              </a:rPr>
              <a:t>2045</a:t>
            </a:r>
            <a:r>
              <a:rPr lang="ja-JP" altLang="en-US" sz="1200" b="1" dirty="0">
                <a:latin typeface="Meiryo UI" pitchFamily="50" charset="-128"/>
                <a:ea typeface="Meiryo UI" pitchFamily="50" charset="-128"/>
              </a:rPr>
              <a:t>年には○○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減少すると予測されている。</a:t>
            </a:r>
            <a:endParaRPr lang="en-US" altLang="ja-JP" sz="1200" b="1" dirty="0">
              <a:latin typeface="Meiryo UI" pitchFamily="50" charset="-128"/>
              <a:ea typeface="Meiryo UI" pitchFamily="50" charset="-128"/>
            </a:endParaRPr>
          </a:p>
        </p:txBody>
      </p:sp>
      <p:sp>
        <p:nvSpPr>
          <p:cNvPr id="48" name="テキスト ボックス 47"/>
          <p:cNvSpPr txBox="1">
            <a:spLocks noChangeArrowheads="1"/>
          </p:cNvSpPr>
          <p:nvPr/>
        </p:nvSpPr>
        <p:spPr bwMode="auto">
          <a:xfrm>
            <a:off x="111379" y="2894863"/>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①夜間人口・昼間人口（</a:t>
            </a:r>
            <a:r>
              <a:rPr lang="en-US" altLang="ja-JP" sz="1400" b="1" dirty="0">
                <a:solidFill>
                  <a:schemeClr val="bg1"/>
                </a:solidFill>
                <a:latin typeface="Meiryo UI" pitchFamily="50" charset="-128"/>
                <a:ea typeface="Meiryo UI" pitchFamily="50" charset="-128"/>
              </a:rPr>
              <a:t>2020</a:t>
            </a:r>
            <a:r>
              <a:rPr lang="ja-JP" altLang="en-US" sz="1400" b="1" dirty="0">
                <a:solidFill>
                  <a:schemeClr val="bg1"/>
                </a:solidFill>
                <a:latin typeface="Meiryo UI" pitchFamily="50" charset="-128"/>
                <a:ea typeface="Meiryo UI" pitchFamily="50" charset="-128"/>
              </a:rPr>
              <a:t>年）</a:t>
            </a:r>
          </a:p>
        </p:txBody>
      </p:sp>
      <p:sp>
        <p:nvSpPr>
          <p:cNvPr id="54" name="正方形/長方形 53"/>
          <p:cNvSpPr/>
          <p:nvPr/>
        </p:nvSpPr>
        <p:spPr>
          <a:xfrm>
            <a:off x="4670852" y="6017933"/>
            <a:ext cx="4320000" cy="338554"/>
          </a:xfrm>
          <a:prstGeom prst="rect">
            <a:avLst/>
          </a:prstGeom>
        </p:spPr>
        <p:txBody>
          <a:bodyPr wrap="square">
            <a:spAutoFit/>
          </a:bodyPr>
          <a:lstStyle/>
          <a:p>
            <a:pPr marL="269875" indent="-269875"/>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総務省「国勢調査」、国立社会保障・人口問題研究所「日本の地域別将来推計人口</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令和</a:t>
            </a:r>
            <a:r>
              <a:rPr lang="en-US" altLang="ja-JP" sz="800" dirty="0">
                <a:latin typeface="Meiryo UI" pitchFamily="50" charset="-128"/>
                <a:ea typeface="Meiryo UI" pitchFamily="50" charset="-128"/>
              </a:rPr>
              <a:t>5(2023)</a:t>
            </a:r>
            <a:r>
              <a:rPr lang="ja-JP" altLang="en-US" sz="800" dirty="0">
                <a:latin typeface="Meiryo UI" pitchFamily="50" charset="-128"/>
                <a:ea typeface="Meiryo UI" pitchFamily="50" charset="-128"/>
              </a:rPr>
              <a:t>年推計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」より作成</a:t>
            </a:r>
          </a:p>
        </p:txBody>
      </p:sp>
      <p:sp>
        <p:nvSpPr>
          <p:cNvPr id="29"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68</a:t>
            </a:fld>
            <a:endParaRPr lang="en-US" altLang="ja-JP" b="1" dirty="0">
              <a:latin typeface="Meiryo UI" pitchFamily="50" charset="-128"/>
              <a:ea typeface="Meiryo UI" pitchFamily="50" charset="-128"/>
            </a:endParaRPr>
          </a:p>
        </p:txBody>
      </p:sp>
      <p:sp>
        <p:nvSpPr>
          <p:cNvPr id="23" name="Rectangle 3">
            <a:extLst>
              <a:ext uri="{FF2B5EF4-FFF2-40B4-BE49-F238E27FC236}">
                <a16:creationId xmlns:a16="http://schemas.microsoft.com/office/drawing/2014/main" id="{107F5AAB-A611-4104-9C76-45D0EEB08D09}"/>
              </a:ext>
            </a:extLst>
          </p:cNvPr>
          <p:cNvSpPr>
            <a:spLocks noChangeArrowheads="1"/>
          </p:cNvSpPr>
          <p:nvPr/>
        </p:nvSpPr>
        <p:spPr bwMode="auto">
          <a:xfrm>
            <a:off x="820109" y="665477"/>
            <a:ext cx="8280000" cy="132657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地域の消費や生産は、地域の人口に大きく影響を受けるため、現在及び将来の人口規模を把握する。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ここでは、まず夜間人口と昼間人口を比較し、通勤・通学者による流入・流出状況を把握する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流入超過の地域は、域外からの通勤者への所得の支払いを通じて雇用者所得が流出している可能性が高い。</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また、将来の推計人口を含めて時系列で人口の推移を確認することで、将来の地域のすがたを把握する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25" name="テキスト ボックス 24">
            <a:extLst>
              <a:ext uri="{FF2B5EF4-FFF2-40B4-BE49-F238E27FC236}">
                <a16:creationId xmlns:a16="http://schemas.microsoft.com/office/drawing/2014/main" id="{C62AA1A1-F66D-4F58-84AC-970BBA43B59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1" name="正方形/長方形 31">
            <a:extLst>
              <a:ext uri="{FF2B5EF4-FFF2-40B4-BE49-F238E27FC236}">
                <a16:creationId xmlns:a16="http://schemas.microsoft.com/office/drawing/2014/main" id="{75E4FFEB-EF39-4C3E-B56B-43BCE48A27E7}"/>
              </a:ext>
            </a:extLst>
          </p:cNvPr>
          <p:cNvSpPr/>
          <p:nvPr/>
        </p:nvSpPr>
        <p:spPr bwMode="auto">
          <a:xfrm>
            <a:off x="1155607" y="172071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cxnSp>
        <p:nvCxnSpPr>
          <p:cNvPr id="52" name="直線コネクタ 51"/>
          <p:cNvCxnSpPr/>
          <p:nvPr/>
        </p:nvCxnSpPr>
        <p:spPr bwMode="auto">
          <a:xfrm>
            <a:off x="1086728" y="3976011"/>
            <a:ext cx="1778419" cy="0"/>
          </a:xfrm>
          <a:prstGeom prst="line">
            <a:avLst/>
          </a:prstGeom>
          <a:noFill/>
          <a:ln w="15875" cap="flat" cmpd="sng" algn="ctr">
            <a:solidFill>
              <a:schemeClr val="bg1">
                <a:lumMod val="65000"/>
              </a:schemeClr>
            </a:solidFill>
            <a:prstDash val="lgDash"/>
            <a:round/>
            <a:headEnd type="none" w="med" len="med"/>
            <a:tailEnd type="none" w="med" len="med"/>
          </a:ln>
          <a:effectLst/>
        </p:spPr>
      </p:cxnSp>
      <p:cxnSp>
        <p:nvCxnSpPr>
          <p:cNvPr id="50" name="直線コネクタ 49"/>
          <p:cNvCxnSpPr/>
          <p:nvPr/>
        </p:nvCxnSpPr>
        <p:spPr bwMode="auto">
          <a:xfrm>
            <a:off x="2420542" y="3897652"/>
            <a:ext cx="1333814" cy="0"/>
          </a:xfrm>
          <a:prstGeom prst="line">
            <a:avLst/>
          </a:prstGeom>
          <a:noFill/>
          <a:ln w="15875" cap="flat" cmpd="sng" algn="ctr">
            <a:solidFill>
              <a:schemeClr val="bg1">
                <a:lumMod val="65000"/>
              </a:schemeClr>
            </a:solidFill>
            <a:prstDash val="lgDash"/>
            <a:round/>
            <a:headEnd type="none" w="med" len="med"/>
            <a:tailEnd type="none" w="med" len="med"/>
          </a:ln>
          <a:effectLst/>
        </p:spPr>
      </p:cxnSp>
      <p:sp>
        <p:nvSpPr>
          <p:cNvPr id="51" name="テキスト ボックス 50"/>
          <p:cNvSpPr txBox="1"/>
          <p:nvPr/>
        </p:nvSpPr>
        <p:spPr>
          <a:xfrm>
            <a:off x="1978774" y="3620653"/>
            <a:ext cx="883537" cy="276999"/>
          </a:xfrm>
          <a:prstGeom prst="rect">
            <a:avLst/>
          </a:prstGeom>
          <a:noFill/>
        </p:spPr>
        <p:txBody>
          <a:bodyPr wrap="square" rtlCol="0">
            <a:spAutoFit/>
          </a:bodyPr>
          <a:lstStyle/>
          <a:p>
            <a:pPr algn="ctr"/>
            <a:r>
              <a:rPr lang="ja-JP" altLang="en-US" sz="1200" b="1" dirty="0">
                <a:latin typeface="Meiryo UI" pitchFamily="50" charset="-128"/>
                <a:ea typeface="Meiryo UI" pitchFamily="50" charset="-128"/>
              </a:rPr>
              <a:t>○○</a:t>
            </a:r>
            <a:r>
              <a:rPr kumimoji="1" lang="en-US" altLang="ja-JP" sz="1200" b="1" dirty="0">
                <a:latin typeface="Meiryo UI" pitchFamily="50" charset="-128"/>
                <a:ea typeface="Meiryo UI" pitchFamily="50" charset="-128"/>
              </a:rPr>
              <a:t>%</a:t>
            </a:r>
            <a:endParaRPr kumimoji="1" lang="ja-JP" altLang="en-US" sz="1200" b="1" dirty="0">
              <a:latin typeface="Meiryo UI" pitchFamily="50" charset="-128"/>
              <a:ea typeface="Meiryo UI" pitchFamily="50" charset="-128"/>
            </a:endParaRPr>
          </a:p>
        </p:txBody>
      </p:sp>
      <p:cxnSp>
        <p:nvCxnSpPr>
          <p:cNvPr id="24" name="直線コネクタ 23"/>
          <p:cNvCxnSpPr>
            <a:cxnSpLocks/>
          </p:cNvCxnSpPr>
          <p:nvPr/>
        </p:nvCxnSpPr>
        <p:spPr bwMode="auto">
          <a:xfrm rot="10800000" flipV="1">
            <a:off x="2420542" y="3897652"/>
            <a:ext cx="7620" cy="78359"/>
          </a:xfrm>
          <a:prstGeom prst="line">
            <a:avLst/>
          </a:prstGeom>
          <a:noFill/>
          <a:ln w="19050" cap="flat" cmpd="sng" algn="ctr">
            <a:solidFill>
              <a:schemeClr val="tx1">
                <a:lumMod val="50000"/>
                <a:lumOff val="50000"/>
              </a:schemeClr>
            </a:solidFill>
            <a:prstDash val="solid"/>
            <a:round/>
            <a:headEnd type="none" w="med" len="med"/>
            <a:tailEnd type="arrow" w="med" len="med"/>
          </a:ln>
          <a:effectLst/>
        </p:spPr>
      </p:cxnSp>
      <p:sp>
        <p:nvSpPr>
          <p:cNvPr id="43" name="直線コネクタ 42"/>
          <p:cNvSpPr/>
          <p:nvPr/>
        </p:nvSpPr>
        <p:spPr>
          <a:xfrm>
            <a:off x="7387871" y="4695823"/>
            <a:ext cx="1463971" cy="0"/>
          </a:xfrm>
          <a:prstGeom prst="line">
            <a:avLst/>
          </a:prstGeom>
          <a:ln w="19050">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txBody>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endParaRPr lang="ja-JP" b="1">
              <a:latin typeface="Meiryo UI" pitchFamily="50" charset="-128"/>
              <a:ea typeface="Meiryo UI" pitchFamily="50" charset="-128"/>
            </a:endParaRPr>
          </a:p>
        </p:txBody>
      </p:sp>
      <p:cxnSp>
        <p:nvCxnSpPr>
          <p:cNvPr id="46" name="直線矢印コネクタ 45"/>
          <p:cNvCxnSpPr/>
          <p:nvPr/>
        </p:nvCxnSpPr>
        <p:spPr bwMode="auto">
          <a:xfrm>
            <a:off x="7563548" y="4450495"/>
            <a:ext cx="1288295" cy="0"/>
          </a:xfrm>
          <a:prstGeom prst="straightConnector1">
            <a:avLst/>
          </a:prstGeom>
          <a:noFill/>
          <a:ln w="19050" cap="flat" cmpd="sng" algn="ctr">
            <a:solidFill>
              <a:srgbClr val="0070C0"/>
            </a:solidFill>
            <a:prstDash val="solid"/>
            <a:round/>
            <a:headEnd type="arrow"/>
            <a:tailEnd type="arrow"/>
          </a:ln>
          <a:effectLst/>
        </p:spPr>
      </p:cxnSp>
      <p:sp>
        <p:nvSpPr>
          <p:cNvPr id="47" name="テキスト ボックス 5"/>
          <p:cNvSpPr txBox="1"/>
          <p:nvPr/>
        </p:nvSpPr>
        <p:spPr>
          <a:xfrm>
            <a:off x="7831417" y="4296606"/>
            <a:ext cx="723275" cy="307777"/>
          </a:xfrm>
          <a:prstGeom prst="rect">
            <a:avLst/>
          </a:prstGeom>
          <a:solidFill>
            <a:srgbClr val="0070C0"/>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kumimoji="1" lang="ja-JP" altLang="en-US" sz="1400" b="1" dirty="0">
                <a:solidFill>
                  <a:schemeClr val="bg1"/>
                </a:solidFill>
                <a:latin typeface="Meiryo UI" pitchFamily="50" charset="-128"/>
                <a:ea typeface="Meiryo UI" pitchFamily="50" charset="-128"/>
              </a:rPr>
              <a:t>推計値</a:t>
            </a:r>
          </a:p>
        </p:txBody>
      </p:sp>
      <p:cxnSp>
        <p:nvCxnSpPr>
          <p:cNvPr id="44" name="直線矢印コネクタ 43"/>
          <p:cNvCxnSpPr/>
          <p:nvPr/>
        </p:nvCxnSpPr>
        <p:spPr>
          <a:xfrm>
            <a:off x="8769198" y="4695824"/>
            <a:ext cx="0" cy="505627"/>
          </a:xfrm>
          <a:prstGeom prst="straightConnector1">
            <a:avLst/>
          </a:prstGeom>
          <a:noFill/>
          <a:ln w="19050" cap="flat" cmpd="sng" algn="ctr">
            <a:solidFill>
              <a:schemeClr val="bg1">
                <a:lumMod val="65000"/>
              </a:schemeClr>
            </a:solidFill>
            <a:prstDash val="solid"/>
            <a:headEnd type="arrow"/>
            <a:tailEnd type="arrow"/>
          </a:ln>
          <a:effectLst/>
        </p:spPr>
        <p:style>
          <a:lnRef idx="1">
            <a:schemeClr val="accent1"/>
          </a:lnRef>
          <a:fillRef idx="0">
            <a:schemeClr val="accent1"/>
          </a:fillRef>
          <a:effectRef idx="0">
            <a:schemeClr val="accent1"/>
          </a:effectRef>
          <a:fontRef idx="minor">
            <a:schemeClr val="tx1"/>
          </a:fontRef>
        </p:style>
      </p:cxnSp>
      <p:sp>
        <p:nvSpPr>
          <p:cNvPr id="45" name="テキスト ボックス 12"/>
          <p:cNvSpPr txBox="1"/>
          <p:nvPr/>
        </p:nvSpPr>
        <p:spPr>
          <a:xfrm>
            <a:off x="7739890" y="4695823"/>
            <a:ext cx="1029308" cy="307777"/>
          </a:xfrm>
          <a:prstGeom prst="rect">
            <a:avLst/>
          </a:prstGeom>
          <a:no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r>
              <a:rPr lang="ja-JP" altLang="en-US" sz="1400" b="1" dirty="0">
                <a:latin typeface="Meiryo UI" pitchFamily="50" charset="-128"/>
                <a:ea typeface="Meiryo UI" pitchFamily="50" charset="-128"/>
              </a:rPr>
              <a:t>○○</a:t>
            </a:r>
            <a:r>
              <a:rPr lang="en-US" altLang="ja-JP" sz="1400" b="1" dirty="0">
                <a:latin typeface="Meiryo UI" pitchFamily="50" charset="-128"/>
                <a:ea typeface="Meiryo UI" pitchFamily="50" charset="-128"/>
              </a:rPr>
              <a:t>%</a:t>
            </a:r>
            <a:endParaRPr kumimoji="1" lang="ja-JP" altLang="en-US" sz="1400" b="1" dirty="0">
              <a:solidFill>
                <a:srgbClr val="002060"/>
              </a:solidFill>
              <a:latin typeface="Meiryo UI" pitchFamily="50" charset="-128"/>
              <a:ea typeface="Meiryo UI" pitchFamily="50" charset="-128"/>
            </a:endParaRPr>
          </a:p>
        </p:txBody>
      </p:sp>
      <p:sp>
        <p:nvSpPr>
          <p:cNvPr id="22" name="テキスト ボックス 15">
            <a:extLst>
              <a:ext uri="{FF2B5EF4-FFF2-40B4-BE49-F238E27FC236}">
                <a16:creationId xmlns:a16="http://schemas.microsoft.com/office/drawing/2014/main" id="{2CEF12E6-044F-4915-BF39-6A270709D3E0}"/>
              </a:ext>
            </a:extLst>
          </p:cNvPr>
          <p:cNvSpPr txBox="1"/>
          <p:nvPr/>
        </p:nvSpPr>
        <p:spPr>
          <a:xfrm>
            <a:off x="5072410" y="3312526"/>
            <a:ext cx="1152000" cy="292388"/>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27" name="テキスト ボックス 27">
            <a:extLst>
              <a:ext uri="{FF2B5EF4-FFF2-40B4-BE49-F238E27FC236}">
                <a16:creationId xmlns:a16="http://schemas.microsoft.com/office/drawing/2014/main" id="{A8902CBD-2649-435F-968C-6B33360D632A}"/>
              </a:ext>
            </a:extLst>
          </p:cNvPr>
          <p:cNvSpPr txBox="1"/>
          <p:nvPr/>
        </p:nvSpPr>
        <p:spPr>
          <a:xfrm>
            <a:off x="4703209" y="6338254"/>
            <a:ext cx="4423839" cy="200055"/>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国立社会保障・人口問題研究所では、福島県の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については、</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市町村を「浜通り地域」として</a:t>
            </a:r>
            <a:r>
              <a:rPr lang="en-US" altLang="ja-JP" sz="650" dirty="0">
                <a:latin typeface="Meiryo UI" panose="020B0604030504040204" pitchFamily="50" charset="-128"/>
                <a:ea typeface="Meiryo UI" panose="020B0604030504040204" pitchFamily="50" charset="-128"/>
              </a:rPr>
              <a:t>1</a:t>
            </a:r>
            <a:r>
              <a:rPr lang="ja-JP" altLang="en-US" sz="650" dirty="0">
                <a:latin typeface="Meiryo UI" panose="020B0604030504040204" pitchFamily="50" charset="-128"/>
                <a:ea typeface="Meiryo UI" panose="020B0604030504040204" pitchFamily="50" charset="-128"/>
              </a:rPr>
              <a:t>地域にまとめて推計している。</a:t>
            </a:r>
            <a:endParaRPr kumimoji="1" lang="ja-JP" altLang="en-US" sz="650" dirty="0">
              <a:latin typeface="Meiryo UI" panose="020B0604030504040204" pitchFamily="50" charset="-128"/>
              <a:ea typeface="Meiryo UI" panose="020B0604030504040204" pitchFamily="50" charset="-128"/>
            </a:endParaRPr>
          </a:p>
        </p:txBody>
      </p:sp>
      <p:sp>
        <p:nvSpPr>
          <p:cNvPr id="26" name="テキスト ボックス 26">
            <a:extLst>
              <a:ext uri="{FF2B5EF4-FFF2-40B4-BE49-F238E27FC236}">
                <a16:creationId xmlns:a16="http://schemas.microsoft.com/office/drawing/2014/main" id="{82EA9C79-E1F4-4377-AA48-F366821FCBC9}"/>
              </a:ext>
            </a:extLst>
          </p:cNvPr>
          <p:cNvSpPr txBox="1"/>
          <p:nvPr/>
        </p:nvSpPr>
        <p:spPr>
          <a:xfrm>
            <a:off x="4428000" y="6338254"/>
            <a:ext cx="4716000" cy="200055"/>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「②夜間人口の推移」には、福島県の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いわき市、相馬市、南相馬市、広野町、楢葉町、富岡町、川内村、大熊町、双葉町、浪江町、葛尾村、新地町、飯舘村の</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の人口を含まない</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出所としている国立社会保障・人口問題研究所で将来推計を行っていないため</a:t>
            </a:r>
            <a:r>
              <a:rPr lang="en-US" altLang="ja-JP" sz="650" dirty="0">
                <a:latin typeface="Meiryo UI" panose="020B0604030504040204" pitchFamily="50" charset="-128"/>
                <a:ea typeface="Meiryo UI" panose="020B0604030504040204" pitchFamily="50" charset="-128"/>
              </a:rPr>
              <a:t>)</a:t>
            </a:r>
            <a:endParaRPr kumimoji="1" lang="ja-JP" altLang="en-US" sz="650" dirty="0">
              <a:latin typeface="Meiryo UI" panose="020B0604030504040204" pitchFamily="50" charset="-128"/>
              <a:ea typeface="Meiryo UI" panose="020B0604030504040204" pitchFamily="50" charset="-128"/>
            </a:endParaRPr>
          </a:p>
        </p:txBody>
      </p:sp>
    </p:spTree>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a:t>
            </a:r>
            <a:r>
              <a:rPr lang="ja-JP" altLang="en-US" dirty="0"/>
              <a:t>３</a:t>
            </a:r>
            <a:r>
              <a:rPr lang="ja-JP" altLang="en-US" dirty="0">
                <a:latin typeface="Meiryo UI" pitchFamily="50" charset="-128"/>
                <a:ea typeface="Meiryo UI" pitchFamily="50" charset="-128"/>
              </a:rPr>
              <a:t>）</a:t>
            </a:r>
            <a:r>
              <a:rPr kumimoji="1" lang="ja-JP" altLang="ja-JP" sz="2400" dirty="0">
                <a:solidFill>
                  <a:srgbClr val="44546A"/>
                </a:solidFill>
                <a:latin typeface="Meiryo UI" pitchFamily="50" charset="-128"/>
                <a:ea typeface="Meiryo UI" pitchFamily="50" charset="-128"/>
              </a:rPr>
              <a:t>人口</a:t>
            </a:r>
            <a:r>
              <a:rPr kumimoji="1" lang="ja-JP" altLang="en-US" sz="2400" dirty="0">
                <a:solidFill>
                  <a:srgbClr val="44546A"/>
                </a:solidFill>
                <a:latin typeface="Meiryo UI" pitchFamily="50" charset="-128"/>
                <a:ea typeface="Meiryo UI" pitchFamily="50" charset="-128"/>
              </a:rPr>
              <a:t>②：</a:t>
            </a:r>
            <a:r>
              <a:rPr kumimoji="1" lang="ja-JP" altLang="en-US" dirty="0">
                <a:latin typeface="Meiryo UI" pitchFamily="50" charset="-128"/>
                <a:ea typeface="Meiryo UI" pitchFamily="50" charset="-128"/>
              </a:rPr>
              <a:t>現在と将来の年齢別の人口構成</a:t>
            </a:r>
          </a:p>
        </p:txBody>
      </p:sp>
      <p:sp>
        <p:nvSpPr>
          <p:cNvPr id="50" name="テキスト ボックス 49"/>
          <p:cNvSpPr txBox="1">
            <a:spLocks noChangeArrowheads="1"/>
          </p:cNvSpPr>
          <p:nvPr/>
        </p:nvSpPr>
        <p:spPr bwMode="auto">
          <a:xfrm>
            <a:off x="85520" y="2676835"/>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①人口ピラミッド（</a:t>
            </a:r>
            <a:r>
              <a:rPr lang="en-US" altLang="ja-JP" sz="1400" b="1" dirty="0">
                <a:solidFill>
                  <a:schemeClr val="bg1"/>
                </a:solidFill>
                <a:latin typeface="Meiryo UI" pitchFamily="50" charset="-128"/>
                <a:ea typeface="Meiryo UI" pitchFamily="50" charset="-128"/>
              </a:rPr>
              <a:t>2020</a:t>
            </a:r>
            <a:r>
              <a:rPr lang="ja-JP" altLang="en-US" sz="1400" b="1" dirty="0">
                <a:solidFill>
                  <a:schemeClr val="bg1"/>
                </a:solidFill>
                <a:latin typeface="Meiryo UI" pitchFamily="50" charset="-128"/>
                <a:ea typeface="Meiryo UI" pitchFamily="50" charset="-128"/>
              </a:rPr>
              <a:t>年）</a:t>
            </a:r>
          </a:p>
        </p:txBody>
      </p:sp>
      <p:sp>
        <p:nvSpPr>
          <p:cNvPr id="52" name="テキスト ボックス 51"/>
          <p:cNvSpPr txBox="1">
            <a:spLocks noChangeArrowheads="1"/>
          </p:cNvSpPr>
          <p:nvPr/>
        </p:nvSpPr>
        <p:spPr bwMode="auto">
          <a:xfrm>
            <a:off x="4742909" y="2676835"/>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②人口ピラミッド（</a:t>
            </a:r>
            <a:r>
              <a:rPr lang="en-US" altLang="ja-JP" sz="1400" b="1" dirty="0">
                <a:solidFill>
                  <a:schemeClr val="bg1"/>
                </a:solidFill>
                <a:latin typeface="Meiryo UI" pitchFamily="50" charset="-128"/>
                <a:ea typeface="Meiryo UI" pitchFamily="50" charset="-128"/>
              </a:rPr>
              <a:t>2050</a:t>
            </a:r>
            <a:r>
              <a:rPr lang="ja-JP" altLang="en-US" sz="1400" b="1" dirty="0">
                <a:solidFill>
                  <a:schemeClr val="bg1"/>
                </a:solidFill>
                <a:latin typeface="Meiryo UI" pitchFamily="50" charset="-128"/>
                <a:ea typeface="Meiryo UI" pitchFamily="50" charset="-128"/>
              </a:rPr>
              <a:t>年、推計値）</a:t>
            </a:r>
          </a:p>
        </p:txBody>
      </p:sp>
      <p:sp>
        <p:nvSpPr>
          <p:cNvPr id="54" name="テキスト ボックス 53"/>
          <p:cNvSpPr txBox="1"/>
          <p:nvPr/>
        </p:nvSpPr>
        <p:spPr>
          <a:xfrm>
            <a:off x="871728" y="3146844"/>
            <a:ext cx="648000" cy="307777"/>
          </a:xfrm>
          <a:prstGeom prst="rect">
            <a:avLst/>
          </a:prstGeom>
          <a:noFill/>
        </p:spPr>
        <p:txBody>
          <a:bodyPr wrap="square" rtlCol="0">
            <a:spAutoFit/>
          </a:bodyPr>
          <a:lstStyle/>
          <a:p>
            <a:pPr algn="ctr"/>
            <a:r>
              <a:rPr kumimoji="1" lang="ja-JP" altLang="en-US" sz="1400" b="1" dirty="0">
                <a:solidFill>
                  <a:schemeClr val="accent6"/>
                </a:solidFill>
                <a:latin typeface="Meiryo UI" pitchFamily="50" charset="-128"/>
                <a:ea typeface="Meiryo UI" pitchFamily="50" charset="-128"/>
              </a:rPr>
              <a:t>男</a:t>
            </a:r>
          </a:p>
        </p:txBody>
      </p:sp>
      <p:sp>
        <p:nvSpPr>
          <p:cNvPr id="55" name="テキスト ボックス 54"/>
          <p:cNvSpPr txBox="1"/>
          <p:nvPr/>
        </p:nvSpPr>
        <p:spPr>
          <a:xfrm>
            <a:off x="3138221" y="3160255"/>
            <a:ext cx="648000" cy="307777"/>
          </a:xfrm>
          <a:prstGeom prst="rect">
            <a:avLst/>
          </a:prstGeom>
          <a:noFill/>
        </p:spPr>
        <p:txBody>
          <a:bodyPr wrap="square" rtlCol="0">
            <a:spAutoFit/>
          </a:bodyPr>
          <a:lstStyle/>
          <a:p>
            <a:pPr algn="ctr"/>
            <a:r>
              <a:rPr lang="ja-JP" altLang="en-US" sz="1400" b="1" dirty="0">
                <a:solidFill>
                  <a:srgbClr val="00B050"/>
                </a:solidFill>
                <a:latin typeface="Meiryo UI" pitchFamily="50" charset="-128"/>
                <a:ea typeface="Meiryo UI" pitchFamily="50" charset="-128"/>
              </a:rPr>
              <a:t>女</a:t>
            </a:r>
            <a:endParaRPr kumimoji="1" lang="ja-JP" altLang="en-US" sz="1400" b="1" dirty="0">
              <a:solidFill>
                <a:srgbClr val="00B050"/>
              </a:solidFill>
              <a:latin typeface="Meiryo UI" pitchFamily="50" charset="-128"/>
              <a:ea typeface="Meiryo UI" pitchFamily="50" charset="-128"/>
            </a:endParaRPr>
          </a:p>
        </p:txBody>
      </p:sp>
      <p:sp>
        <p:nvSpPr>
          <p:cNvPr id="56" name="テキスト ボックス 55"/>
          <p:cNvSpPr txBox="1"/>
          <p:nvPr/>
        </p:nvSpPr>
        <p:spPr>
          <a:xfrm>
            <a:off x="5486518" y="3146844"/>
            <a:ext cx="648000" cy="307777"/>
          </a:xfrm>
          <a:prstGeom prst="rect">
            <a:avLst/>
          </a:prstGeom>
          <a:noFill/>
        </p:spPr>
        <p:txBody>
          <a:bodyPr wrap="square" rtlCol="0">
            <a:spAutoFit/>
          </a:bodyPr>
          <a:lstStyle/>
          <a:p>
            <a:pPr algn="ctr"/>
            <a:r>
              <a:rPr kumimoji="1" lang="ja-JP" altLang="en-US" sz="1400" b="1" dirty="0">
                <a:solidFill>
                  <a:schemeClr val="accent6"/>
                </a:solidFill>
                <a:latin typeface="Meiryo UI" pitchFamily="50" charset="-128"/>
                <a:ea typeface="Meiryo UI" pitchFamily="50" charset="-128"/>
              </a:rPr>
              <a:t>男</a:t>
            </a:r>
          </a:p>
        </p:txBody>
      </p:sp>
      <p:sp>
        <p:nvSpPr>
          <p:cNvPr id="57" name="テキスト ボックス 56"/>
          <p:cNvSpPr txBox="1"/>
          <p:nvPr/>
        </p:nvSpPr>
        <p:spPr>
          <a:xfrm>
            <a:off x="7753011" y="3146844"/>
            <a:ext cx="648000" cy="307777"/>
          </a:xfrm>
          <a:prstGeom prst="rect">
            <a:avLst/>
          </a:prstGeom>
          <a:noFill/>
        </p:spPr>
        <p:txBody>
          <a:bodyPr wrap="square" rtlCol="0">
            <a:spAutoFit/>
          </a:bodyPr>
          <a:lstStyle/>
          <a:p>
            <a:pPr algn="ctr"/>
            <a:r>
              <a:rPr lang="ja-JP" altLang="en-US" sz="1400" b="1" dirty="0">
                <a:solidFill>
                  <a:srgbClr val="00B050"/>
                </a:solidFill>
                <a:latin typeface="Meiryo UI" pitchFamily="50" charset="-128"/>
                <a:ea typeface="Meiryo UI" pitchFamily="50" charset="-128"/>
              </a:rPr>
              <a:t>女</a:t>
            </a:r>
            <a:endParaRPr kumimoji="1" lang="ja-JP" altLang="en-US" sz="1400" b="1" dirty="0">
              <a:solidFill>
                <a:srgbClr val="00B050"/>
              </a:solidFill>
              <a:latin typeface="Meiryo UI" pitchFamily="50" charset="-128"/>
              <a:ea typeface="Meiryo UI" pitchFamily="50" charset="-128"/>
            </a:endParaRPr>
          </a:p>
        </p:txBody>
      </p:sp>
      <p:sp>
        <p:nvSpPr>
          <p:cNvPr id="58" name="正方形/長方形 57"/>
          <p:cNvSpPr/>
          <p:nvPr/>
        </p:nvSpPr>
        <p:spPr>
          <a:xfrm>
            <a:off x="196055" y="6240801"/>
            <a:ext cx="4320000"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59" name="正方形/長方形 58"/>
          <p:cNvSpPr/>
          <p:nvPr/>
        </p:nvSpPr>
        <p:spPr>
          <a:xfrm>
            <a:off x="4574179" y="6240801"/>
            <a:ext cx="4569821" cy="215444"/>
          </a:xfrm>
          <a:prstGeom prst="rect">
            <a:avLst/>
          </a:prstGeom>
        </p:spPr>
        <p:txBody>
          <a:bodyPr wrap="square" lIns="0" rIns="0">
            <a:spAutoFit/>
          </a:bodyPr>
          <a:lstStyle/>
          <a:p>
            <a:pPr algn="ctr"/>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国立社会保障・人口問題研究所「日本の地域別将来推計人口</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令和</a:t>
            </a:r>
            <a:r>
              <a:rPr lang="en-US" altLang="ja-JP" sz="800" dirty="0">
                <a:latin typeface="Meiryo UI" pitchFamily="50" charset="-128"/>
                <a:ea typeface="Meiryo UI" pitchFamily="50" charset="-128"/>
              </a:rPr>
              <a:t>5(2023)</a:t>
            </a:r>
            <a:r>
              <a:rPr lang="ja-JP" altLang="en-US" sz="800" dirty="0">
                <a:latin typeface="Meiryo UI" pitchFamily="50" charset="-128"/>
                <a:ea typeface="Meiryo UI" pitchFamily="50" charset="-128"/>
              </a:rPr>
              <a:t>年推計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」より作成</a:t>
            </a:r>
          </a:p>
        </p:txBody>
      </p:sp>
      <p:sp>
        <p:nvSpPr>
          <p:cNvPr id="60" name="テキスト ボックス 59"/>
          <p:cNvSpPr txBox="1"/>
          <p:nvPr/>
        </p:nvSpPr>
        <p:spPr>
          <a:xfrm>
            <a:off x="0" y="3281581"/>
            <a:ext cx="931293" cy="200055"/>
          </a:xfrm>
          <a:prstGeom prst="rect">
            <a:avLst/>
          </a:prstGeom>
          <a:noFill/>
        </p:spPr>
        <p:txBody>
          <a:bodyPr wrap="square" rtlCol="0">
            <a:spAutoFit/>
          </a:bodyPr>
          <a:lstStyle/>
          <a:p>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1" name="テキスト ボックス 60"/>
          <p:cNvSpPr txBox="1"/>
          <p:nvPr/>
        </p:nvSpPr>
        <p:spPr>
          <a:xfrm>
            <a:off x="4684560" y="3280352"/>
            <a:ext cx="911568" cy="200055"/>
          </a:xfrm>
          <a:prstGeom prst="rect">
            <a:avLst/>
          </a:prstGeom>
          <a:noFill/>
        </p:spPr>
        <p:txBody>
          <a:bodyPr wrap="square" rtlCol="0">
            <a:spAutoFit/>
          </a:bodyPr>
          <a:lstStyle/>
          <a:p>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2" name="テキスト ボックス 61"/>
          <p:cNvSpPr txBox="1"/>
          <p:nvPr/>
        </p:nvSpPr>
        <p:spPr>
          <a:xfrm>
            <a:off x="3675600" y="3281581"/>
            <a:ext cx="865613" cy="200055"/>
          </a:xfrm>
          <a:prstGeom prst="rect">
            <a:avLst/>
          </a:prstGeom>
          <a:noFill/>
        </p:spPr>
        <p:txBody>
          <a:bodyPr wrap="square" rtlCol="0">
            <a:spAutoFit/>
          </a:bodyPr>
          <a:lstStyle/>
          <a:p>
            <a:pPr algn="r"/>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3" name="テキスト ボックス 62"/>
          <p:cNvSpPr txBox="1"/>
          <p:nvPr/>
        </p:nvSpPr>
        <p:spPr>
          <a:xfrm>
            <a:off x="8303382" y="3280352"/>
            <a:ext cx="840618" cy="200055"/>
          </a:xfrm>
          <a:prstGeom prst="rect">
            <a:avLst/>
          </a:prstGeom>
          <a:noFill/>
        </p:spPr>
        <p:txBody>
          <a:bodyPr wrap="square" rtlCol="0">
            <a:spAutoFit/>
          </a:bodyPr>
          <a:lstStyle/>
          <a:p>
            <a:pPr algn="r"/>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4" name="正方形/長方形 63"/>
          <p:cNvSpPr/>
          <p:nvPr/>
        </p:nvSpPr>
        <p:spPr bwMode="auto">
          <a:xfrm>
            <a:off x="85520" y="1974272"/>
            <a:ext cx="4320000" cy="592804"/>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年では住民の約○○人に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人が高齢者（</a:t>
            </a:r>
            <a:r>
              <a:rPr lang="en-US" altLang="ja-JP" sz="1200" b="1" dirty="0">
                <a:latin typeface="Meiryo UI" pitchFamily="50" charset="-128"/>
                <a:ea typeface="Meiryo UI" pitchFamily="50" charset="-128"/>
              </a:rPr>
              <a:t>65</a:t>
            </a:r>
            <a:r>
              <a:rPr lang="ja-JP" altLang="en-US" sz="1200" b="1" dirty="0">
                <a:latin typeface="Meiryo UI" pitchFamily="50" charset="-128"/>
                <a:ea typeface="Meiryo UI" pitchFamily="50" charset="-128"/>
              </a:rPr>
              <a:t>歳以上）である。高齢化率は全国平均より○○。</a:t>
            </a:r>
            <a:endParaRPr lang="en-US" altLang="ja-JP" sz="1200" b="1" dirty="0">
              <a:latin typeface="Meiryo UI" pitchFamily="50" charset="-128"/>
              <a:ea typeface="Meiryo UI" pitchFamily="50" charset="-128"/>
            </a:endParaRPr>
          </a:p>
        </p:txBody>
      </p:sp>
      <p:sp>
        <p:nvSpPr>
          <p:cNvPr id="65" name="正方形/長方形 64"/>
          <p:cNvSpPr/>
          <p:nvPr/>
        </p:nvSpPr>
        <p:spPr bwMode="auto">
          <a:xfrm>
            <a:off x="4742909" y="1990500"/>
            <a:ext cx="432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高齢化率はさらに上昇し、</a:t>
            </a:r>
            <a:r>
              <a:rPr lang="en-US" altLang="ja-JP" sz="1200" b="1">
                <a:latin typeface="Meiryo UI" pitchFamily="50" charset="-128"/>
                <a:ea typeface="Meiryo UI" pitchFamily="50" charset="-128"/>
              </a:rPr>
              <a:t>2050</a:t>
            </a:r>
            <a:r>
              <a:rPr lang="ja-JP" altLang="en-US" sz="1200" b="1">
                <a:latin typeface="Meiryo UI" pitchFamily="50" charset="-128"/>
                <a:ea typeface="Meiryo UI" pitchFamily="50" charset="-128"/>
              </a:rPr>
              <a:t>年</a:t>
            </a:r>
            <a:r>
              <a:rPr lang="ja-JP" altLang="en-US" sz="1200" b="1" dirty="0">
                <a:latin typeface="Meiryo UI" pitchFamily="50" charset="-128"/>
                <a:ea typeface="Meiryo UI" pitchFamily="50" charset="-128"/>
              </a:rPr>
              <a:t>には住民の約○○人に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人が高齢者（</a:t>
            </a:r>
            <a:r>
              <a:rPr lang="en-US" altLang="ja-JP" sz="1200" b="1" dirty="0">
                <a:latin typeface="Meiryo UI" pitchFamily="50" charset="-128"/>
                <a:ea typeface="Meiryo UI" pitchFamily="50" charset="-128"/>
              </a:rPr>
              <a:t>65</a:t>
            </a:r>
            <a:r>
              <a:rPr lang="ja-JP" altLang="en-US" sz="1200" b="1" dirty="0">
                <a:latin typeface="Meiryo UI" pitchFamily="50" charset="-128"/>
                <a:ea typeface="Meiryo UI" pitchFamily="50" charset="-128"/>
              </a:rPr>
              <a:t>歳以上）となる。高齢化率は全国平均より○○。</a:t>
            </a:r>
            <a:endParaRPr lang="en-US" altLang="ja-JP" sz="1200" b="1" dirty="0">
              <a:latin typeface="Meiryo UI" pitchFamily="50" charset="-128"/>
              <a:ea typeface="Meiryo UI" pitchFamily="50" charset="-128"/>
            </a:endParaRPr>
          </a:p>
        </p:txBody>
      </p:sp>
      <p:sp>
        <p:nvSpPr>
          <p:cNvPr id="66" name="テキスト ボックス 65"/>
          <p:cNvSpPr txBox="1"/>
          <p:nvPr/>
        </p:nvSpPr>
        <p:spPr>
          <a:xfrm>
            <a:off x="0" y="6093608"/>
            <a:ext cx="1080000" cy="215444"/>
          </a:xfrm>
          <a:prstGeom prst="rect">
            <a:avLst/>
          </a:prstGeom>
          <a:noFill/>
        </p:spPr>
        <p:txBody>
          <a:bodyPr wrap="square" rtlCol="0">
            <a:spAutoFit/>
          </a:bodyPr>
          <a:lstStyle/>
          <a:p>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67" name="テキスト ボックス 66"/>
          <p:cNvSpPr txBox="1"/>
          <p:nvPr/>
        </p:nvSpPr>
        <p:spPr>
          <a:xfrm>
            <a:off x="3463200" y="6093609"/>
            <a:ext cx="1080000" cy="215444"/>
          </a:xfrm>
          <a:prstGeom prst="rect">
            <a:avLst/>
          </a:prstGeom>
          <a:noFill/>
        </p:spPr>
        <p:txBody>
          <a:bodyPr wrap="square" rtlCol="0">
            <a:spAutoFit/>
          </a:bodyPr>
          <a:lstStyle/>
          <a:p>
            <a:pPr algn="r"/>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68" name="テキスト ボックス 67"/>
          <p:cNvSpPr txBox="1"/>
          <p:nvPr/>
        </p:nvSpPr>
        <p:spPr>
          <a:xfrm>
            <a:off x="1251396" y="2969971"/>
            <a:ext cx="2160000" cy="430887"/>
          </a:xfrm>
          <a:prstGeom prst="rect">
            <a:avLst/>
          </a:prstGeom>
          <a:noFill/>
        </p:spPr>
        <p:txBody>
          <a:bodyPr wrap="square" lIns="0" rIns="0" rtlCol="0">
            <a:spAutoFit/>
          </a:bodyPr>
          <a:lstStyle/>
          <a:p>
            <a:pPr algn="ctr">
              <a:tabLst>
                <a:tab pos="0" algn="l"/>
              </a:tabLst>
            </a:pPr>
            <a:r>
              <a:rPr kumimoji="1" lang="ja-JP" altLang="en-US" sz="1100" b="1" dirty="0">
                <a:latin typeface="Meiryo UI" pitchFamily="50" charset="-128"/>
                <a:ea typeface="Meiryo UI" pitchFamily="50" charset="-128"/>
              </a:rPr>
              <a:t>全国の高齢化率：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p>
          <a:p>
            <a:pPr algn="ctr">
              <a:tabLst>
                <a:tab pos="0" algn="l"/>
              </a:tabLst>
            </a:pPr>
            <a:r>
              <a:rPr kumimoji="1" lang="ja-JP" altLang="en-US" sz="1100" b="1" dirty="0">
                <a:latin typeface="Meiryo UI" pitchFamily="50" charset="-128"/>
                <a:ea typeface="Meiryo UI" pitchFamily="50" charset="-128"/>
              </a:rPr>
              <a:t>○○市の高齢化率：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endParaRPr kumimoji="1" lang="ja-JP" altLang="en-US" sz="1100" b="1" dirty="0">
              <a:latin typeface="Meiryo UI" pitchFamily="50" charset="-128"/>
              <a:ea typeface="Meiryo UI" pitchFamily="50" charset="-128"/>
            </a:endParaRPr>
          </a:p>
        </p:txBody>
      </p:sp>
      <p:sp>
        <p:nvSpPr>
          <p:cNvPr id="69" name="テキスト ボックス 68"/>
          <p:cNvSpPr txBox="1"/>
          <p:nvPr/>
        </p:nvSpPr>
        <p:spPr>
          <a:xfrm>
            <a:off x="4684560" y="6093609"/>
            <a:ext cx="1080000" cy="215444"/>
          </a:xfrm>
          <a:prstGeom prst="rect">
            <a:avLst/>
          </a:prstGeom>
          <a:noFill/>
        </p:spPr>
        <p:txBody>
          <a:bodyPr wrap="square" rtlCol="0">
            <a:spAutoFit/>
          </a:bodyPr>
          <a:lstStyle/>
          <a:p>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70" name="テキスト ボックス 69"/>
          <p:cNvSpPr txBox="1"/>
          <p:nvPr/>
        </p:nvSpPr>
        <p:spPr>
          <a:xfrm>
            <a:off x="5859863" y="2970000"/>
            <a:ext cx="2160000" cy="430887"/>
          </a:xfrm>
          <a:prstGeom prst="rect">
            <a:avLst/>
          </a:prstGeom>
          <a:noFill/>
        </p:spPr>
        <p:txBody>
          <a:bodyPr wrap="square" lIns="0" rIns="0" rtlCol="0">
            <a:spAutoFit/>
          </a:bodyPr>
          <a:lstStyle/>
          <a:p>
            <a:pPr algn="ctr"/>
            <a:r>
              <a:rPr kumimoji="1" lang="ja-JP" altLang="en-US" sz="1100" b="1" dirty="0">
                <a:latin typeface="Meiryo UI" pitchFamily="50" charset="-128"/>
                <a:ea typeface="Meiryo UI" pitchFamily="50" charset="-128"/>
              </a:rPr>
              <a:t>全国の高齢化率：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p>
          <a:p>
            <a:pPr algn="ctr"/>
            <a:r>
              <a:rPr kumimoji="1" lang="ja-JP" altLang="en-US" sz="1100" b="1" dirty="0">
                <a:latin typeface="Meiryo UI" pitchFamily="50" charset="-128"/>
                <a:ea typeface="Meiryo UI" pitchFamily="50" charset="-128"/>
              </a:rPr>
              <a:t>○○市の高齢化率：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endParaRPr kumimoji="1" lang="ja-JP" altLang="en-US" sz="1100" b="1" dirty="0">
              <a:latin typeface="Meiryo UI" pitchFamily="50" charset="-128"/>
              <a:ea typeface="Meiryo UI" pitchFamily="50" charset="-128"/>
            </a:endParaRPr>
          </a:p>
        </p:txBody>
      </p:sp>
      <p:sp>
        <p:nvSpPr>
          <p:cNvPr id="71" name="テキスト ボックス 70"/>
          <p:cNvSpPr txBox="1"/>
          <p:nvPr/>
        </p:nvSpPr>
        <p:spPr>
          <a:xfrm>
            <a:off x="8064000" y="6093609"/>
            <a:ext cx="1080000" cy="215444"/>
          </a:xfrm>
          <a:prstGeom prst="rect">
            <a:avLst/>
          </a:prstGeom>
          <a:noFill/>
        </p:spPr>
        <p:txBody>
          <a:bodyPr wrap="square" rtlCol="0">
            <a:spAutoFit/>
          </a:bodyPr>
          <a:lstStyle/>
          <a:p>
            <a:pPr algn="r"/>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3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69</a:t>
            </a:fld>
            <a:endParaRPr lang="en-US" altLang="ja-JP" b="1" dirty="0">
              <a:latin typeface="Meiryo UI" pitchFamily="50" charset="-128"/>
              <a:ea typeface="Meiryo UI" pitchFamily="50" charset="-128"/>
            </a:endParaRPr>
          </a:p>
        </p:txBody>
      </p:sp>
      <p:sp>
        <p:nvSpPr>
          <p:cNvPr id="38" name="Rectangle 3">
            <a:extLst>
              <a:ext uri="{FF2B5EF4-FFF2-40B4-BE49-F238E27FC236}">
                <a16:creationId xmlns:a16="http://schemas.microsoft.com/office/drawing/2014/main" id="{C3C6783E-1B68-4A25-B3DD-5090834BEB45}"/>
              </a:ext>
            </a:extLst>
          </p:cNvPr>
          <p:cNvSpPr>
            <a:spLocks noChangeArrowheads="1"/>
          </p:cNvSpPr>
          <p:nvPr/>
        </p:nvSpPr>
        <p:spPr bwMode="auto">
          <a:xfrm>
            <a:off x="820109" y="784399"/>
            <a:ext cx="8280000" cy="98848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地域の住民が高齢化すれば、消費するモノやサービスが変化する。また所得の減少により消費が減少するため、従来の業態では商売が成り立たず地域の商店街の衰退等に繋がる可能性がある。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ここでは、人口ピラミッドから現在と将来の年齢別の人口構成を把握する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39" name="テキスト ボックス 38">
            <a:extLst>
              <a:ext uri="{FF2B5EF4-FFF2-40B4-BE49-F238E27FC236}">
                <a16:creationId xmlns:a16="http://schemas.microsoft.com/office/drawing/2014/main" id="{39DD2380-8B30-4893-A8D6-74D877512DBD}"/>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40" name="正方形/長方形 39">
            <a:extLst>
              <a:ext uri="{FF2B5EF4-FFF2-40B4-BE49-F238E27FC236}">
                <a16:creationId xmlns:a16="http://schemas.microsoft.com/office/drawing/2014/main" id="{7D422205-6BB9-4501-B0F4-F0FF31B73052}"/>
              </a:ext>
            </a:extLst>
          </p:cNvPr>
          <p:cNvSpPr/>
          <p:nvPr/>
        </p:nvSpPr>
        <p:spPr bwMode="auto">
          <a:xfrm>
            <a:off x="1094647" y="153620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28" name="テキスト ボックス 16">
            <a:extLst>
              <a:ext uri="{FF2B5EF4-FFF2-40B4-BE49-F238E27FC236}">
                <a16:creationId xmlns:a16="http://schemas.microsoft.com/office/drawing/2014/main" id="{0FD05DCE-0E03-465A-A774-A23D9677DE05}"/>
              </a:ext>
            </a:extLst>
          </p:cNvPr>
          <p:cNvSpPr txBox="1"/>
          <p:nvPr/>
        </p:nvSpPr>
        <p:spPr>
          <a:xfrm>
            <a:off x="4745736" y="2964267"/>
            <a:ext cx="1080000" cy="236406"/>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lIns="36000" tIns="18000" rIns="36000" bIns="18000"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27" name="テキスト ボックス 15">
            <a:extLst>
              <a:ext uri="{FF2B5EF4-FFF2-40B4-BE49-F238E27FC236}">
                <a16:creationId xmlns:a16="http://schemas.microsoft.com/office/drawing/2014/main" id="{D094EDB9-7D46-4A67-AACA-055EC4A53BDE}"/>
              </a:ext>
            </a:extLst>
          </p:cNvPr>
          <p:cNvSpPr txBox="1"/>
          <p:nvPr/>
        </p:nvSpPr>
        <p:spPr>
          <a:xfrm>
            <a:off x="82296" y="2964267"/>
            <a:ext cx="1080000" cy="236406"/>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lIns="36000" tIns="18000" rIns="36000" bIns="18000"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29" name="テキスト ボックス 33">
            <a:extLst>
              <a:ext uri="{FF2B5EF4-FFF2-40B4-BE49-F238E27FC236}">
                <a16:creationId xmlns:a16="http://schemas.microsoft.com/office/drawing/2014/main" id="{173D6000-8CFF-44C2-B2D5-F5D3F8CB432C}"/>
              </a:ext>
            </a:extLst>
          </p:cNvPr>
          <p:cNvSpPr txBox="1"/>
          <p:nvPr/>
        </p:nvSpPr>
        <p:spPr>
          <a:xfrm>
            <a:off x="17999" y="6438758"/>
            <a:ext cx="9082109" cy="100027"/>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国立社会保障・人口問題研究所では、福島県の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については、</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市町村を「浜通り地域」として</a:t>
            </a:r>
            <a:r>
              <a:rPr lang="en-US" altLang="ja-JP" sz="650" dirty="0">
                <a:latin typeface="Meiryo UI" panose="020B0604030504040204" pitchFamily="50" charset="-128"/>
                <a:ea typeface="Meiryo UI" panose="020B0604030504040204" pitchFamily="50" charset="-128"/>
              </a:rPr>
              <a:t>1</a:t>
            </a:r>
            <a:r>
              <a:rPr lang="ja-JP" altLang="en-US" sz="650" dirty="0">
                <a:latin typeface="Meiryo UI" panose="020B0604030504040204" pitchFamily="50" charset="-128"/>
                <a:ea typeface="Meiryo UI" panose="020B0604030504040204" pitchFamily="50" charset="-128"/>
              </a:rPr>
              <a:t>地域にまとめて推計している。</a:t>
            </a:r>
            <a:endParaRPr kumimoji="1" lang="ja-JP" altLang="en-US" sz="650" dirty="0">
              <a:latin typeface="Meiryo UI" panose="020B0604030504040204" pitchFamily="50" charset="-128"/>
              <a:ea typeface="Meiryo UI" panose="020B0604030504040204" pitchFamily="50" charset="-128"/>
            </a:endParaRPr>
          </a:p>
        </p:txBody>
      </p:sp>
      <p:sp>
        <p:nvSpPr>
          <p:cNvPr id="30" name="テキスト ボックス 32">
            <a:extLst>
              <a:ext uri="{FF2B5EF4-FFF2-40B4-BE49-F238E27FC236}">
                <a16:creationId xmlns:a16="http://schemas.microsoft.com/office/drawing/2014/main" id="{17754EC8-2DDD-4093-8D10-F77EEE1A18AF}"/>
              </a:ext>
            </a:extLst>
          </p:cNvPr>
          <p:cNvSpPr txBox="1"/>
          <p:nvPr/>
        </p:nvSpPr>
        <p:spPr>
          <a:xfrm>
            <a:off x="18000" y="6438758"/>
            <a:ext cx="9108000" cy="100027"/>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a:t>
            </a:r>
            <a:r>
              <a:rPr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「②夜間人口の推移」には、福島県の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いわき市、相馬市、南相馬市、広野町、楢葉町、富岡町、川内村、大熊町、双葉町、浪江町、葛尾村、新地町、飯舘村の</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の人口を含まない</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出所としている国立社会保障・人口問題研究所で将来推計を行っていないため</a:t>
            </a:r>
            <a:r>
              <a:rPr lang="en-US" altLang="ja-JP" sz="650" dirty="0">
                <a:latin typeface="Meiryo UI" panose="020B0604030504040204" pitchFamily="50" charset="-128"/>
                <a:ea typeface="Meiryo UI" panose="020B0604030504040204" pitchFamily="50" charset="-128"/>
              </a:rPr>
              <a:t>)</a:t>
            </a:r>
            <a:endParaRPr kumimoji="1" lang="ja-JP" altLang="en-US" sz="650" dirty="0">
              <a:latin typeface="Meiryo UI" panose="020B0604030504040204" pitchFamily="50" charset="-128"/>
              <a:ea typeface="Meiryo UI" panose="020B0604030504040204" pitchFamily="50" charset="-128"/>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98074974-3A99-4F34-964C-63AAF5C4DEBA}"/>
              </a:ext>
            </a:extLst>
          </p:cNvPr>
          <p:cNvSpPr>
            <a:spLocks noGrp="1"/>
          </p:cNvSpPr>
          <p:nvPr>
            <p:ph type="sldNum" sz="quarter" idx="4"/>
          </p:nvPr>
        </p:nvSpPr>
        <p:spPr/>
        <p:txBody>
          <a:bodyPr/>
          <a:lstStyle/>
          <a:p>
            <a:pPr>
              <a:defRPr/>
            </a:pPr>
            <a:fld id="{20DC7313-58E3-4F6B-88A3-0F915AD38F14}" type="slidenum">
              <a:rPr lang="en-US" altLang="ja-JP" smtClean="0"/>
              <a:pPr>
                <a:defRPr/>
              </a:pPr>
              <a:t>7</a:t>
            </a:fld>
            <a:endParaRPr lang="en-US" altLang="ja-JP" dirty="0"/>
          </a:p>
        </p:txBody>
      </p:sp>
      <p:sp>
        <p:nvSpPr>
          <p:cNvPr id="3" name="タイトル 5">
            <a:extLst>
              <a:ext uri="{FF2B5EF4-FFF2-40B4-BE49-F238E27FC236}">
                <a16:creationId xmlns:a16="http://schemas.microsoft.com/office/drawing/2014/main" id="{3F8A0BEC-4A93-4468-9E0B-CA31F22C6A82}"/>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１．地域の所得循環構造</a:t>
            </a:r>
          </a:p>
        </p:txBody>
      </p:sp>
      <p:sp>
        <p:nvSpPr>
          <p:cNvPr id="5" name="テキスト ボックス 4">
            <a:extLst>
              <a:ext uri="{FF2B5EF4-FFF2-40B4-BE49-F238E27FC236}">
                <a16:creationId xmlns:a16="http://schemas.microsoft.com/office/drawing/2014/main" id="{EEC12CFA-1E1F-4888-B85E-A5F9C16F7EFE}"/>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174284146"/>
      </p:ext>
    </p:extLst>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（４）就業者</a:t>
            </a:r>
            <a:r>
              <a:rPr kumimoji="1" lang="ja-JP" altLang="en-US" dirty="0">
                <a:latin typeface="Meiryo UI" pitchFamily="50" charset="-128"/>
                <a:ea typeface="Meiryo UI" pitchFamily="50" charset="-128"/>
              </a:rPr>
              <a:t>の規模</a:t>
            </a:r>
          </a:p>
        </p:txBody>
      </p:sp>
      <p:sp>
        <p:nvSpPr>
          <p:cNvPr id="30" name="テキスト ボックス 29"/>
          <p:cNvSpPr txBox="1">
            <a:spLocks noChangeArrowheads="1"/>
          </p:cNvSpPr>
          <p:nvPr/>
        </p:nvSpPr>
        <p:spPr bwMode="auto">
          <a:xfrm>
            <a:off x="104493" y="2979159"/>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①就業者数と従業者数（</a:t>
            </a:r>
            <a:r>
              <a:rPr lang="en-US" altLang="ja-JP" sz="1400" b="1">
                <a:solidFill>
                  <a:schemeClr val="bg1"/>
                </a:solidFill>
                <a:latin typeface="Meiryo UI" pitchFamily="50" charset="-128"/>
                <a:ea typeface="Meiryo UI" pitchFamily="50" charset="-128"/>
              </a:rPr>
              <a:t>2020</a:t>
            </a:r>
            <a:r>
              <a:rPr lang="ja-JP" altLang="en-US" sz="1400" b="1">
                <a:solidFill>
                  <a:schemeClr val="bg1"/>
                </a:solidFill>
                <a:latin typeface="Meiryo UI" pitchFamily="50" charset="-128"/>
                <a:ea typeface="Meiryo UI" pitchFamily="50" charset="-128"/>
              </a:rPr>
              <a:t>年</a:t>
            </a:r>
            <a:r>
              <a:rPr lang="ja-JP" altLang="en-US" sz="1400" b="1" dirty="0">
                <a:solidFill>
                  <a:schemeClr val="bg1"/>
                </a:solidFill>
                <a:latin typeface="Meiryo UI" pitchFamily="50" charset="-128"/>
                <a:ea typeface="Meiryo UI" pitchFamily="50" charset="-128"/>
              </a:rPr>
              <a:t>）</a:t>
            </a:r>
          </a:p>
        </p:txBody>
      </p:sp>
      <p:sp>
        <p:nvSpPr>
          <p:cNvPr id="33" name="正方形/長方形 32"/>
          <p:cNvSpPr/>
          <p:nvPr/>
        </p:nvSpPr>
        <p:spPr>
          <a:xfrm>
            <a:off x="289865" y="6037185"/>
            <a:ext cx="4142025" cy="461665"/>
          </a:xfrm>
          <a:prstGeom prst="rect">
            <a:avLst/>
          </a:prstGeom>
        </p:spPr>
        <p:txBody>
          <a:bodyPr wrap="square">
            <a:spAutoFit/>
          </a:bodyPr>
          <a:lstStyle/>
          <a:p>
            <a:r>
              <a:rPr lang="ja-JP" altLang="en-US" sz="800" dirty="0">
                <a:latin typeface="Meiryo UI" pitchFamily="50" charset="-128"/>
                <a:ea typeface="Meiryo UI" pitchFamily="50" charset="-128"/>
              </a:rPr>
              <a:t>注）従業者数は、従業地における就業者の数（域外からの通勤者を含む）である。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　　 就業者数は、常住地の住民の就業者の数（域外への通勤者を含む）である。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34" name="テキスト ボックス 33"/>
          <p:cNvSpPr txBox="1">
            <a:spLocks noChangeArrowheads="1"/>
          </p:cNvSpPr>
          <p:nvPr/>
        </p:nvSpPr>
        <p:spPr bwMode="auto">
          <a:xfrm>
            <a:off x="4738316" y="2979159"/>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②産業別就業者数の推移</a:t>
            </a:r>
          </a:p>
        </p:txBody>
      </p:sp>
      <p:sp>
        <p:nvSpPr>
          <p:cNvPr id="36" name="正方形/長方形 35"/>
          <p:cNvSpPr/>
          <p:nvPr/>
        </p:nvSpPr>
        <p:spPr>
          <a:xfrm>
            <a:off x="4711923" y="6221513"/>
            <a:ext cx="3240000"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37" name="正方形/長方形 36"/>
          <p:cNvSpPr/>
          <p:nvPr/>
        </p:nvSpPr>
        <p:spPr bwMode="auto">
          <a:xfrm>
            <a:off x="4738316" y="2280895"/>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年の就業者数は</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年と比較して○○している。産業別には、第１次産業、第２次産業、第３次産業の全てで○○している。</a:t>
            </a:r>
            <a:endParaRPr lang="en-US" altLang="ja-JP" sz="1200" b="1" dirty="0">
              <a:latin typeface="Meiryo UI" pitchFamily="50" charset="-128"/>
              <a:ea typeface="Meiryo UI" pitchFamily="50" charset="-128"/>
            </a:endParaRPr>
          </a:p>
        </p:txBody>
      </p:sp>
      <p:sp>
        <p:nvSpPr>
          <p:cNvPr id="38" name="正方形/長方形 37"/>
          <p:cNvSpPr/>
          <p:nvPr/>
        </p:nvSpPr>
        <p:spPr bwMode="auto">
          <a:xfrm>
            <a:off x="104493" y="2280895"/>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就業者数が従業者数よりも多く、通勤者が地域外に流出している拠点性の低い地域である。</a:t>
            </a:r>
            <a:endParaRPr lang="en-US" altLang="ja-JP" sz="1200" b="1" dirty="0">
              <a:latin typeface="Meiryo UI" pitchFamily="50" charset="-128"/>
              <a:ea typeface="Meiryo UI" pitchFamily="50" charset="-128"/>
            </a:endParaRPr>
          </a:p>
        </p:txBody>
      </p:sp>
      <p:sp>
        <p:nvSpPr>
          <p:cNvPr id="39" name="テキスト ボックス 38"/>
          <p:cNvSpPr txBox="1"/>
          <p:nvPr/>
        </p:nvSpPr>
        <p:spPr>
          <a:xfrm>
            <a:off x="1009146" y="5818282"/>
            <a:ext cx="1261872" cy="215444"/>
          </a:xfrm>
          <a:prstGeom prst="rect">
            <a:avLst/>
          </a:prstGeom>
          <a:noFill/>
        </p:spPr>
        <p:txBody>
          <a:bodyPr wrap="square" rtlCol="0">
            <a:spAutoFit/>
          </a:bodyPr>
          <a:lstStyle/>
          <a:p>
            <a:pPr algn="ctr"/>
            <a:r>
              <a:rPr kumimoji="1" lang="ja-JP" altLang="en-US" sz="800" dirty="0">
                <a:latin typeface="ＭＳ Ｐゴシック" pitchFamily="50" charset="-128"/>
                <a:ea typeface="ＭＳ Ｐゴシック" pitchFamily="50" charset="-128"/>
              </a:rPr>
              <a:t>（地域内の就業者数）</a:t>
            </a:r>
          </a:p>
        </p:txBody>
      </p:sp>
      <p:sp>
        <p:nvSpPr>
          <p:cNvPr id="40" name="テキスト ボックス 39"/>
          <p:cNvSpPr txBox="1"/>
          <p:nvPr/>
        </p:nvSpPr>
        <p:spPr>
          <a:xfrm>
            <a:off x="2789462" y="5818282"/>
            <a:ext cx="1316736" cy="215444"/>
          </a:xfrm>
          <a:prstGeom prst="rect">
            <a:avLst/>
          </a:prstGeom>
          <a:noFill/>
        </p:spPr>
        <p:txBody>
          <a:bodyPr wrap="square" rtlCol="0">
            <a:spAutoFit/>
          </a:bodyPr>
          <a:lstStyle/>
          <a:p>
            <a:pPr algn="ctr"/>
            <a:r>
              <a:rPr kumimoji="1" lang="ja-JP" altLang="en-US" sz="800" dirty="0">
                <a:latin typeface="ＭＳ Ｐゴシック" pitchFamily="50" charset="-128"/>
                <a:ea typeface="ＭＳ Ｐゴシック" pitchFamily="50" charset="-128"/>
              </a:rPr>
              <a:t>（地域住民の就業者数）</a:t>
            </a:r>
          </a:p>
        </p:txBody>
      </p:sp>
      <p:cxnSp>
        <p:nvCxnSpPr>
          <p:cNvPr id="41" name="直線コネクタ 40"/>
          <p:cNvCxnSpPr/>
          <p:nvPr/>
        </p:nvCxnSpPr>
        <p:spPr bwMode="auto">
          <a:xfrm>
            <a:off x="1219877" y="3876890"/>
            <a:ext cx="1774686" cy="0"/>
          </a:xfrm>
          <a:prstGeom prst="line">
            <a:avLst/>
          </a:prstGeom>
          <a:noFill/>
          <a:ln w="15875" cap="flat" cmpd="sng" algn="ctr">
            <a:solidFill>
              <a:schemeClr val="bg1">
                <a:lumMod val="65000"/>
              </a:schemeClr>
            </a:solidFill>
            <a:prstDash val="lgDash"/>
            <a:round/>
            <a:headEnd type="none" w="med" len="med"/>
            <a:tailEnd type="none" w="med" len="med"/>
          </a:ln>
          <a:effectLst/>
        </p:spPr>
      </p:cxnSp>
      <p:sp>
        <p:nvSpPr>
          <p:cNvPr id="42" name="テキスト ボックス 41"/>
          <p:cNvSpPr txBox="1"/>
          <p:nvPr/>
        </p:nvSpPr>
        <p:spPr>
          <a:xfrm>
            <a:off x="2109136" y="3485012"/>
            <a:ext cx="883511" cy="276999"/>
          </a:xfrm>
          <a:prstGeom prst="rect">
            <a:avLst/>
          </a:prstGeom>
          <a:noFill/>
        </p:spPr>
        <p:txBody>
          <a:bodyPr wrap="square" rtlCol="0">
            <a:spAutoFit/>
          </a:bodyPr>
          <a:lstStyle/>
          <a:p>
            <a:r>
              <a:rPr lang="ja-JP" altLang="en-US" sz="1200" b="1" dirty="0">
                <a:latin typeface="Meiryo UI" pitchFamily="50" charset="-128"/>
                <a:ea typeface="Meiryo UI" pitchFamily="50" charset="-128"/>
              </a:rPr>
              <a:t>○○</a:t>
            </a:r>
            <a:r>
              <a:rPr kumimoji="1" lang="en-US" altLang="ja-JP" sz="1200" b="1" dirty="0">
                <a:latin typeface="Meiryo UI" pitchFamily="50" charset="-128"/>
                <a:ea typeface="Meiryo UI" pitchFamily="50" charset="-128"/>
              </a:rPr>
              <a:t>%</a:t>
            </a:r>
            <a:endParaRPr kumimoji="1" lang="ja-JP" altLang="en-US" sz="1200" b="1" dirty="0">
              <a:latin typeface="Meiryo UI" pitchFamily="50" charset="-128"/>
              <a:ea typeface="Meiryo UI" pitchFamily="50" charset="-128"/>
            </a:endParaRPr>
          </a:p>
        </p:txBody>
      </p:sp>
      <p:cxnSp>
        <p:nvCxnSpPr>
          <p:cNvPr id="43" name="直線コネクタ 42"/>
          <p:cNvCxnSpPr/>
          <p:nvPr/>
        </p:nvCxnSpPr>
        <p:spPr bwMode="auto">
          <a:xfrm>
            <a:off x="2550892" y="3762011"/>
            <a:ext cx="1331015" cy="0"/>
          </a:xfrm>
          <a:prstGeom prst="line">
            <a:avLst/>
          </a:prstGeom>
          <a:noFill/>
          <a:ln w="15875" cap="flat" cmpd="sng" algn="ctr">
            <a:solidFill>
              <a:schemeClr val="bg1">
                <a:lumMod val="65000"/>
              </a:schemeClr>
            </a:solidFill>
            <a:prstDash val="lgDash"/>
            <a:round/>
            <a:headEnd type="none" w="med" len="med"/>
            <a:tailEnd type="none" w="med" len="med"/>
          </a:ln>
          <a:effectLst/>
        </p:spPr>
      </p:cxnSp>
      <p:cxnSp>
        <p:nvCxnSpPr>
          <p:cNvPr id="44" name="直線矢印コネクタ 43"/>
          <p:cNvCxnSpPr>
            <a:cxnSpLocks/>
          </p:cNvCxnSpPr>
          <p:nvPr/>
        </p:nvCxnSpPr>
        <p:spPr bwMode="auto">
          <a:xfrm rot="10800000" flipV="1">
            <a:off x="2550892" y="3762011"/>
            <a:ext cx="0" cy="114879"/>
          </a:xfrm>
          <a:prstGeom prst="straightConnector1">
            <a:avLst/>
          </a:prstGeom>
          <a:noFill/>
          <a:ln w="12700" cap="flat" cmpd="sng" algn="ctr">
            <a:solidFill>
              <a:schemeClr val="bg1">
                <a:lumMod val="65000"/>
              </a:schemeClr>
            </a:solidFill>
            <a:prstDash val="solid"/>
            <a:round/>
            <a:headEnd type="none" w="med" len="med"/>
            <a:tailEnd type="triangle"/>
          </a:ln>
          <a:effectLst/>
        </p:spPr>
      </p:cxnSp>
      <p:sp>
        <p:nvSpPr>
          <p:cNvPr id="2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70</a:t>
            </a:fld>
            <a:endParaRPr lang="en-US" altLang="ja-JP" b="1" dirty="0">
              <a:latin typeface="Meiryo UI" pitchFamily="50" charset="-128"/>
              <a:ea typeface="Meiryo UI" pitchFamily="50" charset="-128"/>
            </a:endParaRPr>
          </a:p>
        </p:txBody>
      </p:sp>
      <p:sp>
        <p:nvSpPr>
          <p:cNvPr id="18" name="Rectangle 3">
            <a:extLst>
              <a:ext uri="{FF2B5EF4-FFF2-40B4-BE49-F238E27FC236}">
                <a16:creationId xmlns:a16="http://schemas.microsoft.com/office/drawing/2014/main" id="{91E30E23-8A6C-41E6-B1D9-E92553137B54}"/>
              </a:ext>
            </a:extLst>
          </p:cNvPr>
          <p:cNvSpPr>
            <a:spLocks noChangeArrowheads="1"/>
          </p:cNvSpPr>
          <p:nvPr/>
        </p:nvSpPr>
        <p:spPr bwMode="auto">
          <a:xfrm>
            <a:off x="820109" y="807240"/>
            <a:ext cx="8280000" cy="134703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就業者は生産に従事するとともに、生産活動の対価として得た所得をもとに地域で消費を行うため、就業者の規模は地域の経済循環にとって重要な要素の１つである。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ここでは、地域の就業者の規模を地域内雇用者数（従業者数）、地域住民雇用者数（就業者数）別に把握する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また、就業者数の近年の動向を産業別に把握する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9" name="テキスト ボックス 18">
            <a:extLst>
              <a:ext uri="{FF2B5EF4-FFF2-40B4-BE49-F238E27FC236}">
                <a16:creationId xmlns:a16="http://schemas.microsoft.com/office/drawing/2014/main" id="{E4802758-9C71-4560-B204-1157B5559A3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0" name="正方形/長方形 31">
            <a:extLst>
              <a:ext uri="{FF2B5EF4-FFF2-40B4-BE49-F238E27FC236}">
                <a16:creationId xmlns:a16="http://schemas.microsoft.com/office/drawing/2014/main" id="{5D8E1934-662A-4C0E-A905-632E8C2017A0}"/>
              </a:ext>
            </a:extLst>
          </p:cNvPr>
          <p:cNvSpPr/>
          <p:nvPr/>
        </p:nvSpPr>
        <p:spPr bwMode="auto">
          <a:xfrm>
            <a:off x="1094647" y="186386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P69</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a:latin typeface="Meiryo UI" pitchFamily="50" charset="-128"/>
                <a:ea typeface="Meiryo UI" pitchFamily="50" charset="-128"/>
              </a:rPr>
              <a:t>（</a:t>
            </a:r>
            <a:r>
              <a:rPr lang="ja-JP" altLang="en-US"/>
              <a:t>５</a:t>
            </a:r>
            <a:r>
              <a:rPr lang="ja-JP" altLang="en-US">
                <a:latin typeface="Meiryo UI" pitchFamily="50" charset="-128"/>
                <a:ea typeface="Meiryo UI" pitchFamily="50" charset="-128"/>
              </a:rPr>
              <a:t>）夜間</a:t>
            </a:r>
            <a:r>
              <a:rPr lang="ja-JP" altLang="en-US" dirty="0">
                <a:latin typeface="Meiryo UI" pitchFamily="50" charset="-128"/>
                <a:ea typeface="Meiryo UI" pitchFamily="50" charset="-128"/>
              </a:rPr>
              <a:t>人口</a:t>
            </a:r>
            <a:r>
              <a:rPr lang="en-US" altLang="ja-JP" dirty="0">
                <a:latin typeface="Meiryo UI" pitchFamily="50" charset="-128"/>
                <a:ea typeface="Meiryo UI" pitchFamily="50" charset="-128"/>
              </a:rPr>
              <a:t>1</a:t>
            </a:r>
            <a:r>
              <a:rPr lang="ja-JP" altLang="en-US" dirty="0">
                <a:latin typeface="Meiryo UI" pitchFamily="50" charset="-128"/>
                <a:ea typeface="Meiryo UI" pitchFamily="50" charset="-128"/>
              </a:rPr>
              <a:t>人当たり就業者数（職住比）</a:t>
            </a:r>
          </a:p>
        </p:txBody>
      </p:sp>
      <p:sp>
        <p:nvSpPr>
          <p:cNvPr id="15" name="正方形/長方形 14"/>
          <p:cNvSpPr/>
          <p:nvPr/>
        </p:nvSpPr>
        <p:spPr bwMode="auto">
          <a:xfrm>
            <a:off x="252000" y="1797878"/>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人当たり就業者数は全国と比較すると○○水準であるが、県、人口同規模地域と比較すると○○水準である。</a:t>
            </a:r>
            <a:endParaRPr lang="en-US" altLang="ja-JP" sz="1200" b="1" dirty="0">
              <a:latin typeface="Meiryo UI" pitchFamily="50" charset="-128"/>
              <a:ea typeface="Meiryo UI" pitchFamily="50" charset="-128"/>
            </a:endParaRPr>
          </a:p>
        </p:txBody>
      </p:sp>
      <p:sp>
        <p:nvSpPr>
          <p:cNvPr id="16" name="テキスト ボックス 15"/>
          <p:cNvSpPr txBox="1">
            <a:spLocks noChangeArrowheads="1"/>
          </p:cNvSpPr>
          <p:nvPr/>
        </p:nvSpPr>
        <p:spPr bwMode="auto">
          <a:xfrm>
            <a:off x="252000" y="2405445"/>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人当たり就業者数（職住比）</a:t>
            </a:r>
          </a:p>
        </p:txBody>
      </p:sp>
      <p:sp>
        <p:nvSpPr>
          <p:cNvPr id="18" name="正方形/長方形 17"/>
          <p:cNvSpPr/>
          <p:nvPr/>
        </p:nvSpPr>
        <p:spPr>
          <a:xfrm>
            <a:off x="643818" y="6345994"/>
            <a:ext cx="3154533"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71</a:t>
            </a:fld>
            <a:endParaRPr lang="en-US" altLang="ja-JP" b="1" dirty="0">
              <a:latin typeface="Meiryo UI" pitchFamily="50" charset="-128"/>
              <a:ea typeface="Meiryo UI" pitchFamily="50" charset="-128"/>
            </a:endParaRPr>
          </a:p>
        </p:txBody>
      </p:sp>
      <p:sp>
        <p:nvSpPr>
          <p:cNvPr id="9" name="Rectangle 3">
            <a:extLst>
              <a:ext uri="{FF2B5EF4-FFF2-40B4-BE49-F238E27FC236}">
                <a16:creationId xmlns:a16="http://schemas.microsoft.com/office/drawing/2014/main" id="{4148BEE6-FDD7-4F6A-A823-B6D396D5BA6A}"/>
              </a:ext>
            </a:extLst>
          </p:cNvPr>
          <p:cNvSpPr>
            <a:spLocks noChangeArrowheads="1"/>
          </p:cNvSpPr>
          <p:nvPr/>
        </p:nvSpPr>
        <p:spPr bwMode="auto">
          <a:xfrm>
            <a:off x="820109" y="655321"/>
            <a:ext cx="8280000" cy="1034362"/>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人当たり就業者数（職住比）が高い地域ほど、住民の幅広い年齢や性別を問わない労働参加があると考えられ、人口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人当たり雇用者所得の底上げにつながっている可能性がある。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ここでは、職住比を全国や県、同規模地域と比較し、地域住民の労働参加の状況を把握する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0" name="テキスト ボックス 9">
            <a:extLst>
              <a:ext uri="{FF2B5EF4-FFF2-40B4-BE49-F238E27FC236}">
                <a16:creationId xmlns:a16="http://schemas.microsoft.com/office/drawing/2014/main" id="{8D56B703-DAA2-4650-B611-742451029EE0}"/>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1" name="正方形/長方形 31">
            <a:extLst>
              <a:ext uri="{FF2B5EF4-FFF2-40B4-BE49-F238E27FC236}">
                <a16:creationId xmlns:a16="http://schemas.microsoft.com/office/drawing/2014/main" id="{DBC48A48-DC6E-4587-A8DC-A08076A5619E}"/>
              </a:ext>
            </a:extLst>
          </p:cNvPr>
          <p:cNvSpPr/>
          <p:nvPr/>
        </p:nvSpPr>
        <p:spPr bwMode="auto">
          <a:xfrm>
            <a:off x="1094647" y="142190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8</a:t>
            </a:fld>
            <a:endParaRPr lang="en-US" altLang="ja-JP" dirty="0"/>
          </a:p>
        </p:txBody>
      </p:sp>
      <p:sp>
        <p:nvSpPr>
          <p:cNvPr id="79" name="TB6"/>
          <p:cNvSpPr txBox="1"/>
          <p:nvPr/>
        </p:nvSpPr>
        <p:spPr>
          <a:xfrm>
            <a:off x="3623465" y="552455"/>
            <a:ext cx="365760" cy="36933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⑥</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98" name="正方形/長方形 97">
            <a:extLst>
              <a:ext uri="{FF2B5EF4-FFF2-40B4-BE49-F238E27FC236}">
                <a16:creationId xmlns:a16="http://schemas.microsoft.com/office/drawing/2014/main" id="{CC1F7C55-F892-E28E-35DA-D879A55FF127}"/>
              </a:ext>
            </a:extLst>
          </p:cNvPr>
          <p:cNvSpPr/>
          <p:nvPr/>
        </p:nvSpPr>
        <p:spPr>
          <a:xfrm>
            <a:off x="287586" y="6171542"/>
            <a:ext cx="6327500" cy="24622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）地域住民所得は、夜間人口</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人当たりの所得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雇用者所得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その他所得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を意味する。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）エネルギー代金の収支は経常収支の内数であり、原材料利用や本社・営業所等の活動</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非エネルギー</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は含まれない。</a:t>
            </a:r>
            <a:r>
              <a:rPr lang="en-US" altLang="ja-JP" sz="800" dirty="0">
                <a:latin typeface="Meiryo UI" pitchFamily="50" charset="-128"/>
                <a:ea typeface="Meiryo UI" pitchFamily="50" charset="-128"/>
              </a:rPr>
              <a:t>※Ver5.0</a:t>
            </a:r>
            <a:r>
              <a:rPr lang="ja-JP" altLang="en-US" sz="800" dirty="0">
                <a:latin typeface="Meiryo UI" pitchFamily="50" charset="-128"/>
                <a:ea typeface="Meiryo UI" pitchFamily="50" charset="-128"/>
              </a:rPr>
              <a:t>までは含まれる</a:t>
            </a:r>
          </a:p>
        </p:txBody>
      </p:sp>
      <p:sp>
        <p:nvSpPr>
          <p:cNvPr id="99" name="正方形/長方形 98"/>
          <p:cNvSpPr/>
          <p:nvPr/>
        </p:nvSpPr>
        <p:spPr>
          <a:xfrm>
            <a:off x="184416" y="6380651"/>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「国民経済計算」、「県民経済計算」、「産業連関表」、「国勢調査」等より作成</a:t>
            </a:r>
          </a:p>
        </p:txBody>
      </p:sp>
      <p:sp>
        <p:nvSpPr>
          <p:cNvPr id="16" name="テキスト ボックス 15"/>
          <p:cNvSpPr txBox="1"/>
          <p:nvPr/>
        </p:nvSpPr>
        <p:spPr>
          <a:xfrm>
            <a:off x="6874184" y="552455"/>
            <a:ext cx="1707023" cy="369332"/>
          </a:xfrm>
          <a:prstGeom prst="rect">
            <a:avLst/>
          </a:prstGeom>
          <a:noFill/>
        </p:spPr>
        <p:txBody>
          <a:bodyPr wrap="square" rtlCol="0">
            <a:spAutoFit/>
          </a:bodyPr>
          <a:lstStyle/>
          <a:p>
            <a:r>
              <a:rPr kumimoji="1" lang="ja-JP" altLang="en-US" sz="900" b="1" dirty="0">
                <a:latin typeface="Meiryo UI" panose="020B0604030504040204" pitchFamily="50" charset="-128"/>
                <a:ea typeface="Meiryo UI" panose="020B0604030504040204" pitchFamily="50" charset="-128"/>
                <a:cs typeface="Meiryo UI" panose="020B0604030504040204" pitchFamily="50" charset="-128"/>
              </a:rPr>
              <a:t>財政移転は補助金、交付税などの国・都道府県からの所得移転</a:t>
            </a:r>
            <a:endParaRPr kumimoji="1"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5" name="テキスト ボックス 14"/>
          <p:cNvSpPr txBox="1"/>
          <p:nvPr/>
        </p:nvSpPr>
        <p:spPr>
          <a:xfrm>
            <a:off x="5299898" y="597597"/>
            <a:ext cx="1566454" cy="230832"/>
          </a:xfrm>
          <a:prstGeom prst="rect">
            <a:avLst/>
          </a:prstGeom>
          <a:solidFill>
            <a:srgbClr val="C9E8FF"/>
          </a:solidFill>
        </p:spPr>
        <p:txBody>
          <a:bodyPr wrap="none" rtlCol="0">
            <a:spAutoFit/>
          </a:bodyPr>
          <a:lstStyle/>
          <a:p>
            <a:pPr algn="just"/>
            <a:r>
              <a:rPr kumimoji="1" lang="ja-JP" altLang="en-US" sz="900" b="1" dirty="0">
                <a:latin typeface="Meiryo UI" pitchFamily="50" charset="-128"/>
                <a:ea typeface="Meiryo UI" pitchFamily="50" charset="-128"/>
                <a:cs typeface="Meiryo UI" panose="020B0604030504040204" pitchFamily="50" charset="-128"/>
              </a:rPr>
              <a:t>財政移転</a:t>
            </a:r>
            <a:r>
              <a:rPr kumimoji="1" lang="en-US" altLang="ja-JP" sz="900" b="1" dirty="0">
                <a:latin typeface="Meiryo UI" pitchFamily="50" charset="-128"/>
                <a:ea typeface="Meiryo UI" pitchFamily="50" charset="-128"/>
                <a:cs typeface="Meiryo UI" panose="020B0604030504040204" pitchFamily="50" charset="-128"/>
              </a:rPr>
              <a:t>(</a:t>
            </a:r>
            <a:r>
              <a:rPr kumimoji="1" lang="ja-JP" altLang="en-US" sz="900" b="1" dirty="0">
                <a:latin typeface="Meiryo UI" pitchFamily="50" charset="-128"/>
                <a:ea typeface="Meiryo UI" pitchFamily="50" charset="-128"/>
                <a:cs typeface="Meiryo UI" panose="020B0604030504040204" pitchFamily="50" charset="-128"/>
              </a:rPr>
              <a:t>政府支出－税金</a:t>
            </a:r>
            <a:r>
              <a:rPr kumimoji="1" lang="en-US" altLang="ja-JP" sz="900" b="1" dirty="0">
                <a:latin typeface="Meiryo UI" pitchFamily="50" charset="-128"/>
                <a:ea typeface="Meiryo UI" pitchFamily="50" charset="-128"/>
                <a:cs typeface="Meiryo UI" panose="020B0604030504040204" pitchFamily="50" charset="-128"/>
              </a:rPr>
              <a:t>)</a:t>
            </a:r>
          </a:p>
        </p:txBody>
      </p:sp>
      <p:sp>
        <p:nvSpPr>
          <p:cNvPr id="47" name="テキスト ボックス 46"/>
          <p:cNvSpPr txBox="1"/>
          <p:nvPr/>
        </p:nvSpPr>
        <p:spPr>
          <a:xfrm>
            <a:off x="2363281" y="650872"/>
            <a:ext cx="426024" cy="382209"/>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55" name="テキスト ボックス 54"/>
          <p:cNvSpPr txBox="1"/>
          <p:nvPr/>
        </p:nvSpPr>
        <p:spPr>
          <a:xfrm>
            <a:off x="4416265" y="655525"/>
            <a:ext cx="426024" cy="382209"/>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78" name="TB7"/>
          <p:cNvSpPr txBox="1"/>
          <p:nvPr/>
        </p:nvSpPr>
        <p:spPr>
          <a:xfrm>
            <a:off x="4918201" y="675808"/>
            <a:ext cx="351942" cy="382209"/>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⑦</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9" name="円/楕円 8"/>
          <p:cNvSpPr/>
          <p:nvPr/>
        </p:nvSpPr>
        <p:spPr bwMode="auto">
          <a:xfrm>
            <a:off x="5187318" y="3622200"/>
            <a:ext cx="1863637" cy="1138776"/>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支出</a:t>
            </a:r>
          </a:p>
        </p:txBody>
      </p:sp>
      <p:sp>
        <p:nvSpPr>
          <p:cNvPr id="97" name="四角形吹き出し 96"/>
          <p:cNvSpPr/>
          <p:nvPr/>
        </p:nvSpPr>
        <p:spPr bwMode="auto">
          <a:xfrm>
            <a:off x="4195877" y="4788544"/>
            <a:ext cx="1624848" cy="1038296"/>
          </a:xfrm>
          <a:prstGeom prst="wedgeRectCallout">
            <a:avLst>
              <a:gd name="adj1" fmla="val 64998"/>
              <a:gd name="adj2" fmla="val -15431"/>
            </a:avLst>
          </a:prstGeom>
          <a:noFill/>
          <a:ln w="19050" cap="flat" cmpd="sng" algn="ctr">
            <a:solidFill>
              <a:srgbClr val="BDDEFF"/>
            </a:solidFill>
            <a:prstDash val="sysDash"/>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 name="曲折矢印 3"/>
          <p:cNvSpPr/>
          <p:nvPr/>
        </p:nvSpPr>
        <p:spPr bwMode="auto">
          <a:xfrm rot="5400000">
            <a:off x="5119503" y="2086829"/>
            <a:ext cx="1546196" cy="1410566"/>
          </a:xfrm>
          <a:prstGeom prst="bentArrow">
            <a:avLst>
              <a:gd name="adj1" fmla="val 2407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 name="左矢印 4"/>
          <p:cNvSpPr/>
          <p:nvPr/>
        </p:nvSpPr>
        <p:spPr bwMode="auto">
          <a:xfrm>
            <a:off x="2976067" y="4064798"/>
            <a:ext cx="2152017" cy="635957"/>
          </a:xfrm>
          <a:prstGeom prst="leftArrow">
            <a:avLst>
              <a:gd name="adj1" fmla="val 50000"/>
              <a:gd name="adj2" fmla="val 48734"/>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曲折矢印 5"/>
          <p:cNvSpPr/>
          <p:nvPr/>
        </p:nvSpPr>
        <p:spPr bwMode="auto">
          <a:xfrm>
            <a:off x="1788758" y="1854290"/>
            <a:ext cx="1345587" cy="1674604"/>
          </a:xfrm>
          <a:prstGeom prst="bentArrow">
            <a:avLst>
              <a:gd name="adj1" fmla="val 2615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円/楕円 6"/>
          <p:cNvSpPr/>
          <p:nvPr/>
        </p:nvSpPr>
        <p:spPr bwMode="auto">
          <a:xfrm>
            <a:off x="1099774" y="3622200"/>
            <a:ext cx="1863637" cy="1138776"/>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生産・販売</a:t>
            </a:r>
          </a:p>
        </p:txBody>
      </p:sp>
      <p:sp>
        <p:nvSpPr>
          <p:cNvPr id="8" name="円/楕円 7"/>
          <p:cNvSpPr/>
          <p:nvPr/>
        </p:nvSpPr>
        <p:spPr bwMode="auto">
          <a:xfrm>
            <a:off x="3184825" y="1530724"/>
            <a:ext cx="1863637" cy="1138776"/>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8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分配</a:t>
            </a:r>
          </a:p>
        </p:txBody>
      </p:sp>
      <p:sp>
        <p:nvSpPr>
          <p:cNvPr id="10" name="投資矢印"/>
          <p:cNvSpPr/>
          <p:nvPr/>
        </p:nvSpPr>
        <p:spPr bwMode="auto">
          <a:xfrm rot="16200000">
            <a:off x="7019939" y="3969887"/>
            <a:ext cx="535895" cy="813223"/>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endParaRPr lang="ja-JP" altLang="en-US" sz="1100" b="1" dirty="0">
              <a:latin typeface="Meiryo UI" panose="020B0604030504040204" pitchFamily="50" charset="-128"/>
              <a:ea typeface="Meiryo UI" panose="020B0604030504040204" pitchFamily="50" charset="-128"/>
            </a:endParaRPr>
          </a:p>
        </p:txBody>
      </p:sp>
      <p:sp>
        <p:nvSpPr>
          <p:cNvPr id="11" name="消費矢印"/>
          <p:cNvSpPr/>
          <p:nvPr/>
        </p:nvSpPr>
        <p:spPr bwMode="auto">
          <a:xfrm rot="13472663">
            <a:off x="6769222" y="3087792"/>
            <a:ext cx="542149" cy="803842"/>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経常収支矢印"/>
          <p:cNvSpPr/>
          <p:nvPr/>
        </p:nvSpPr>
        <p:spPr bwMode="auto">
          <a:xfrm rot="10800000">
            <a:off x="6042549" y="4807192"/>
            <a:ext cx="542149" cy="770348"/>
          </a:xfrm>
          <a:prstGeom prst="up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本社等矢印"/>
          <p:cNvSpPr/>
          <p:nvPr/>
        </p:nvSpPr>
        <p:spPr bwMode="auto">
          <a:xfrm rot="7491485">
            <a:off x="2697955" y="1111962"/>
            <a:ext cx="535895" cy="813223"/>
          </a:xfrm>
          <a:prstGeom prst="down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円/楕円 13"/>
          <p:cNvSpPr/>
          <p:nvPr/>
        </p:nvSpPr>
        <p:spPr bwMode="auto">
          <a:xfrm>
            <a:off x="2851006" y="1361279"/>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円/楕円 17"/>
          <p:cNvSpPr/>
          <p:nvPr/>
        </p:nvSpPr>
        <p:spPr bwMode="auto">
          <a:xfrm>
            <a:off x="5878262" y="2459744"/>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円/楕円 18"/>
          <p:cNvSpPr/>
          <p:nvPr/>
        </p:nvSpPr>
        <p:spPr bwMode="auto">
          <a:xfrm>
            <a:off x="3943781" y="4170521"/>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2" name="財政移転矢印"/>
          <p:cNvSpPr/>
          <p:nvPr/>
        </p:nvSpPr>
        <p:spPr bwMode="auto">
          <a:xfrm rot="13472663">
            <a:off x="4751740" y="1072016"/>
            <a:ext cx="542149" cy="770348"/>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テキスト ボックス 24"/>
          <p:cNvSpPr txBox="1"/>
          <p:nvPr/>
        </p:nvSpPr>
        <p:spPr>
          <a:xfrm>
            <a:off x="1577636" y="4402011"/>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26" name="テキスト ボックス 25"/>
          <p:cNvSpPr txBox="1"/>
          <p:nvPr/>
        </p:nvSpPr>
        <p:spPr>
          <a:xfrm>
            <a:off x="3666000" y="232707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7" name="テキスト ボックス 26"/>
          <p:cNvSpPr txBox="1"/>
          <p:nvPr/>
        </p:nvSpPr>
        <p:spPr>
          <a:xfrm>
            <a:off x="1850595" y="1187715"/>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28" name="テキスト ボックス 27"/>
          <p:cNvSpPr txBox="1"/>
          <p:nvPr/>
        </p:nvSpPr>
        <p:spPr>
          <a:xfrm>
            <a:off x="7523883" y="3194723"/>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100" b="1" dirty="0">
              <a:solidFill>
                <a:srgbClr val="FF0000"/>
              </a:solidFill>
              <a:latin typeface="Meiryo UI" pitchFamily="50" charset="-128"/>
              <a:ea typeface="Meiryo UI" pitchFamily="50" charset="-128"/>
              <a:cs typeface="Meiryo UI" panose="020B0604030504040204" pitchFamily="50" charset="-128"/>
            </a:endParaRPr>
          </a:p>
        </p:txBody>
      </p:sp>
      <p:sp>
        <p:nvSpPr>
          <p:cNvPr id="32" name="円/楕円 31"/>
          <p:cNvSpPr/>
          <p:nvPr/>
        </p:nvSpPr>
        <p:spPr bwMode="auto">
          <a:xfrm>
            <a:off x="6931184" y="3342159"/>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テキスト ボックス 32"/>
          <p:cNvSpPr txBox="1"/>
          <p:nvPr/>
        </p:nvSpPr>
        <p:spPr>
          <a:xfrm>
            <a:off x="5271121" y="864053"/>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a:t>
            </a:r>
            <a:r>
              <a:rPr kumimoji="1" lang="ja-JP" altLang="en-US" sz="1000" b="1" dirty="0">
                <a:solidFill>
                  <a:srgbClr val="FF0000"/>
                </a:solidFill>
                <a:latin typeface="Meiryo UI" pitchFamily="50" charset="-128"/>
                <a:ea typeface="Meiryo UI" pitchFamily="50" charset="-128"/>
                <a:cs typeface="Meiryo UI" panose="020B0604030504040204" pitchFamily="50" charset="-128"/>
              </a:rPr>
              <a:t>億円</a:t>
            </a:r>
          </a:p>
        </p:txBody>
      </p:sp>
      <p:sp>
        <p:nvSpPr>
          <p:cNvPr id="34" name="テキスト ボックス 33"/>
          <p:cNvSpPr txBox="1"/>
          <p:nvPr/>
        </p:nvSpPr>
        <p:spPr>
          <a:xfrm>
            <a:off x="7762423" y="4395469"/>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100" b="1" dirty="0">
              <a:solidFill>
                <a:srgbClr val="FF0000"/>
              </a:solidFill>
              <a:latin typeface="Meiryo UI" pitchFamily="50" charset="-128"/>
              <a:ea typeface="Meiryo UI" pitchFamily="50" charset="-128"/>
              <a:cs typeface="Meiryo UI" panose="020B0604030504040204" pitchFamily="50" charset="-128"/>
            </a:endParaRPr>
          </a:p>
        </p:txBody>
      </p:sp>
      <p:sp>
        <p:nvSpPr>
          <p:cNvPr id="35" name="テキスト ボックス 34"/>
          <p:cNvSpPr txBox="1"/>
          <p:nvPr/>
        </p:nvSpPr>
        <p:spPr>
          <a:xfrm>
            <a:off x="3973716" y="1210715"/>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36" name="テキスト ボックス 35"/>
          <p:cNvSpPr txBox="1"/>
          <p:nvPr/>
        </p:nvSpPr>
        <p:spPr>
          <a:xfrm>
            <a:off x="6689227" y="1064094"/>
            <a:ext cx="416730" cy="372252"/>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37" name="テキスト ボックス 36"/>
          <p:cNvSpPr txBox="1"/>
          <p:nvPr/>
        </p:nvSpPr>
        <p:spPr>
          <a:xfrm>
            <a:off x="3233735" y="4828236"/>
            <a:ext cx="416730" cy="372252"/>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38" name="テキスト ボックス 37"/>
          <p:cNvSpPr txBox="1"/>
          <p:nvPr/>
        </p:nvSpPr>
        <p:spPr>
          <a:xfrm>
            <a:off x="235574" y="5204605"/>
            <a:ext cx="1863637" cy="400886"/>
          </a:xfrm>
          <a:prstGeom prst="rect">
            <a:avLst/>
          </a:prstGeom>
          <a:noFill/>
          <a:ln w="19050">
            <a:solidFill>
              <a:srgbClr val="0070C0"/>
            </a:solidFill>
            <a:prstDash val="sysDash"/>
          </a:ln>
        </p:spPr>
        <p:txBody>
          <a:bodyPr wrap="square" rtlCol="0">
            <a:normAutofit lnSpcReduction="10000"/>
          </a:bodyPr>
          <a:lstStyle/>
          <a:p>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a:t>
            </a:r>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a:t>
            </a:r>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endParaRPr kumimoji="1"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正方形/長方形 38"/>
          <p:cNvSpPr/>
          <p:nvPr/>
        </p:nvSpPr>
        <p:spPr>
          <a:xfrm>
            <a:off x="165774" y="5592807"/>
            <a:ext cx="1750800" cy="253916"/>
          </a:xfrm>
          <a:prstGeom prst="rect">
            <a:avLst/>
          </a:prstGeom>
        </p:spPr>
        <p:txBody>
          <a:bodyPr wrap="none">
            <a:spAutoFit/>
          </a:bodyPr>
          <a:lstStyle/>
          <a:p>
            <a:r>
              <a:rPr lang="en-US" altLang="ja-JP" sz="1050" b="1" dirty="0">
                <a:solidFill>
                  <a:srgbClr val="FF0000"/>
                </a:solidFill>
                <a:latin typeface="Meiryo UI" pitchFamily="50" charset="-128"/>
                <a:ea typeface="Meiryo UI" pitchFamily="50" charset="-128"/>
                <a:cs typeface="Meiryo UI" panose="020B0604030504040204" pitchFamily="50" charset="-128"/>
              </a:rPr>
              <a:t>(</a:t>
            </a:r>
            <a:r>
              <a:rPr lang="ja-JP" altLang="en-US" sz="1050" b="1" dirty="0">
                <a:solidFill>
                  <a:srgbClr val="FF0000"/>
                </a:solidFill>
                <a:latin typeface="Meiryo UI" pitchFamily="50" charset="-128"/>
                <a:ea typeface="Meiryo UI" pitchFamily="50" charset="-128"/>
                <a:cs typeface="Meiryo UI" panose="020B0604030504040204" pitchFamily="50" charset="-128"/>
              </a:rPr>
              <a:t>○○位</a:t>
            </a:r>
            <a:r>
              <a:rPr lang="en-US" altLang="ja-JP" sz="1050" b="1" dirty="0">
                <a:solidFill>
                  <a:srgbClr val="FF0000"/>
                </a:solidFill>
                <a:latin typeface="Meiryo UI" pitchFamily="50" charset="-128"/>
                <a:ea typeface="Meiryo UI" pitchFamily="50" charset="-128"/>
                <a:cs typeface="Meiryo UI" panose="020B0604030504040204" pitchFamily="50" charset="-128"/>
              </a:rPr>
              <a:t>/1,741</a:t>
            </a:r>
            <a:r>
              <a:rPr lang="ja-JP" altLang="en-US" sz="105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050" b="1" dirty="0">
                <a:solidFill>
                  <a:srgbClr val="FF0000"/>
                </a:solidFill>
                <a:latin typeface="Meiryo UI" pitchFamily="50" charset="-128"/>
                <a:ea typeface="Meiryo UI" pitchFamily="50" charset="-128"/>
                <a:cs typeface="Meiryo UI" panose="020B0604030504040204" pitchFamily="50" charset="-128"/>
              </a:rPr>
              <a:t>)</a:t>
            </a:r>
            <a:endParaRPr lang="ja-JP" altLang="en-US" sz="1050" b="1" dirty="0">
              <a:solidFill>
                <a:srgbClr val="FF0000"/>
              </a:solidFill>
              <a:latin typeface="Meiryo UI" pitchFamily="50" charset="-128"/>
              <a:ea typeface="Meiryo UI" pitchFamily="50" charset="-128"/>
              <a:cs typeface="Meiryo UI" panose="020B0604030504040204" pitchFamily="50" charset="-128"/>
            </a:endParaRPr>
          </a:p>
        </p:txBody>
      </p:sp>
      <p:sp>
        <p:nvSpPr>
          <p:cNvPr id="40" name="正方形/長方形 39"/>
          <p:cNvSpPr/>
          <p:nvPr/>
        </p:nvSpPr>
        <p:spPr>
          <a:xfrm>
            <a:off x="5447996" y="1808444"/>
            <a:ext cx="1750800" cy="253916"/>
          </a:xfrm>
          <a:prstGeom prst="rect">
            <a:avLst/>
          </a:prstGeom>
        </p:spPr>
        <p:txBody>
          <a:bodyPr wrap="none">
            <a:spAutoFit/>
          </a:bodyPr>
          <a:lstStyle/>
          <a:p>
            <a:r>
              <a:rPr lang="en-US" altLang="ja-JP" sz="1050" b="1" dirty="0">
                <a:solidFill>
                  <a:srgbClr val="FF0000"/>
                </a:solidFill>
                <a:latin typeface="Meiryo UI" pitchFamily="50" charset="-128"/>
                <a:ea typeface="Meiryo UI" pitchFamily="50" charset="-128"/>
                <a:cs typeface="Meiryo UI" panose="020B0604030504040204" pitchFamily="50" charset="-128"/>
              </a:rPr>
              <a:t>(</a:t>
            </a:r>
            <a:r>
              <a:rPr lang="ja-JP" altLang="en-US" sz="1050" b="1" dirty="0">
                <a:solidFill>
                  <a:srgbClr val="FF0000"/>
                </a:solidFill>
                <a:latin typeface="Meiryo UI" pitchFamily="50" charset="-128"/>
                <a:ea typeface="Meiryo UI" pitchFamily="50" charset="-128"/>
                <a:cs typeface="Meiryo UI" panose="020B0604030504040204" pitchFamily="50" charset="-128"/>
              </a:rPr>
              <a:t>○○位</a:t>
            </a:r>
            <a:r>
              <a:rPr lang="en-US" altLang="ja-JP" sz="1050" b="1" dirty="0">
                <a:solidFill>
                  <a:srgbClr val="FF0000"/>
                </a:solidFill>
                <a:latin typeface="Meiryo UI" pitchFamily="50" charset="-128"/>
                <a:ea typeface="Meiryo UI" pitchFamily="50" charset="-128"/>
                <a:cs typeface="Meiryo UI" panose="020B0604030504040204" pitchFamily="50" charset="-128"/>
              </a:rPr>
              <a:t>/1,741</a:t>
            </a:r>
            <a:r>
              <a:rPr lang="ja-JP" altLang="en-US" sz="105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050" b="1" dirty="0">
                <a:solidFill>
                  <a:srgbClr val="FF0000"/>
                </a:solidFill>
                <a:latin typeface="Meiryo UI" pitchFamily="50" charset="-128"/>
                <a:ea typeface="Meiryo UI" pitchFamily="50" charset="-128"/>
                <a:cs typeface="Meiryo UI" panose="020B0604030504040204" pitchFamily="50" charset="-128"/>
              </a:rPr>
              <a:t>)</a:t>
            </a:r>
            <a:endParaRPr lang="ja-JP" altLang="en-US" sz="1050" b="1" dirty="0">
              <a:solidFill>
                <a:srgbClr val="FF0000"/>
              </a:solidFill>
              <a:latin typeface="Meiryo UI" pitchFamily="50" charset="-128"/>
              <a:ea typeface="Meiryo UI" pitchFamily="50" charset="-128"/>
              <a:cs typeface="Meiryo UI" panose="020B0604030504040204" pitchFamily="50" charset="-128"/>
            </a:endParaRPr>
          </a:p>
        </p:txBody>
      </p:sp>
      <p:sp>
        <p:nvSpPr>
          <p:cNvPr id="41" name="テキスト ボックス 40"/>
          <p:cNvSpPr txBox="1"/>
          <p:nvPr/>
        </p:nvSpPr>
        <p:spPr>
          <a:xfrm>
            <a:off x="6673193" y="5166882"/>
            <a:ext cx="71157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経常収支</a:t>
            </a:r>
            <a:endParaRPr kumimoji="1" lang="ja-JP" altLang="en-US"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3" name="円/楕円 42"/>
          <p:cNvSpPr/>
          <p:nvPr/>
        </p:nvSpPr>
        <p:spPr bwMode="auto">
          <a:xfrm>
            <a:off x="1898472" y="2459744"/>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4" name="正方形/長方形 43"/>
          <p:cNvSpPr/>
          <p:nvPr/>
        </p:nvSpPr>
        <p:spPr bwMode="auto">
          <a:xfrm>
            <a:off x="3974111" y="769911"/>
            <a:ext cx="47438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通勤</a:t>
            </a:r>
          </a:p>
        </p:txBody>
      </p:sp>
      <p:sp>
        <p:nvSpPr>
          <p:cNvPr id="45" name="テキスト ボックス 44"/>
          <p:cNvSpPr txBox="1"/>
          <p:nvPr/>
        </p:nvSpPr>
        <p:spPr>
          <a:xfrm>
            <a:off x="3894376" y="981637"/>
            <a:ext cx="1084297"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en-US" altLang="ja-JP" dirty="0"/>
              <a:t>GRP</a:t>
            </a:r>
            <a:r>
              <a:rPr lang="ja-JP" altLang="en-US" dirty="0"/>
              <a:t>の○○</a:t>
            </a:r>
            <a:r>
              <a:rPr lang="en-US" altLang="ja-JP" dirty="0"/>
              <a:t>%</a:t>
            </a:r>
          </a:p>
        </p:txBody>
      </p:sp>
      <p:sp>
        <p:nvSpPr>
          <p:cNvPr id="46" name="テキスト ボックス 45"/>
          <p:cNvSpPr txBox="1"/>
          <p:nvPr/>
        </p:nvSpPr>
        <p:spPr>
          <a:xfrm>
            <a:off x="1813940" y="979376"/>
            <a:ext cx="1084297"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8" name="テキスト ボックス 47"/>
          <p:cNvSpPr txBox="1"/>
          <p:nvPr/>
        </p:nvSpPr>
        <p:spPr>
          <a:xfrm>
            <a:off x="5522826" y="1435149"/>
            <a:ext cx="1897521" cy="400886"/>
          </a:xfrm>
          <a:prstGeom prst="rect">
            <a:avLst/>
          </a:prstGeom>
          <a:noFill/>
          <a:ln w="19050">
            <a:solidFill>
              <a:srgbClr val="0070C0"/>
            </a:solidFill>
            <a:prstDash val="sysDash"/>
          </a:ln>
        </p:spPr>
        <p:txBody>
          <a:bodyPr wrap="square" rtlCol="0">
            <a:normAutofit/>
          </a:bodyPr>
          <a:lstStyle/>
          <a:p>
            <a:r>
              <a:rPr lang="en-US" altLang="ja-JP"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1</a:t>
            </a:r>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人当たり所得○○万円</a:t>
            </a:r>
            <a:r>
              <a:rPr lang="en-US" altLang="ja-JP"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全国平均○○万円</a:t>
            </a:r>
            <a:r>
              <a:rPr lang="en-US" altLang="ja-JP"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p:txBody>
      </p:sp>
      <p:sp>
        <p:nvSpPr>
          <p:cNvPr id="49" name="テキスト ボックス 48"/>
          <p:cNvSpPr txBox="1"/>
          <p:nvPr/>
        </p:nvSpPr>
        <p:spPr>
          <a:xfrm>
            <a:off x="5950743" y="867612"/>
            <a:ext cx="1116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en-US" altLang="ja-JP" dirty="0"/>
              <a:t>GRP</a:t>
            </a:r>
            <a:r>
              <a:rPr lang="ja-JP" altLang="en-US" dirty="0"/>
              <a:t>の○○</a:t>
            </a:r>
            <a:r>
              <a:rPr lang="en-US" altLang="ja-JP" dirty="0"/>
              <a:t>%</a:t>
            </a:r>
          </a:p>
        </p:txBody>
      </p:sp>
      <p:sp>
        <p:nvSpPr>
          <p:cNvPr id="50" name="円/楕円 49"/>
          <p:cNvSpPr/>
          <p:nvPr/>
        </p:nvSpPr>
        <p:spPr bwMode="auto">
          <a:xfrm>
            <a:off x="6101784" y="4931255"/>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テキスト ボックス 50"/>
          <p:cNvSpPr txBox="1"/>
          <p:nvPr/>
        </p:nvSpPr>
        <p:spPr>
          <a:xfrm>
            <a:off x="6673193" y="5586412"/>
            <a:ext cx="748923" cy="261610"/>
          </a:xfrm>
          <a:prstGeom prst="rect">
            <a:avLst/>
          </a:prstGeom>
          <a:solidFill>
            <a:srgbClr val="FFFF00"/>
          </a:solidFill>
        </p:spPr>
        <p:txBody>
          <a:bodyPr wrap="none" rtlCol="0">
            <a:spAutoFit/>
          </a:bodyPr>
          <a:lstStyle>
            <a:defPPr>
              <a:defRPr lang="ja-JP"/>
            </a:defPPr>
            <a:lvl1pPr>
              <a:defRPr sz="1200" b="1">
                <a:solidFill>
                  <a:srgbClr val="FF0000"/>
                </a:solidFill>
                <a:latin typeface="Meiryo UI" pitchFamily="50" charset="-128"/>
                <a:ea typeface="Meiryo UI" pitchFamily="50" charset="-128"/>
                <a:cs typeface="Meiryo UI" panose="020B0604030504040204" pitchFamily="50" charset="-128"/>
              </a:defRPr>
            </a:lvl1pPr>
          </a:lstStyle>
          <a:p>
            <a:r>
              <a:rPr lang="ja-JP" altLang="en-US" sz="1100" dirty="0"/>
              <a:t>○○億円</a:t>
            </a:r>
          </a:p>
        </p:txBody>
      </p:sp>
      <p:sp>
        <p:nvSpPr>
          <p:cNvPr id="52" name="円/楕円 51"/>
          <p:cNvSpPr/>
          <p:nvPr/>
        </p:nvSpPr>
        <p:spPr bwMode="auto">
          <a:xfrm>
            <a:off x="7077818" y="4302312"/>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3" name="テキスト ボックス 52"/>
          <p:cNvSpPr txBox="1"/>
          <p:nvPr/>
        </p:nvSpPr>
        <p:spPr>
          <a:xfrm>
            <a:off x="5713531" y="4392452"/>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54" name="テキスト ボックス 53"/>
          <p:cNvSpPr txBox="1"/>
          <p:nvPr/>
        </p:nvSpPr>
        <p:spPr>
          <a:xfrm>
            <a:off x="6287586" y="5485097"/>
            <a:ext cx="416730" cy="372252"/>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56" name="テキスト ボックス 55"/>
          <p:cNvSpPr txBox="1"/>
          <p:nvPr/>
        </p:nvSpPr>
        <p:spPr>
          <a:xfrm>
            <a:off x="5537311" y="1160398"/>
            <a:ext cx="1143262" cy="253916"/>
          </a:xfrm>
          <a:prstGeom prst="rect">
            <a:avLst/>
          </a:prstGeom>
          <a:solidFill>
            <a:srgbClr val="002060"/>
          </a:solidFill>
        </p:spPr>
        <p:txBody>
          <a:bodyPr wrap="none" rtlCol="0">
            <a:spAutoFit/>
          </a:bodyPr>
          <a:lstStyle/>
          <a:p>
            <a:r>
              <a:rPr lang="ja-JP" altLang="en-US" sz="1050" b="1" dirty="0">
                <a:solidFill>
                  <a:schemeClr val="bg1"/>
                </a:solidFill>
                <a:latin typeface="Meiryo UI" pitchFamily="50" charset="-128"/>
                <a:ea typeface="Meiryo UI" pitchFamily="50" charset="-128"/>
                <a:cs typeface="Meiryo UI" panose="020B0604030504040204" pitchFamily="50" charset="-128"/>
              </a:rPr>
              <a:t>地域住民所得</a:t>
            </a:r>
            <a:r>
              <a:rPr lang="ja-JP" altLang="en-US" sz="1050" b="1" baseline="30000" dirty="0">
                <a:solidFill>
                  <a:schemeClr val="bg1"/>
                </a:solidFill>
                <a:latin typeface="Meiryo UI" pitchFamily="50" charset="-128"/>
                <a:ea typeface="Meiryo UI" pitchFamily="50" charset="-128"/>
                <a:cs typeface="Meiryo UI" panose="020B0604030504040204" pitchFamily="50" charset="-128"/>
              </a:rPr>
              <a:t>注</a:t>
            </a:r>
            <a:r>
              <a:rPr lang="en-US" altLang="ja-JP" sz="1050" b="1" baseline="30000" dirty="0">
                <a:solidFill>
                  <a:schemeClr val="bg1"/>
                </a:solidFill>
                <a:latin typeface="Meiryo UI" pitchFamily="50" charset="-128"/>
                <a:ea typeface="Meiryo UI" pitchFamily="50" charset="-128"/>
                <a:cs typeface="Meiryo UI" panose="020B0604030504040204" pitchFamily="50" charset="-128"/>
              </a:rPr>
              <a:t>1</a:t>
            </a:r>
            <a:endParaRPr kumimoji="1" lang="ja-JP" altLang="en-US" sz="1050" b="1" baseline="30000" dirty="0">
              <a:solidFill>
                <a:schemeClr val="bg1"/>
              </a:solidFill>
              <a:latin typeface="Meiryo UI" pitchFamily="50" charset="-128"/>
              <a:ea typeface="Meiryo UI" pitchFamily="50" charset="-128"/>
              <a:cs typeface="Meiryo UI" panose="020B0604030504040204" pitchFamily="50" charset="-128"/>
            </a:endParaRPr>
          </a:p>
        </p:txBody>
      </p:sp>
      <p:sp>
        <p:nvSpPr>
          <p:cNvPr id="57" name="テキスト ボックス 56"/>
          <p:cNvSpPr txBox="1"/>
          <p:nvPr/>
        </p:nvSpPr>
        <p:spPr>
          <a:xfrm>
            <a:off x="235575" y="4912229"/>
            <a:ext cx="857927" cy="253916"/>
          </a:xfrm>
          <a:prstGeom prst="rect">
            <a:avLst/>
          </a:prstGeom>
          <a:solidFill>
            <a:srgbClr val="002060"/>
          </a:solidFill>
        </p:spPr>
        <p:txBody>
          <a:bodyPr wrap="none" rtlCol="0">
            <a:spAutoFit/>
          </a:bodyPr>
          <a:lstStyle/>
          <a:p>
            <a:r>
              <a:rPr lang="ja-JP" altLang="en-US" sz="1050" b="1" dirty="0">
                <a:solidFill>
                  <a:schemeClr val="bg1"/>
                </a:solidFill>
                <a:latin typeface="Meiryo UI" pitchFamily="50" charset="-128"/>
                <a:ea typeface="Meiryo UI" pitchFamily="50" charset="-128"/>
                <a:cs typeface="Meiryo UI" panose="020B0604030504040204" pitchFamily="50" charset="-128"/>
              </a:rPr>
              <a:t>労働生産性</a:t>
            </a:r>
            <a:endParaRPr kumimoji="1" lang="ja-JP" altLang="en-US" sz="1050" b="1" dirty="0">
              <a:solidFill>
                <a:schemeClr val="bg1"/>
              </a:solidFill>
              <a:latin typeface="Meiryo UI" pitchFamily="50" charset="-128"/>
              <a:ea typeface="Meiryo UI" pitchFamily="50" charset="-128"/>
              <a:cs typeface="Meiryo UI" panose="020B0604030504040204" pitchFamily="50" charset="-128"/>
            </a:endParaRPr>
          </a:p>
        </p:txBody>
      </p:sp>
      <p:sp>
        <p:nvSpPr>
          <p:cNvPr id="58" name="テキスト ボックス 57"/>
          <p:cNvSpPr txBox="1"/>
          <p:nvPr/>
        </p:nvSpPr>
        <p:spPr>
          <a:xfrm>
            <a:off x="2142037" y="5207086"/>
            <a:ext cx="1931405" cy="400886"/>
          </a:xfrm>
          <a:prstGeom prst="rect">
            <a:avLst/>
          </a:prstGeom>
          <a:noFill/>
          <a:ln w="19050">
            <a:solidFill>
              <a:srgbClr val="0070C0"/>
            </a:solidFill>
            <a:prstDash val="sysDash"/>
          </a:ln>
        </p:spPr>
        <p:txBody>
          <a:bodyPr wrap="square" rtlCol="0">
            <a:noAutofit/>
          </a:bodyPr>
          <a:lstStyle/>
          <a:p>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平均生産性○○百万円</a:t>
            </a:r>
            <a:r>
              <a:rPr lang="en-US" altLang="ja-JP"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p>
          <a:p>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全国平均○○百万円</a:t>
            </a:r>
            <a:r>
              <a:rPr lang="en-US" altLang="ja-JP"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endParaRPr kumimoji="1"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p:cNvSpPr/>
          <p:nvPr/>
        </p:nvSpPr>
        <p:spPr>
          <a:xfrm>
            <a:off x="2085818" y="5592807"/>
            <a:ext cx="1750800" cy="253916"/>
          </a:xfrm>
          <a:prstGeom prst="rect">
            <a:avLst/>
          </a:prstGeom>
          <a:noFill/>
        </p:spPr>
        <p:txBody>
          <a:bodyPr wrap="none">
            <a:spAutoFit/>
          </a:bodyPr>
          <a:lstStyle/>
          <a:p>
            <a:r>
              <a:rPr lang="en-US" altLang="ja-JP" sz="1050" b="1" dirty="0">
                <a:solidFill>
                  <a:srgbClr val="FF0000"/>
                </a:solidFill>
                <a:latin typeface="Meiryo UI" pitchFamily="50" charset="-128"/>
                <a:ea typeface="Meiryo UI" pitchFamily="50" charset="-128"/>
                <a:cs typeface="Meiryo UI" panose="020B0604030504040204" pitchFamily="50" charset="-128"/>
              </a:rPr>
              <a:t>(</a:t>
            </a:r>
            <a:r>
              <a:rPr lang="ja-JP" altLang="en-US" sz="1050" b="1" dirty="0">
                <a:solidFill>
                  <a:srgbClr val="FF0000"/>
                </a:solidFill>
                <a:latin typeface="Meiryo UI" pitchFamily="50" charset="-128"/>
                <a:ea typeface="Meiryo UI" pitchFamily="50" charset="-128"/>
                <a:cs typeface="Meiryo UI" panose="020B0604030504040204" pitchFamily="50" charset="-128"/>
              </a:rPr>
              <a:t>○○位</a:t>
            </a:r>
            <a:r>
              <a:rPr lang="en-US" altLang="ja-JP" sz="1050" b="1" dirty="0">
                <a:solidFill>
                  <a:srgbClr val="FF0000"/>
                </a:solidFill>
                <a:latin typeface="Meiryo UI" pitchFamily="50" charset="-128"/>
                <a:ea typeface="Meiryo UI" pitchFamily="50" charset="-128"/>
                <a:cs typeface="Meiryo UI" panose="020B0604030504040204" pitchFamily="50" charset="-128"/>
              </a:rPr>
              <a:t>/1,741</a:t>
            </a:r>
            <a:r>
              <a:rPr lang="ja-JP" altLang="en-US" sz="105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050" b="1" dirty="0">
                <a:solidFill>
                  <a:srgbClr val="FF0000"/>
                </a:solidFill>
                <a:latin typeface="Meiryo UI" pitchFamily="50" charset="-128"/>
                <a:ea typeface="Meiryo UI" pitchFamily="50" charset="-128"/>
                <a:cs typeface="Meiryo UI" panose="020B0604030504040204" pitchFamily="50" charset="-128"/>
              </a:rPr>
              <a:t>)</a:t>
            </a:r>
          </a:p>
        </p:txBody>
      </p:sp>
      <p:sp>
        <p:nvSpPr>
          <p:cNvPr id="60" name="テキスト ボックス 59"/>
          <p:cNvSpPr txBox="1"/>
          <p:nvPr/>
        </p:nvSpPr>
        <p:spPr>
          <a:xfrm>
            <a:off x="2142038" y="4907866"/>
            <a:ext cx="1154483" cy="253916"/>
          </a:xfrm>
          <a:prstGeom prst="rect">
            <a:avLst/>
          </a:prstGeom>
          <a:solidFill>
            <a:srgbClr val="002060"/>
          </a:solidFill>
        </p:spPr>
        <p:txBody>
          <a:bodyPr wrap="none" rtlCol="0">
            <a:spAutoFit/>
          </a:bodyPr>
          <a:lstStyle/>
          <a:p>
            <a:r>
              <a:rPr lang="ja-JP" altLang="en-US" sz="1050" b="1" dirty="0">
                <a:solidFill>
                  <a:schemeClr val="bg1"/>
                </a:solidFill>
                <a:latin typeface="Meiryo UI" pitchFamily="50" charset="-128"/>
                <a:ea typeface="Meiryo UI" pitchFamily="50" charset="-128"/>
                <a:cs typeface="Meiryo UI" panose="020B0604030504040204" pitchFamily="50" charset="-128"/>
              </a:rPr>
              <a:t>エネルギー生産性</a:t>
            </a:r>
            <a:endParaRPr kumimoji="1" lang="ja-JP" altLang="en-US" sz="1050" b="1" dirty="0">
              <a:solidFill>
                <a:schemeClr val="bg1"/>
              </a:solidFill>
              <a:latin typeface="Meiryo UI" pitchFamily="50" charset="-128"/>
              <a:ea typeface="Meiryo UI" pitchFamily="50" charset="-128"/>
              <a:cs typeface="Meiryo UI" panose="020B0604030504040204" pitchFamily="50" charset="-128"/>
            </a:endParaRPr>
          </a:p>
        </p:txBody>
      </p:sp>
      <p:sp>
        <p:nvSpPr>
          <p:cNvPr id="65" name="通勤矢印"/>
          <p:cNvSpPr/>
          <p:nvPr/>
        </p:nvSpPr>
        <p:spPr bwMode="auto">
          <a:xfrm rot="10800000">
            <a:off x="3443633" y="866378"/>
            <a:ext cx="542149" cy="770348"/>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テキスト ボックス 65"/>
          <p:cNvSpPr txBox="1"/>
          <p:nvPr/>
        </p:nvSpPr>
        <p:spPr>
          <a:xfrm>
            <a:off x="8199782" y="3865349"/>
            <a:ext cx="442750" cy="400110"/>
          </a:xfrm>
          <a:prstGeom prst="rect">
            <a:avLst/>
          </a:prstGeom>
          <a:noFill/>
        </p:spPr>
        <p:txBody>
          <a:bodyPr wrap="none" rtlCol="0">
            <a:spAutoFit/>
          </a:bodyPr>
          <a:lstStyle/>
          <a:p>
            <a:r>
              <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rPr>
              <a:t>○</a:t>
            </a:r>
          </a:p>
        </p:txBody>
      </p:sp>
      <p:sp>
        <p:nvSpPr>
          <p:cNvPr id="67" name="テキスト ボックス 66"/>
          <p:cNvSpPr txBox="1"/>
          <p:nvPr/>
        </p:nvSpPr>
        <p:spPr>
          <a:xfrm>
            <a:off x="7974944" y="2681262"/>
            <a:ext cx="416730" cy="372252"/>
          </a:xfrm>
          <a:prstGeom prst="rect">
            <a:avLst/>
          </a:prstGeom>
          <a:noFill/>
        </p:spPr>
        <p:txBody>
          <a:bodyPr wrap="none" rtlCol="0">
            <a:spAutoFit/>
          </a:bodyPr>
          <a:lstStyle/>
          <a:p>
            <a:r>
              <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rPr>
              <a:t>○</a:t>
            </a:r>
          </a:p>
        </p:txBody>
      </p:sp>
      <p:sp>
        <p:nvSpPr>
          <p:cNvPr id="68" name="テキスト ボックス 67"/>
          <p:cNvSpPr txBox="1"/>
          <p:nvPr/>
        </p:nvSpPr>
        <p:spPr>
          <a:xfrm>
            <a:off x="1017457" y="4829716"/>
            <a:ext cx="416730" cy="372252"/>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69" name="テキスト ボックス 68"/>
          <p:cNvSpPr txBox="1"/>
          <p:nvPr/>
        </p:nvSpPr>
        <p:spPr>
          <a:xfrm>
            <a:off x="7482254" y="2990590"/>
            <a:ext cx="1084297"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0" name="テキスト ボックス 69"/>
          <p:cNvSpPr txBox="1"/>
          <p:nvPr/>
        </p:nvSpPr>
        <p:spPr>
          <a:xfrm>
            <a:off x="7699275" y="4187178"/>
            <a:ext cx="1084297"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1" name="テキスト ボックス 70"/>
          <p:cNvSpPr txBox="1"/>
          <p:nvPr/>
        </p:nvSpPr>
        <p:spPr>
          <a:xfrm>
            <a:off x="6664057" y="5373521"/>
            <a:ext cx="1172351"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4" name="TB11"/>
          <p:cNvSpPr txBox="1"/>
          <p:nvPr/>
        </p:nvSpPr>
        <p:spPr>
          <a:xfrm>
            <a:off x="7397699" y="5079265"/>
            <a:ext cx="344264" cy="372252"/>
          </a:xfrm>
          <a:prstGeom prst="rect">
            <a:avLst/>
          </a:prstGeom>
          <a:noFill/>
        </p:spPr>
        <p:txBody>
          <a:bodyPr wrap="square" rtlCol="0">
            <a:spAutoFit/>
          </a:bodyPr>
          <a:lstStyle/>
          <a:p>
            <a:pPr algn="ctr"/>
            <a:r>
              <a:rPr kumimoji="1" lang="ja-JP" altLang="en-US" sz="1800" b="1" dirty="0">
                <a:solidFill>
                  <a:schemeClr val="accent6">
                    <a:lumMod val="75000"/>
                  </a:schemeClr>
                </a:solidFill>
                <a:latin typeface="Meiryo UI" pitchFamily="50" charset="-128"/>
                <a:ea typeface="Meiryo UI" pitchFamily="50" charset="-128"/>
              </a:rPr>
              <a:t>⑪</a:t>
            </a:r>
          </a:p>
        </p:txBody>
      </p:sp>
      <p:sp>
        <p:nvSpPr>
          <p:cNvPr id="75" name="TB10"/>
          <p:cNvSpPr txBox="1"/>
          <p:nvPr/>
        </p:nvSpPr>
        <p:spPr>
          <a:xfrm>
            <a:off x="7409286" y="3830314"/>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⑩</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76" name="TB9"/>
          <p:cNvSpPr txBox="1"/>
          <p:nvPr/>
        </p:nvSpPr>
        <p:spPr>
          <a:xfrm>
            <a:off x="7178518" y="2684489"/>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⑨</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77" name="TB8"/>
          <p:cNvSpPr txBox="1"/>
          <p:nvPr/>
        </p:nvSpPr>
        <p:spPr>
          <a:xfrm>
            <a:off x="6982000" y="1060888"/>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⑧</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80" name="TB5"/>
          <p:cNvSpPr txBox="1"/>
          <p:nvPr/>
        </p:nvSpPr>
        <p:spPr>
          <a:xfrm>
            <a:off x="1447828" y="734863"/>
            <a:ext cx="344264" cy="372252"/>
          </a:xfrm>
          <a:prstGeom prst="rect">
            <a:avLst/>
          </a:prstGeom>
          <a:noFill/>
        </p:spPr>
        <p:txBody>
          <a:bodyPr wrap="square" rtlCol="0">
            <a:spAutoFit/>
          </a:bodyPr>
          <a:lstStyle/>
          <a:p>
            <a:pPr algn="ctr"/>
            <a:r>
              <a:rPr kumimoji="1" lang="ja-JP" altLang="en-US" sz="1800" b="1" dirty="0">
                <a:solidFill>
                  <a:schemeClr val="accent6">
                    <a:lumMod val="75000"/>
                  </a:schemeClr>
                </a:solidFill>
                <a:latin typeface="Meiryo UI" pitchFamily="50" charset="-128"/>
                <a:ea typeface="Meiryo UI" pitchFamily="50" charset="-128"/>
              </a:rPr>
              <a:t>⑤</a:t>
            </a:r>
          </a:p>
        </p:txBody>
      </p:sp>
      <p:sp>
        <p:nvSpPr>
          <p:cNvPr id="81" name="TB4"/>
          <p:cNvSpPr txBox="1"/>
          <p:nvPr/>
        </p:nvSpPr>
        <p:spPr>
          <a:xfrm>
            <a:off x="3398860" y="1897717"/>
            <a:ext cx="344264" cy="372252"/>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④</a:t>
            </a:r>
          </a:p>
        </p:txBody>
      </p:sp>
      <p:sp>
        <p:nvSpPr>
          <p:cNvPr id="82" name="TB3"/>
          <p:cNvSpPr txBox="1"/>
          <p:nvPr/>
        </p:nvSpPr>
        <p:spPr>
          <a:xfrm>
            <a:off x="3570581" y="4843437"/>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③</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83" name="TB2"/>
          <p:cNvSpPr txBox="1"/>
          <p:nvPr/>
        </p:nvSpPr>
        <p:spPr>
          <a:xfrm>
            <a:off x="1336658" y="4835621"/>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②</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84" name="TB1"/>
          <p:cNvSpPr txBox="1"/>
          <p:nvPr/>
        </p:nvSpPr>
        <p:spPr>
          <a:xfrm>
            <a:off x="1066725" y="3994829"/>
            <a:ext cx="344264" cy="372252"/>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①</a:t>
            </a:r>
          </a:p>
        </p:txBody>
      </p:sp>
      <p:sp>
        <p:nvSpPr>
          <p:cNvPr id="85" name="テキスト ボックス 60"/>
          <p:cNvSpPr txBox="1"/>
          <p:nvPr/>
        </p:nvSpPr>
        <p:spPr>
          <a:xfrm>
            <a:off x="4350095" y="5290017"/>
            <a:ext cx="1084297" cy="246221"/>
          </a:xfrm>
          <a:prstGeom prst="rect">
            <a:avLst/>
          </a:prstGeom>
          <a:noFill/>
        </p:spPr>
        <p:txBody>
          <a:bodyPr wrap="square" rtlCol="0">
            <a:spAutoFit/>
          </a:bodyPr>
          <a:lstStyle/>
          <a:p>
            <a:pPr algn="ctr"/>
            <a:r>
              <a:rPr kumimoji="1" lang="en-US" altLang="ja-JP" sz="1000" b="1" dirty="0">
                <a:latin typeface="Meiryo UI" pitchFamily="50" charset="-128"/>
                <a:ea typeface="Meiryo UI" pitchFamily="50" charset="-128"/>
                <a:cs typeface="Meiryo UI" panose="020B0604030504040204" pitchFamily="50" charset="-128"/>
              </a:rPr>
              <a:t>GRP</a:t>
            </a:r>
            <a:r>
              <a:rPr kumimoji="1" lang="ja-JP" altLang="en-US" sz="1000" b="1" dirty="0">
                <a:latin typeface="Meiryo UI" pitchFamily="50" charset="-128"/>
                <a:ea typeface="Meiryo UI" pitchFamily="50" charset="-128"/>
                <a:cs typeface="Meiryo UI" panose="020B0604030504040204" pitchFamily="50" charset="-128"/>
              </a:rPr>
              <a:t>の</a:t>
            </a:r>
            <a:r>
              <a:rPr lang="ja-JP" altLang="en-US" sz="1000" b="1" dirty="0">
                <a:latin typeface="Meiryo UI" pitchFamily="50" charset="-128"/>
                <a:ea typeface="Meiryo UI" pitchFamily="50" charset="-128"/>
                <a:cs typeface="Meiryo UI" panose="020B0604030504040204" pitchFamily="50" charset="-128"/>
              </a:rPr>
              <a:t>○○</a:t>
            </a:r>
            <a:r>
              <a:rPr kumimoji="1" lang="en-US" altLang="ja-JP" sz="1000" b="1" dirty="0">
                <a:latin typeface="Meiryo UI" pitchFamily="50" charset="-128"/>
                <a:ea typeface="Meiryo UI" pitchFamily="50" charset="-128"/>
                <a:cs typeface="Meiryo UI" panose="020B0604030504040204" pitchFamily="50" charset="-128"/>
              </a:rPr>
              <a:t>%</a:t>
            </a:r>
            <a:endParaRPr kumimoji="1" lang="ja-JP" altLang="en-US" sz="1000" b="1" dirty="0">
              <a:latin typeface="Meiryo UI" pitchFamily="50" charset="-128"/>
              <a:ea typeface="Meiryo UI" pitchFamily="50" charset="-128"/>
              <a:cs typeface="Meiryo UI" panose="020B0604030504040204" pitchFamily="50" charset="-128"/>
            </a:endParaRPr>
          </a:p>
        </p:txBody>
      </p:sp>
      <p:sp>
        <p:nvSpPr>
          <p:cNvPr id="86" name="テキスト ボックス 61"/>
          <p:cNvSpPr txBox="1"/>
          <p:nvPr/>
        </p:nvSpPr>
        <p:spPr>
          <a:xfrm>
            <a:off x="4251373" y="5072238"/>
            <a:ext cx="1134842" cy="230832"/>
          </a:xfrm>
          <a:prstGeom prst="rect">
            <a:avLst/>
          </a:prstGeom>
          <a:solidFill>
            <a:srgbClr val="C9E8FF"/>
          </a:solidFill>
        </p:spPr>
        <p:txBody>
          <a:bodyPr wrap="square" rtlCol="0">
            <a:spAutoFit/>
          </a:bodyPr>
          <a:lstStyle>
            <a:defPPr>
              <a:defRPr lang="ja-JP"/>
            </a:defPPr>
            <a:lvl1pPr algn="just">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sz="900" dirty="0"/>
              <a:t>エネルギー代金</a:t>
            </a:r>
            <a:r>
              <a:rPr lang="ja-JP" altLang="en-US" sz="900" baseline="30000" dirty="0"/>
              <a:t>注</a:t>
            </a:r>
            <a:r>
              <a:rPr lang="en-US" altLang="ja-JP" baseline="30000" dirty="0"/>
              <a:t>2</a:t>
            </a:r>
            <a:endParaRPr lang="ja-JP" altLang="en-US" baseline="30000" dirty="0"/>
          </a:p>
        </p:txBody>
      </p:sp>
      <p:sp>
        <p:nvSpPr>
          <p:cNvPr id="87" name="テキスト ボックス 62"/>
          <p:cNvSpPr txBox="1"/>
          <p:nvPr/>
        </p:nvSpPr>
        <p:spPr>
          <a:xfrm>
            <a:off x="4506545" y="5495244"/>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88" name="エネルギー矢印"/>
          <p:cNvSpPr/>
          <p:nvPr/>
        </p:nvSpPr>
        <p:spPr bwMode="auto">
          <a:xfrm>
            <a:off x="5272537" y="4879022"/>
            <a:ext cx="542149" cy="736855"/>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endParaRPr lang="ja-JP" altLang="en-US" sz="1100" b="1" dirty="0">
              <a:latin typeface="Meiryo UI" panose="020B0604030504040204" pitchFamily="50" charset="-128"/>
              <a:ea typeface="Meiryo UI" panose="020B0604030504040204" pitchFamily="50" charset="-128"/>
            </a:endParaRPr>
          </a:p>
        </p:txBody>
      </p:sp>
      <p:sp>
        <p:nvSpPr>
          <p:cNvPr id="89" name="テキスト ボックス 72"/>
          <p:cNvSpPr txBox="1"/>
          <p:nvPr/>
        </p:nvSpPr>
        <p:spPr>
          <a:xfrm>
            <a:off x="4156648" y="5461423"/>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rPr>
              <a:t>○</a:t>
            </a:r>
            <a:endParaRPr lang="ja-JP" altLang="en-US" dirty="0"/>
          </a:p>
        </p:txBody>
      </p:sp>
      <p:sp>
        <p:nvSpPr>
          <p:cNvPr id="90" name="TB11"/>
          <p:cNvSpPr txBox="1"/>
          <p:nvPr/>
        </p:nvSpPr>
        <p:spPr>
          <a:xfrm>
            <a:off x="4196665" y="4742088"/>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⑫</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92" name="正方形/長方形 91"/>
          <p:cNvSpPr/>
          <p:nvPr/>
        </p:nvSpPr>
        <p:spPr bwMode="auto">
          <a:xfrm>
            <a:off x="1813940" y="767896"/>
            <a:ext cx="609918"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本社等</a:t>
            </a:r>
          </a:p>
        </p:txBody>
      </p:sp>
      <p:sp>
        <p:nvSpPr>
          <p:cNvPr id="93" name="正方形/長方形 92"/>
          <p:cNvSpPr/>
          <p:nvPr/>
        </p:nvSpPr>
        <p:spPr bwMode="auto">
          <a:xfrm>
            <a:off x="7523883" y="2788046"/>
            <a:ext cx="47438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消費</a:t>
            </a:r>
          </a:p>
        </p:txBody>
      </p:sp>
      <p:sp>
        <p:nvSpPr>
          <p:cNvPr id="94" name="正方形/長方形 93"/>
          <p:cNvSpPr/>
          <p:nvPr/>
        </p:nvSpPr>
        <p:spPr bwMode="auto">
          <a:xfrm>
            <a:off x="7762423" y="3977294"/>
            <a:ext cx="47438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投資</a:t>
            </a:r>
          </a:p>
        </p:txBody>
      </p:sp>
      <p:sp>
        <p:nvSpPr>
          <p:cNvPr id="91" name="円/楕円 90"/>
          <p:cNvSpPr/>
          <p:nvPr/>
        </p:nvSpPr>
        <p:spPr bwMode="auto">
          <a:xfrm>
            <a:off x="3367109" y="994382"/>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5" name="円/楕円 94"/>
          <p:cNvSpPr/>
          <p:nvPr/>
        </p:nvSpPr>
        <p:spPr bwMode="auto">
          <a:xfrm>
            <a:off x="4974559" y="1294040"/>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6" name="円/楕円 95"/>
          <p:cNvSpPr/>
          <p:nvPr/>
        </p:nvSpPr>
        <p:spPr bwMode="auto">
          <a:xfrm>
            <a:off x="5311992" y="5161411"/>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0" name="TB11"/>
          <p:cNvSpPr txBox="1"/>
          <p:nvPr/>
        </p:nvSpPr>
        <p:spPr>
          <a:xfrm>
            <a:off x="3862963" y="5784563"/>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⑬</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101" name="テキスト ボックス 100"/>
          <p:cNvSpPr txBox="1"/>
          <p:nvPr/>
        </p:nvSpPr>
        <p:spPr>
          <a:xfrm>
            <a:off x="4164548" y="5875530"/>
            <a:ext cx="1372763" cy="239806"/>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再エネ導入ポテンシャル</a:t>
            </a:r>
            <a:endParaRPr kumimoji="1" lang="ja-JP" altLang="en-US"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2" name="テキスト ボックス 10"/>
          <p:cNvSpPr txBox="1"/>
          <p:nvPr/>
        </p:nvSpPr>
        <p:spPr>
          <a:xfrm>
            <a:off x="5532470" y="5861212"/>
            <a:ext cx="631904"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a:t>
            </a:r>
            <a:r>
              <a:rPr lang="en-US" altLang="ja-JP" sz="1100" b="1" dirty="0">
                <a:solidFill>
                  <a:srgbClr val="FF0000"/>
                </a:solidFill>
                <a:latin typeface="Meiryo UI" pitchFamily="50" charset="-128"/>
                <a:ea typeface="Meiryo UI" pitchFamily="50" charset="-128"/>
                <a:cs typeface="Meiryo UI" panose="020B0604030504040204" pitchFamily="50" charset="-128"/>
              </a:rPr>
              <a:t>TJ</a:t>
            </a:r>
            <a:endParaRPr kumimoji="1"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103" name="正方形/長方形 31">
            <a:extLst>
              <a:ext uri="{FF2B5EF4-FFF2-40B4-BE49-F238E27FC236}">
                <a16:creationId xmlns:a16="http://schemas.microsoft.com/office/drawing/2014/main" id="{05FCF56F-ED2A-4E3D-A334-E527D01641EB}"/>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17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5028726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テキスト ボックス 16"/>
          <p:cNvSpPr txBox="1"/>
          <p:nvPr/>
        </p:nvSpPr>
        <p:spPr>
          <a:xfrm>
            <a:off x="7281226" y="633462"/>
            <a:ext cx="1836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分析内容</a:t>
            </a:r>
          </a:p>
        </p:txBody>
      </p:sp>
      <p:sp>
        <p:nvSpPr>
          <p:cNvPr id="11" name="テキスト ボックス 10"/>
          <p:cNvSpPr txBox="1"/>
          <p:nvPr/>
        </p:nvSpPr>
        <p:spPr>
          <a:xfrm>
            <a:off x="30001" y="2143385"/>
            <a:ext cx="648000" cy="20772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分</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配</a:t>
            </a:r>
            <a:endParaRPr kumimoji="1" lang="en-US" altLang="ja-JP" sz="1800" b="1" dirty="0">
              <a:solidFill>
                <a:schemeClr val="bg1"/>
              </a:solidFill>
              <a:latin typeface="Meiryo UI" pitchFamily="50" charset="-128"/>
              <a:ea typeface="Meiryo UI" pitchFamily="50" charset="-128"/>
            </a:endParaRPr>
          </a:p>
        </p:txBody>
      </p:sp>
      <p:sp>
        <p:nvSpPr>
          <p:cNvPr id="10" name="テキスト ボックス 9"/>
          <p:cNvSpPr txBox="1"/>
          <p:nvPr/>
        </p:nvSpPr>
        <p:spPr>
          <a:xfrm>
            <a:off x="695531" y="633462"/>
            <a:ext cx="6552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地域の特徴</a:t>
            </a:r>
          </a:p>
        </p:txBody>
      </p:sp>
      <p:sp>
        <p:nvSpPr>
          <p:cNvPr id="19" name="テキスト ボックス 7"/>
          <p:cNvSpPr txBox="1"/>
          <p:nvPr/>
        </p:nvSpPr>
        <p:spPr>
          <a:xfrm>
            <a:off x="30001" y="5534535"/>
            <a:ext cx="648000" cy="828000"/>
          </a:xfrm>
          <a:prstGeom prst="rect">
            <a:avLst/>
          </a:prstGeom>
          <a:solidFill>
            <a:srgbClr val="008080"/>
          </a:solidFill>
        </p:spPr>
        <p:txBody>
          <a:bodyPr vert="eaVert" wrap="square" rtlCol="0" anchor="ctr" anchorCtr="1">
            <a:normAutofit/>
          </a:bodyPr>
          <a:lstStyle/>
          <a:p>
            <a:pPr algn="ctr"/>
            <a:r>
              <a:rPr lang="ja-JP" altLang="en-US" sz="1400" b="1" dirty="0">
                <a:solidFill>
                  <a:schemeClr val="bg1"/>
                </a:solidFill>
                <a:latin typeface="Meiryo UI" pitchFamily="50" charset="-128"/>
                <a:ea typeface="Meiryo UI" pitchFamily="50" charset="-128"/>
              </a:rPr>
              <a:t>エネルギー</a:t>
            </a:r>
            <a:endParaRPr lang="en-US" altLang="ja-JP" sz="1400" b="1" dirty="0">
              <a:solidFill>
                <a:srgbClr val="008080"/>
              </a:solidFill>
              <a:latin typeface="Meiryo UI" pitchFamily="50" charset="-128"/>
              <a:ea typeface="Meiryo UI" pitchFamily="50" charset="-128"/>
            </a:endParaRPr>
          </a:p>
        </p:txBody>
      </p:sp>
      <p:sp>
        <p:nvSpPr>
          <p:cNvPr id="6" name="テキスト ボックス 5"/>
          <p:cNvSpPr txBox="1"/>
          <p:nvPr/>
        </p:nvSpPr>
        <p:spPr>
          <a:xfrm>
            <a:off x="30001" y="4247560"/>
            <a:ext cx="648000" cy="1260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支</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出</a:t>
            </a:r>
            <a:endParaRPr lang="en-US" altLang="ja-JP" sz="1800" b="1" dirty="0">
              <a:solidFill>
                <a:schemeClr val="bg1"/>
              </a:solidFill>
              <a:latin typeface="Meiryo UI" pitchFamily="50" charset="-128"/>
              <a:ea typeface="Meiryo UI" pitchFamily="50" charset="-128"/>
            </a:endParaRPr>
          </a:p>
        </p:txBody>
      </p:sp>
      <p:sp>
        <p:nvSpPr>
          <p:cNvPr id="4" name="テキスト ボックス 3"/>
          <p:cNvSpPr txBox="1"/>
          <p:nvPr/>
        </p:nvSpPr>
        <p:spPr>
          <a:xfrm>
            <a:off x="30001" y="1000410"/>
            <a:ext cx="648000" cy="1116000"/>
          </a:xfrm>
          <a:prstGeom prst="rect">
            <a:avLst/>
          </a:prstGeom>
          <a:solidFill>
            <a:srgbClr val="008080"/>
          </a:solidFill>
        </p:spPr>
        <p:txBody>
          <a:bodyPr wrap="square" rtlCol="0" anchor="ctr" anchorCtr="1">
            <a:normAutofit/>
          </a:bodyPr>
          <a:lstStyle/>
          <a:p>
            <a:pPr algn="ctr"/>
            <a:r>
              <a:rPr kumimoji="1" lang="ja-JP" altLang="en-US" sz="1800" b="1" dirty="0">
                <a:solidFill>
                  <a:schemeClr val="bg1"/>
                </a:solidFill>
                <a:latin typeface="Meiryo UI" pitchFamily="50" charset="-128"/>
                <a:ea typeface="Meiryo UI" pitchFamily="50" charset="-128"/>
              </a:rPr>
              <a:t>生産</a:t>
            </a:r>
            <a:endParaRPr kumimoji="1" lang="en-US" altLang="ja-JP" sz="1800" b="1" dirty="0">
              <a:solidFill>
                <a:schemeClr val="bg1"/>
              </a:solidFill>
              <a:latin typeface="Meiryo UI" pitchFamily="50" charset="-128"/>
              <a:ea typeface="Meiryo UI" pitchFamily="50" charset="-128"/>
            </a:endParaRPr>
          </a:p>
          <a:p>
            <a:pPr algn="ctr"/>
            <a:r>
              <a:rPr kumimoji="1" lang="ja-JP" altLang="en-US" sz="1800" b="1" dirty="0">
                <a:solidFill>
                  <a:schemeClr val="bg1"/>
                </a:solidFill>
                <a:latin typeface="Meiryo UI" pitchFamily="50" charset="-128"/>
                <a:ea typeface="Meiryo UI" pitchFamily="50" charset="-128"/>
              </a:rPr>
              <a:t>販売</a:t>
            </a:r>
          </a:p>
        </p:txBody>
      </p:sp>
      <p:sp>
        <p:nvSpPr>
          <p:cNvPr id="20" name="角丸四角形 15"/>
          <p:cNvSpPr/>
          <p:nvPr/>
        </p:nvSpPr>
        <p:spPr bwMode="auto">
          <a:xfrm>
            <a:off x="7281226" y="5446059"/>
            <a:ext cx="1836000" cy="972000"/>
          </a:xfrm>
          <a:prstGeom prst="roundRect">
            <a:avLst>
              <a:gd name="adj" fmla="val 15435"/>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エネルギー代金の支払いで住民の所得がどれだけ域外に流出しているか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地域内に再生可能エネルギーの導入ポテンシャルがどれぐらい存在するか</a:t>
            </a:r>
            <a:endParaRPr lang="en-US" altLang="ja-JP" sz="1100" b="1" dirty="0">
              <a:latin typeface="Meiryo UI" pitchFamily="50" charset="-128"/>
              <a:ea typeface="Meiryo UI" pitchFamily="50" charset="-128"/>
            </a:endParaRPr>
          </a:p>
        </p:txBody>
      </p:sp>
      <p:sp>
        <p:nvSpPr>
          <p:cNvPr id="15" name="角丸四角形 14"/>
          <p:cNvSpPr/>
          <p:nvPr/>
        </p:nvSpPr>
        <p:spPr bwMode="auto">
          <a:xfrm>
            <a:off x="7281226" y="4213904"/>
            <a:ext cx="1836000" cy="1188000"/>
          </a:xfrm>
          <a:prstGeom prst="roundRect">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地域内で稼いだ所得が地域内の消費や投資に回っているか否か</a:t>
            </a: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消費や投資が域内に流入しているか否か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移出入で所得を稼いでいるか否か</a:t>
            </a:r>
            <a:endParaRPr lang="en-US" altLang="ja-JP" sz="1100" b="1" dirty="0">
              <a:latin typeface="Meiryo UI" pitchFamily="50" charset="-128"/>
              <a:ea typeface="Meiryo UI" pitchFamily="50" charset="-128"/>
            </a:endParaRPr>
          </a:p>
        </p:txBody>
      </p:sp>
      <p:sp>
        <p:nvSpPr>
          <p:cNvPr id="14" name="角丸四角形 13"/>
          <p:cNvSpPr/>
          <p:nvPr/>
        </p:nvSpPr>
        <p:spPr bwMode="auto">
          <a:xfrm>
            <a:off x="7281226" y="2159753"/>
            <a:ext cx="1836000" cy="2009996"/>
          </a:xfrm>
          <a:prstGeom prst="roundRect">
            <a:avLst>
              <a:gd name="adj" fmla="val 8461"/>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spcAft>
                <a:spcPts val="600"/>
              </a:spcAft>
              <a:buFont typeface="Wingdings" panose="05000000000000000000" pitchFamily="2" charset="2"/>
              <a:buChar char="n"/>
            </a:pPr>
            <a:r>
              <a:rPr lang="ja-JP" altLang="en-US" sz="1100" b="1" dirty="0">
                <a:latin typeface="Meiryo UI" pitchFamily="50" charset="-128"/>
                <a:ea typeface="Meiryo UI" pitchFamily="50" charset="-128"/>
              </a:rPr>
              <a:t>生産面で稼いだ付加価値が賃金・人件費として分配され、地域住民の所得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夜間人口</a:t>
            </a:r>
            <a:r>
              <a:rPr lang="en-US" altLang="ja-JP" sz="1100" b="1" dirty="0">
                <a:latin typeface="Meiryo UI" pitchFamily="50" charset="-128"/>
                <a:ea typeface="Meiryo UI" pitchFamily="50" charset="-128"/>
              </a:rPr>
              <a:t>1</a:t>
            </a:r>
            <a:r>
              <a:rPr lang="ja-JP" altLang="en-US" sz="1100" b="1" dirty="0">
                <a:latin typeface="Meiryo UI" pitchFamily="50" charset="-128"/>
                <a:ea typeface="Meiryo UI" pitchFamily="50" charset="-128"/>
              </a:rPr>
              <a:t>人当たり所得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に繋がっているか否か</a:t>
            </a:r>
            <a:endParaRPr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本社等や域外からの通勤者に所得が流出していないか</a:t>
            </a:r>
            <a:endParaRPr kumimoji="1"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財政移転はどの程度か</a:t>
            </a:r>
          </a:p>
        </p:txBody>
      </p:sp>
      <p:sp>
        <p:nvSpPr>
          <p:cNvPr id="13" name="角丸四角形 12"/>
          <p:cNvSpPr/>
          <p:nvPr/>
        </p:nvSpPr>
        <p:spPr bwMode="auto">
          <a:xfrm>
            <a:off x="7281226" y="1008956"/>
            <a:ext cx="1836000" cy="1116000"/>
          </a:xfrm>
          <a:prstGeom prst="roundRect">
            <a:avLst>
              <a:gd name="adj" fmla="val 11808"/>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buFont typeface="Wingdings" panose="05000000000000000000" pitchFamily="2" charset="2"/>
              <a:buChar char="n"/>
            </a:pPr>
            <a:r>
              <a:rPr lang="ja-JP" altLang="en-US" sz="1100" b="1" dirty="0">
                <a:latin typeface="Meiryo UI" pitchFamily="50" charset="-128"/>
                <a:ea typeface="Meiryo UI" pitchFamily="50" charset="-128"/>
              </a:rPr>
              <a:t>域内で労働生産性とエネルギー生産性が両立できているか</a:t>
            </a:r>
            <a:endParaRPr lang="en-US" altLang="ja-JP" sz="1100" b="1" dirty="0">
              <a:latin typeface="Meiryo UI" pitchFamily="50" charset="-128"/>
              <a:ea typeface="Meiryo UI" pitchFamily="50" charset="-128"/>
            </a:endParaRPr>
          </a:p>
          <a:p>
            <a:pPr marL="171450" indent="-171450" algn="just">
              <a:buFont typeface="Wingdings" panose="05000000000000000000" pitchFamily="2" charset="2"/>
              <a:buChar char="n"/>
            </a:pPr>
            <a:r>
              <a:rPr kumimoji="1" lang="ja-JP" altLang="en-US" sz="1100" b="1" dirty="0">
                <a:latin typeface="Meiryo UI" pitchFamily="50" charset="-128"/>
                <a:ea typeface="Meiryo UI" pitchFamily="50" charset="-128"/>
              </a:rPr>
              <a:t>エネルギー生産性は、エネルギー消費１単位あたりの付加価値である</a:t>
            </a:r>
          </a:p>
        </p:txBody>
      </p:sp>
      <p:sp>
        <p:nvSpPr>
          <p:cNvPr id="21" name="TB4エネルギー"/>
          <p:cNvSpPr txBox="1"/>
          <p:nvPr/>
        </p:nvSpPr>
        <p:spPr>
          <a:xfrm>
            <a:off x="695532" y="5534535"/>
            <a:ext cx="6552000" cy="828000"/>
          </a:xfrm>
          <a:prstGeom prst="rect">
            <a:avLst/>
          </a:prstGeom>
          <a:noFill/>
          <a:ln w="12700">
            <a:solidFill>
              <a:schemeClr val="tx1"/>
            </a:solidFill>
          </a:ln>
        </p:spPr>
        <p:txBody>
          <a:bodyPr wrap="square" rtlCol="0" anchor="ctr" anchorCtr="1">
            <a:normAutofit fontScale="92500" lnSpcReduction="20000"/>
          </a:bodyPr>
          <a:lstStyle/>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○○市では、エネルギー代金が域外へ○○億円の流出</a:t>
            </a:r>
            <a:r>
              <a:rPr lang="en-US" altLang="ja-JP" sz="1400" b="1" dirty="0">
                <a:latin typeface="Meiryo UI" pitchFamily="50" charset="-128"/>
                <a:ea typeface="Meiryo UI" pitchFamily="50" charset="-128"/>
              </a:rPr>
              <a:t>(P.49)</a:t>
            </a:r>
            <a:r>
              <a:rPr lang="ja-JP" altLang="en-US" sz="1400" b="1" dirty="0">
                <a:latin typeface="Meiryo UI" pitchFamily="50" charset="-128"/>
                <a:ea typeface="Meiryo UI" pitchFamily="50" charset="-128"/>
              </a:rPr>
              <a:t>となっており、その規模は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を占めている。</a:t>
            </a:r>
          </a:p>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○○市の再生可能エネルギーの導入ポテンシャルは○○</a:t>
            </a:r>
            <a:r>
              <a:rPr lang="en-US" altLang="ja-JP" sz="1400" b="1" dirty="0">
                <a:latin typeface="Meiryo UI" pitchFamily="50" charset="-128"/>
                <a:ea typeface="Meiryo UI" pitchFamily="50" charset="-128"/>
              </a:rPr>
              <a:t>TJ(P.65)</a:t>
            </a:r>
            <a:r>
              <a:rPr lang="ja-JP" altLang="en-US" sz="1400" b="1" dirty="0">
                <a:latin typeface="Meiryo UI" pitchFamily="50" charset="-128"/>
                <a:ea typeface="Meiryo UI" pitchFamily="50" charset="-128"/>
              </a:rPr>
              <a:t>であり、地域で使用しているエネルギー</a:t>
            </a:r>
            <a:r>
              <a:rPr lang="en-US" altLang="ja-JP" sz="1400" b="1" dirty="0">
                <a:latin typeface="Meiryo UI" pitchFamily="50" charset="-128"/>
                <a:ea typeface="Meiryo UI" pitchFamily="50" charset="-128"/>
              </a:rPr>
              <a:t>(P.53)</a:t>
            </a:r>
            <a:r>
              <a:rPr lang="ja-JP" altLang="en-US" sz="1400" b="1" dirty="0">
                <a:latin typeface="Meiryo UI" pitchFamily="50" charset="-128"/>
                <a:ea typeface="Meiryo UI" pitchFamily="50" charset="-128"/>
              </a:rPr>
              <a:t>の約○○倍である</a:t>
            </a:r>
            <a:r>
              <a:rPr lang="en-US" altLang="ja-JP" sz="1400" b="1" dirty="0">
                <a:latin typeface="Meiryo UI" pitchFamily="50" charset="-128"/>
                <a:ea typeface="Meiryo UI" pitchFamily="50" charset="-128"/>
              </a:rPr>
              <a:t>(P.65)</a:t>
            </a:r>
            <a:r>
              <a:rPr lang="ja-JP" altLang="en-US" sz="1400" b="1" dirty="0">
                <a:latin typeface="Meiryo UI" pitchFamily="50" charset="-128"/>
                <a:ea typeface="Meiryo UI" pitchFamily="50" charset="-128"/>
              </a:rPr>
              <a:t>。</a:t>
            </a:r>
            <a:endParaRPr lang="en-US" altLang="ja-JP" sz="1400" b="1" dirty="0">
              <a:latin typeface="Meiryo UI" pitchFamily="50" charset="-128"/>
              <a:ea typeface="Meiryo UI" pitchFamily="50" charset="-128"/>
            </a:endParaRPr>
          </a:p>
        </p:txBody>
      </p:sp>
      <p:sp>
        <p:nvSpPr>
          <p:cNvPr id="7" name="TB3支出"/>
          <p:cNvSpPr txBox="1"/>
          <p:nvPr/>
        </p:nvSpPr>
        <p:spPr>
          <a:xfrm>
            <a:off x="695532" y="4247558"/>
            <a:ext cx="6552000" cy="1260000"/>
          </a:xfrm>
          <a:prstGeom prst="rect">
            <a:avLst/>
          </a:prstGeom>
          <a:noFill/>
          <a:ln w="12700">
            <a:solidFill>
              <a:schemeClr val="tx1"/>
            </a:solidFill>
          </a:ln>
        </p:spPr>
        <p:txBody>
          <a:bodyPr wrap="square" rtlCol="0" anchor="ctr" anchorCtr="0">
            <a:normAutofit/>
          </a:bodyPr>
          <a:lstStyle/>
          <a:p>
            <a:pPr marL="177800" indent="-177800" algn="just">
              <a:spcAft>
                <a:spcPts val="600"/>
              </a:spcAft>
              <a:buFont typeface="+mj-ea"/>
              <a:buAutoNum type="circleNumDbPlain" startAt="9"/>
            </a:pPr>
            <a:r>
              <a:rPr lang="ja-JP" altLang="en-US" sz="1300" b="1" dirty="0">
                <a:latin typeface="Meiryo UI" pitchFamily="50" charset="-128"/>
                <a:ea typeface="Meiryo UI" pitchFamily="50" charset="-128"/>
              </a:rPr>
              <a:t>○○市では買物や観光等で消費が○○億円流入</a:t>
            </a:r>
            <a:r>
              <a:rPr lang="en-US" altLang="ja-JP" sz="1300" b="1" dirty="0">
                <a:latin typeface="Meiryo UI" pitchFamily="50" charset="-128"/>
                <a:ea typeface="Meiryo UI" pitchFamily="50" charset="-128"/>
              </a:rPr>
              <a:t>(P.43)</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77800" indent="-177800" algn="just">
              <a:spcAft>
                <a:spcPts val="600"/>
              </a:spcAft>
              <a:buFont typeface="+mj-ea"/>
              <a:buAutoNum type="circleNumDbPlain" startAt="9"/>
            </a:pPr>
            <a:r>
              <a:rPr lang="ja-JP" altLang="en-US" sz="1300" b="1" dirty="0">
                <a:latin typeface="Meiryo UI" pitchFamily="50" charset="-128"/>
                <a:ea typeface="Meiryo UI" pitchFamily="50" charset="-128"/>
              </a:rPr>
              <a:t>投資は○○億円流出</a:t>
            </a:r>
            <a:r>
              <a:rPr lang="en-US" altLang="ja-JP" sz="1300" b="1" dirty="0">
                <a:latin typeface="Meiryo UI" pitchFamily="50" charset="-128"/>
                <a:ea typeface="Meiryo UI" pitchFamily="50" charset="-128"/>
              </a:rPr>
              <a:t>(P.46)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77800" indent="-177800" algn="just">
              <a:spcAft>
                <a:spcPts val="600"/>
              </a:spcAft>
              <a:buFont typeface="+mj-ea"/>
              <a:buAutoNum type="circleNumDbPlain" startAt="9"/>
            </a:pPr>
            <a:r>
              <a:rPr lang="ja-JP" altLang="en-US" sz="1300" b="1" dirty="0">
                <a:latin typeface="Meiryo UI" pitchFamily="50" charset="-128"/>
                <a:ea typeface="Meiryo UI" pitchFamily="50" charset="-128"/>
              </a:rPr>
              <a:t>経常収支では○○億円の流出</a:t>
            </a:r>
            <a:r>
              <a:rPr lang="en-US" altLang="ja-JP" sz="1300" b="1" dirty="0">
                <a:latin typeface="Meiryo UI" pitchFamily="50" charset="-128"/>
                <a:ea typeface="Meiryo UI" pitchFamily="50" charset="-128"/>
              </a:rPr>
              <a:t>(P.15)</a:t>
            </a:r>
            <a:r>
              <a:rPr lang="ja-JP" altLang="en-US" sz="1300" b="1" dirty="0">
                <a:latin typeface="Meiryo UI" pitchFamily="50" charset="-128"/>
                <a:ea typeface="Meiryo UI" pitchFamily="50" charset="-128"/>
              </a:rPr>
              <a:t>となっており、その規模は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endParaRPr lang="en-US" altLang="ja-JP" sz="1300" b="1" dirty="0">
              <a:latin typeface="Meiryo UI" pitchFamily="50" charset="-128"/>
              <a:ea typeface="Meiryo UI" pitchFamily="50" charset="-128"/>
            </a:endParaRPr>
          </a:p>
        </p:txBody>
      </p:sp>
      <p:sp>
        <p:nvSpPr>
          <p:cNvPr id="12" name="TB2分配"/>
          <p:cNvSpPr txBox="1"/>
          <p:nvPr/>
        </p:nvSpPr>
        <p:spPr>
          <a:xfrm>
            <a:off x="695532" y="2143387"/>
            <a:ext cx="6552000" cy="2077194"/>
          </a:xfrm>
          <a:prstGeom prst="rect">
            <a:avLst/>
          </a:prstGeom>
          <a:noFill/>
          <a:ln w="12700">
            <a:solidFill>
              <a:schemeClr val="tx1"/>
            </a:solidFill>
          </a:ln>
        </p:spPr>
        <p:txBody>
          <a:bodyPr wrap="square" rtlCol="0" anchor="ctr">
            <a:normAutofit/>
          </a:bodyPr>
          <a:lstStyle/>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○○市の分配は○○億円</a:t>
            </a:r>
            <a:r>
              <a:rPr lang="en-US" altLang="ja-JP" sz="1300" b="1" dirty="0">
                <a:latin typeface="Meiryo UI" pitchFamily="50" charset="-128"/>
                <a:ea typeface="Meiryo UI" pitchFamily="50" charset="-128"/>
              </a:rPr>
              <a:t>(P.35)</a:t>
            </a:r>
            <a:r>
              <a:rPr lang="ja-JP" altLang="en-US" sz="1300" b="1" dirty="0">
                <a:latin typeface="Meiryo UI" pitchFamily="50" charset="-128"/>
                <a:ea typeface="Meiryo UI" pitchFamily="50" charset="-128"/>
              </a:rPr>
              <a:t>であり、①の生産・販売○○億円よりも大きい。</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また、本社等への資金として○○億円が○○</a:t>
            </a:r>
            <a:r>
              <a:rPr lang="en-US" altLang="ja-JP" sz="1300" b="1" dirty="0">
                <a:latin typeface="Meiryo UI" pitchFamily="50" charset="-128"/>
                <a:ea typeface="Meiryo UI" pitchFamily="50" charset="-128"/>
              </a:rPr>
              <a:t>(P.36)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さらに、通勤に伴う所得として○○億円が流入</a:t>
            </a:r>
            <a:r>
              <a:rPr lang="en-US" altLang="ja-JP" sz="1300" b="1" dirty="0">
                <a:latin typeface="Meiryo UI" pitchFamily="50" charset="-128"/>
                <a:ea typeface="Meiryo UI" pitchFamily="50" charset="-128"/>
              </a:rPr>
              <a:t>(P.36)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財政移転は○○億円が流入</a:t>
            </a:r>
            <a:r>
              <a:rPr lang="en-US" altLang="ja-JP" sz="1300" b="1" dirty="0">
                <a:latin typeface="Meiryo UI" pitchFamily="50" charset="-128"/>
                <a:ea typeface="Meiryo UI" pitchFamily="50" charset="-128"/>
              </a:rPr>
              <a:t>(P.36)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その結果、○○市の</a:t>
            </a:r>
            <a:r>
              <a:rPr lang="en-US" altLang="ja-JP" sz="1300" b="1" dirty="0">
                <a:latin typeface="Meiryo UI" pitchFamily="50" charset="-128"/>
                <a:ea typeface="Meiryo UI" pitchFamily="50" charset="-128"/>
              </a:rPr>
              <a:t>1</a:t>
            </a:r>
            <a:r>
              <a:rPr lang="ja-JP" altLang="en-US" sz="1300" b="1" dirty="0">
                <a:latin typeface="Meiryo UI" pitchFamily="50" charset="-128"/>
                <a:ea typeface="Meiryo UI" pitchFamily="50" charset="-128"/>
              </a:rPr>
              <a:t>人当たり所得は○○万円</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人</a:t>
            </a:r>
            <a:r>
              <a:rPr lang="en-US" altLang="ja-JP" sz="1300" b="1" dirty="0">
                <a:latin typeface="Meiryo UI" pitchFamily="50" charset="-128"/>
                <a:ea typeface="Meiryo UI" pitchFamily="50" charset="-128"/>
              </a:rPr>
              <a:t>(P.40)</a:t>
            </a:r>
            <a:r>
              <a:rPr lang="ja-JP" altLang="en-US" sz="1300" b="1" dirty="0">
                <a:latin typeface="Meiryo UI" pitchFamily="50" charset="-128"/>
                <a:ea typeface="Meiryo UI" pitchFamily="50" charset="-128"/>
              </a:rPr>
              <a:t>と全国平均よりも高く、全国で○○位である。</a:t>
            </a:r>
            <a:endParaRPr lang="en-US" altLang="ja-JP" sz="1300" b="1" dirty="0">
              <a:latin typeface="Meiryo UI" pitchFamily="50" charset="-128"/>
              <a:ea typeface="Meiryo UI" pitchFamily="50" charset="-128"/>
            </a:endParaRPr>
          </a:p>
        </p:txBody>
      </p:sp>
      <p:sp>
        <p:nvSpPr>
          <p:cNvPr id="5" name="TB1生産"/>
          <p:cNvSpPr txBox="1"/>
          <p:nvPr/>
        </p:nvSpPr>
        <p:spPr>
          <a:xfrm>
            <a:off x="695532" y="1000410"/>
            <a:ext cx="6552000" cy="1116000"/>
          </a:xfrm>
          <a:prstGeom prst="rect">
            <a:avLst/>
          </a:prstGeom>
          <a:noFill/>
          <a:ln w="12700">
            <a:solidFill>
              <a:schemeClr val="tx1"/>
            </a:solidFill>
          </a:ln>
        </p:spPr>
        <p:txBody>
          <a:bodyPr wrap="square" rtlCol="0" anchor="ctr" anchorCtr="0">
            <a:normAutofit/>
          </a:bodyPr>
          <a:lstStyle/>
          <a:p>
            <a:pPr marL="176213" indent="-176213" algn="just">
              <a:spcAft>
                <a:spcPts val="600"/>
              </a:spcAft>
              <a:buFont typeface="+mj-ea"/>
              <a:buAutoNum type="circleNumDbPlain"/>
            </a:pPr>
            <a:r>
              <a:rPr lang="ja-JP" altLang="en-US" sz="1300" b="1" dirty="0">
                <a:latin typeface="Meiryo UI" pitchFamily="50" charset="-128"/>
                <a:ea typeface="Meiryo UI" pitchFamily="50" charset="-128"/>
              </a:rPr>
              <a:t>○○市では、○○億円</a:t>
            </a:r>
            <a:r>
              <a:rPr lang="en-US" altLang="ja-JP" sz="1300" b="1" dirty="0">
                <a:latin typeface="Meiryo UI" pitchFamily="50" charset="-128"/>
                <a:ea typeface="Meiryo UI" pitchFamily="50" charset="-128"/>
              </a:rPr>
              <a:t>(P</a:t>
            </a:r>
            <a:r>
              <a:rPr lang="en-US" altLang="ja-JP" sz="1300" b="1">
                <a:latin typeface="Meiryo UI" pitchFamily="50" charset="-128"/>
                <a:ea typeface="Meiryo UI" pitchFamily="50" charset="-128"/>
              </a:rPr>
              <a:t>.17)</a:t>
            </a:r>
            <a:r>
              <a:rPr lang="ja-JP" altLang="en-US" sz="1300" b="1" dirty="0">
                <a:latin typeface="Meiryo UI" pitchFamily="50" charset="-128"/>
                <a:ea typeface="Meiryo UI" pitchFamily="50" charset="-128"/>
              </a:rPr>
              <a:t>の付加価値を稼いでいる。</a:t>
            </a:r>
          </a:p>
          <a:p>
            <a:pPr marL="176213" indent="-176213" algn="just">
              <a:spcAft>
                <a:spcPts val="600"/>
              </a:spcAft>
              <a:buFont typeface="+mj-ea"/>
              <a:buAutoNum type="circleNumDbPlain"/>
            </a:pPr>
            <a:r>
              <a:rPr lang="ja-JP" altLang="en-US" sz="1300" b="1" dirty="0">
                <a:latin typeface="Meiryo UI" pitchFamily="50" charset="-128"/>
                <a:ea typeface="Meiryo UI" pitchFamily="50" charset="-128"/>
              </a:rPr>
              <a:t>労働生産性は○○万円</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人</a:t>
            </a:r>
            <a:r>
              <a:rPr lang="en-US" altLang="ja-JP" sz="1300" b="1" dirty="0">
                <a:latin typeface="Meiryo UI" pitchFamily="50" charset="-128"/>
                <a:ea typeface="Meiryo UI" pitchFamily="50" charset="-128"/>
              </a:rPr>
              <a:t>(P.19)</a:t>
            </a:r>
            <a:r>
              <a:rPr lang="ja-JP" altLang="en-US" sz="1300" b="1" dirty="0">
                <a:latin typeface="Meiryo UI" pitchFamily="50" charset="-128"/>
                <a:ea typeface="Meiryo UI" pitchFamily="50" charset="-128"/>
              </a:rPr>
              <a:t>と全国平均よりも低く、全国では○○位である。</a:t>
            </a:r>
          </a:p>
          <a:p>
            <a:pPr marL="176213" indent="-176213" algn="just">
              <a:spcAft>
                <a:spcPts val="600"/>
              </a:spcAft>
              <a:buFont typeface="+mj-ea"/>
              <a:buAutoNum type="circleNumDbPlain"/>
            </a:pPr>
            <a:r>
              <a:rPr lang="ja-JP" altLang="en-US" sz="1300" b="1" dirty="0">
                <a:latin typeface="Meiryo UI" pitchFamily="50" charset="-128"/>
                <a:ea typeface="Meiryo UI" pitchFamily="50" charset="-128"/>
              </a:rPr>
              <a:t>エネルギー生産性は○○百万円</a:t>
            </a:r>
            <a:r>
              <a:rPr lang="en-US" altLang="ja-JP" sz="1300" b="1" dirty="0">
                <a:latin typeface="Meiryo UI" pitchFamily="50" charset="-128"/>
                <a:ea typeface="Meiryo UI" pitchFamily="50" charset="-128"/>
              </a:rPr>
              <a:t>/TJ(P.56)</a:t>
            </a:r>
            <a:r>
              <a:rPr lang="ja-JP" altLang="en-US" sz="1300" b="1" dirty="0">
                <a:latin typeface="Meiryo UI" pitchFamily="50" charset="-128"/>
                <a:ea typeface="Meiryo UI" pitchFamily="50" charset="-128"/>
              </a:rPr>
              <a:t>と全国平均よりも低く、全国では○○位である。</a:t>
            </a:r>
            <a:endParaRPr lang="en-US" altLang="ja-JP" sz="1300" b="1" dirty="0">
              <a:latin typeface="Meiryo UI" pitchFamily="50" charset="-128"/>
              <a:ea typeface="Meiryo UI" pitchFamily="50" charset="-128"/>
            </a:endParaRPr>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a:t>循環構造</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9</a:t>
            </a:fld>
            <a:endParaRPr lang="en-US" altLang="ja-JP" dirty="0"/>
          </a:p>
        </p:txBody>
      </p:sp>
      <p:sp>
        <p:nvSpPr>
          <p:cNvPr id="18" name="正方形/長方形 17">
            <a:extLst>
              <a:ext uri="{FF2B5EF4-FFF2-40B4-BE49-F238E27FC236}">
                <a16:creationId xmlns:a16="http://schemas.microsoft.com/office/drawing/2014/main" id="{CC1F7C55-F892-E28E-35DA-D879A55FF127}"/>
              </a:ext>
            </a:extLst>
          </p:cNvPr>
          <p:cNvSpPr/>
          <p:nvPr/>
        </p:nvSpPr>
        <p:spPr>
          <a:xfrm>
            <a:off x="158400" y="6403058"/>
            <a:ext cx="3600000" cy="12311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⑪の経常収支では、</a:t>
            </a:r>
            <a:r>
              <a:rPr lang="en-US" altLang="ja-JP" sz="800" dirty="0">
                <a:latin typeface="Meiryo UI" pitchFamily="50" charset="-128"/>
                <a:ea typeface="Meiryo UI" pitchFamily="50" charset="-128"/>
              </a:rPr>
              <a:t>P.15</a:t>
            </a:r>
            <a:r>
              <a:rPr lang="ja-JP" altLang="en-US" sz="800" dirty="0">
                <a:latin typeface="Meiryo UI" pitchFamily="50" charset="-128"/>
                <a:ea typeface="Meiryo UI" pitchFamily="50" charset="-128"/>
              </a:rPr>
              <a:t>の</a:t>
            </a:r>
            <a:r>
              <a:rPr lang="zh-TW" altLang="en-US" sz="800" dirty="0">
                <a:latin typeface="Meiryo UI" pitchFamily="50" charset="-128"/>
                <a:ea typeface="Meiryo UI" pitchFamily="50" charset="-128"/>
              </a:rPr>
              <a:t>純移輸出額</a:t>
            </a:r>
            <a:r>
              <a:rPr lang="ja-JP" altLang="en-US" sz="800" dirty="0">
                <a:latin typeface="Meiryo UI" pitchFamily="50" charset="-128"/>
                <a:ea typeface="Meiryo UI" pitchFamily="50" charset="-128"/>
              </a:rPr>
              <a:t>から純輸出分を除いている。</a:t>
            </a:r>
          </a:p>
        </p:txBody>
      </p:sp>
      <p:sp>
        <p:nvSpPr>
          <p:cNvPr id="22" name="正方形/長方形 31">
            <a:extLst>
              <a:ext uri="{FF2B5EF4-FFF2-40B4-BE49-F238E27FC236}">
                <a16:creationId xmlns:a16="http://schemas.microsoft.com/office/drawing/2014/main" id="{6C7E5033-8016-403B-BD41-81FE6092E88A}"/>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17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294062098"/>
      </p:ext>
    </p:extLst>
  </p:cSld>
  <p:clrMapOvr>
    <a:masterClrMapping/>
  </p:clrMapOvr>
</p:sld>
</file>

<file path=ppt/theme/theme1.xml><?xml version="1.0" encoding="utf-8"?>
<a:theme xmlns:a="http://schemas.openxmlformats.org/drawingml/2006/main" name="Profil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noFill/>
        <a:ln w="38100" cap="flat" cmpd="sng" algn="ctr">
          <a:solidFill>
            <a:schemeClr val="folHlink"/>
          </a:solidFill>
          <a:prstDash val="solid"/>
          <a:round/>
          <a:headEnd type="none" w="med" len="med"/>
          <a:tailEnd type="none" w="med" len="med"/>
        </a:ln>
        <a:effectLst/>
      </a:spPr>
      <a:bodyPr vert="horz" wrap="none" lIns="36000" tIns="45720" rIns="36000" bIns="45720" numCol="1" rtlCol="0"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sz="1100" dirty="0" smtClean="0"/>
        </a:defPPr>
      </a:lstStyle>
    </a:spDef>
    <a:lnDef>
      <a:spPr bwMode="auto">
        <a:xfrm>
          <a:off x="0" y="0"/>
          <a:ext cx="1" cy="1"/>
        </a:xfrm>
        <a:custGeom>
          <a:avLst/>
          <a:gdLst/>
          <a:ahLst/>
          <a:cxnLst/>
          <a:rect l="0" t="0" r="0" b="0"/>
          <a:pathLst/>
        </a:custGeom>
        <a:noFill/>
        <a:ln w="38100" cap="flat" cmpd="sng" algn="ctr">
          <a:solidFill>
            <a:schemeClr val="folHlink"/>
          </a:solidFill>
          <a:prstDash val="solid"/>
          <a:round/>
          <a:headEnd type="none" w="med" len="med"/>
          <a:tailEnd type="none" w="med" len="med"/>
        </a:ln>
        <a:effectLst/>
      </a:spPr>
      <a:bodyPr vert="horz" wrap="none" lIns="36000" tIns="45720" rIns="36000" bIns="45720" numCol="1"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ja-JP" altLang="en-US" sz="1400" b="0" i="0" u="none" strike="noStrike" cap="none" normalizeH="0" baseline="0" smtClean="0">
            <a:ln>
              <a:noFill/>
            </a:ln>
            <a:solidFill>
              <a:schemeClr val="tx1"/>
            </a:solidFill>
            <a:effectLst/>
            <a:latin typeface="HGPｺﾞｼｯｸE" pitchFamily="50" charset="-128"/>
            <a:ea typeface="HGPｺﾞｼｯｸE" pitchFamily="50" charset="-128"/>
          </a:defRPr>
        </a:defPPr>
      </a:lstStyle>
    </a:lnDef>
  </a:objectDefaults>
  <a:extraClrSchemeLst>
    <a:extraClrScheme>
      <a:clrScheme name="Profile 1">
        <a:dk1>
          <a:srgbClr val="A50021"/>
        </a:dk1>
        <a:lt1>
          <a:srgbClr val="FFFFFF"/>
        </a:lt1>
        <a:dk2>
          <a:srgbClr val="800000"/>
        </a:dk2>
        <a:lt2>
          <a:srgbClr val="FFFFFF"/>
        </a:lt2>
        <a:accent1>
          <a:srgbClr val="FF9900"/>
        </a:accent1>
        <a:accent2>
          <a:srgbClr val="FF3300"/>
        </a:accent2>
        <a:accent3>
          <a:srgbClr val="C0AAAA"/>
        </a:accent3>
        <a:accent4>
          <a:srgbClr val="DADADA"/>
        </a:accent4>
        <a:accent5>
          <a:srgbClr val="FFCAAA"/>
        </a:accent5>
        <a:accent6>
          <a:srgbClr val="E72D00"/>
        </a:accent6>
        <a:hlink>
          <a:srgbClr val="FFFFCC"/>
        </a:hlink>
        <a:folHlink>
          <a:srgbClr val="FFCC99"/>
        </a:folHlink>
      </a:clrScheme>
      <a:clrMap bg1="dk2" tx1="lt1" bg2="dk1" tx2="lt2" accent1="accent1" accent2="accent2" accent3="accent3" accent4="accent4" accent5="accent5" accent6="accent6" hlink="hlink" folHlink="folHlink"/>
    </a:extraClrScheme>
    <a:extraClrScheme>
      <a:clrScheme name="Profile 2">
        <a:dk1>
          <a:srgbClr val="3C001E"/>
        </a:dk1>
        <a:lt1>
          <a:srgbClr val="FFFFFF"/>
        </a:lt1>
        <a:dk2>
          <a:srgbClr val="51072E"/>
        </a:dk2>
        <a:lt2>
          <a:srgbClr val="FFFFFF"/>
        </a:lt2>
        <a:accent1>
          <a:srgbClr val="89A38F"/>
        </a:accent1>
        <a:accent2>
          <a:srgbClr val="666699"/>
        </a:accent2>
        <a:accent3>
          <a:srgbClr val="B3AAAD"/>
        </a:accent3>
        <a:accent4>
          <a:srgbClr val="DADADA"/>
        </a:accent4>
        <a:accent5>
          <a:srgbClr val="C4CEC6"/>
        </a:accent5>
        <a:accent6>
          <a:srgbClr val="5C5C8A"/>
        </a:accent6>
        <a:hlink>
          <a:srgbClr val="808000"/>
        </a:hlink>
        <a:folHlink>
          <a:srgbClr val="666633"/>
        </a:folHlink>
      </a:clrScheme>
      <a:clrMap bg1="dk2" tx1="lt1" bg2="dk1" tx2="lt2" accent1="accent1" accent2="accent2" accent3="accent3" accent4="accent4" accent5="accent5" accent6="accent6" hlink="hlink" folHlink="folHlink"/>
    </a:extraClrScheme>
    <a:extraClrScheme>
      <a:clrScheme name="Profile 3">
        <a:dk1>
          <a:srgbClr val="333333"/>
        </a:dk1>
        <a:lt1>
          <a:srgbClr val="FFFFFF"/>
        </a:lt1>
        <a:dk2>
          <a:srgbClr val="000000"/>
        </a:dk2>
        <a:lt2>
          <a:srgbClr val="FFFFFF"/>
        </a:lt2>
        <a:accent1>
          <a:srgbClr val="3399FF"/>
        </a:accent1>
        <a:accent2>
          <a:srgbClr val="CC0000"/>
        </a:accent2>
        <a:accent3>
          <a:srgbClr val="AAAAAA"/>
        </a:accent3>
        <a:accent4>
          <a:srgbClr val="DADADA"/>
        </a:accent4>
        <a:accent5>
          <a:srgbClr val="ADCAFF"/>
        </a:accent5>
        <a:accent6>
          <a:srgbClr val="B90000"/>
        </a:accent6>
        <a:hlink>
          <a:srgbClr val="666699"/>
        </a:hlink>
        <a:folHlink>
          <a:srgbClr val="6600CC"/>
        </a:folHlink>
      </a:clrScheme>
      <a:clrMap bg1="dk2" tx1="lt1" bg2="dk1" tx2="lt2" accent1="accent1" accent2="accent2" accent3="accent3" accent4="accent4" accent5="accent5" accent6="accent6" hlink="hlink" folHlink="folHlink"/>
    </a:extraClrScheme>
    <a:extraClrScheme>
      <a:clrScheme name="Profile 4">
        <a:dk1>
          <a:srgbClr val="4B3D1B"/>
        </a:dk1>
        <a:lt1>
          <a:srgbClr val="FFFFFF"/>
        </a:lt1>
        <a:dk2>
          <a:srgbClr val="330000"/>
        </a:dk2>
        <a:lt2>
          <a:srgbClr val="FFFFFF"/>
        </a:lt2>
        <a:accent1>
          <a:srgbClr val="CC9900"/>
        </a:accent1>
        <a:accent2>
          <a:srgbClr val="CC6600"/>
        </a:accent2>
        <a:accent3>
          <a:srgbClr val="ADAAAA"/>
        </a:accent3>
        <a:accent4>
          <a:srgbClr val="DADADA"/>
        </a:accent4>
        <a:accent5>
          <a:srgbClr val="E2CAAA"/>
        </a:accent5>
        <a:accent6>
          <a:srgbClr val="B95C00"/>
        </a:accent6>
        <a:hlink>
          <a:srgbClr val="666699"/>
        </a:hlink>
        <a:folHlink>
          <a:srgbClr val="CCCC00"/>
        </a:folHlink>
      </a:clrScheme>
      <a:clrMap bg1="dk2" tx1="lt1" bg2="dk1" tx2="lt2" accent1="accent1" accent2="accent2" accent3="accent3" accent4="accent4" accent5="accent5" accent6="accent6" hlink="hlink" folHlink="folHlink"/>
    </a:extraClrScheme>
    <a:extraClrScheme>
      <a:clrScheme name="Profile 5">
        <a:dk1>
          <a:srgbClr val="006666"/>
        </a:dk1>
        <a:lt1>
          <a:srgbClr val="FFFFFF"/>
        </a:lt1>
        <a:dk2>
          <a:srgbClr val="003366"/>
        </a:dk2>
        <a:lt2>
          <a:srgbClr val="FFFFFF"/>
        </a:lt2>
        <a:accent1>
          <a:srgbClr val="0099CC"/>
        </a:accent1>
        <a:accent2>
          <a:srgbClr val="6666FF"/>
        </a:accent2>
        <a:accent3>
          <a:srgbClr val="AAADB8"/>
        </a:accent3>
        <a:accent4>
          <a:srgbClr val="DADADA"/>
        </a:accent4>
        <a:accent5>
          <a:srgbClr val="AACAE2"/>
        </a:accent5>
        <a:accent6>
          <a:srgbClr val="5C5CE7"/>
        </a:accent6>
        <a:hlink>
          <a:srgbClr val="FFFFCC"/>
        </a:hlink>
        <a:folHlink>
          <a:srgbClr val="FFCC00"/>
        </a:folHlink>
      </a:clrScheme>
      <a:clrMap bg1="dk2" tx1="lt1" bg2="dk1" tx2="lt2" accent1="accent1" accent2="accent2" accent3="accent3" accent4="accent4" accent5="accent5" accent6="accent6" hlink="hlink" folHlink="folHlink"/>
    </a:extraClrScheme>
    <a:extraClrScheme>
      <a:clrScheme name="Profile 6">
        <a:dk1>
          <a:srgbClr val="003366"/>
        </a:dk1>
        <a:lt1>
          <a:srgbClr val="FFFFFF"/>
        </a:lt1>
        <a:dk2>
          <a:srgbClr val="006666"/>
        </a:dk2>
        <a:lt2>
          <a:srgbClr val="FFFFFF"/>
        </a:lt2>
        <a:accent1>
          <a:srgbClr val="6699FF"/>
        </a:accent1>
        <a:accent2>
          <a:srgbClr val="00CCFF"/>
        </a:accent2>
        <a:accent3>
          <a:srgbClr val="AAB8B8"/>
        </a:accent3>
        <a:accent4>
          <a:srgbClr val="DADADA"/>
        </a:accent4>
        <a:accent5>
          <a:srgbClr val="B8CAFF"/>
        </a:accent5>
        <a:accent6>
          <a:srgbClr val="00B9E7"/>
        </a:accent6>
        <a:hlink>
          <a:srgbClr val="FFFFCC"/>
        </a:hlink>
        <a:folHlink>
          <a:srgbClr val="33CCCC"/>
        </a:folHlink>
      </a:clrScheme>
      <a:clrMap bg1="dk2" tx1="lt1" bg2="dk1" tx2="lt2" accent1="accent1" accent2="accent2" accent3="accent3" accent4="accent4" accent5="accent5" accent6="accent6" hlink="hlink" folHlink="folHlink"/>
    </a:extraClrScheme>
    <a:extraClrScheme>
      <a:clrScheme name="Profile 7">
        <a:dk1>
          <a:srgbClr val="000000"/>
        </a:dk1>
        <a:lt1>
          <a:srgbClr val="619CB1"/>
        </a:lt1>
        <a:dk2>
          <a:srgbClr val="FFFFFF"/>
        </a:dk2>
        <a:lt2>
          <a:srgbClr val="4E899E"/>
        </a:lt2>
        <a:accent1>
          <a:srgbClr val="FFCC00"/>
        </a:accent1>
        <a:accent2>
          <a:srgbClr val="B6523E"/>
        </a:accent2>
        <a:accent3>
          <a:srgbClr val="B7CBD5"/>
        </a:accent3>
        <a:accent4>
          <a:srgbClr val="000000"/>
        </a:accent4>
        <a:accent5>
          <a:srgbClr val="FFE2AA"/>
        </a:accent5>
        <a:accent6>
          <a:srgbClr val="A54937"/>
        </a:accent6>
        <a:hlink>
          <a:srgbClr val="99CC00"/>
        </a:hlink>
        <a:folHlink>
          <a:srgbClr val="666699"/>
        </a:folHlink>
      </a:clrScheme>
      <a:clrMap bg1="lt1" tx1="dk1" bg2="lt2" tx2="dk2" accent1="accent1" accent2="accent2" accent3="accent3" accent4="accent4" accent5="accent5" accent6="accent6" hlink="hlink" folHlink="folHlink"/>
    </a:extraClrScheme>
    <a:extraClrScheme>
      <a:clrScheme name="Profile 8">
        <a:dk1>
          <a:srgbClr val="598600"/>
        </a:dk1>
        <a:lt1>
          <a:srgbClr val="FFFFFF"/>
        </a:lt1>
        <a:dk2>
          <a:srgbClr val="336600"/>
        </a:dk2>
        <a:lt2>
          <a:srgbClr val="FFFFFF"/>
        </a:lt2>
        <a:accent1>
          <a:srgbClr val="33CC33"/>
        </a:accent1>
        <a:accent2>
          <a:srgbClr val="99CC00"/>
        </a:accent2>
        <a:accent3>
          <a:srgbClr val="ADB8AA"/>
        </a:accent3>
        <a:accent4>
          <a:srgbClr val="DADADA"/>
        </a:accent4>
        <a:accent5>
          <a:srgbClr val="ADE2AD"/>
        </a:accent5>
        <a:accent6>
          <a:srgbClr val="8AB900"/>
        </a:accent6>
        <a:hlink>
          <a:srgbClr val="FFCC00"/>
        </a:hlink>
        <a:folHlink>
          <a:srgbClr val="FFFF99"/>
        </a:folHlink>
      </a:clrScheme>
      <a:clrMap bg1="dk2" tx1="lt1" bg2="dk1" tx2="lt2" accent1="accent1" accent2="accent2" accent3="accent3" accent4="accent4" accent5="accent5" accent6="accent6" hlink="hlink" folHlink="folHlink"/>
    </a:extraClrScheme>
    <a:extraClrScheme>
      <a:clrScheme name="Profile 9">
        <a:dk1>
          <a:srgbClr val="000000"/>
        </a:dk1>
        <a:lt1>
          <a:srgbClr val="FFFFFF"/>
        </a:lt1>
        <a:dk2>
          <a:srgbClr val="000000"/>
        </a:dk2>
        <a:lt2>
          <a:srgbClr val="DDDDDD"/>
        </a:lt2>
        <a:accent1>
          <a:srgbClr val="A3B2C1"/>
        </a:accent1>
        <a:accent2>
          <a:srgbClr val="CC0000"/>
        </a:accent2>
        <a:accent3>
          <a:srgbClr val="FFFFFF"/>
        </a:accent3>
        <a:accent4>
          <a:srgbClr val="000000"/>
        </a:accent4>
        <a:accent5>
          <a:srgbClr val="CED5DD"/>
        </a:accent5>
        <a:accent6>
          <a:srgbClr val="B90000"/>
        </a:accent6>
        <a:hlink>
          <a:srgbClr val="336699"/>
        </a:hlink>
        <a:folHlink>
          <a:srgbClr val="00336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DECF94CF360A8344B4E88EB6C212422C" ma:contentTypeVersion="13" ma:contentTypeDescription="新しいドキュメントを作成します。" ma:contentTypeScope="" ma:versionID="a2c24460a730c3ab13e028caffc26803">
  <xsd:schema xmlns:xsd="http://www.w3.org/2001/XMLSchema" xmlns:xs="http://www.w3.org/2001/XMLSchema" xmlns:p="http://schemas.microsoft.com/office/2006/metadata/properties" xmlns:ns2="b9620526-75f8-4246-9115-2dabd408206d" xmlns:ns3="342acbb0-541b-4276-89c5-a733474b62ab" targetNamespace="http://schemas.microsoft.com/office/2006/metadata/properties" ma:root="true" ma:fieldsID="d99f60a325796d18b3f1a45e599dad9f" ns2:_="" ns3:_="">
    <xsd:import namespace="b9620526-75f8-4246-9115-2dabd408206d"/>
    <xsd:import namespace="342acbb0-541b-4276-89c5-a733474b62ab"/>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GenerationTime" minOccurs="0"/>
                <xsd:element ref="ns2:MediaServiceEventHashCode" minOccurs="0"/>
                <xsd:element ref="ns2:MediaLengthInSeconds" minOccurs="0"/>
                <xsd:element ref="ns2:MediaServiceBillingMetadata" minOccurs="0"/>
                <xsd:element ref="ns2:MediaServiceDateTaken" minOccurs="0"/>
                <xsd:element ref="ns2:lcf76f155ced4ddcb4097134ff3c332f" minOccurs="0"/>
                <xsd:element ref="ns3:TaxCatchAll" minOccurs="0"/>
                <xsd:element ref="ns2:MediaServiceLocation"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620526-75f8-4246-9115-2dabd408206d"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GenerationTime" ma:index="11" nillable="true" ma:displayName="MediaServiceGenerationTime" ma:hidden="true" ma:internalName="MediaServiceGenerationTime"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LengthInSeconds" ma:index="13" nillable="true" ma:displayName="MediaLengthInSeconds" ma:hidden="true" ma:internalName="MediaLengthInSeconds" ma:readOnly="true">
      <xsd:simpleType>
        <xsd:restriction base="dms:Unknown"/>
      </xsd:simpleType>
    </xsd:element>
    <xsd:element name="MediaServiceBillingMetadata" ma:index="14" nillable="true" ma:displayName="MediaServiceBillingMetadata" ma:hidden="true" ma:internalName="MediaServiceBillingMetadata" ma:readOnly="true">
      <xsd:simpleType>
        <xsd:restriction base="dms:Note"/>
      </xsd:simpleType>
    </xsd:element>
    <xsd:element name="MediaServiceDateTaken" ma:index="15" nillable="true" ma:displayName="MediaServiceDateTaken" ma:description="" ma:hidden="true" ma:indexed="true" ma:internalName="MediaServiceDateTaken" ma:readOnly="true">
      <xsd:simpleType>
        <xsd:restriction base="dms:Text"/>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1e1c6816-2a4f-4461-93c7-8dd281d6228d" ma:termSetId="09814cd3-568e-fe90-9814-8d621ff8fb84" ma:anchorId="fba54fb3-c3e1-fe81-a776-ca4b69148c4d" ma:open="true" ma:isKeyword="false">
      <xsd:complexType>
        <xsd:sequence>
          <xsd:element ref="pc:Terms" minOccurs="0" maxOccurs="1"/>
        </xsd:sequence>
      </xsd:complexType>
    </xsd:element>
    <xsd:element name="MediaServiceLocation" ma:index="19" nillable="true" ma:displayName="Location" ma:description="" ma:indexed="true" ma:internalName="MediaServiceLocation" ma:readOnly="true">
      <xsd:simpleType>
        <xsd:restriction base="dms:Text"/>
      </xsd:simpleType>
    </xsd:element>
    <xsd:element name="MediaServiceOCR" ma:index="20"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342acbb0-541b-4276-89c5-a733474b62ab"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ef4c2804-4a76-45a6-ae04-3c1080f8cb84}" ma:internalName="TaxCatchAll" ma:showField="CatchAllData" ma:web="342acbb0-541b-4276-89c5-a733474b62ab">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342acbb0-541b-4276-89c5-a733474b62ab" xsi:nil="true"/>
    <lcf76f155ced4ddcb4097134ff3c332f xmlns="b9620526-75f8-4246-9115-2dabd408206d">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F9DC7D4C-A376-41CE-AB39-F5A3A4CD4FF0}"/>
</file>

<file path=customXml/itemProps2.xml><?xml version="1.0" encoding="utf-8"?>
<ds:datastoreItem xmlns:ds="http://schemas.openxmlformats.org/officeDocument/2006/customXml" ds:itemID="{6F166F24-417D-4190-8D3C-F7B486D6D24C}"/>
</file>

<file path=customXml/itemProps3.xml><?xml version="1.0" encoding="utf-8"?>
<ds:datastoreItem xmlns:ds="http://schemas.openxmlformats.org/officeDocument/2006/customXml" ds:itemID="{4AD48589-F4AD-4E70-981A-8575EFC1170E}"/>
</file>

<file path=docProps/app.xml><?xml version="1.0" encoding="utf-8"?>
<Properties xmlns="http://schemas.openxmlformats.org/officeDocument/2006/extended-properties" xmlns:vt="http://schemas.openxmlformats.org/officeDocument/2006/docPropsVTypes">
  <Template/>
  <TotalTime>0</TotalTime>
  <Words>16289</Words>
  <Application>Microsoft Office PowerPoint</Application>
  <PresentationFormat>画面に合わせる (4:3)</PresentationFormat>
  <Paragraphs>1249</Paragraphs>
  <Slides>71</Slides>
  <Notes>4</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71</vt:i4>
      </vt:variant>
    </vt:vector>
  </HeadingPairs>
  <TitlesOfParts>
    <vt:vector size="81" baseType="lpstr">
      <vt:lpstr>HGPｺﾞｼｯｸE</vt:lpstr>
      <vt:lpstr>HGP創英角ｺﾞｼｯｸUB</vt:lpstr>
      <vt:lpstr>Meiryo UI</vt:lpstr>
      <vt:lpstr>ＭＳ Ｐゴシック</vt:lpstr>
      <vt:lpstr>ＭＳ ゴシック</vt:lpstr>
      <vt:lpstr>Arial</vt:lpstr>
      <vt:lpstr>Tahoma</vt:lpstr>
      <vt:lpstr>Verdana</vt:lpstr>
      <vt:lpstr>Wingdings</vt:lpstr>
      <vt:lpstr>Profile</vt:lpstr>
      <vt:lpstr>○○市の地域経済循環分析</vt:lpstr>
      <vt:lpstr>PowerPoint プレゼンテーション</vt:lpstr>
      <vt:lpstr>目次</vt:lpstr>
      <vt:lpstr>PowerPoint プレゼンテーション</vt:lpstr>
      <vt:lpstr>本DBの38産業について</vt:lpstr>
      <vt:lpstr>同規模地域の分類について</vt:lpstr>
      <vt:lpstr>PowerPoint プレゼンテーション</vt:lpstr>
      <vt:lpstr>地域の所得循環構造</vt:lpstr>
      <vt:lpstr>地域の所得循環構造</vt:lpstr>
      <vt:lpstr>PowerPoint プレゼンテーション</vt:lpstr>
      <vt:lpstr>２－１．売上（生産額）の分析</vt:lpstr>
      <vt:lpstr>（１）地域の中で規模の大きい産業は何か①：産業別生産額</vt:lpstr>
      <vt:lpstr>（１）地域の中で規模の大きい産業は何か②：産業別生産額構成比</vt:lpstr>
      <vt:lpstr>（２）地域の中で得意な産業は何か：産業別修正特化係数</vt:lpstr>
      <vt:lpstr>（３）域外から所得を獲得している産業は何か：産業別純移輸出額</vt:lpstr>
      <vt:lpstr>２－２．粗利益（付加価値）の分析</vt:lpstr>
      <vt:lpstr>（１）地域で所得(付加価値)を稼いでいる産業は何か①：産業別付加価値額</vt:lpstr>
      <vt:lpstr>（１）地域で所得(付加価値)を稼いでいる産業は何か②：産業別付加価値構成比</vt:lpstr>
      <vt:lpstr>（２）地域の産業の稼ぐ力(1人当たり付加価値額)：第1次・2次・3次別</vt:lpstr>
      <vt:lpstr>（２）地域の産業の稼ぐ力(1人当たり付加価値額)：第1次・2次産業</vt:lpstr>
      <vt:lpstr>（２）地域の産業の稼ぐ力(1人当たり付加価値額)：第3次産業</vt:lpstr>
      <vt:lpstr>２－３．賃金・人件費(雇用者所得)の分析</vt:lpstr>
      <vt:lpstr>（１）住民の生活を支えている産業は何か①：産業別雇用者所得</vt:lpstr>
      <vt:lpstr>（１）住民の生活を支えている産業は何か②:産業別雇用者所得構成比</vt:lpstr>
      <vt:lpstr>（２）地域の産業の従業者1人当たり雇用者所得</vt:lpstr>
      <vt:lpstr>２－４． 企業取引(産業間取引構造)の分析</vt:lpstr>
      <vt:lpstr>（１）地域の産業構造について①：影響力係数と感応度係数</vt:lpstr>
      <vt:lpstr>（２）地域の産業構造について②：生産誘発効果</vt:lpstr>
      <vt:lpstr>（３）地域の主要な取引構造について</vt:lpstr>
      <vt:lpstr>（４）第1次産業に着目した取引構造について①：農業</vt:lpstr>
      <vt:lpstr>（４）第1次産業に着目した取引構造について②：林業</vt:lpstr>
      <vt:lpstr>（４）第1次産業に着目した取引構造について②：水産業</vt:lpstr>
      <vt:lpstr>PowerPoint プレゼンテーション</vt:lpstr>
      <vt:lpstr>３－１．所得の流出入の分析</vt:lpstr>
      <vt:lpstr>（１）地域住民に所得が分配されているか</vt:lpstr>
      <vt:lpstr>（２）所得の流出額</vt:lpstr>
      <vt:lpstr>（３）所得の流出率</vt:lpstr>
      <vt:lpstr>３－２．1人当たり所得水準の分析</vt:lpstr>
      <vt:lpstr>（１）1人当たり雇用者所得の水準</vt:lpstr>
      <vt:lpstr>（２）住民1人当たり所得の水準</vt:lpstr>
      <vt:lpstr>PowerPoint プレゼンテーション</vt:lpstr>
      <vt:lpstr>４－１．消費の分析</vt:lpstr>
      <vt:lpstr>（１）住民の所得が地域内で消費されているか</vt:lpstr>
      <vt:lpstr>（２）1人当たりの消費水準の分析</vt:lpstr>
      <vt:lpstr>４－２．投資の分析</vt:lpstr>
      <vt:lpstr>（１）地域内に投資需要があるか</vt:lpstr>
      <vt:lpstr>（２）1人当たりの投資水準の分析</vt:lpstr>
      <vt:lpstr>４－３．エネルギー収支の分析</vt:lpstr>
      <vt:lpstr>エネルギー収支の分析</vt:lpstr>
      <vt:lpstr>PowerPoint プレゼンテーション</vt:lpstr>
      <vt:lpstr>エネルギーの分析における23産業について</vt:lpstr>
      <vt:lpstr>５－１．エネルギー消費量の分析</vt:lpstr>
      <vt:lpstr>（１）産業別エネルギー消費量</vt:lpstr>
      <vt:lpstr>（２）産業別エネルギー消費量構成比</vt:lpstr>
      <vt:lpstr>５－２．エネルギー生産性の分析</vt:lpstr>
      <vt:lpstr>（１）エネルギー生産性①：第1次・2次・3次別</vt:lpstr>
      <vt:lpstr>（２）エネルギー生産性②：第1次・2次産業</vt:lpstr>
      <vt:lpstr>（３）エネルギー生産性③：第3次産業</vt:lpstr>
      <vt:lpstr>５－３．CO2排出量の分析</vt:lpstr>
      <vt:lpstr>（１）CO2排出量：部門別</vt:lpstr>
      <vt:lpstr>（２）1人当たりCO2排出量①：産業部門</vt:lpstr>
      <vt:lpstr>（２）1人当たりCO2排出量②：民生部門</vt:lpstr>
      <vt:lpstr>（２）1人当たりCO2排出量③：運輸部門</vt:lpstr>
      <vt:lpstr>５－４. 再生可能エネルギー導入ポテンシャル</vt:lpstr>
      <vt:lpstr>再生可能エネルギー導入ポテンシャル</vt:lpstr>
      <vt:lpstr>PowerPoint プレゼンテーション</vt:lpstr>
      <vt:lpstr>（１）基礎的な指標の推移</vt:lpstr>
      <vt:lpstr>（２）人口①：現在の人口規模と将来動向</vt:lpstr>
      <vt:lpstr>（３）人口②：現在と将来の年齢別の人口構成</vt:lpstr>
      <vt:lpstr>（４）就業者の規模</vt:lpstr>
      <vt:lpstr>（５）夜間人口1人当たり就業者数（職住比）</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2025-12-01T07:26:30Z</dcterms:created>
  <dcterms:modified xsi:type="dcterms:W3CDTF">2025-12-01T07:26:53Z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0x010100DECF94CF360A8344B4E88EB6C212422C</vt:lpwstr>
  </property>
</Properties>
</file>