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48" d="100"/>
          <a:sy n="148" d="100"/>
        </p:scale>
        <p:origin x="402" y="12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2026</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a:t>
            </a:r>
            <a:r>
              <a:rPr lang="ja-JP" altLang="en-US" sz="1800" b="1">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【2015</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Ver9.1</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(2015</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807E370F-ABC7-4738-AD2F-77B90FB5FBD6}"/>
              </a:ext>
            </a:extLst>
          </p:cNvPr>
          <p:cNvSpPr txBox="1"/>
          <p:nvPr/>
        </p:nvSpPr>
        <p:spPr>
          <a:xfrm>
            <a:off x="683382" y="3943627"/>
            <a:ext cx="6480000" cy="2616101"/>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28</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a:latin typeface="Meiryo UI" pitchFamily="50" charset="-128"/>
                <a:ea typeface="Meiryo UI" pitchFamily="50" charset="-128"/>
              </a:rPr>
              <a:t>年の</a:t>
            </a:r>
            <a:r>
              <a:rPr lang="ja-JP" altLang="en-US" sz="1200" b="1" dirty="0">
                <a:latin typeface="Meiryo UI" pitchFamily="50" charset="-128"/>
                <a:ea typeface="Meiryo UI" pitchFamily="50" charset="-128"/>
              </a:rPr>
              <a:t>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FE7705D3-9E5F-CAA3-31A9-5788E3710B69}"/>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a:t>
            </a:r>
            <a:r>
              <a:rPr lang="ja-JP" altLang="en-US" sz="800">
                <a:latin typeface="Meiryo UI" pitchFamily="50" charset="-128"/>
                <a:ea typeface="Meiryo UI" pitchFamily="50" charset="-128"/>
              </a:rPr>
              <a:t>調査」より</a:t>
            </a:r>
            <a:r>
              <a:rPr lang="ja-JP" altLang="en-US" sz="800" dirty="0">
                <a:latin typeface="Meiryo UI" pitchFamily="50" charset="-128"/>
                <a:ea typeface="Meiryo UI" pitchFamily="50" charset="-128"/>
              </a:rPr>
              <a:t>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a:latin typeface="Meiryo UI" pitchFamily="50" charset="-128"/>
                <a:ea typeface="Meiryo UI" pitchFamily="50" charset="-128"/>
              </a:rPr>
              <a:t>2015</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0280"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6739"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20259"/>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6" name="テキスト ボックス 15"/>
          <p:cNvSpPr txBox="1"/>
          <p:nvPr/>
        </p:nvSpPr>
        <p:spPr>
          <a:xfrm>
            <a:off x="6874184" y="520259"/>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65401"/>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18676"/>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23329"/>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43612"/>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59000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30592"/>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54633"/>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32602"/>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22094"/>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59000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498528"/>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1" name="消費矢印"/>
          <p:cNvSpPr/>
          <p:nvPr/>
        </p:nvSpPr>
        <p:spPr bwMode="auto">
          <a:xfrm rot="13472663">
            <a:off x="6769222" y="3055596"/>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774996"/>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079766"/>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27548"/>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3832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39820"/>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369815"/>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29487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55519"/>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62527"/>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3" name="テキスト ボックス 32"/>
          <p:cNvSpPr txBox="1"/>
          <p:nvPr/>
        </p:nvSpPr>
        <p:spPr>
          <a:xfrm>
            <a:off x="5271121" y="83185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6327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178519"/>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31898"/>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796040"/>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172409"/>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60611"/>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776248"/>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34686"/>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27548"/>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37715"/>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49441"/>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4718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02953"/>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45374" y="835416"/>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1" name="テキスト ボックス 50"/>
          <p:cNvSpPr txBox="1"/>
          <p:nvPr/>
        </p:nvSpPr>
        <p:spPr>
          <a:xfrm>
            <a:off x="6673193" y="5554216"/>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3" name="テキスト ボックス 52"/>
          <p:cNvSpPr txBox="1"/>
          <p:nvPr/>
        </p:nvSpPr>
        <p:spPr>
          <a:xfrm>
            <a:off x="5713531" y="4360256"/>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52901"/>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28202"/>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880033"/>
            <a:ext cx="1008609"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174890"/>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60611"/>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875670"/>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34182"/>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33153"/>
            <a:ext cx="442750" cy="400110"/>
          </a:xfrm>
          <a:prstGeom prst="rect">
            <a:avLst/>
          </a:prstGeom>
          <a:noFill/>
        </p:spPr>
        <p:txBody>
          <a:bodyPr wrap="none" rtlCol="0">
            <a:spAutoFit/>
          </a:bodyPr>
          <a:lstStyle/>
          <a:p>
            <a:r>
              <a:rPr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49066"/>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184879" y="4797520"/>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482254" y="2958394"/>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54982"/>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41325"/>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47069"/>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79811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5229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28692"/>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02667"/>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65521"/>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1124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504080" y="4803425"/>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62633"/>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32065"/>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14286"/>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37292"/>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9" name="テキスト ボックス 72"/>
          <p:cNvSpPr txBox="1"/>
          <p:nvPr/>
        </p:nvSpPr>
        <p:spPr>
          <a:xfrm>
            <a:off x="4156648" y="5403471"/>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196665" y="4684136"/>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35700"/>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55850"/>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45098"/>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100" name="TB11"/>
          <p:cNvSpPr txBox="1"/>
          <p:nvPr/>
        </p:nvSpPr>
        <p:spPr>
          <a:xfrm>
            <a:off x="3862963" y="572661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17578"/>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03260"/>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投資矢印">
            <a:extLst>
              <a:ext uri="{FF2B5EF4-FFF2-40B4-BE49-F238E27FC236}">
                <a16:creationId xmlns:a16="http://schemas.microsoft.com/office/drawing/2014/main" id="{2230C205-B66B-D019-3561-2F27D42A7EB7}"/>
              </a:ext>
            </a:extLst>
          </p:cNvPr>
          <p:cNvSpPr/>
          <p:nvPr/>
        </p:nvSpPr>
        <p:spPr bwMode="auto">
          <a:xfrm rot="16200000">
            <a:off x="7019939" y="3937691"/>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20" name="エネルギー矢印">
            <a:extLst>
              <a:ext uri="{FF2B5EF4-FFF2-40B4-BE49-F238E27FC236}">
                <a16:creationId xmlns:a16="http://schemas.microsoft.com/office/drawing/2014/main" id="{D08B7741-A046-90FA-B486-8825C5368440}"/>
              </a:ext>
            </a:extLst>
          </p:cNvPr>
          <p:cNvSpPr/>
          <p:nvPr/>
        </p:nvSpPr>
        <p:spPr bwMode="auto">
          <a:xfrm>
            <a:off x="5272537" y="4821070"/>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4" name="円/楕円 13"/>
          <p:cNvSpPr/>
          <p:nvPr/>
        </p:nvSpPr>
        <p:spPr bwMode="auto">
          <a:xfrm>
            <a:off x="2851006" y="1329083"/>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円/楕円 31"/>
          <p:cNvSpPr/>
          <p:nvPr/>
        </p:nvSpPr>
        <p:spPr bwMode="auto">
          <a:xfrm>
            <a:off x="6931184" y="3309963"/>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円/楕円 49"/>
          <p:cNvSpPr/>
          <p:nvPr/>
        </p:nvSpPr>
        <p:spPr bwMode="auto">
          <a:xfrm>
            <a:off x="6101784" y="48990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円/楕円 51"/>
          <p:cNvSpPr/>
          <p:nvPr/>
        </p:nvSpPr>
        <p:spPr bwMode="auto">
          <a:xfrm>
            <a:off x="7077818" y="427011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1" name="円/楕円 90"/>
          <p:cNvSpPr/>
          <p:nvPr/>
        </p:nvSpPr>
        <p:spPr bwMode="auto">
          <a:xfrm>
            <a:off x="3367109" y="96218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618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034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F5BCD4E8-0007-78B3-CD0F-C66307680CEE}"/>
              </a:ext>
            </a:extLst>
          </p:cNvPr>
          <p:cNvSpPr/>
          <p:nvPr/>
        </p:nvSpPr>
        <p:spPr>
          <a:xfrm>
            <a:off x="261826" y="6068513"/>
            <a:ext cx="8640000"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21" name="正方形/長方形 20">
            <a:extLst>
              <a:ext uri="{FF2B5EF4-FFF2-40B4-BE49-F238E27FC236}">
                <a16:creationId xmlns:a16="http://schemas.microsoft.com/office/drawing/2014/main" id="{84DE2CFF-2B8F-6E51-EE45-47BF70D18F9E}"/>
              </a:ext>
            </a:extLst>
          </p:cNvPr>
          <p:cNvSpPr/>
          <p:nvPr/>
        </p:nvSpPr>
        <p:spPr>
          <a:xfrm>
            <a:off x="158658"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FD56169-1B95-4515-B45F-9AB033488F79}"/>
</file>

<file path=customXml/itemProps2.xml><?xml version="1.0" encoding="utf-8"?>
<ds:datastoreItem xmlns:ds="http://schemas.openxmlformats.org/officeDocument/2006/customXml" ds:itemID="{5E57B7A1-2077-4688-BD92-054F88E8471E}"/>
</file>

<file path=customXml/itemProps3.xml><?xml version="1.0" encoding="utf-8"?>
<ds:datastoreItem xmlns:ds="http://schemas.openxmlformats.org/officeDocument/2006/customXml" ds:itemID="{79F16558-8992-43D4-AE29-EE7E6E2E1ACF}"/>
</file>

<file path=docProps/app.xml><?xml version="1.0" encoding="utf-8"?>
<Properties xmlns="http://schemas.openxmlformats.org/officeDocument/2006/extended-properties" xmlns:vt="http://schemas.openxmlformats.org/officeDocument/2006/docPropsVTypes">
  <Template/>
  <TotalTime>0</TotalTime>
  <Words>16372</Words>
  <Application>Microsoft Office PowerPoint</Application>
  <PresentationFormat>画面に合わせる (4:3)</PresentationFormat>
  <Paragraphs>1251</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2026-01-05T13:12:33Z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