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9" r:id="rId1"/>
  </p:sldMasterIdLst>
  <p:notesMasterIdLst>
    <p:notesMasterId r:id="rId50"/>
  </p:notesMasterIdLst>
  <p:handoutMasterIdLst>
    <p:handoutMasterId r:id="rId51"/>
  </p:handoutMasterIdLst>
  <p:sldIdLst>
    <p:sldId id="1876" r:id="rId2"/>
    <p:sldId id="1555" r:id="rId3"/>
    <p:sldId id="3125" r:id="rId4"/>
    <p:sldId id="1532" r:id="rId5"/>
    <p:sldId id="3121" r:id="rId6"/>
    <p:sldId id="3157" r:id="rId7"/>
    <p:sldId id="3141" r:id="rId8"/>
    <p:sldId id="3142" r:id="rId9"/>
    <p:sldId id="1945" r:id="rId10"/>
    <p:sldId id="3119" r:id="rId11"/>
    <p:sldId id="3116" r:id="rId12"/>
    <p:sldId id="3117" r:id="rId13"/>
    <p:sldId id="3143" r:id="rId14"/>
    <p:sldId id="3144" r:id="rId15"/>
    <p:sldId id="3145" r:id="rId16"/>
    <p:sldId id="3146" r:id="rId17"/>
    <p:sldId id="3147" r:id="rId18"/>
    <p:sldId id="3148" r:id="rId19"/>
    <p:sldId id="1946" r:id="rId20"/>
    <p:sldId id="3112" r:id="rId21"/>
    <p:sldId id="3149" r:id="rId22"/>
    <p:sldId id="3158" r:id="rId23"/>
    <p:sldId id="3150" r:id="rId24"/>
    <p:sldId id="3151" r:id="rId25"/>
    <p:sldId id="1947" r:id="rId26"/>
    <p:sldId id="3115" r:id="rId27"/>
    <p:sldId id="3152" r:id="rId28"/>
    <p:sldId id="3153" r:id="rId29"/>
    <p:sldId id="3154" r:id="rId30"/>
    <p:sldId id="3156" r:id="rId31"/>
    <p:sldId id="3155" r:id="rId32"/>
    <p:sldId id="3161" r:id="rId33"/>
    <p:sldId id="3122" r:id="rId34"/>
    <p:sldId id="1539" r:id="rId35"/>
    <p:sldId id="3130" r:id="rId36"/>
    <p:sldId id="3135" r:id="rId37"/>
    <p:sldId id="3136" r:id="rId38"/>
    <p:sldId id="3137" r:id="rId39"/>
    <p:sldId id="3120" r:id="rId40"/>
    <p:sldId id="1887" r:id="rId41"/>
    <p:sldId id="1885" r:id="rId42"/>
    <p:sldId id="1556" r:id="rId43"/>
    <p:sldId id="3138" r:id="rId44"/>
    <p:sldId id="3139" r:id="rId45"/>
    <p:sldId id="3140" r:id="rId46"/>
    <p:sldId id="3107" r:id="rId47"/>
    <p:sldId id="3109" r:id="rId48"/>
    <p:sldId id="1930" r:id="rId49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44546A"/>
    <a:srgbClr val="009999"/>
    <a:srgbClr val="E1ECF7"/>
    <a:srgbClr val="D2E2F2"/>
    <a:srgbClr val="EBF2F9"/>
    <a:srgbClr val="F3F7FB"/>
    <a:srgbClr val="F6FBFC"/>
    <a:srgbClr val="75DD75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86424" autoAdjust="0"/>
  </p:normalViewPr>
  <p:slideViewPr>
    <p:cSldViewPr snapToGrid="0">
      <p:cViewPr varScale="1">
        <p:scale>
          <a:sx n="156" d="100"/>
          <a:sy n="156" d="100"/>
        </p:scale>
        <p:origin x="192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9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032"/>
    </p:cViewPr>
  </p:sorterViewPr>
  <p:notesViewPr>
    <p:cSldViewPr snapToGrid="0">
      <p:cViewPr varScale="1">
        <p:scale>
          <a:sx n="90" d="100"/>
          <a:sy n="90" d="100"/>
        </p:scale>
        <p:origin x="-3756" y="-108"/>
      </p:cViewPr>
      <p:guideLst>
        <p:guide orient="horz" pos="3131"/>
        <p:guide pos="2145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D50D208-1B19-45DE-ABFD-9787C11CBF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08241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30" y="4721237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361620E-6F95-41EB-B32D-1E8CFB5BE0F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486990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FBA12-C8DD-46D3-A1E2-48A685F88CC4}" type="slidenum">
              <a:rPr lang="en-US" altLang="ja-JP" smtClean="0"/>
              <a:pPr/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15608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3830" y="1"/>
            <a:ext cx="7772400" cy="49305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/>
            </a:lvl1pPr>
          </a:lstStyle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0"/>
            <a:ext cx="9144000" cy="5105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 dirty="0"/>
            </a:lvl1pPr>
          </a:lstStyle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4746" y="901627"/>
            <a:ext cx="9038769" cy="1223612"/>
          </a:xfrm>
          <a:prstGeom prst="rect">
            <a:avLst/>
          </a:prstGeom>
          <a:ln w="28575">
            <a:solidFill>
              <a:srgbClr val="002060"/>
            </a:solidFill>
          </a:ln>
        </p:spPr>
        <p:txBody>
          <a:bodyPr/>
          <a:lstStyle>
            <a:lvl1pPr marL="180000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1pPr>
            <a:lvl2pPr marL="4460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l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p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▪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›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9144000" cy="4953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89682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8400" y="0"/>
            <a:ext cx="8928000" cy="493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lang="ja-JP" altLang="en-US" sz="24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</a:lstStyle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50293C-E57C-4135-98AA-40E1ED9DD18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0725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8750" y="1"/>
            <a:ext cx="8100000" cy="49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33124" name="AutoShape 4"/>
          <p:cNvSpPr>
            <a:spLocks noChangeArrowheads="1"/>
          </p:cNvSpPr>
          <p:nvPr/>
        </p:nvSpPr>
        <p:spPr bwMode="auto">
          <a:xfrm>
            <a:off x="152400" y="499228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9999"/>
          </a:solidFill>
          <a:ln w="9525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kumimoji="0" lang="ja-JP" altLang="en-US" sz="2400" b="1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9" name="直線コネクタ 8"/>
          <p:cNvCxnSpPr/>
          <p:nvPr/>
        </p:nvCxnSpPr>
        <p:spPr bwMode="auto">
          <a:xfrm>
            <a:off x="152400" y="6547102"/>
            <a:ext cx="8928000" cy="0"/>
          </a:xfrm>
          <a:prstGeom prst="line">
            <a:avLst/>
          </a:prstGeom>
          <a:solidFill>
            <a:schemeClr val="accent2"/>
          </a:solidFill>
          <a:ln w="9525">
            <a:solidFill>
              <a:srgbClr val="009999"/>
            </a:solidFill>
            <a:round/>
            <a:headEnd/>
            <a:tailEnd/>
          </a:ln>
        </p:spPr>
      </p:cxnSp>
      <p:pic>
        <p:nvPicPr>
          <p:cNvPr id="7" name="Picture 3" descr="\\Vmi-fs12\共通\ロゴマーク\新ロゴ（20130401以降）\和文\グループマーク＋社名ロゴ.jpg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847" y="6554739"/>
            <a:ext cx="1505742" cy="303261"/>
          </a:xfrm>
          <a:prstGeom prst="rect">
            <a:avLst/>
          </a:prstGeom>
          <a:noFill/>
        </p:spPr>
      </p:pic>
      <p:pic>
        <p:nvPicPr>
          <p:cNvPr id="10" name="Picture 5" descr="環境省：Ministry of the Environment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631" y="6529864"/>
            <a:ext cx="883444" cy="32813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ja-JP" altLang="en-US" sz="2400" b="1" dirty="0">
          <a:solidFill>
            <a:srgbClr val="1F497D"/>
          </a:solidFill>
          <a:latin typeface="Meiryo UI" pitchFamily="50" charset="-128"/>
          <a:ea typeface="Meiryo UI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chiikijunkan.env.go.jp/manabu/bunseki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1"/>
          <p:cNvSpPr txBox="1">
            <a:spLocks/>
          </p:cNvSpPr>
          <p:nvPr/>
        </p:nvSpPr>
        <p:spPr bwMode="auto">
          <a:xfrm>
            <a:off x="0" y="1790700"/>
            <a:ext cx="9144000" cy="1584000"/>
          </a:xfrm>
          <a:prstGeom prst="rect">
            <a:avLst/>
          </a:prstGeom>
          <a:solidFill>
            <a:srgbClr val="0099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 dirty="0">
                <a:solidFill>
                  <a:srgbClr val="1F497D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ja-JP" altLang="en-US" sz="4000" dirty="0">
                <a:solidFill>
                  <a:schemeClr val="bg1"/>
                </a:solidFill>
                <a:cs typeface="+mn-cs"/>
              </a:rPr>
              <a:t>地域経済循環分析</a:t>
            </a:r>
            <a:endParaRPr lang="en-US" altLang="ja-JP" sz="4000" dirty="0">
              <a:solidFill>
                <a:schemeClr val="bg1"/>
              </a:solidFill>
              <a:cs typeface="+mn-cs"/>
            </a:endParaRPr>
          </a:p>
          <a:p>
            <a:pPr algn="ctr">
              <a:spcAft>
                <a:spcPts val="600"/>
              </a:spcAft>
            </a:pP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  <a:r>
              <a:rPr lang="ja-JP" altLang="en-US" sz="2800" dirty="0">
                <a:solidFill>
                  <a:schemeClr val="bg1"/>
                </a:solidFill>
                <a:cs typeface="+mn-cs"/>
              </a:rPr>
              <a:t>各年版地域経済循環分析自動作成ツール　演習ブック</a:t>
            </a: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</a:p>
        </p:txBody>
      </p:sp>
      <p:sp>
        <p:nvSpPr>
          <p:cNvPr id="10" name="タイトル 4"/>
          <p:cNvSpPr txBox="1">
            <a:spLocks/>
          </p:cNvSpPr>
          <p:nvPr/>
        </p:nvSpPr>
        <p:spPr bwMode="auto">
          <a:xfrm>
            <a:off x="3235474" y="465611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2025</a:t>
            </a:r>
            <a:r>
              <a:rPr lang="ja-JP" altLang="en-US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年〇月〇日</a:t>
            </a:r>
            <a:endParaRPr lang="en-US" altLang="ja-JP" b="1" dirty="0">
              <a:solidFill>
                <a:schemeClr val="accent1">
                  <a:lumMod val="50000"/>
                </a:schemeClr>
              </a:solidFill>
              <a:latin typeface="Meiryo UI" pitchFamily="50" charset="-128"/>
              <a:ea typeface="Meiryo UI" pitchFamily="50" charset="-128"/>
            </a:endParaRPr>
          </a:p>
        </p:txBody>
      </p:sp>
      <p:pic>
        <p:nvPicPr>
          <p:cNvPr id="12" name="Picture 3" descr="\\Vmi-fs12\共通\ロゴマーク\新ロゴ（20130401以降）\和文\グループマーク＋社名ロ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2346" y="5379916"/>
            <a:ext cx="2681190" cy="540000"/>
          </a:xfrm>
          <a:prstGeom prst="rect">
            <a:avLst/>
          </a:prstGeom>
          <a:noFill/>
        </p:spPr>
      </p:pic>
      <p:pic>
        <p:nvPicPr>
          <p:cNvPr id="14" name="Picture 5" descr="環境省：Ministry of the Environme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3005" y="5330658"/>
            <a:ext cx="1689815" cy="627647"/>
          </a:xfrm>
          <a:prstGeom prst="rect">
            <a:avLst/>
          </a:prstGeom>
          <a:noFill/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B07CDBD-C958-440D-BF4B-A24607AEAF06}"/>
              </a:ext>
            </a:extLst>
          </p:cNvPr>
          <p:cNvSpPr txBox="1"/>
          <p:nvPr/>
        </p:nvSpPr>
        <p:spPr>
          <a:xfrm>
            <a:off x="3011057" y="3475516"/>
            <a:ext cx="312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【</a:t>
            </a:r>
            <a:r>
              <a:rPr lang="ja-JP" altLang="en-US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○○市区町村</a:t>
            </a:r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】</a:t>
            </a:r>
            <a:endParaRPr kumimoji="1" lang="ja-JP" altLang="en-US" sz="3200" b="1" dirty="0">
              <a:solidFill>
                <a:srgbClr val="44546A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タイトル 4">
            <a:extLst>
              <a:ext uri="{FF2B5EF4-FFF2-40B4-BE49-F238E27FC236}">
                <a16:creationId xmlns:a16="http://schemas.microsoft.com/office/drawing/2014/main" id="{8692546C-BCB8-42AB-93B2-BFFCC606CEF8}"/>
              </a:ext>
            </a:extLst>
          </p:cNvPr>
          <p:cNvSpPr txBox="1">
            <a:spLocks/>
          </p:cNvSpPr>
          <p:nvPr/>
        </p:nvSpPr>
        <p:spPr bwMode="auto">
          <a:xfrm>
            <a:off x="3257418" y="385376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Ver3.0</a:t>
            </a:r>
          </a:p>
        </p:txBody>
      </p:sp>
    </p:spTree>
    <p:extLst>
      <p:ext uri="{BB962C8B-B14F-4D97-AF65-F5344CB8AC3E}">
        <p14:creationId xmlns:p14="http://schemas.microsoft.com/office/powerpoint/2010/main" val="3190204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現状分析：生産面①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10</a:t>
            </a:fld>
            <a:endParaRPr lang="ja-JP" altLang="en-US" dirty="0"/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194D51E2-B509-4514-8A0A-699665F55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" y="1155573"/>
            <a:ext cx="8893810" cy="4124935"/>
          </a:xfrm>
          <a:prstGeom prst="roundRect">
            <a:avLst>
              <a:gd name="adj" fmla="val 8404"/>
            </a:avLst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0" tIns="324000" rIns="0" bIns="144000" rtlCol="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競争力（生産性）が高い産業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得意な産業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一般に競争力（生産性）が高い産業が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地域外に依存せず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地域の中で産業クラスターを形成すること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が、地域経済の向上の近道である。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⇒ 逆に、それができていないと地域の生産面の課題となる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１．この分析のために、まず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地域の産業構造の特徴を把握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２．次に、それらをもとに、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生産面の課題を把握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D6B1626-522C-4E12-9F44-373AE041F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5573"/>
            <a:ext cx="900000" cy="900000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</p:spTree>
    <p:extLst>
      <p:ext uri="{BB962C8B-B14F-4D97-AF65-F5344CB8AC3E}">
        <p14:creationId xmlns:p14="http://schemas.microsoft.com/office/powerpoint/2010/main" val="3759335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BF17F490-BD88-4890-A235-3000CDBBE8FB}"/>
              </a:ext>
            </a:extLst>
          </p:cNvPr>
          <p:cNvSpPr txBox="1"/>
          <p:nvPr/>
        </p:nvSpPr>
        <p:spPr>
          <a:xfrm>
            <a:off x="360945" y="1165735"/>
            <a:ext cx="8783055" cy="69940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競争力の高い産業</a:t>
            </a:r>
            <a:r>
              <a:rPr lang="ja-JP" altLang="en-US" b="0" dirty="0">
                <a:solidFill>
                  <a:srgbClr val="009999"/>
                </a:solidFill>
              </a:rPr>
              <a:t>：付加価値シェアがあり（</a:t>
            </a:r>
            <a:r>
              <a:rPr lang="en-US" altLang="ja-JP" b="0" dirty="0">
                <a:solidFill>
                  <a:srgbClr val="009999"/>
                </a:solidFill>
              </a:rPr>
              <a:t>1.0%</a:t>
            </a:r>
            <a:r>
              <a:rPr lang="ja-JP" altLang="en-US" b="0" dirty="0">
                <a:solidFill>
                  <a:srgbClr val="009999"/>
                </a:solidFill>
              </a:rPr>
              <a:t>以上もしくは全国平均よりも高い）、かつ、労働生産性が全国平均よりも高い産業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現状分析：生産面②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11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24161" y="755169"/>
            <a:ext cx="322748" cy="5721831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36000" tIns="0" rIns="36000" bIns="0" rtlCol="0" anchor="ctr">
            <a:noAutofit/>
          </a:bodyPr>
          <a:lstStyle/>
          <a:p>
            <a:pPr algn="ctr"/>
            <a:r>
              <a:rPr kumimoji="1" lang="ja-JP" altLang="en-US" b="1" kern="2400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１　地域の産業構造の特徴を把握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D81AC69-F288-4C15-87BC-E008F2400237}"/>
              </a:ext>
            </a:extLst>
          </p:cNvPr>
          <p:cNvSpPr txBox="1"/>
          <p:nvPr/>
        </p:nvSpPr>
        <p:spPr>
          <a:xfrm>
            <a:off x="360945" y="755170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（１）競争力の高い産業を抽出する（本資料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60947" y="2822454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（２）得意な産業を抽出する（本資料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15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DDFADDA-94EA-4CB5-8F6F-19A7E31295AD}"/>
              </a:ext>
            </a:extLst>
          </p:cNvPr>
          <p:cNvSpPr txBox="1"/>
          <p:nvPr/>
        </p:nvSpPr>
        <p:spPr>
          <a:xfrm>
            <a:off x="360946" y="4689963"/>
            <a:ext cx="8783053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（３）一般に競争力の高い産業を把握する（本資料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0BA1323-4FB3-4539-883A-57C8F720ADA1}"/>
              </a:ext>
            </a:extLst>
          </p:cNvPr>
          <p:cNvGrpSpPr/>
          <p:nvPr/>
        </p:nvGrpSpPr>
        <p:grpSpPr>
          <a:xfrm>
            <a:off x="360945" y="5114185"/>
            <a:ext cx="8783055" cy="699404"/>
            <a:chOff x="360945" y="5152285"/>
            <a:chExt cx="8783055" cy="699404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E8CBCAC4-B5E1-4C18-A036-E4B0550B44E0}"/>
                </a:ext>
              </a:extLst>
            </p:cNvPr>
            <p:cNvSpPr txBox="1"/>
            <p:nvPr/>
          </p:nvSpPr>
          <p:spPr>
            <a:xfrm>
              <a:off x="360945" y="5152285"/>
              <a:ext cx="8783055" cy="69940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793875" indent="-1793875" algn="l">
                <a:spcAft>
                  <a:spcPts val="600"/>
                </a:spcAft>
              </a:pPr>
              <a:r>
                <a:rPr lang="ja-JP" altLang="en-US" dirty="0">
                  <a:solidFill>
                    <a:srgbClr val="FF0000"/>
                  </a:solidFill>
                </a:rPr>
                <a:t>一般に競争力の高い産業</a:t>
              </a:r>
              <a:r>
                <a:rPr lang="ja-JP" altLang="en-US" b="0" dirty="0">
                  <a:solidFill>
                    <a:srgbClr val="009999"/>
                  </a:solidFill>
                </a:rPr>
                <a:t>：加工組立型製造業　　、知識集約型</a:t>
              </a:r>
              <a:r>
                <a:rPr lang="en-US" altLang="ja-JP" b="0" dirty="0">
                  <a:solidFill>
                    <a:srgbClr val="009999"/>
                  </a:solidFill>
                </a:rPr>
                <a:t>3</a:t>
              </a:r>
              <a:r>
                <a:rPr lang="ja-JP" altLang="en-US" b="0" dirty="0">
                  <a:solidFill>
                    <a:srgbClr val="009999"/>
                  </a:solidFill>
                </a:rPr>
                <a:t>次産業　　</a:t>
              </a:r>
              <a:br>
                <a:rPr lang="en-US" altLang="ja-JP" b="0" dirty="0">
                  <a:solidFill>
                    <a:srgbClr val="009999"/>
                  </a:solidFill>
                </a:rPr>
              </a:br>
              <a:r>
                <a:rPr lang="ja-JP" altLang="en-US" b="0" dirty="0">
                  <a:solidFill>
                    <a:srgbClr val="009999"/>
                  </a:solidFill>
                </a:rPr>
                <a:t>　　　　　（詳細は</a:t>
              </a:r>
              <a:r>
                <a:rPr lang="en-US" altLang="ja-JP" b="0" dirty="0">
                  <a:solidFill>
                    <a:srgbClr val="009999"/>
                  </a:solidFill>
                </a:rPr>
                <a:t>48</a:t>
              </a:r>
              <a:r>
                <a:rPr lang="ja-JP" altLang="en-US" b="0" dirty="0">
                  <a:solidFill>
                    <a:srgbClr val="009999"/>
                  </a:solidFill>
                </a:rPr>
                <a:t>スライド参照）</a:t>
              </a:r>
              <a:endParaRPr lang="en-US" altLang="ja-JP" b="0" dirty="0">
                <a:solidFill>
                  <a:srgbClr val="009999"/>
                </a:solidFill>
              </a:endParaRPr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CA96B0BA-6976-4C1B-8CAC-8D4CD51DFF92}"/>
                </a:ext>
              </a:extLst>
            </p:cNvPr>
            <p:cNvSpPr txBox="1"/>
            <p:nvPr/>
          </p:nvSpPr>
          <p:spPr>
            <a:xfrm>
              <a:off x="4998039" y="5248863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AD835C96-BABE-4A04-A632-E253583A3C33}"/>
                </a:ext>
              </a:extLst>
            </p:cNvPr>
            <p:cNvSpPr txBox="1"/>
            <p:nvPr/>
          </p:nvSpPr>
          <p:spPr>
            <a:xfrm>
              <a:off x="7422909" y="5248863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039643E2-4B6D-475C-9A0B-252D15569E63}"/>
              </a:ext>
            </a:extLst>
          </p:cNvPr>
          <p:cNvSpPr txBox="1"/>
          <p:nvPr/>
        </p:nvSpPr>
        <p:spPr>
          <a:xfrm>
            <a:off x="360945" y="3179928"/>
            <a:ext cx="8783055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03388" indent="-1703388"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得意な産業</a:t>
            </a:r>
            <a:r>
              <a:rPr lang="ja-JP" altLang="en-US" b="0" dirty="0">
                <a:solidFill>
                  <a:srgbClr val="009999"/>
                </a:solidFill>
              </a:rPr>
              <a:t>：修正特化係数が</a:t>
            </a:r>
            <a:r>
              <a:rPr lang="en-US" altLang="ja-JP" b="0" dirty="0">
                <a:solidFill>
                  <a:srgbClr val="009999"/>
                </a:solidFill>
              </a:rPr>
              <a:t>1.0</a:t>
            </a:r>
            <a:r>
              <a:rPr lang="ja-JP" altLang="en-US" b="0" dirty="0">
                <a:solidFill>
                  <a:srgbClr val="009999"/>
                </a:solidFill>
              </a:rPr>
              <a:t>以上であるが、競争力が低い（　　以外）産業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416D84AA-C376-40F4-A014-B3467427148B}"/>
              </a:ext>
            </a:extLst>
          </p:cNvPr>
          <p:cNvSpPr/>
          <p:nvPr/>
        </p:nvSpPr>
        <p:spPr bwMode="auto">
          <a:xfrm>
            <a:off x="6634300" y="327661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1D982A23-A216-40F4-8A06-75AD7F047153}"/>
              </a:ext>
            </a:extLst>
          </p:cNvPr>
          <p:cNvGrpSpPr/>
          <p:nvPr/>
        </p:nvGrpSpPr>
        <p:grpSpPr>
          <a:xfrm>
            <a:off x="1612472" y="3696490"/>
            <a:ext cx="5520690" cy="853292"/>
            <a:chOff x="-4693919" y="4133826"/>
            <a:chExt cx="5520690" cy="853292"/>
          </a:xfrm>
        </p:grpSpPr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FA787B07-4602-4D60-9667-2AC505E62629}"/>
                </a:ext>
              </a:extLst>
            </p:cNvPr>
            <p:cNvSpPr txBox="1"/>
            <p:nvPr/>
          </p:nvSpPr>
          <p:spPr>
            <a:xfrm>
              <a:off x="-4693919" y="4133826"/>
              <a:ext cx="5520690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16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0F41FFC3-D719-45AD-BE20-8B8A0A3C0AF2}"/>
                </a:ext>
              </a:extLst>
            </p:cNvPr>
            <p:cNvSpPr/>
            <p:nvPr/>
          </p:nvSpPr>
          <p:spPr bwMode="auto">
            <a:xfrm>
              <a:off x="-4212540" y="4222432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BCA6F91B-FC35-4BEA-AFED-3A5E652846C9}"/>
                </a:ext>
              </a:extLst>
            </p:cNvPr>
            <p:cNvSpPr/>
            <p:nvPr/>
          </p:nvSpPr>
          <p:spPr bwMode="auto">
            <a:xfrm>
              <a:off x="-4212540" y="4643186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</p:grp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C55A4CDF-5CEE-4CDA-A646-E05FFDCF1D35}"/>
              </a:ext>
            </a:extLst>
          </p:cNvPr>
          <p:cNvSpPr txBox="1"/>
          <p:nvPr/>
        </p:nvSpPr>
        <p:spPr>
          <a:xfrm>
            <a:off x="1242060" y="6005715"/>
            <a:ext cx="4508227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どんな産業が地域にあるか把握しておく。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5180674-A0E5-4886-AF78-88B2E160FB93}"/>
              </a:ext>
            </a:extLst>
          </p:cNvPr>
          <p:cNvGrpSpPr/>
          <p:nvPr/>
        </p:nvGrpSpPr>
        <p:grpSpPr>
          <a:xfrm>
            <a:off x="1626508" y="1831669"/>
            <a:ext cx="5454015" cy="853292"/>
            <a:chOff x="2049781" y="1701696"/>
            <a:chExt cx="5454015" cy="853292"/>
          </a:xfrm>
        </p:grpSpPr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D3BE151F-AE61-4CA8-905C-4B8B478B7B27}"/>
                </a:ext>
              </a:extLst>
            </p:cNvPr>
            <p:cNvSpPr txBox="1"/>
            <p:nvPr/>
          </p:nvSpPr>
          <p:spPr>
            <a:xfrm>
              <a:off x="2049781" y="1701696"/>
              <a:ext cx="5454015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15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02A187E2-585D-4D37-9076-30A124E52F83}"/>
                </a:ext>
              </a:extLst>
            </p:cNvPr>
            <p:cNvSpPr/>
            <p:nvPr/>
          </p:nvSpPr>
          <p:spPr bwMode="auto">
            <a:xfrm>
              <a:off x="2531160" y="1788661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A3A2C866-36C8-4371-97A3-1B1D481615FF}"/>
                </a:ext>
              </a:extLst>
            </p:cNvPr>
            <p:cNvSpPr/>
            <p:nvPr/>
          </p:nvSpPr>
          <p:spPr bwMode="auto">
            <a:xfrm>
              <a:off x="2531160" y="2216188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2F3780-3C57-41D3-83D4-691167C63D7A}"/>
              </a:ext>
            </a:extLst>
          </p:cNvPr>
          <p:cNvSpPr txBox="1"/>
          <p:nvPr/>
        </p:nvSpPr>
        <p:spPr>
          <a:xfrm>
            <a:off x="1242060" y="1863876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DF16D5B-202E-458E-A6D1-79D3CE7E4417}"/>
              </a:ext>
            </a:extLst>
          </p:cNvPr>
          <p:cNvSpPr txBox="1"/>
          <p:nvPr/>
        </p:nvSpPr>
        <p:spPr>
          <a:xfrm>
            <a:off x="1237875" y="3696490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338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B10F141E-2420-4637-8732-8C380EC53150}"/>
              </a:ext>
            </a:extLst>
          </p:cNvPr>
          <p:cNvSpPr txBox="1"/>
          <p:nvPr/>
        </p:nvSpPr>
        <p:spPr>
          <a:xfrm>
            <a:off x="338087" y="1096915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競争力の高いまたは得意な産業で域外に依存している産業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2198731-858A-4B37-97EF-734E21717534}"/>
              </a:ext>
            </a:extLst>
          </p:cNvPr>
          <p:cNvSpPr txBox="1"/>
          <p:nvPr/>
        </p:nvSpPr>
        <p:spPr>
          <a:xfrm>
            <a:off x="330763" y="2299103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一般に競争力は高いが、地域に立地していない産業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12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14944" y="605646"/>
            <a:ext cx="307777" cy="5918979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0" tIns="0" rIns="0" bIns="0" rtlCol="0" anchor="ctr">
            <a:noAutofit/>
          </a:bodyPr>
          <a:lstStyle/>
          <a:p>
            <a:pPr algn="ctr"/>
            <a:r>
              <a:rPr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　地域の生産面の課題</a:t>
            </a:r>
            <a:r>
              <a:rPr kumimoji="1"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を把握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45708" y="1812970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8650" indent="-628650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（５）課題２：一般に競争力は高いが、地域に立地していない産業を特定する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9BEF043-7736-4469-AEEE-23B837C1EB0D}"/>
              </a:ext>
            </a:extLst>
          </p:cNvPr>
          <p:cNvGrpSpPr/>
          <p:nvPr/>
        </p:nvGrpSpPr>
        <p:grpSpPr>
          <a:xfrm>
            <a:off x="5704239" y="1066289"/>
            <a:ext cx="2427219" cy="422405"/>
            <a:chOff x="9781756" y="36448"/>
            <a:chExt cx="2427219" cy="422405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E6057CB5-A73C-4D05-B6A0-4BE543918E08}"/>
                </a:ext>
              </a:extLst>
            </p:cNvPr>
            <p:cNvSpPr/>
            <p:nvPr/>
          </p:nvSpPr>
          <p:spPr bwMode="auto">
            <a:xfrm>
              <a:off x="9781756" y="170136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92763F2E-24ED-4C5D-8A2B-5C853920B69E}"/>
                </a:ext>
              </a:extLst>
            </p:cNvPr>
            <p:cNvSpPr/>
            <p:nvPr/>
          </p:nvSpPr>
          <p:spPr bwMode="auto">
            <a:xfrm>
              <a:off x="10439401" y="170136"/>
              <a:ext cx="216000" cy="216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1CACA111-9432-4B05-A241-CCD2EAC4B7AA}"/>
                </a:ext>
              </a:extLst>
            </p:cNvPr>
            <p:cNvSpPr txBox="1"/>
            <p:nvPr/>
          </p:nvSpPr>
          <p:spPr>
            <a:xfrm>
              <a:off x="11092975" y="116553"/>
              <a:ext cx="1116000" cy="323165"/>
            </a:xfrm>
            <a:prstGeom prst="rect">
              <a:avLst/>
            </a:prstGeom>
            <a:solidFill>
              <a:srgbClr val="75DD75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域外</a:t>
              </a: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に</a:t>
              </a:r>
              <a:endParaRPr lang="en-US" altLang="ja-JP" sz="900" b="1" dirty="0">
                <a:latin typeface="Meiryo UI" pitchFamily="50" charset="-128"/>
                <a:ea typeface="Meiryo UI" pitchFamily="50" charset="-128"/>
              </a:endParaRPr>
            </a:p>
            <a:p>
              <a:pPr algn="ctr">
                <a:lnSpc>
                  <a:spcPts val="900"/>
                </a:lnSpc>
              </a:pP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依存している</a:t>
              </a: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産業</a:t>
              </a:r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612D3DDF-81A3-4199-96F8-A969C2D84872}"/>
                </a:ext>
              </a:extLst>
            </p:cNvPr>
            <p:cNvSpPr txBox="1"/>
            <p:nvPr/>
          </p:nvSpPr>
          <p:spPr>
            <a:xfrm>
              <a:off x="9997757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or</a:t>
              </a:r>
            </a:p>
          </p:txBody>
        </p:sp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8677745F-4FAE-4AD9-B8D8-32AEC09FDEDB}"/>
                </a:ext>
              </a:extLst>
            </p:cNvPr>
            <p:cNvSpPr txBox="1"/>
            <p:nvPr/>
          </p:nvSpPr>
          <p:spPr>
            <a:xfrm>
              <a:off x="10651331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+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98A84C3-23D2-46CA-87B5-B9192341A254}"/>
              </a:ext>
            </a:extLst>
          </p:cNvPr>
          <p:cNvGrpSpPr/>
          <p:nvPr/>
        </p:nvGrpSpPr>
        <p:grpSpPr>
          <a:xfrm>
            <a:off x="5113858" y="2281108"/>
            <a:ext cx="2424298" cy="443401"/>
            <a:chOff x="9340017" y="2203065"/>
            <a:chExt cx="2424298" cy="443401"/>
          </a:xfrm>
        </p:grpSpPr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7B718079-C05C-49F2-B544-D1C492A4D84D}"/>
                </a:ext>
              </a:extLst>
            </p:cNvPr>
            <p:cNvSpPr txBox="1"/>
            <p:nvPr/>
          </p:nvSpPr>
          <p:spPr>
            <a:xfrm>
              <a:off x="9340017" y="2337589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9616A7F8-7802-400A-AC40-AE41170E6F16}"/>
                </a:ext>
              </a:extLst>
            </p:cNvPr>
            <p:cNvSpPr txBox="1"/>
            <p:nvPr/>
          </p:nvSpPr>
          <p:spPr>
            <a:xfrm>
              <a:off x="10001211" y="2338856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7CD4113F-B3D0-4508-86DC-03E7EFE9C4AE}"/>
                </a:ext>
              </a:extLst>
            </p:cNvPr>
            <p:cNvGrpSpPr/>
            <p:nvPr/>
          </p:nvGrpSpPr>
          <p:grpSpPr>
            <a:xfrm>
              <a:off x="9558682" y="2203065"/>
              <a:ext cx="2205633" cy="443401"/>
              <a:chOff x="9997757" y="36448"/>
              <a:chExt cx="2205633" cy="443401"/>
            </a:xfrm>
          </p:grpSpPr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2AF711D4-A615-4365-B36A-6A89C7B24B42}"/>
                  </a:ext>
                </a:extLst>
              </p:cNvPr>
              <p:cNvSpPr txBox="1"/>
              <p:nvPr/>
            </p:nvSpPr>
            <p:spPr>
              <a:xfrm>
                <a:off x="11087390" y="124283"/>
                <a:ext cx="1116000" cy="323165"/>
              </a:xfrm>
              <a:prstGeom prst="rect">
                <a:avLst/>
              </a:prstGeom>
              <a:solidFill>
                <a:srgbClr val="75DD75"/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00"/>
                  </a:lnSpc>
                </a:pP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域外に</a:t>
                </a:r>
                <a:endParaRPr kumimoji="1" lang="en-US" altLang="ja-JP" sz="900" b="1" dirty="0">
                  <a:latin typeface="Meiryo UI" pitchFamily="50" charset="-128"/>
                  <a:ea typeface="Meiryo UI" pitchFamily="50" charset="-128"/>
                </a:endParaRPr>
              </a:p>
              <a:p>
                <a:pPr algn="ctr">
                  <a:lnSpc>
                    <a:spcPts val="900"/>
                  </a:lnSpc>
                </a:pPr>
                <a:r>
                  <a:rPr lang="ja-JP" altLang="en-US" sz="900" b="1" dirty="0">
                    <a:latin typeface="Meiryo UI" pitchFamily="50" charset="-128"/>
                    <a:ea typeface="Meiryo UI" pitchFamily="50" charset="-128"/>
                  </a:rPr>
                  <a:t>依存している</a:t>
                </a: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産業</a:t>
                </a:r>
              </a:p>
            </p:txBody>
          </p:sp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37ECB62C-78D6-4D84-B9A6-B1B27EE3F713}"/>
                  </a:ext>
                </a:extLst>
              </p:cNvPr>
              <p:cNvSpPr txBox="1"/>
              <p:nvPr/>
            </p:nvSpPr>
            <p:spPr>
              <a:xfrm>
                <a:off x="9997757" y="36448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or</a:t>
                </a:r>
              </a:p>
            </p:txBody>
          </p:sp>
          <p:sp>
            <p:nvSpPr>
              <p:cNvPr id="84" name="テキスト ボックス 83">
                <a:extLst>
                  <a:ext uri="{FF2B5EF4-FFF2-40B4-BE49-F238E27FC236}">
                    <a16:creationId xmlns:a16="http://schemas.microsoft.com/office/drawing/2014/main" id="{1C5008FC-9F33-43D0-A677-BC514778DF66}"/>
                  </a:ext>
                </a:extLst>
              </p:cNvPr>
              <p:cNvSpPr txBox="1"/>
              <p:nvPr/>
            </p:nvSpPr>
            <p:spPr>
              <a:xfrm>
                <a:off x="10657171" y="57444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+</a:t>
                </a:r>
              </a:p>
            </p:txBody>
          </p:sp>
        </p:grpSp>
      </p:grp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197F7E33-228F-4515-A7C1-B9AB9F15CFCB}"/>
              </a:ext>
            </a:extLst>
          </p:cNvPr>
          <p:cNvSpPr txBox="1"/>
          <p:nvPr/>
        </p:nvSpPr>
        <p:spPr>
          <a:xfrm>
            <a:off x="345707" y="605646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714375" indent="-714375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（４）課題１：競争力の高いまたは得意な産業であるが、域外に依存している産業を特定する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7B319A76-D3E3-4776-98EE-6787BD724E3E}"/>
              </a:ext>
            </a:extLst>
          </p:cNvPr>
          <p:cNvSpPr txBox="1"/>
          <p:nvPr/>
        </p:nvSpPr>
        <p:spPr>
          <a:xfrm>
            <a:off x="1047844" y="1327415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A9C9C21-DC73-44D8-80FE-95E47013866E}"/>
              </a:ext>
            </a:extLst>
          </p:cNvPr>
          <p:cNvSpPr txBox="1"/>
          <p:nvPr/>
        </p:nvSpPr>
        <p:spPr>
          <a:xfrm>
            <a:off x="1101184" y="2545836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75019635-D539-4F2C-89A1-30AD7BEC6777}"/>
              </a:ext>
            </a:extLst>
          </p:cNvPr>
          <p:cNvSpPr txBox="1"/>
          <p:nvPr/>
        </p:nvSpPr>
        <p:spPr>
          <a:xfrm>
            <a:off x="345707" y="3048785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7063" indent="-627063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（６）課題３：競争力が高いまたは得意であるが、産業クラスターが形成されていない産業を特定する（本資料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17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18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D66F61C8-CD5E-45A1-B832-4AE0D3D3AB10}"/>
              </a:ext>
            </a:extLst>
          </p:cNvPr>
          <p:cNvSpPr txBox="1"/>
          <p:nvPr/>
        </p:nvSpPr>
        <p:spPr>
          <a:xfrm>
            <a:off x="330763" y="3555523"/>
            <a:ext cx="8783053" cy="270843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①　　競争力が高いまたは得意な産業を中心に産業クラスターを形成している産業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に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本以上矢印が向かっていて、純移輸出がプラス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②　　競争力が高いまたは得意な産業であるが、産業クラスターを形成していない産業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で、純移輸出がマイナス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③　　競争力が高いまたは得意であるが、取引の核になっていない産業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で第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象限、第</a:t>
            </a:r>
            <a:r>
              <a:rPr lang="en-US" altLang="ja-JP" sz="1650" b="0" dirty="0">
                <a:solidFill>
                  <a:srgbClr val="009999"/>
                </a:solidFill>
              </a:rPr>
              <a:t>3</a:t>
            </a:r>
            <a:r>
              <a:rPr lang="ja-JP" altLang="en-US" sz="1650" b="0" dirty="0">
                <a:solidFill>
                  <a:srgbClr val="009999"/>
                </a:solidFill>
              </a:rPr>
              <a:t>象限に位置する産業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18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FF5358FC-3909-409F-BAF9-D3751080EBE3}"/>
              </a:ext>
            </a:extLst>
          </p:cNvPr>
          <p:cNvSpPr/>
          <p:nvPr/>
        </p:nvSpPr>
        <p:spPr bwMode="auto">
          <a:xfrm>
            <a:off x="782827" y="3848974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C7BE43B4-F293-4A02-81FA-435016A90809}"/>
              </a:ext>
            </a:extLst>
          </p:cNvPr>
          <p:cNvSpPr/>
          <p:nvPr/>
        </p:nvSpPr>
        <p:spPr bwMode="auto">
          <a:xfrm>
            <a:off x="1181250" y="384897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2FBF9A1-9CD3-4212-A6D8-F3DE907C7AC3}"/>
              </a:ext>
            </a:extLst>
          </p:cNvPr>
          <p:cNvSpPr/>
          <p:nvPr/>
        </p:nvSpPr>
        <p:spPr bwMode="auto">
          <a:xfrm>
            <a:off x="782827" y="4923942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5E131FEB-54AC-4B87-A9C6-D20452647273}"/>
              </a:ext>
            </a:extLst>
          </p:cNvPr>
          <p:cNvSpPr/>
          <p:nvPr/>
        </p:nvSpPr>
        <p:spPr bwMode="auto">
          <a:xfrm>
            <a:off x="1181250" y="492668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0D1CAF8D-E272-40C3-A79D-BE9F52A05063}"/>
              </a:ext>
            </a:extLst>
          </p:cNvPr>
          <p:cNvSpPr/>
          <p:nvPr/>
        </p:nvSpPr>
        <p:spPr bwMode="auto">
          <a:xfrm>
            <a:off x="784604" y="599842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DA3EECF4-ECAF-4BAF-A7D6-9EEF55BD3EB0}"/>
              </a:ext>
            </a:extLst>
          </p:cNvPr>
          <p:cNvSpPr/>
          <p:nvPr/>
        </p:nvSpPr>
        <p:spPr bwMode="auto">
          <a:xfrm>
            <a:off x="1184382" y="5998421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F17CE315-DBFF-4F3B-94ED-FA4CE3DC9FD3}"/>
              </a:ext>
            </a:extLst>
          </p:cNvPr>
          <p:cNvSpPr txBox="1"/>
          <p:nvPr/>
        </p:nvSpPr>
        <p:spPr>
          <a:xfrm>
            <a:off x="1166824" y="6179553"/>
            <a:ext cx="4324125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ja-JP" altLang="en-US" sz="1650" u="sng" dirty="0">
                <a:solidFill>
                  <a:srgbClr val="009999"/>
                </a:solidFill>
              </a:rPr>
              <a:t>取引の核となっていない産業を把握する。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C4703C5F-DC03-4978-9C7E-7CBD24345168}"/>
              </a:ext>
            </a:extLst>
          </p:cNvPr>
          <p:cNvSpPr/>
          <p:nvPr/>
        </p:nvSpPr>
        <p:spPr bwMode="auto">
          <a:xfrm>
            <a:off x="5640689" y="3868611"/>
            <a:ext cx="216000" cy="216000"/>
          </a:xfrm>
          <a:prstGeom prst="ellipse">
            <a:avLst/>
          </a:prstGeom>
          <a:solidFill>
            <a:srgbClr val="F7964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4" name="楕円 43">
            <a:extLst>
              <a:ext uri="{FF2B5EF4-FFF2-40B4-BE49-F238E27FC236}">
                <a16:creationId xmlns:a16="http://schemas.microsoft.com/office/drawing/2014/main" id="{26F0B521-37DA-4A98-8616-712F50FFE87B}"/>
              </a:ext>
            </a:extLst>
          </p:cNvPr>
          <p:cNvSpPr/>
          <p:nvPr/>
        </p:nvSpPr>
        <p:spPr bwMode="auto">
          <a:xfrm>
            <a:off x="3460506" y="4938193"/>
            <a:ext cx="216000" cy="216000"/>
          </a:xfrm>
          <a:prstGeom prst="ellipse">
            <a:avLst/>
          </a:prstGeom>
          <a:solidFill>
            <a:srgbClr val="75DD7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E5950E2-A8B1-41EA-8EB0-5E88C62F107E}"/>
              </a:ext>
            </a:extLst>
          </p:cNvPr>
          <p:cNvSpPr txBox="1"/>
          <p:nvPr/>
        </p:nvSpPr>
        <p:spPr>
          <a:xfrm>
            <a:off x="1549504" y="4035006"/>
            <a:ext cx="6811669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★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産業クラスターが形成されている産業名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09EF6AC1-DA2C-4BC9-9A53-AF0876BFBD74}"/>
              </a:ext>
            </a:extLst>
          </p:cNvPr>
          <p:cNvSpPr txBox="1"/>
          <p:nvPr/>
        </p:nvSpPr>
        <p:spPr>
          <a:xfrm>
            <a:off x="1232156" y="4023433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8F51C35-772F-4E7B-90F0-FE1BE7D4ED5D}"/>
              </a:ext>
            </a:extLst>
          </p:cNvPr>
          <p:cNvSpPr txBox="1"/>
          <p:nvPr/>
        </p:nvSpPr>
        <p:spPr>
          <a:xfrm>
            <a:off x="1602568" y="5100348"/>
            <a:ext cx="7000412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産業クラスターが形成されていない産業名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D1970EA-BBEF-466C-9D1D-6C68A601DF86}"/>
              </a:ext>
            </a:extLst>
          </p:cNvPr>
          <p:cNvSpPr txBox="1"/>
          <p:nvPr/>
        </p:nvSpPr>
        <p:spPr>
          <a:xfrm>
            <a:off x="1289250" y="5071644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869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93F012-164B-44CC-BCAA-E05A2B8DF80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D4845DE-F315-4EFF-9879-C3E4494865E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EBE7EB3-B749-48DA-9507-1BE51118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710" y="3898481"/>
            <a:ext cx="2694578" cy="20211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1795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B67A1FE-A088-4ED9-95A7-DE1729D67913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4BD6BAD-EAAD-4F5D-B95E-C4CC79BE6B38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55E8265-9746-45EA-9BEB-691CB5DF6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672" y="3945168"/>
            <a:ext cx="2628653" cy="19717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9111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C1E1F1-F5FF-4509-9879-2B6110FEC242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14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0BA48C6-A129-4BEC-903B-FB5C89A473E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14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423A38D-FCA4-4526-8F49-DFDF800A0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7" y="3913582"/>
            <a:ext cx="2670763" cy="20032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5824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9705CB5-761E-4724-99EC-25910B11891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429CD92-2413-43F8-A689-2649EF496A37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15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E038149-6B18-4B0B-BC8D-90B5CE1AB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354" y="3904186"/>
            <a:ext cx="2683290" cy="20126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846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0334847-5192-4CA1-8253-AF550838614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E4444F3-8B53-4717-812F-C8F9EDAE564D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F83063D-B1F4-4FAB-A7DC-D9F1F2E2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895533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3192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F0BAC1D-5F64-4BDE-A7B4-88F5EA14768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8871FF-C49A-45DB-9937-3764739C118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27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4FD1028-FB7F-4503-B432-76FF7B05E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538" y="3868459"/>
            <a:ext cx="2730921" cy="20484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2450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３．分配面</a:t>
            </a:r>
          </a:p>
        </p:txBody>
      </p:sp>
    </p:spTree>
    <p:extLst>
      <p:ext uri="{BB962C8B-B14F-4D97-AF65-F5344CB8AC3E}">
        <p14:creationId xmlns:p14="http://schemas.microsoft.com/office/powerpoint/2010/main" val="411122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kumimoji="1" lang="ja-JP" altLang="en-US" dirty="0">
                <a:solidFill>
                  <a:srgbClr val="009999"/>
                </a:solidFill>
              </a:rPr>
              <a:t>目次</a:t>
            </a:r>
          </a:p>
        </p:txBody>
      </p:sp>
      <p:sp>
        <p:nvSpPr>
          <p:cNvPr id="5" name="コンテンツ プレースホルダ 13"/>
          <p:cNvSpPr txBox="1">
            <a:spLocks/>
          </p:cNvSpPr>
          <p:nvPr/>
        </p:nvSpPr>
        <p:spPr>
          <a:xfrm>
            <a:off x="105231" y="615871"/>
            <a:ext cx="9038769" cy="5476092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180000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n"/>
              <a:defRPr kumimoji="1" sz="14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460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l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p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▪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›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  <a:lvl6pPr marL="25511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0083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655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9227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演習ブックの作成方法・・・・・・・・・・・・・・・・・・・・・・・・・・・・・・・・・・・・</a:t>
            </a:r>
            <a:r>
              <a:rPr lang="en-US" altLang="ja-JP" sz="2000" kern="0" dirty="0">
                <a:solidFill>
                  <a:srgbClr val="009999"/>
                </a:solidFill>
              </a:rPr>
              <a:t>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Ⅰ</a:t>
            </a:r>
            <a:r>
              <a:rPr lang="ja-JP" altLang="en-US" sz="2400" kern="0" dirty="0">
                <a:solidFill>
                  <a:srgbClr val="009999"/>
                </a:solidFill>
              </a:rPr>
              <a:t>部　現状の課題探索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 ・ ・ ・ ・ ・ ・ ・ ・ 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4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１．地域経済循環構造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２．生産面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３．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分配面・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19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４．支出面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kumimoji="1" lang="en-US" altLang="ja-JP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25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</a:t>
            </a:r>
            <a:r>
              <a:rPr lang="ja-JP" altLang="en-US" sz="1200" kern="0" dirty="0">
                <a:solidFill>
                  <a:srgbClr val="009999"/>
                </a:solidFill>
              </a:rPr>
              <a:t>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r>
              <a:rPr lang="ja-JP" altLang="en-US" sz="2000" kern="0" dirty="0">
                <a:solidFill>
                  <a:srgbClr val="009999"/>
                </a:solidFill>
              </a:rPr>
              <a:t>．労働生産性と住民</a:t>
            </a:r>
            <a:r>
              <a:rPr lang="en-US" altLang="ja-JP" sz="2000" kern="0" dirty="0">
                <a:solidFill>
                  <a:srgbClr val="009999"/>
                </a:solidFill>
              </a:rPr>
              <a:t>1</a:t>
            </a:r>
            <a:r>
              <a:rPr lang="ja-JP" altLang="en-US" sz="2000" kern="0" dirty="0">
                <a:solidFill>
                  <a:srgbClr val="009999"/>
                </a:solidFill>
              </a:rPr>
              <a:t>人当たりの所得の関係・ ・ ・ ・ ・ ・ ・ ・ 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29</a:t>
            </a: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lang="en-US" altLang="ja-JP" sz="2400" dirty="0">
              <a:solidFill>
                <a:srgbClr val="009999"/>
              </a:solidFill>
            </a:endParaRP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Ⅱ</a:t>
            </a:r>
            <a:r>
              <a:rPr lang="ja-JP" altLang="en-US" sz="2400" kern="0" dirty="0">
                <a:solidFill>
                  <a:srgbClr val="009999"/>
                </a:solidFill>
              </a:rPr>
              <a:t>部　地域の長所、短所、施策の方向性の検討・ ・ 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33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１．施策の方向性の検討のための長所、短所の抽出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34</a:t>
            </a:r>
          </a:p>
          <a:p>
            <a:pPr marL="0" indent="0" algn="dist"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２．施策の方向性の検討・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42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465DDD1-C8D5-4B39-9D0E-5120076E5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21168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現状分析：分配面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21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24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20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（１）分配面の流出入の状況を把握する（本資料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E830472-B8E1-4815-9CA4-FAC56D2F887E}"/>
              </a:ext>
            </a:extLst>
          </p:cNvPr>
          <p:cNvSpPr txBox="1"/>
          <p:nvPr/>
        </p:nvSpPr>
        <p:spPr>
          <a:xfrm>
            <a:off x="149383" y="997209"/>
            <a:ext cx="8994618" cy="8221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（＝流出額がマイナス）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流入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（＝流出額がプラス）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流出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3" y="265071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人当たり所得水準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0" y="3089745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人当たり雇用者所得の水準を把握する（本資料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23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64385" y="3421875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＞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B59030C-EEDD-42E7-AF2B-D9CE99D86122}"/>
              </a:ext>
            </a:extLst>
          </p:cNvPr>
          <p:cNvSpPr txBox="1"/>
          <p:nvPr/>
        </p:nvSpPr>
        <p:spPr>
          <a:xfrm>
            <a:off x="392960" y="4942088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24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05964C-9D03-482F-AF0E-B8EDE4C33DED}"/>
              </a:ext>
            </a:extLst>
          </p:cNvPr>
          <p:cNvSpPr txBox="1"/>
          <p:nvPr/>
        </p:nvSpPr>
        <p:spPr>
          <a:xfrm>
            <a:off x="392960" y="5252538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27800" y="1051386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稼いだ所得が、本社等、通勤、財政移転のどこで流出してしまっているか分析してみよう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371823" y="3444256"/>
            <a:ext cx="2622781" cy="1433724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人当たり雇用者所得＞就業者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労働力流入の要因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人当たり雇用者所得＜就業者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労働力流出の要因</a:t>
            </a: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B236BC62-3D99-4DD7-A56C-6232700ADFF6}"/>
              </a:ext>
            </a:extLst>
          </p:cNvPr>
          <p:cNvSpPr/>
          <p:nvPr/>
        </p:nvSpPr>
        <p:spPr bwMode="auto">
          <a:xfrm>
            <a:off x="5651500" y="5523938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地域政策の最終的な成果である地域住民所得の高さは、雇用者所得とその他所得のどちらによるものか分析してみよう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399719" y="3700057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＞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B828887-4C22-4038-B1C7-5BDA51D07CEE}"/>
              </a:ext>
            </a:extLst>
          </p:cNvPr>
          <p:cNvSpPr txBox="1"/>
          <p:nvPr/>
        </p:nvSpPr>
        <p:spPr>
          <a:xfrm>
            <a:off x="364385" y="4052531"/>
            <a:ext cx="6218084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＜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144ED85-8398-4E4A-8F8F-42257F9CEF17}"/>
              </a:ext>
            </a:extLst>
          </p:cNvPr>
          <p:cNvSpPr txBox="1"/>
          <p:nvPr/>
        </p:nvSpPr>
        <p:spPr>
          <a:xfrm>
            <a:off x="1399719" y="4397066"/>
            <a:ext cx="2819220" cy="3893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＜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1A4D05C-5F01-4002-AFBE-D2F528DA73FE}"/>
              </a:ext>
            </a:extLst>
          </p:cNvPr>
          <p:cNvSpPr txBox="1"/>
          <p:nvPr/>
        </p:nvSpPr>
        <p:spPr>
          <a:xfrm>
            <a:off x="922682" y="5567319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D4A0380-DB21-420C-AC6B-1A00FD3C9848}"/>
              </a:ext>
            </a:extLst>
          </p:cNvPr>
          <p:cNvSpPr txBox="1"/>
          <p:nvPr/>
        </p:nvSpPr>
        <p:spPr>
          <a:xfrm>
            <a:off x="922682" y="6215590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439021F-CF01-4D5D-9659-34C821F10BD9}"/>
              </a:ext>
            </a:extLst>
          </p:cNvPr>
          <p:cNvSpPr txBox="1"/>
          <p:nvPr/>
        </p:nvSpPr>
        <p:spPr>
          <a:xfrm>
            <a:off x="392960" y="5894119"/>
            <a:ext cx="8568621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6AFA82A-7187-404C-B418-12C99497ED63}"/>
              </a:ext>
            </a:extLst>
          </p:cNvPr>
          <p:cNvSpPr txBox="1"/>
          <p:nvPr/>
        </p:nvSpPr>
        <p:spPr>
          <a:xfrm>
            <a:off x="149383" y="1839468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（２）地域経済循環率（本資料</a:t>
            </a:r>
            <a:r>
              <a:rPr lang="en-US" altLang="ja-JP" dirty="0">
                <a:solidFill>
                  <a:sysClr val="windowText" lastClr="000000"/>
                </a:solidFill>
              </a:rPr>
              <a:t>22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F1C07C0-157E-428E-AEA0-304EA5940137}"/>
              </a:ext>
            </a:extLst>
          </p:cNvPr>
          <p:cNvSpPr txBox="1"/>
          <p:nvPr/>
        </p:nvSpPr>
        <p:spPr>
          <a:xfrm>
            <a:off x="149382" y="2182769"/>
            <a:ext cx="6063693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地域経済循環率＝生産・販売面 の</a:t>
            </a:r>
            <a:r>
              <a:rPr lang="en-US" altLang="ja-JP" sz="1700" dirty="0">
                <a:solidFill>
                  <a:srgbClr val="009999"/>
                </a:solidFill>
              </a:rPr>
              <a:t>GRP÷ </a:t>
            </a:r>
            <a:r>
              <a:rPr lang="ja-JP" altLang="en-US" sz="1700" dirty="0">
                <a:solidFill>
                  <a:srgbClr val="009999"/>
                </a:solidFill>
              </a:rPr>
              <a:t>分配面の所得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E7A96B6C-AB1E-47EE-B004-DA489C405903}"/>
              </a:ext>
            </a:extLst>
          </p:cNvPr>
          <p:cNvSpPr/>
          <p:nvPr/>
        </p:nvSpPr>
        <p:spPr bwMode="auto">
          <a:xfrm>
            <a:off x="6527800" y="20551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経済循環構造のバランスを分析してみよう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6927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89CEB6-70FC-4B7C-9E55-E995393DF6A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9160C5C-C4B6-435A-BA19-028D3A6C6C3C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699E7E9-D46D-4030-9EE0-96F90117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105" y="3894811"/>
            <a:ext cx="2695788" cy="20220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969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2E6EB9-114D-4D2D-9AC5-38A31748A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5301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5D2B863-2B09-4923-93B2-EE2BB35541AC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44BA30F-FF20-4532-80B5-3B3BD3BD07F9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2259FFC-AF9C-4D33-A6BC-66B964A2A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425" y="3922295"/>
            <a:ext cx="2659147" cy="19945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0491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6666300-E6B3-494A-A0C7-B74E5D50F5B1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9B0C1DA-7225-45F8-81B6-0E16E5AD11E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5BFB8A0-87B5-45EF-BF6A-EB0BA7579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633" y="3922607"/>
            <a:ext cx="2658732" cy="19942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2053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４．支出面</a:t>
            </a:r>
          </a:p>
        </p:txBody>
      </p:sp>
    </p:spTree>
    <p:extLst>
      <p:ext uri="{BB962C8B-B14F-4D97-AF65-F5344CB8AC3E}">
        <p14:creationId xmlns:p14="http://schemas.microsoft.com/office/powerpoint/2010/main" val="1385699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7B22C2C-9359-4F35-9EB9-8B26BD8D6F1F}"/>
              </a:ext>
            </a:extLst>
          </p:cNvPr>
          <p:cNvSpPr txBox="1"/>
          <p:nvPr/>
        </p:nvSpPr>
        <p:spPr>
          <a:xfrm>
            <a:off x="230862" y="4273350"/>
            <a:ext cx="8913137" cy="5575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（地域内投資額＞地域企業等投資額）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現状分析：支出面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27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26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0863" y="787550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（１）消費の流出入の状況と要因を把握する（本資料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27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B595502-7E43-4118-BB02-A12172AEE67C}"/>
              </a:ext>
            </a:extLst>
          </p:cNvPr>
          <p:cNvSpPr txBox="1"/>
          <p:nvPr/>
        </p:nvSpPr>
        <p:spPr>
          <a:xfrm>
            <a:off x="230864" y="1147551"/>
            <a:ext cx="8913136" cy="51169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（地域内消費額＞地域住民消費額）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7CC35133-F7EB-4C39-AAFB-76E1456B2B5D}"/>
              </a:ext>
            </a:extLst>
          </p:cNvPr>
          <p:cNvSpPr txBox="1"/>
          <p:nvPr/>
        </p:nvSpPr>
        <p:spPr>
          <a:xfrm>
            <a:off x="230863" y="391334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（２）投資の流出入の状況を把握する（本資料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28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A22EFC7F-C7B3-4ADC-9824-CFFFDE246623}"/>
              </a:ext>
            </a:extLst>
          </p:cNvPr>
          <p:cNvSpPr/>
          <p:nvPr/>
        </p:nvSpPr>
        <p:spPr bwMode="auto">
          <a:xfrm>
            <a:off x="6534150" y="1535399"/>
            <a:ext cx="2378986" cy="862273"/>
          </a:xfrm>
          <a:prstGeom prst="roundRect">
            <a:avLst>
              <a:gd name="adj" fmla="val 18181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地域住民の所得が地域内の消費に回っているか分析してみよう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07AE9C8-301F-4676-B077-B76859054C7C}"/>
              </a:ext>
            </a:extLst>
          </p:cNvPr>
          <p:cNvSpPr/>
          <p:nvPr/>
        </p:nvSpPr>
        <p:spPr bwMode="auto">
          <a:xfrm>
            <a:off x="6534150" y="4980601"/>
            <a:ext cx="2378986" cy="911526"/>
          </a:xfrm>
          <a:prstGeom prst="roundRect">
            <a:avLst>
              <a:gd name="adj" fmla="val 1902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地域住民の所得が地域内に投資されているか分析してみよう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367047-FE8F-4EEB-A4DE-EE34A18548BF}"/>
              </a:ext>
            </a:extLst>
          </p:cNvPr>
          <p:cNvSpPr txBox="1"/>
          <p:nvPr/>
        </p:nvSpPr>
        <p:spPr>
          <a:xfrm>
            <a:off x="230862" y="3070672"/>
            <a:ext cx="8913136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消費の流出入の要因について、</a:t>
            </a:r>
            <a:r>
              <a:rPr lang="ja-JP" altLang="en-US" u="sng" dirty="0">
                <a:solidFill>
                  <a:srgbClr val="FF0000"/>
                </a:solidFill>
              </a:rPr>
              <a:t>考えられる要因（日常の買物や観光等）</a:t>
            </a:r>
            <a:r>
              <a:rPr lang="ja-JP" altLang="en-US" u="sng" dirty="0">
                <a:solidFill>
                  <a:srgbClr val="009999"/>
                </a:solidFill>
              </a:rPr>
              <a:t>を記載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A71FB2C-3710-4678-9C45-9CE9ABF61BA8}"/>
              </a:ext>
            </a:extLst>
          </p:cNvPr>
          <p:cNvSpPr txBox="1"/>
          <p:nvPr/>
        </p:nvSpPr>
        <p:spPr>
          <a:xfrm>
            <a:off x="471032" y="2449693"/>
            <a:ext cx="3948002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7887F24-0797-40C8-A39D-0AD51145DF1B}"/>
              </a:ext>
            </a:extLst>
          </p:cNvPr>
          <p:cNvSpPr txBox="1"/>
          <p:nvPr/>
        </p:nvSpPr>
        <p:spPr>
          <a:xfrm>
            <a:off x="471032" y="1508223"/>
            <a:ext cx="3732668" cy="48911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E551FE0-06CB-4E89-A1D4-43D98A0193C8}"/>
              </a:ext>
            </a:extLst>
          </p:cNvPr>
          <p:cNvSpPr txBox="1"/>
          <p:nvPr/>
        </p:nvSpPr>
        <p:spPr>
          <a:xfrm>
            <a:off x="230864" y="2088147"/>
            <a:ext cx="8913136" cy="51559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（地域内消費額＜地域住民消費額）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354397D-3BB6-403F-8F6F-91695746AE5C}"/>
              </a:ext>
            </a:extLst>
          </p:cNvPr>
          <p:cNvSpPr txBox="1"/>
          <p:nvPr/>
        </p:nvSpPr>
        <p:spPr>
          <a:xfrm>
            <a:off x="605403" y="5708308"/>
            <a:ext cx="3463926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2CDDCDD-8940-475E-9A67-B542D8D9DB35}"/>
              </a:ext>
            </a:extLst>
          </p:cNvPr>
          <p:cNvSpPr txBox="1"/>
          <p:nvPr/>
        </p:nvSpPr>
        <p:spPr>
          <a:xfrm>
            <a:off x="230862" y="5354120"/>
            <a:ext cx="4709438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（地域内投資額＜地域企業等投資額）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0304328-28C0-47F2-A35D-DED74F4E2AFF}"/>
              </a:ext>
            </a:extLst>
          </p:cNvPr>
          <p:cNvSpPr txBox="1"/>
          <p:nvPr/>
        </p:nvSpPr>
        <p:spPr>
          <a:xfrm>
            <a:off x="530067" y="4657986"/>
            <a:ext cx="3614598" cy="5116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646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3A5B78-AA7C-4075-A99B-6DCE9365E4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43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DD48F91-68CD-405A-99C5-339CA879EE61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43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967A41C-30CA-4569-B0EC-794488E1F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925612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0890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9B9F6FC-A693-478B-BC05-EB41ED9341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5AAC55-9031-4D4B-904B-7C46F99A3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641" y="3927119"/>
            <a:ext cx="2652716" cy="19897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5602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５．労働生産性と住民</a:t>
            </a:r>
            <a:r>
              <a:rPr lang="en-US" altLang="ja-JP" sz="4000" kern="0" dirty="0">
                <a:solidFill>
                  <a:schemeClr val="bg1"/>
                </a:solidFill>
              </a:rPr>
              <a:t>1</a:t>
            </a:r>
            <a:r>
              <a:rPr lang="ja-JP" altLang="en-US" sz="4000" kern="0" dirty="0">
                <a:solidFill>
                  <a:schemeClr val="bg1"/>
                </a:solidFill>
              </a:rPr>
              <a:t>人当たりの</a:t>
            </a:r>
            <a:endParaRPr lang="en-US" altLang="ja-JP" sz="4000" kern="0" dirty="0">
              <a:solidFill>
                <a:schemeClr val="bg1"/>
              </a:solidFill>
            </a:endParaRPr>
          </a:p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所得の関係</a:t>
            </a:r>
            <a:endParaRPr lang="en-US" altLang="ja-JP" sz="40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5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>
            <a:extLst>
              <a:ext uri="{FF2B5EF4-FFF2-40B4-BE49-F238E27FC236}">
                <a16:creationId xmlns:a16="http://schemas.microsoft.com/office/drawing/2014/main" id="{FFFC388D-E095-4478-8A9F-921EEAE3D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31" y="4763529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F32F29-7996-42DE-A150-CBBCFBDD2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演習ブックの作成方法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7FC7AE4-EBCB-4C7B-A0EA-8B0DFD849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767A1A9-645B-4660-870A-31FDB8337480}"/>
              </a:ext>
            </a:extLst>
          </p:cNvPr>
          <p:cNvSpPr txBox="1"/>
          <p:nvPr/>
        </p:nvSpPr>
        <p:spPr>
          <a:xfrm>
            <a:off x="291465" y="992611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760FB37-C6EB-4D95-A66B-95F9AC0154EB}"/>
              </a:ext>
            </a:extLst>
          </p:cNvPr>
          <p:cNvSpPr txBox="1"/>
          <p:nvPr/>
        </p:nvSpPr>
        <p:spPr>
          <a:xfrm>
            <a:off x="163830" y="557636"/>
            <a:ext cx="8982074" cy="45318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sz="2000" dirty="0">
                <a:solidFill>
                  <a:srgbClr val="008080"/>
                </a:solidFill>
              </a:rPr>
              <a:t>まず、以下の手順で演習ブックを完成させてください。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A0B6F92-FBE1-4ADD-BFFA-EDCDDCBF1B77}"/>
              </a:ext>
            </a:extLst>
          </p:cNvPr>
          <p:cNvSpPr txBox="1"/>
          <p:nvPr/>
        </p:nvSpPr>
        <p:spPr>
          <a:xfrm>
            <a:off x="3657042" y="1442467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just">
              <a:spcAft>
                <a:spcPts val="600"/>
              </a:spcAft>
              <a:buFont typeface="+mj-ea"/>
              <a:buAutoNum type="circleNumDbPlain"/>
            </a:pPr>
            <a:r>
              <a:rPr lang="ja-JP" altLang="en-US" sz="2000" dirty="0">
                <a:solidFill>
                  <a:srgbClr val="008080"/>
                </a:solidFill>
              </a:rPr>
              <a:t>左図のような挿入箇所を示したスライドがあります。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D576A60-6BB9-4312-B9CF-42F13808B40A}"/>
              </a:ext>
            </a:extLst>
          </p:cNvPr>
          <p:cNvSpPr txBox="1"/>
          <p:nvPr/>
        </p:nvSpPr>
        <p:spPr>
          <a:xfrm>
            <a:off x="291465" y="2874373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  <a:endParaRPr kumimoji="1" lang="ja-JP" altLang="en-US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DCE2FCA-1587-4073-A273-84205C650100}"/>
              </a:ext>
            </a:extLst>
          </p:cNvPr>
          <p:cNvSpPr txBox="1"/>
          <p:nvPr/>
        </p:nvSpPr>
        <p:spPr>
          <a:xfrm>
            <a:off x="291465" y="4756135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81BAB77-6B21-43F0-BAC9-FDDCE9361FAA}"/>
              </a:ext>
            </a:extLst>
          </p:cNvPr>
          <p:cNvSpPr txBox="1"/>
          <p:nvPr/>
        </p:nvSpPr>
        <p:spPr>
          <a:xfrm>
            <a:off x="3657042" y="3013900"/>
            <a:ext cx="5058334" cy="137651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2"/>
            </a:pPr>
            <a:r>
              <a:rPr lang="ja-JP" altLang="en-US" sz="2000" dirty="0">
                <a:solidFill>
                  <a:srgbClr val="008080"/>
                </a:solidFill>
              </a:rPr>
              <a:t>出力資料から、</a:t>
            </a:r>
            <a:r>
              <a:rPr lang="ja-JP" altLang="en-US" sz="2000" dirty="0">
                <a:solidFill>
                  <a:srgbClr val="FF0000"/>
                </a:solidFill>
              </a:rPr>
              <a:t>指定したスライド番号のスライドを挿入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br>
              <a:rPr lang="en-US" altLang="ja-JP" sz="2000" dirty="0">
                <a:solidFill>
                  <a:srgbClr val="008080"/>
                </a:solidFill>
              </a:rPr>
            </a:br>
            <a:r>
              <a:rPr lang="ja-JP" altLang="en-US" sz="2000" dirty="0">
                <a:solidFill>
                  <a:srgbClr val="008080"/>
                </a:solidFill>
              </a:rPr>
              <a:t>左図の場合は、出力資料のスライド</a:t>
            </a:r>
            <a:r>
              <a:rPr lang="en-US" altLang="ja-JP" sz="2000" dirty="0">
                <a:solidFill>
                  <a:srgbClr val="008080"/>
                </a:solidFill>
              </a:rPr>
              <a:t>7</a:t>
            </a:r>
            <a:r>
              <a:rPr lang="ja-JP" altLang="en-US" sz="2000" dirty="0">
                <a:solidFill>
                  <a:srgbClr val="008080"/>
                </a:solidFill>
              </a:rPr>
              <a:t>をスライドごと挿入してください。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128D853-5135-467B-802D-580EECD1A4B7}"/>
              </a:ext>
            </a:extLst>
          </p:cNvPr>
          <p:cNvSpPr txBox="1"/>
          <p:nvPr/>
        </p:nvSpPr>
        <p:spPr>
          <a:xfrm>
            <a:off x="3657042" y="5226056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3"/>
            </a:pPr>
            <a:r>
              <a:rPr lang="ja-JP" altLang="en-US" sz="2000" dirty="0">
                <a:solidFill>
                  <a:srgbClr val="008080"/>
                </a:solidFill>
              </a:rPr>
              <a:t>指定したスライドを挿入した後、</a:t>
            </a:r>
            <a:r>
              <a:rPr lang="ja-JP" altLang="en-US" sz="2000" dirty="0">
                <a:solidFill>
                  <a:srgbClr val="FF0000"/>
                </a:solidFill>
              </a:rPr>
              <a:t>挿入箇所を示したスライドは削除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A0870319-B738-445D-BCF1-4F6F5CEE90F0}"/>
              </a:ext>
            </a:extLst>
          </p:cNvPr>
          <p:cNvCxnSpPr>
            <a:cxnSpLocks/>
          </p:cNvCxnSpPr>
          <p:nvPr/>
        </p:nvCxnSpPr>
        <p:spPr bwMode="auto">
          <a:xfrm flipH="1">
            <a:off x="1086928" y="4745924"/>
            <a:ext cx="1638105" cy="1660313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2F0E689-EE89-40D4-A04B-890C2ACEC172}"/>
              </a:ext>
            </a:extLst>
          </p:cNvPr>
          <p:cNvCxnSpPr>
            <a:cxnSpLocks/>
          </p:cNvCxnSpPr>
          <p:nvPr/>
        </p:nvCxnSpPr>
        <p:spPr bwMode="auto">
          <a:xfrm>
            <a:off x="1125029" y="4723276"/>
            <a:ext cx="1693602" cy="1721058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6" name="図 5">
            <a:extLst>
              <a:ext uri="{FF2B5EF4-FFF2-40B4-BE49-F238E27FC236}">
                <a16:creationId xmlns:a16="http://schemas.microsoft.com/office/drawing/2014/main" id="{ED28038B-0C1A-4A1F-9083-4F89EF11F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9" y="2872357"/>
            <a:ext cx="1677820" cy="129996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2E31917-85E0-4E92-B579-47DEC6882FC8}"/>
              </a:ext>
            </a:extLst>
          </p:cNvPr>
          <p:cNvGrpSpPr/>
          <p:nvPr/>
        </p:nvGrpSpPr>
        <p:grpSpPr>
          <a:xfrm>
            <a:off x="838053" y="2872357"/>
            <a:ext cx="2217600" cy="1663200"/>
            <a:chOff x="857495" y="2982292"/>
            <a:chExt cx="2176945" cy="1659600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B5A18AD-2EE1-47A9-A454-ED6EED6A3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70193" y="3470037"/>
              <a:ext cx="1508184" cy="113126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</p:pic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D906602F-1F71-41B4-BC35-19CF720E24D0}"/>
                </a:ext>
              </a:extLst>
            </p:cNvPr>
            <p:cNvSpPr/>
            <p:nvPr/>
          </p:nvSpPr>
          <p:spPr bwMode="auto">
            <a:xfrm>
              <a:off x="905477" y="3299403"/>
              <a:ext cx="343615" cy="239531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" name="矢印: 下カーブ 9">
              <a:extLst>
                <a:ext uri="{FF2B5EF4-FFF2-40B4-BE49-F238E27FC236}">
                  <a16:creationId xmlns:a16="http://schemas.microsoft.com/office/drawing/2014/main" id="{2A2C80B2-75FB-4000-B072-472365744FE9}"/>
                </a:ext>
              </a:extLst>
            </p:cNvPr>
            <p:cNvSpPr/>
            <p:nvPr/>
          </p:nvSpPr>
          <p:spPr bwMode="auto">
            <a:xfrm rot="2506984">
              <a:off x="1215951" y="3241578"/>
              <a:ext cx="690905" cy="325349"/>
            </a:xfrm>
            <a:prstGeom prst="curvedDownArrow">
              <a:avLst/>
            </a:prstGeom>
            <a:solidFill>
              <a:srgbClr val="FF000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4DCF9A0-804D-4CDC-90BA-E7BBC7E27AD6}"/>
                </a:ext>
              </a:extLst>
            </p:cNvPr>
            <p:cNvSpPr/>
            <p:nvPr/>
          </p:nvSpPr>
          <p:spPr bwMode="auto">
            <a:xfrm>
              <a:off x="857495" y="2982292"/>
              <a:ext cx="2176945" cy="1659600"/>
            </a:xfrm>
            <a:prstGeom prst="rect">
              <a:avLst/>
            </a:prstGeom>
            <a:noFill/>
            <a:ln w="28575" cap="flat" cmpd="sng" algn="ctr">
              <a:solidFill>
                <a:srgbClr val="0080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1765193-24DA-483A-ACBD-6CEDA3A50B5F}"/>
              </a:ext>
            </a:extLst>
          </p:cNvPr>
          <p:cNvSpPr/>
          <p:nvPr/>
        </p:nvSpPr>
        <p:spPr bwMode="auto">
          <a:xfrm>
            <a:off x="1533029" y="3146973"/>
            <a:ext cx="1038468" cy="190881"/>
          </a:xfrm>
          <a:prstGeom prst="rect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スライドを挿入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9BABC42C-3067-4F42-BE00-0AD9D86AD0CB}"/>
              </a:ext>
            </a:extLst>
          </p:cNvPr>
          <p:cNvSpPr/>
          <p:nvPr/>
        </p:nvSpPr>
        <p:spPr bwMode="auto">
          <a:xfrm>
            <a:off x="1257004" y="2872453"/>
            <a:ext cx="1295101" cy="158676"/>
          </a:xfrm>
          <a:prstGeom prst="rec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地域経済循環分析ツールの出力資料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4B29B1F-9EDA-475E-BEAC-B86ACE310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680" y="1017838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</p:spTree>
    <p:extLst>
      <p:ext uri="{BB962C8B-B14F-4D97-AF65-F5344CB8AC3E}">
        <p14:creationId xmlns:p14="http://schemas.microsoft.com/office/powerpoint/2010/main" val="40360413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sz="2200" dirty="0">
                <a:solidFill>
                  <a:srgbClr val="009999"/>
                </a:solidFill>
              </a:rPr>
              <a:t>現状分析：労働生産性と住民</a:t>
            </a:r>
            <a:r>
              <a:rPr lang="en-US" altLang="ja-JP" sz="2200" dirty="0">
                <a:solidFill>
                  <a:srgbClr val="009999"/>
                </a:solidFill>
              </a:rPr>
              <a:t>1</a:t>
            </a:r>
            <a:r>
              <a:rPr lang="ja-JP" altLang="en-US" sz="2200" dirty="0">
                <a:solidFill>
                  <a:srgbClr val="009999"/>
                </a:solidFill>
              </a:rPr>
              <a:t>人当たりの所得の関係　</a:t>
            </a:r>
            <a:r>
              <a:rPr lang="ja-JP" altLang="en-US" sz="1600" dirty="0">
                <a:solidFill>
                  <a:srgbClr val="009999"/>
                </a:solidFill>
              </a:rPr>
              <a:t>本資料の</a:t>
            </a:r>
            <a:r>
              <a:rPr lang="en-US" altLang="ja-JP" sz="1600" dirty="0">
                <a:solidFill>
                  <a:srgbClr val="009999"/>
                </a:solidFill>
              </a:rPr>
              <a:t>31</a:t>
            </a:r>
            <a:r>
              <a:rPr lang="ja-JP" altLang="en-US" sz="1600" dirty="0">
                <a:solidFill>
                  <a:srgbClr val="009999"/>
                </a:solidFill>
              </a:rPr>
              <a:t>、</a:t>
            </a:r>
            <a:r>
              <a:rPr lang="en-US" altLang="ja-JP" sz="1600" dirty="0">
                <a:solidFill>
                  <a:srgbClr val="009999"/>
                </a:solidFill>
              </a:rPr>
              <a:t>32</a:t>
            </a:r>
            <a:r>
              <a:rPr lang="ja-JP" altLang="en-US" sz="16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30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3209" y="632848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（１）夜間人口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人当たりの就業者数（職住比）の水準を把握する（本資料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CB54911-33CB-4B62-A9CD-53E5ADA0980B}"/>
              </a:ext>
            </a:extLst>
          </p:cNvPr>
          <p:cNvSpPr txBox="1"/>
          <p:nvPr/>
        </p:nvSpPr>
        <p:spPr>
          <a:xfrm>
            <a:off x="233209" y="1041674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D7F25013-4DED-47D7-AE87-6D91B2DA492B}"/>
              </a:ext>
            </a:extLst>
          </p:cNvPr>
          <p:cNvSpPr/>
          <p:nvPr/>
        </p:nvSpPr>
        <p:spPr bwMode="auto">
          <a:xfrm>
            <a:off x="5491749" y="1433077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地域住民所得の高さの要因が夜間人口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人当たりの就業者数（職住比）によるものか分析してみよう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55FABE1-9E5F-4D62-9173-2F2AC12A82AA}"/>
              </a:ext>
            </a:extLst>
          </p:cNvPr>
          <p:cNvSpPr txBox="1"/>
          <p:nvPr/>
        </p:nvSpPr>
        <p:spPr>
          <a:xfrm>
            <a:off x="762931" y="1356455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DBAC18B-9477-42DD-81A6-D600F0568847}"/>
              </a:ext>
            </a:extLst>
          </p:cNvPr>
          <p:cNvSpPr txBox="1"/>
          <p:nvPr/>
        </p:nvSpPr>
        <p:spPr>
          <a:xfrm>
            <a:off x="762931" y="2124729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895E649-EA68-4FA7-B037-96C74836BC3E}"/>
              </a:ext>
            </a:extLst>
          </p:cNvPr>
          <p:cNvSpPr txBox="1"/>
          <p:nvPr/>
        </p:nvSpPr>
        <p:spPr>
          <a:xfrm>
            <a:off x="233209" y="1803258"/>
            <a:ext cx="5128369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EA326C6-7EC0-471E-8B4A-A5C9F5358493}"/>
              </a:ext>
            </a:extLst>
          </p:cNvPr>
          <p:cNvSpPr txBox="1"/>
          <p:nvPr/>
        </p:nvSpPr>
        <p:spPr>
          <a:xfrm>
            <a:off x="233209" y="250403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（２）労働生産性と住民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人当たりの所得の関係を分析する（本資料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68060563-AF9E-4F2B-A6E8-97731A2BB39C}"/>
              </a:ext>
            </a:extLst>
          </p:cNvPr>
          <p:cNvSpPr/>
          <p:nvPr/>
        </p:nvSpPr>
        <p:spPr bwMode="auto">
          <a:xfrm>
            <a:off x="6612747" y="5132387"/>
            <a:ext cx="2465683" cy="907324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労働生産性と住民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人当たりの所得の順位に違いが生じる要因を分析してみよう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1B24B2E-CEBA-43EE-87BC-5D58E534B44F}"/>
              </a:ext>
            </a:extLst>
          </p:cNvPr>
          <p:cNvSpPr txBox="1"/>
          <p:nvPr/>
        </p:nvSpPr>
        <p:spPr>
          <a:xfrm>
            <a:off x="295377" y="2885508"/>
            <a:ext cx="8783053" cy="318548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b="0" dirty="0">
                <a:solidFill>
                  <a:srgbClr val="008080"/>
                </a:solidFill>
              </a:rPr>
              <a:t>①　地域住民所得の結果を記入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労働生産性の結果を記入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分配面の所得の流出入の結果を記入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職住比の結果を記入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</a:t>
            </a:r>
            <a:r>
              <a:rPr lang="en-US" altLang="ja-JP" sz="1200" b="0" dirty="0">
                <a:solidFill>
                  <a:srgbClr val="009999"/>
                </a:solidFill>
              </a:rPr>
              <a:t>31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32C7066-D975-4CC4-AC8E-9E1D7D88F2F4}"/>
              </a:ext>
            </a:extLst>
          </p:cNvPr>
          <p:cNvSpPr txBox="1"/>
          <p:nvPr/>
        </p:nvSpPr>
        <p:spPr>
          <a:xfrm>
            <a:off x="1116962" y="316123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地域住民所得の値を記入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4422498-E193-4969-A201-62C7F520CFD5}"/>
              </a:ext>
            </a:extLst>
          </p:cNvPr>
          <p:cNvSpPr txBox="1"/>
          <p:nvPr/>
        </p:nvSpPr>
        <p:spPr>
          <a:xfrm>
            <a:off x="747110" y="314816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9F86A1F-99D0-4E4E-B57F-810A653A82A6}"/>
              </a:ext>
            </a:extLst>
          </p:cNvPr>
          <p:cNvSpPr/>
          <p:nvPr/>
        </p:nvSpPr>
        <p:spPr bwMode="auto">
          <a:xfrm>
            <a:off x="3887278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5FF60BDD-F7D0-4E71-979C-F2220D2E6C88}"/>
              </a:ext>
            </a:extLst>
          </p:cNvPr>
          <p:cNvSpPr/>
          <p:nvPr/>
        </p:nvSpPr>
        <p:spPr bwMode="auto">
          <a:xfrm>
            <a:off x="5422874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5A4B818D-31BB-4F6E-A631-73EFF41613D0}"/>
              </a:ext>
            </a:extLst>
          </p:cNvPr>
          <p:cNvSpPr/>
          <p:nvPr/>
        </p:nvSpPr>
        <p:spPr bwMode="auto">
          <a:xfrm>
            <a:off x="6153093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9F58389-0B46-4472-A63A-46F33E09622D}"/>
              </a:ext>
            </a:extLst>
          </p:cNvPr>
          <p:cNvSpPr txBox="1"/>
          <p:nvPr/>
        </p:nvSpPr>
        <p:spPr>
          <a:xfrm>
            <a:off x="1116962" y="4092333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労働生産性の値を記入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18B4839-10B5-4552-9794-BA703E27F27F}"/>
              </a:ext>
            </a:extLst>
          </p:cNvPr>
          <p:cNvSpPr txBox="1"/>
          <p:nvPr/>
        </p:nvSpPr>
        <p:spPr>
          <a:xfrm>
            <a:off x="746550" y="4055847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AFA81E23-42E2-4453-BB14-A987E8BF5958}"/>
              </a:ext>
            </a:extLst>
          </p:cNvPr>
          <p:cNvSpPr/>
          <p:nvPr/>
        </p:nvSpPr>
        <p:spPr bwMode="auto">
          <a:xfrm>
            <a:off x="3887278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72260DAE-6C8D-4CCA-9A6C-E4983102B082}"/>
              </a:ext>
            </a:extLst>
          </p:cNvPr>
          <p:cNvSpPr/>
          <p:nvPr/>
        </p:nvSpPr>
        <p:spPr bwMode="auto">
          <a:xfrm>
            <a:off x="5422874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48266D9F-654D-4186-AC2B-1E59D41F40E4}"/>
              </a:ext>
            </a:extLst>
          </p:cNvPr>
          <p:cNvSpPr/>
          <p:nvPr/>
        </p:nvSpPr>
        <p:spPr bwMode="auto">
          <a:xfrm>
            <a:off x="6153093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6DDF943-AC04-4F69-9AD2-D157EB2FBBAE}"/>
              </a:ext>
            </a:extLst>
          </p:cNvPr>
          <p:cNvSpPr txBox="1"/>
          <p:nvPr/>
        </p:nvSpPr>
        <p:spPr>
          <a:xfrm>
            <a:off x="1117522" y="5044611"/>
            <a:ext cx="7960908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「本社等」「通勤」「財政移転」について、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分配面の「合計」の結果について、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F121B06-BFFA-41B2-99F5-4A9FBEB544EC}"/>
              </a:ext>
            </a:extLst>
          </p:cNvPr>
          <p:cNvSpPr txBox="1"/>
          <p:nvPr/>
        </p:nvSpPr>
        <p:spPr>
          <a:xfrm>
            <a:off x="746550" y="5025648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958BADF-654B-420C-91F2-9A87C0742EA9}"/>
              </a:ext>
            </a:extLst>
          </p:cNvPr>
          <p:cNvSpPr txBox="1"/>
          <p:nvPr/>
        </p:nvSpPr>
        <p:spPr>
          <a:xfrm>
            <a:off x="1116962" y="596739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職住比の値を記入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0095DE0-1527-4FB9-B6E7-72F9E91B64A8}"/>
              </a:ext>
            </a:extLst>
          </p:cNvPr>
          <p:cNvSpPr txBox="1"/>
          <p:nvPr/>
        </p:nvSpPr>
        <p:spPr>
          <a:xfrm>
            <a:off x="745990" y="590642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8" name="楕円 37">
            <a:extLst>
              <a:ext uri="{FF2B5EF4-FFF2-40B4-BE49-F238E27FC236}">
                <a16:creationId xmlns:a16="http://schemas.microsoft.com/office/drawing/2014/main" id="{E39ED6BB-9117-4AED-A363-EE45C6BB11A4}"/>
              </a:ext>
            </a:extLst>
          </p:cNvPr>
          <p:cNvSpPr/>
          <p:nvPr/>
        </p:nvSpPr>
        <p:spPr bwMode="auto">
          <a:xfrm>
            <a:off x="3887278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46AC2E1F-1CB8-44E8-9FFF-690E42B37086}"/>
              </a:ext>
            </a:extLst>
          </p:cNvPr>
          <p:cNvSpPr/>
          <p:nvPr/>
        </p:nvSpPr>
        <p:spPr bwMode="auto">
          <a:xfrm>
            <a:off x="5422874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0" name="楕円 39">
            <a:extLst>
              <a:ext uri="{FF2B5EF4-FFF2-40B4-BE49-F238E27FC236}">
                <a16:creationId xmlns:a16="http://schemas.microsoft.com/office/drawing/2014/main" id="{FE5D39BB-2A5A-430A-BBED-FDE2C1D2DFED}"/>
              </a:ext>
            </a:extLst>
          </p:cNvPr>
          <p:cNvSpPr/>
          <p:nvPr/>
        </p:nvSpPr>
        <p:spPr bwMode="auto">
          <a:xfrm>
            <a:off x="6153093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6261692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71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329ABC0-FD04-401A-80FA-078CED6906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71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60014BA-B1B1-4420-AA81-7B9F2B0BC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665" y="3940657"/>
            <a:ext cx="2634668" cy="19762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52150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5008BD-C71E-4B4B-9651-88A69DD46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886" y="6013"/>
            <a:ext cx="8100000" cy="493058"/>
          </a:xfrm>
        </p:spPr>
        <p:txBody>
          <a:bodyPr/>
          <a:lstStyle/>
          <a:p>
            <a:r>
              <a:rPr lang="ja-JP" altLang="en-US" kern="0" dirty="0">
                <a:solidFill>
                  <a:srgbClr val="009999"/>
                </a:solidFill>
              </a:rPr>
              <a:t>労働生産性と地域住民１人あたりの所得の関係</a:t>
            </a:r>
            <a:endParaRPr kumimoji="1" lang="ja-JP" altLang="en-US" dirty="0">
              <a:solidFill>
                <a:srgbClr val="009999"/>
              </a:solidFill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C3918CE-6C3C-436E-96EA-23E91213E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C7313-58E3-4F6B-88A3-0F915AD38F14}" type="slidenum">
              <a:rPr kumimoji="1" lang="en-US" altLang="ja-JP" sz="9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18357D3-2B53-46B8-8321-7314D0BE764C}"/>
              </a:ext>
            </a:extLst>
          </p:cNvPr>
          <p:cNvSpPr txBox="1"/>
          <p:nvPr/>
        </p:nvSpPr>
        <p:spPr>
          <a:xfrm>
            <a:off x="227566" y="1208987"/>
            <a:ext cx="1499629" cy="50783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地域住民所得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3" name="スライド番号プレースホルダ 4">
            <a:extLst>
              <a:ext uri="{FF2B5EF4-FFF2-40B4-BE49-F238E27FC236}">
                <a16:creationId xmlns:a16="http://schemas.microsoft.com/office/drawing/2014/main" id="{65612303-29E4-4F63-A104-9A0DF1E0C13F}"/>
              </a:ext>
            </a:extLst>
          </p:cNvPr>
          <p:cNvSpPr txBox="1">
            <a:spLocks/>
          </p:cNvSpPr>
          <p:nvPr/>
        </p:nvSpPr>
        <p:spPr>
          <a:xfrm>
            <a:off x="8724140" y="6584502"/>
            <a:ext cx="396000" cy="252000"/>
          </a:xfrm>
          <a:prstGeom prst="rect">
            <a:avLst/>
          </a:prstGeom>
          <a:noFill/>
          <a:ln/>
        </p:spPr>
        <p:txBody>
          <a:bodyPr/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C5B7F9-9203-4F76-AF5F-7D9BEA790BC1}"/>
              </a:ext>
            </a:extLst>
          </p:cNvPr>
          <p:cNvSpPr txBox="1"/>
          <p:nvPr/>
        </p:nvSpPr>
        <p:spPr>
          <a:xfrm>
            <a:off x="2917122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要因１</a:t>
            </a: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95118422-7676-4205-9A68-885FE96903BC}"/>
              </a:ext>
            </a:extLst>
          </p:cNvPr>
          <p:cNvSpPr txBox="1"/>
          <p:nvPr/>
        </p:nvSpPr>
        <p:spPr>
          <a:xfrm>
            <a:off x="5202699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要因２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8D3F895-3A9A-418D-8FD6-CEA6C18E1627}"/>
              </a:ext>
            </a:extLst>
          </p:cNvPr>
          <p:cNvSpPr txBox="1"/>
          <p:nvPr/>
        </p:nvSpPr>
        <p:spPr>
          <a:xfrm>
            <a:off x="7488275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要因３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358A8721-41A1-4DAB-906E-CCC349001070}"/>
              </a:ext>
            </a:extLst>
          </p:cNvPr>
          <p:cNvSpPr txBox="1"/>
          <p:nvPr/>
        </p:nvSpPr>
        <p:spPr>
          <a:xfrm>
            <a:off x="2682036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労働生産性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6ACB6E34-1697-49DE-87CE-B8D18182B279}"/>
              </a:ext>
            </a:extLst>
          </p:cNvPr>
          <p:cNvSpPr txBox="1"/>
          <p:nvPr/>
        </p:nvSpPr>
        <p:spPr>
          <a:xfrm>
            <a:off x="7309702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職住比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96912B49-DBFD-478E-BF5C-0F7E9F52912C}"/>
              </a:ext>
            </a:extLst>
          </p:cNvPr>
          <p:cNvSpPr txBox="1"/>
          <p:nvPr/>
        </p:nvSpPr>
        <p:spPr>
          <a:xfrm>
            <a:off x="4516885" y="1207719"/>
            <a:ext cx="2432488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所得の流出入（分配面）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流出か、流入かを分析</a:t>
            </a:r>
            <a:r>
              <a:rPr lang="en-US" altLang="ja-JP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</p:txBody>
      </p: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FD37FC24-0A2B-46A2-81F6-6316DA48DFFF}"/>
              </a:ext>
            </a:extLst>
          </p:cNvPr>
          <p:cNvSpPr txBox="1"/>
          <p:nvPr/>
        </p:nvSpPr>
        <p:spPr>
          <a:xfrm>
            <a:off x="447438" y="484452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高い</a:t>
            </a: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8D8BC3A1-6A79-4F4F-97A0-6CF931F3F7E1}"/>
              </a:ext>
            </a:extLst>
          </p:cNvPr>
          <p:cNvSpPr txBox="1"/>
          <p:nvPr/>
        </p:nvSpPr>
        <p:spPr>
          <a:xfrm>
            <a:off x="428621" y="5675376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rgbClr val="0070C0"/>
                </a:solidFill>
              </a:rPr>
              <a:t>低い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1AEBB089-DA16-480E-907F-B59B212D815B}"/>
              </a:ext>
            </a:extLst>
          </p:cNvPr>
          <p:cNvSpPr txBox="1"/>
          <p:nvPr/>
        </p:nvSpPr>
        <p:spPr>
          <a:xfrm>
            <a:off x="742737" y="5350151"/>
            <a:ext cx="401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16" name="表 17">
            <a:extLst>
              <a:ext uri="{FF2B5EF4-FFF2-40B4-BE49-F238E27FC236}">
                <a16:creationId xmlns:a16="http://schemas.microsoft.com/office/drawing/2014/main" id="{F95AC51F-B972-49A5-9453-BDC2984A0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4327"/>
              </p:ext>
            </p:extLst>
          </p:nvPr>
        </p:nvGraphicFramePr>
        <p:xfrm>
          <a:off x="1476895" y="4888774"/>
          <a:ext cx="7247245" cy="1351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4564">
                  <a:extLst>
                    <a:ext uri="{9D8B030D-6E8A-4147-A177-3AD203B41FA5}">
                      <a16:colId xmlns:a16="http://schemas.microsoft.com/office/drawing/2014/main" val="2096675839"/>
                    </a:ext>
                  </a:extLst>
                </a:gridCol>
                <a:gridCol w="1364882">
                  <a:extLst>
                    <a:ext uri="{9D8B030D-6E8A-4147-A177-3AD203B41FA5}">
                      <a16:colId xmlns:a16="http://schemas.microsoft.com/office/drawing/2014/main" val="2922644236"/>
                    </a:ext>
                  </a:extLst>
                </a:gridCol>
                <a:gridCol w="2962598">
                  <a:extLst>
                    <a:ext uri="{9D8B030D-6E8A-4147-A177-3AD203B41FA5}">
                      <a16:colId xmlns:a16="http://schemas.microsoft.com/office/drawing/2014/main" val="1655085135"/>
                    </a:ext>
                  </a:extLst>
                </a:gridCol>
                <a:gridCol w="1625201">
                  <a:extLst>
                    <a:ext uri="{9D8B030D-6E8A-4147-A177-3AD203B41FA5}">
                      <a16:colId xmlns:a16="http://schemas.microsoft.com/office/drawing/2014/main" val="4160669799"/>
                    </a:ext>
                  </a:extLst>
                </a:gridCol>
              </a:tblGrid>
              <a:tr h="67577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FF0000"/>
                          </a:solidFill>
                        </a:rPr>
                        <a:t>高く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流入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403046"/>
                  </a:ext>
                </a:extLst>
              </a:tr>
              <a:tr h="675777"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/>
                    </a:p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0070C0"/>
                          </a:solidFill>
                        </a:rPr>
                        <a:t>低く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流出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69558465"/>
                  </a:ext>
                </a:extLst>
              </a:tr>
            </a:tbl>
          </a:graphicData>
        </a:graphic>
      </p:graphicFrame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06F51FCF-2EF1-4648-A81E-23451E39C236}"/>
              </a:ext>
            </a:extLst>
          </p:cNvPr>
          <p:cNvSpPr>
            <a:spLocks/>
          </p:cNvSpPr>
          <p:nvPr/>
        </p:nvSpPr>
        <p:spPr bwMode="auto">
          <a:xfrm>
            <a:off x="428621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u="sng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</a:rPr>
              <a:t>427.9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6D78A595-FFF9-4733-AD52-FE97734C74EC}"/>
              </a:ext>
            </a:extLst>
          </p:cNvPr>
          <p:cNvSpPr>
            <a:spLocks/>
          </p:cNvSpPr>
          <p:nvPr/>
        </p:nvSpPr>
        <p:spPr bwMode="auto">
          <a:xfrm>
            <a:off x="4509118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8" name="左中かっこ 127">
            <a:extLst>
              <a:ext uri="{FF2B5EF4-FFF2-40B4-BE49-F238E27FC236}">
                <a16:creationId xmlns:a16="http://schemas.microsoft.com/office/drawing/2014/main" id="{EDFFD189-204B-4C4D-8159-B41B72AE8EB6}"/>
              </a:ext>
            </a:extLst>
          </p:cNvPr>
          <p:cNvSpPr/>
          <p:nvPr/>
        </p:nvSpPr>
        <p:spPr bwMode="auto">
          <a:xfrm rot="16200000">
            <a:off x="5530520" y="1806361"/>
            <a:ext cx="348752" cy="2432488"/>
          </a:xfrm>
          <a:prstGeom prst="leftBrace">
            <a:avLst>
              <a:gd name="adj1" fmla="val 8333"/>
              <a:gd name="adj2" fmla="val 50041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ｺﾞｼｯｸE" pitchFamily="50" charset="-128"/>
              <a:ea typeface="HGPｺﾞｼｯｸE" pitchFamily="50" charset="-128"/>
              <a:cs typeface="+mn-cs"/>
            </a:endParaRP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FD9F26BC-D5D2-47C2-91F8-906558D0FCA1}"/>
              </a:ext>
            </a:extLst>
          </p:cNvPr>
          <p:cNvSpPr>
            <a:spLocks/>
          </p:cNvSpPr>
          <p:nvPr/>
        </p:nvSpPr>
        <p:spPr bwMode="auto">
          <a:xfrm>
            <a:off x="428621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65E3D9F0-E32A-4872-B0B8-05D190BFA654}"/>
              </a:ext>
            </a:extLst>
          </p:cNvPr>
          <p:cNvSpPr>
            <a:spLocks/>
          </p:cNvSpPr>
          <p:nvPr/>
        </p:nvSpPr>
        <p:spPr bwMode="auto">
          <a:xfrm>
            <a:off x="2735510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936.5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7" name="正方形/長方形 136">
            <a:extLst>
              <a:ext uri="{FF2B5EF4-FFF2-40B4-BE49-F238E27FC236}">
                <a16:creationId xmlns:a16="http://schemas.microsoft.com/office/drawing/2014/main" id="{BEBA99BB-6698-4EC1-9C93-144A540E5CBF}"/>
              </a:ext>
            </a:extLst>
          </p:cNvPr>
          <p:cNvSpPr>
            <a:spLocks/>
          </p:cNvSpPr>
          <p:nvPr/>
        </p:nvSpPr>
        <p:spPr bwMode="auto">
          <a:xfrm>
            <a:off x="2735510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7E5DB081-D056-4D29-B16E-E94401F175EC}"/>
              </a:ext>
            </a:extLst>
          </p:cNvPr>
          <p:cNvSpPr>
            <a:spLocks/>
          </p:cNvSpPr>
          <p:nvPr/>
        </p:nvSpPr>
        <p:spPr bwMode="auto">
          <a:xfrm>
            <a:off x="5337129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92CA45E7-52F0-4444-83DA-B0F6D1CF9504}"/>
              </a:ext>
            </a:extLst>
          </p:cNvPr>
          <p:cNvSpPr>
            <a:spLocks/>
          </p:cNvSpPr>
          <p:nvPr/>
        </p:nvSpPr>
        <p:spPr bwMode="auto">
          <a:xfrm>
            <a:off x="6165140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0A1AB853-03EA-4BAA-9A62-A2854695DE37}"/>
              </a:ext>
            </a:extLst>
          </p:cNvPr>
          <p:cNvSpPr>
            <a:spLocks/>
          </p:cNvSpPr>
          <p:nvPr/>
        </p:nvSpPr>
        <p:spPr bwMode="auto">
          <a:xfrm>
            <a:off x="5425653" y="3638841"/>
            <a:ext cx="871243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4" name="正方形/長方形 153">
            <a:extLst>
              <a:ext uri="{FF2B5EF4-FFF2-40B4-BE49-F238E27FC236}">
                <a16:creationId xmlns:a16="http://schemas.microsoft.com/office/drawing/2014/main" id="{86A989E8-2A4F-4C6B-8D35-5126845CC38A}"/>
              </a:ext>
            </a:extLst>
          </p:cNvPr>
          <p:cNvSpPr>
            <a:spLocks/>
          </p:cNvSpPr>
          <p:nvPr/>
        </p:nvSpPr>
        <p:spPr bwMode="auto">
          <a:xfrm>
            <a:off x="7459590" y="3627780"/>
            <a:ext cx="1251248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6" name="正方形/長方形 155">
            <a:extLst>
              <a:ext uri="{FF2B5EF4-FFF2-40B4-BE49-F238E27FC236}">
                <a16:creationId xmlns:a16="http://schemas.microsoft.com/office/drawing/2014/main" id="{5FE653B4-9C0B-48B5-8219-DB7216F6051B}"/>
              </a:ext>
            </a:extLst>
          </p:cNvPr>
          <p:cNvSpPr>
            <a:spLocks/>
          </p:cNvSpPr>
          <p:nvPr/>
        </p:nvSpPr>
        <p:spPr bwMode="auto">
          <a:xfrm>
            <a:off x="7459590" y="2328192"/>
            <a:ext cx="1249403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0.457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4EDF3BA-5376-48E4-8665-CFDF792C2658}"/>
              </a:ext>
            </a:extLst>
          </p:cNvPr>
          <p:cNvSpPr/>
          <p:nvPr/>
        </p:nvSpPr>
        <p:spPr bwMode="auto">
          <a:xfrm>
            <a:off x="1552995" y="4888882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1" name="四角形: 角を丸くする 160">
            <a:extLst>
              <a:ext uri="{FF2B5EF4-FFF2-40B4-BE49-F238E27FC236}">
                <a16:creationId xmlns:a16="http://schemas.microsoft.com/office/drawing/2014/main" id="{3207DBF5-F1CE-4046-BEA6-6CE2C584BC62}"/>
              </a:ext>
            </a:extLst>
          </p:cNvPr>
          <p:cNvSpPr/>
          <p:nvPr/>
        </p:nvSpPr>
        <p:spPr bwMode="auto">
          <a:xfrm>
            <a:off x="1525410" y="5745349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0620B59-4EAD-49C4-8F62-8E736F292C2C}"/>
              </a:ext>
            </a:extLst>
          </p:cNvPr>
          <p:cNvSpPr txBox="1"/>
          <p:nvPr/>
        </p:nvSpPr>
        <p:spPr>
          <a:xfrm>
            <a:off x="3485324" y="4125728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矢印: 下 20">
            <a:extLst>
              <a:ext uri="{FF2B5EF4-FFF2-40B4-BE49-F238E27FC236}">
                <a16:creationId xmlns:a16="http://schemas.microsoft.com/office/drawing/2014/main" id="{5442F6AE-4E31-4737-9C43-865827C79E18}"/>
              </a:ext>
            </a:extLst>
          </p:cNvPr>
          <p:cNvSpPr/>
          <p:nvPr/>
        </p:nvSpPr>
        <p:spPr bwMode="auto">
          <a:xfrm>
            <a:off x="3307710" y="4136965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2" name="テキスト ボックス 161">
            <a:extLst>
              <a:ext uri="{FF2B5EF4-FFF2-40B4-BE49-F238E27FC236}">
                <a16:creationId xmlns:a16="http://schemas.microsoft.com/office/drawing/2014/main" id="{BEB21B2E-86F0-4339-9589-66DA18136411}"/>
              </a:ext>
            </a:extLst>
          </p:cNvPr>
          <p:cNvSpPr txBox="1"/>
          <p:nvPr/>
        </p:nvSpPr>
        <p:spPr>
          <a:xfrm>
            <a:off x="7953215" y="4121850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3" name="矢印: 下 162">
            <a:extLst>
              <a:ext uri="{FF2B5EF4-FFF2-40B4-BE49-F238E27FC236}">
                <a16:creationId xmlns:a16="http://schemas.microsoft.com/office/drawing/2014/main" id="{AE0CA139-43CC-4397-8328-3EC72A493421}"/>
              </a:ext>
            </a:extLst>
          </p:cNvPr>
          <p:cNvSpPr/>
          <p:nvPr/>
        </p:nvSpPr>
        <p:spPr bwMode="auto">
          <a:xfrm>
            <a:off x="7761805" y="4112233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4" name="テキスト ボックス 163">
            <a:extLst>
              <a:ext uri="{FF2B5EF4-FFF2-40B4-BE49-F238E27FC236}">
                <a16:creationId xmlns:a16="http://schemas.microsoft.com/office/drawing/2014/main" id="{7F7C1D73-6903-4AEF-B185-6923F2E84EE8}"/>
              </a:ext>
            </a:extLst>
          </p:cNvPr>
          <p:cNvSpPr txBox="1"/>
          <p:nvPr/>
        </p:nvSpPr>
        <p:spPr>
          <a:xfrm>
            <a:off x="5653843" y="4204565"/>
            <a:ext cx="1156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流入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流出</a:t>
            </a:r>
          </a:p>
        </p:txBody>
      </p:sp>
      <p:sp>
        <p:nvSpPr>
          <p:cNvPr id="165" name="矢印: 下 164">
            <a:extLst>
              <a:ext uri="{FF2B5EF4-FFF2-40B4-BE49-F238E27FC236}">
                <a16:creationId xmlns:a16="http://schemas.microsoft.com/office/drawing/2014/main" id="{F4BFA9D8-1E3D-4725-BF9B-1FE3C4629608}"/>
              </a:ext>
            </a:extLst>
          </p:cNvPr>
          <p:cNvSpPr/>
          <p:nvPr/>
        </p:nvSpPr>
        <p:spPr bwMode="auto">
          <a:xfrm>
            <a:off x="5476229" y="4125806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id="{AEDD80D4-C342-4603-9F77-B48EF4758A57}"/>
              </a:ext>
            </a:extLst>
          </p:cNvPr>
          <p:cNvSpPr txBox="1"/>
          <p:nvPr/>
        </p:nvSpPr>
        <p:spPr>
          <a:xfrm>
            <a:off x="966218" y="4110613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7" name="矢印: 下 166">
            <a:extLst>
              <a:ext uri="{FF2B5EF4-FFF2-40B4-BE49-F238E27FC236}">
                <a16:creationId xmlns:a16="http://schemas.microsoft.com/office/drawing/2014/main" id="{E16C402D-C5AC-41A2-8622-1422FB70600E}"/>
              </a:ext>
            </a:extLst>
          </p:cNvPr>
          <p:cNvSpPr/>
          <p:nvPr/>
        </p:nvSpPr>
        <p:spPr bwMode="auto">
          <a:xfrm>
            <a:off x="788604" y="4121850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8" name="矢印: 右 167">
            <a:extLst>
              <a:ext uri="{FF2B5EF4-FFF2-40B4-BE49-F238E27FC236}">
                <a16:creationId xmlns:a16="http://schemas.microsoft.com/office/drawing/2014/main" id="{4782D964-BF0A-484B-BD7A-B65E729BA78D}"/>
              </a:ext>
            </a:extLst>
          </p:cNvPr>
          <p:cNvSpPr/>
          <p:nvPr/>
        </p:nvSpPr>
        <p:spPr bwMode="auto">
          <a:xfrm>
            <a:off x="1525410" y="5256666"/>
            <a:ext cx="1586016" cy="59539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FC996B73-89AB-4C60-B010-6C4477275806}"/>
              </a:ext>
            </a:extLst>
          </p:cNvPr>
          <p:cNvSpPr txBox="1"/>
          <p:nvPr/>
        </p:nvSpPr>
        <p:spPr>
          <a:xfrm>
            <a:off x="1450848" y="5400582"/>
            <a:ext cx="1660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高い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 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低い要因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45ED5F9-52C3-4ABB-BB47-8248244EDFF8}"/>
              </a:ext>
            </a:extLst>
          </p:cNvPr>
          <p:cNvSpPr/>
          <p:nvPr/>
        </p:nvSpPr>
        <p:spPr bwMode="auto">
          <a:xfrm>
            <a:off x="227566" y="4754116"/>
            <a:ext cx="8740821" cy="1547596"/>
          </a:xfrm>
          <a:prstGeom prst="roundRect">
            <a:avLst/>
          </a:prstGeom>
          <a:noFill/>
          <a:ln w="381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96D47C2-C46F-44FD-8721-1FAE51F08262}"/>
              </a:ext>
            </a:extLst>
          </p:cNvPr>
          <p:cNvSpPr/>
          <p:nvPr/>
        </p:nvSpPr>
        <p:spPr bwMode="auto">
          <a:xfrm>
            <a:off x="428621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ED2A1F77-7032-4BE0-B9D6-9DF635B55708}"/>
              </a:ext>
            </a:extLst>
          </p:cNvPr>
          <p:cNvSpPr/>
          <p:nvPr/>
        </p:nvSpPr>
        <p:spPr bwMode="auto">
          <a:xfrm>
            <a:off x="273551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EF3BB1C-18DA-4577-8F4C-51A949D0BDE7}"/>
              </a:ext>
            </a:extLst>
          </p:cNvPr>
          <p:cNvSpPr/>
          <p:nvPr/>
        </p:nvSpPr>
        <p:spPr bwMode="auto">
          <a:xfrm>
            <a:off x="745959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4DA1728D-04E2-44CC-A6C8-4BDB90961BB8}"/>
              </a:ext>
            </a:extLst>
          </p:cNvPr>
          <p:cNvSpPr/>
          <p:nvPr/>
        </p:nvSpPr>
        <p:spPr bwMode="auto">
          <a:xfrm>
            <a:off x="431831" y="341673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117A8C2-0892-411D-BAA7-B03216196382}"/>
              </a:ext>
            </a:extLst>
          </p:cNvPr>
          <p:cNvSpPr/>
          <p:nvPr/>
        </p:nvSpPr>
        <p:spPr bwMode="auto">
          <a:xfrm>
            <a:off x="745959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4CA766A-79FB-4710-8BD4-CB46C8F27B24}"/>
              </a:ext>
            </a:extLst>
          </p:cNvPr>
          <p:cNvSpPr/>
          <p:nvPr/>
        </p:nvSpPr>
        <p:spPr bwMode="auto">
          <a:xfrm>
            <a:off x="273551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AF0EB6A-7901-4FD2-AA59-DB5B5558B416}"/>
              </a:ext>
            </a:extLst>
          </p:cNvPr>
          <p:cNvSpPr/>
          <p:nvPr/>
        </p:nvSpPr>
        <p:spPr bwMode="auto">
          <a:xfrm>
            <a:off x="5435748" y="3450380"/>
            <a:ext cx="353433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合計</a:t>
            </a: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F3B905B8-A63E-4B00-8BB1-17C89765E9C1}"/>
              </a:ext>
            </a:extLst>
          </p:cNvPr>
          <p:cNvSpPr/>
          <p:nvPr/>
        </p:nvSpPr>
        <p:spPr bwMode="auto">
          <a:xfrm>
            <a:off x="428621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A3CC1AC4-29CC-4D43-9314-FFA04865D635}"/>
              </a:ext>
            </a:extLst>
          </p:cNvPr>
          <p:cNvSpPr/>
          <p:nvPr/>
        </p:nvSpPr>
        <p:spPr bwMode="auto">
          <a:xfrm>
            <a:off x="5343349" y="2135579"/>
            <a:ext cx="381987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</a:t>
            </a: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E67C4836-FDC0-45DB-A516-4233E0870253}"/>
              </a:ext>
            </a:extLst>
          </p:cNvPr>
          <p:cNvSpPr/>
          <p:nvPr/>
        </p:nvSpPr>
        <p:spPr bwMode="auto">
          <a:xfrm>
            <a:off x="6174388" y="2135579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</a:t>
            </a: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564BE616-65E6-445A-A6F8-E7EC4108B267}"/>
              </a:ext>
            </a:extLst>
          </p:cNvPr>
          <p:cNvSpPr/>
          <p:nvPr/>
        </p:nvSpPr>
        <p:spPr bwMode="auto">
          <a:xfrm>
            <a:off x="4516886" y="2135579"/>
            <a:ext cx="527178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本社等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61EEEEA2-1F6B-4D32-BE94-34673FE7820F}"/>
              </a:ext>
            </a:extLst>
          </p:cNvPr>
          <p:cNvSpPr txBox="1"/>
          <p:nvPr/>
        </p:nvSpPr>
        <p:spPr>
          <a:xfrm>
            <a:off x="1722984" y="124314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＝</a:t>
            </a: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158009BD-AF26-4623-8D83-D151F09392FC}"/>
              </a:ext>
            </a:extLst>
          </p:cNvPr>
          <p:cNvSpPr txBox="1"/>
          <p:nvPr/>
        </p:nvSpPr>
        <p:spPr>
          <a:xfrm>
            <a:off x="4151094" y="1238226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D63C8041-BE8A-4AC1-9F7B-967FBE2D39B9}"/>
              </a:ext>
            </a:extLst>
          </p:cNvPr>
          <p:cNvSpPr txBox="1"/>
          <p:nvPr/>
        </p:nvSpPr>
        <p:spPr>
          <a:xfrm>
            <a:off x="6921140" y="1255964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</p:spTree>
    <p:extLst>
      <p:ext uri="{BB962C8B-B14F-4D97-AF65-F5344CB8AC3E}">
        <p14:creationId xmlns:p14="http://schemas.microsoft.com/office/powerpoint/2010/main" val="4102234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ja-JP" sz="4000" dirty="0">
                <a:solidFill>
                  <a:srgbClr val="008080"/>
                </a:solidFill>
              </a:rPr>
              <a:t>Ⅱ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地域の長所、短所、施策の方向性の検討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33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79780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34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１．施策の方向性の検討のための長所、短所の抽出 </a:t>
            </a:r>
          </a:p>
        </p:txBody>
      </p:sp>
    </p:spTree>
    <p:extLst>
      <p:ext uri="{BB962C8B-B14F-4D97-AF65-F5344CB8AC3E}">
        <p14:creationId xmlns:p14="http://schemas.microsoft.com/office/powerpoint/2010/main" val="41645768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生産面の課題の作業内容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35</a:t>
            </a:fld>
            <a:endParaRPr lang="en-US" altLang="ja-JP" dirty="0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24AF6B3B-C16E-41A7-8648-9C25E094EEBB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139C89C-E2C1-4B1A-B44F-624361B7A13D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生産面の課題１～３の解決には、以下が重要である。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06AC9A9-B0CF-4035-916D-C1709C55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1E72BCBC-8FD1-408F-9D9B-146F53FA0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１）生産面の課題１：競争力の高いまたは得意な産業だが、域外に依存している産業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D085A50D-CD1E-49AC-976A-5B3D3D847108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「鉄鋼」、「建設業」、「廃棄物処理業」、「林業」、「教育」、「公務」、及び「電気業」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ECF4AE43-983B-4CF4-8848-06059F43C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３）生産面の課題３：競争力が高いまたは得意だが、産業クラスターが形成されていない産業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D2590DA5-EC1D-4608-B2BD-FE668081C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２）生産面の課題２：一般に競争力が高いが、地域に立地していない産業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7B62F75F-6910-40E5-A8E4-D0F730CB394A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加工組立型製造業：「電子部品・デバイス」、「はん用・生産用・業務用機械」、「情報通信機器」、「輸送用機械」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知識集約型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次産業：「金融・保険業」、「教育」、「公務」、「その他の不動産業」、「専門・科学技術、業務支援サービス業」、「卸売業」、及び「情報通信業」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10E31EC2-6FF9-4B2C-86A9-E5EC129F5BFC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競争力の高いまたは得意な産業のうち、産業クラスターが形成されていない産業：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「林業」、「鉄鋼」、「電気業」、「廃棄物処理業」、「建設業」、「運輸・郵便業」、「公務」、「教育」、及び「その他のサービス」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ja-JP" altLang="en-US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競争力の高いまたは得意な産業ですが、取引の核となっていない産業：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「運輸・郵便業」、「小売業」、「電気業」及び「教育」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2B733557-BBC7-4125-A01D-992A0A74DB5A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A8D36999-8082-4969-A960-07FE17DE4ED4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AB7A154E-737C-43E1-9A35-390148456B1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5D87DDCE-6ECB-4C41-B7F8-CF556E11C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46A896FF-A7DA-46D4-9725-3E0C0DA1A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4276E218-CEC3-4BC8-B3DE-377CECE25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6646D7C3-50DA-4AA8-ADF4-92AAED5155BE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FEB35EB3-9893-4B14-A50E-71F5888A2DB6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90D2752-AB1D-4FC9-9B94-909BAE69B7CB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3B44B1F9-8128-4D28-8C2E-9D682EAF6434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C442578C-091A-49CC-A16A-59637DA7D3ED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90FDD940-C5D4-4821-8BD1-CA4931E3323A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3230818B-FDFE-4AA7-91B7-5F2BB317F85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9D948C5-245B-43A9-910A-16F5AAC92E9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8A276FEE-F0D3-424A-B2B2-743CBA0B61E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7DB7D4DD-B03B-4FFC-A2B2-4F588B294C31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BB7051EA-7A49-4D42-AE2F-652A7DE93254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1804E5A0-A2B1-45EF-B7C3-1B4A72E23038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1" name="テキスト ボックス 110">
              <a:extLst>
                <a:ext uri="{FF2B5EF4-FFF2-40B4-BE49-F238E27FC236}">
                  <a16:creationId xmlns:a16="http://schemas.microsoft.com/office/drawing/2014/main" id="{0D7D3FD0-8656-4997-B135-BE9CCBCA7044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13" name="テキスト ボックス 112">
              <a:extLst>
                <a:ext uri="{FF2B5EF4-FFF2-40B4-BE49-F238E27FC236}">
                  <a16:creationId xmlns:a16="http://schemas.microsoft.com/office/drawing/2014/main" id="{78AA634B-5BE0-4666-A6F9-F9ACE7C8AFEC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8B3F3556-DF5C-4C6F-856D-E6B8EDCDCE32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D5B71973-DFCE-4A77-AB38-3251F70D6B43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789DFBFF-0A9E-40AE-ADDB-1A5ACE8E10D6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19" name="グループ化 118">
            <a:extLst>
              <a:ext uri="{FF2B5EF4-FFF2-40B4-BE49-F238E27FC236}">
                <a16:creationId xmlns:a16="http://schemas.microsoft.com/office/drawing/2014/main" id="{C03ED2B9-6DFB-42D1-8D0B-325A356AA935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29" name="テキスト ボックス 128">
              <a:extLst>
                <a:ext uri="{FF2B5EF4-FFF2-40B4-BE49-F238E27FC236}">
                  <a16:creationId xmlns:a16="http://schemas.microsoft.com/office/drawing/2014/main" id="{D1AA973C-1C31-4552-AF76-4879AD0DE625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F2857CB7-27DE-4F4B-AD5E-937154A87216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90CCDCD7-110D-4744-B270-2807B8A06D2D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69" name="テキスト ボックス 168">
                <a:extLst>
                  <a:ext uri="{FF2B5EF4-FFF2-40B4-BE49-F238E27FC236}">
                    <a16:creationId xmlns:a16="http://schemas.microsoft.com/office/drawing/2014/main" id="{2C21E7EA-C5BF-4F53-B88A-A0F548131468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0" name="グループ化 169">
            <a:extLst>
              <a:ext uri="{FF2B5EF4-FFF2-40B4-BE49-F238E27FC236}">
                <a16:creationId xmlns:a16="http://schemas.microsoft.com/office/drawing/2014/main" id="{B104AE3A-FCF6-49EE-A7EF-6553C586964C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71" name="テキスト ボックス 170">
              <a:extLst>
                <a:ext uri="{FF2B5EF4-FFF2-40B4-BE49-F238E27FC236}">
                  <a16:creationId xmlns:a16="http://schemas.microsoft.com/office/drawing/2014/main" id="{38861CDA-8A90-421C-A9DB-820F93E43CFD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72" name="グループ化 171">
              <a:extLst>
                <a:ext uri="{FF2B5EF4-FFF2-40B4-BE49-F238E27FC236}">
                  <a16:creationId xmlns:a16="http://schemas.microsoft.com/office/drawing/2014/main" id="{4BB060A7-3671-49EF-AC0F-466CC1168E1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94484985-9040-4AB6-B2B9-AB4ACBF04BE9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2CA5CC0D-89DE-4303-91DF-821883B37CD5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0C776909-FFF9-40D2-9E89-4DDD8BCC4B84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A1AF9D0-7510-4294-870B-98C14D34E17E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0E436249-BCB1-4E70-813C-0FAF96615E45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F70FA71D-B953-41C0-B777-1B131FCAF645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79" name="グループ化 178">
            <a:extLst>
              <a:ext uri="{FF2B5EF4-FFF2-40B4-BE49-F238E27FC236}">
                <a16:creationId xmlns:a16="http://schemas.microsoft.com/office/drawing/2014/main" id="{31472C66-E8BE-4896-B39E-2D01B3BA8DC4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80" name="右矢印 4">
              <a:extLst>
                <a:ext uri="{FF2B5EF4-FFF2-40B4-BE49-F238E27FC236}">
                  <a16:creationId xmlns:a16="http://schemas.microsoft.com/office/drawing/2014/main" id="{5041E1BC-4E29-48E2-B975-FE5B760CF73A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1" name="テキスト ボックス 180">
              <a:extLst>
                <a:ext uri="{FF2B5EF4-FFF2-40B4-BE49-F238E27FC236}">
                  <a16:creationId xmlns:a16="http://schemas.microsoft.com/office/drawing/2014/main" id="{0AC37211-E465-40B3-99D7-6EE5BCF2D6CE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2" name="グループ化 181">
            <a:extLst>
              <a:ext uri="{FF2B5EF4-FFF2-40B4-BE49-F238E27FC236}">
                <a16:creationId xmlns:a16="http://schemas.microsoft.com/office/drawing/2014/main" id="{B9DEC285-EB46-4B63-96CD-482843E82B84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83" name="右矢印 4">
              <a:extLst>
                <a:ext uri="{FF2B5EF4-FFF2-40B4-BE49-F238E27FC236}">
                  <a16:creationId xmlns:a16="http://schemas.microsoft.com/office/drawing/2014/main" id="{8B0DAD4C-53E4-4441-98FC-68C495B790A6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4" name="テキスト ボックス 183">
              <a:extLst>
                <a:ext uri="{FF2B5EF4-FFF2-40B4-BE49-F238E27FC236}">
                  <a16:creationId xmlns:a16="http://schemas.microsoft.com/office/drawing/2014/main" id="{4405B8D4-8936-42D4-B5A5-5875248298A6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142C1F8D-BA06-4416-A386-81A2F61AEF7E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86" name="右矢印 4">
              <a:extLst>
                <a:ext uri="{FF2B5EF4-FFF2-40B4-BE49-F238E27FC236}">
                  <a16:creationId xmlns:a16="http://schemas.microsoft.com/office/drawing/2014/main" id="{9ADF0F5F-0BF9-4096-94CB-CB8756667F33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7" name="テキスト ボックス 186">
              <a:extLst>
                <a:ext uri="{FF2B5EF4-FFF2-40B4-BE49-F238E27FC236}">
                  <a16:creationId xmlns:a16="http://schemas.microsoft.com/office/drawing/2014/main" id="{19D16A19-DDC3-4C61-BCF3-3184649945CA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88" name="円/楕円 23">
            <a:extLst>
              <a:ext uri="{FF2B5EF4-FFF2-40B4-BE49-F238E27FC236}">
                <a16:creationId xmlns:a16="http://schemas.microsoft.com/office/drawing/2014/main" id="{868CB40F-E88D-4071-8B7A-86E371250581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課題１の産業</a:t>
            </a:r>
          </a:p>
        </p:txBody>
      </p:sp>
      <p:sp>
        <p:nvSpPr>
          <p:cNvPr id="189" name="円/楕円 23">
            <a:extLst>
              <a:ext uri="{FF2B5EF4-FFF2-40B4-BE49-F238E27FC236}">
                <a16:creationId xmlns:a16="http://schemas.microsoft.com/office/drawing/2014/main" id="{406886EA-7DC8-4F2C-93BB-CCAEE9DC1A46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課題２の産業</a:t>
            </a:r>
          </a:p>
        </p:txBody>
      </p:sp>
      <p:sp>
        <p:nvSpPr>
          <p:cNvPr id="190" name="円/楕円 23">
            <a:extLst>
              <a:ext uri="{FF2B5EF4-FFF2-40B4-BE49-F238E27FC236}">
                <a16:creationId xmlns:a16="http://schemas.microsoft.com/office/drawing/2014/main" id="{E18323C5-C9BA-4E7B-8956-2D7D2BCD7B5D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課題３の産業</a:t>
            </a:r>
          </a:p>
        </p:txBody>
      </p: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9B2C05D2-CB45-4CC2-B180-5D144E2C82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92" name="テキスト ボックス 191">
              <a:extLst>
                <a:ext uri="{FF2B5EF4-FFF2-40B4-BE49-F238E27FC236}">
                  <a16:creationId xmlns:a16="http://schemas.microsoft.com/office/drawing/2014/main" id="{C783DB07-E72E-49E0-BC54-ECD6142EA098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で、★以外の産業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14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C45CC5F3-A27B-4DD9-BACA-9219565ECD0E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94" name="正方形/長方形 193">
              <a:extLst>
                <a:ext uri="{FF2B5EF4-FFF2-40B4-BE49-F238E27FC236}">
                  <a16:creationId xmlns:a16="http://schemas.microsoft.com/office/drawing/2014/main" id="{60AF5F88-82AB-4E7E-B615-1356C3C84AFC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5" name="正方形/長方形 194">
              <a:extLst>
                <a:ext uri="{FF2B5EF4-FFF2-40B4-BE49-F238E27FC236}">
                  <a16:creationId xmlns:a16="http://schemas.microsoft.com/office/drawing/2014/main" id="{7B329782-AE46-4F3F-8310-32B6A1527984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6" name="テキスト ボックス 195">
              <a:extLst>
                <a:ext uri="{FF2B5EF4-FFF2-40B4-BE49-F238E27FC236}">
                  <a16:creationId xmlns:a16="http://schemas.microsoft.com/office/drawing/2014/main" id="{8CD9F943-5329-4CD5-B5A0-2EE9A2EB966F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(15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4AE388E3-CC4B-444D-AF34-B72537EDE83E}"/>
              </a:ext>
            </a:extLst>
          </p:cNvPr>
          <p:cNvSpPr/>
          <p:nvPr/>
        </p:nvSpPr>
        <p:spPr bwMode="auto">
          <a:xfrm>
            <a:off x="7102401" y="5859823"/>
            <a:ext cx="144000" cy="144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B21AE2C9-4240-401A-BA9B-5CC225E54203}"/>
              </a:ext>
            </a:extLst>
          </p:cNvPr>
          <p:cNvSpPr/>
          <p:nvPr/>
        </p:nvSpPr>
        <p:spPr bwMode="auto">
          <a:xfrm>
            <a:off x="6796962" y="5862162"/>
            <a:ext cx="144000" cy="144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626091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〇〇市で働くよりも周辺地域で働いた方が受け取る賃金が高い　　　　　　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51528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①循環率、</a:t>
            </a:r>
            <a:r>
              <a:rPr lang="en-US" altLang="ja-JP" sz="2000" dirty="0">
                <a:solidFill>
                  <a:srgbClr val="009999"/>
                </a:solidFill>
                <a:cs typeface="Meiryo UI" panose="020B0604030504040204" pitchFamily="50" charset="-128"/>
              </a:rPr>
              <a:t>1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人当たり雇用者所得の水準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74.1%</a:t>
            </a:r>
          </a:p>
          <a:p>
            <a:pPr>
              <a:spcAft>
                <a:spcPts val="600"/>
              </a:spcAft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⇒</a:t>
            </a:r>
            <a:r>
              <a:rPr lang="ja-JP" altLang="en-US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財政移転による所得の流入に依存したアンバランスな構造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382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384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rot="10800000">
            <a:off x="4357784" y="2291975"/>
            <a:ext cx="549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36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四角形吹き出し 51">
            <a:extLst>
              <a:ext uri="{FF2B5EF4-FFF2-40B4-BE49-F238E27FC236}">
                <a16:creationId xmlns:a16="http://schemas.microsoft.com/office/drawing/2014/main" id="{C9AE59C1-3994-43D5-B1F8-60AEBC9AF41E}"/>
              </a:ext>
            </a:extLst>
          </p:cNvPr>
          <p:cNvSpPr/>
          <p:nvPr/>
        </p:nvSpPr>
        <p:spPr bwMode="auto">
          <a:xfrm>
            <a:off x="866553" y="3803469"/>
            <a:ext cx="5633307" cy="2841171"/>
          </a:xfrm>
          <a:prstGeom prst="wedgeRectCallout">
            <a:avLst>
              <a:gd name="adj1" fmla="val 18123"/>
              <a:gd name="adj2" fmla="val -67870"/>
            </a:avLst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「従業地ベース＞就業地ベース」　であれば、下記のことを意味している。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域内で働く方が域外で働くよりも雇用者所得が高い水準である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それに伴い、域外からの労働力流入により、域外に所得が流出していることがある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「従業地ベース＜就業地ベース」　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であれば、下記のことを意味している。</a:t>
            </a:r>
            <a:endParaRPr lang="ja-JP" altLang="en-US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域内で働く方が域外で働くよりも雇用者所得が低い水準である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それに伴い、域外への労働力流出により、域外から所得が流入していることがある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F4F9AC7E-0495-4FF3-B092-0A63CECBAD8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4" name="円/楕円 23">
            <a:extLst>
              <a:ext uri="{FF2B5EF4-FFF2-40B4-BE49-F238E27FC236}">
                <a16:creationId xmlns:a16="http://schemas.microsoft.com/office/drawing/2014/main" id="{8A17D7C3-BE32-45CD-BE71-BC53740A7E75}"/>
              </a:ext>
            </a:extLst>
          </p:cNvPr>
          <p:cNvSpPr/>
          <p:nvPr/>
        </p:nvSpPr>
        <p:spPr bwMode="auto">
          <a:xfrm>
            <a:off x="544721" y="1298321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41" name="円/楕円 23">
            <a:extLst>
              <a:ext uri="{FF2B5EF4-FFF2-40B4-BE49-F238E27FC236}">
                <a16:creationId xmlns:a16="http://schemas.microsoft.com/office/drawing/2014/main" id="{0E8DE200-C1B8-4A21-B0C0-7771F47A719D}"/>
              </a:ext>
            </a:extLst>
          </p:cNvPr>
          <p:cNvSpPr/>
          <p:nvPr/>
        </p:nvSpPr>
        <p:spPr bwMode="auto">
          <a:xfrm>
            <a:off x="704185" y="305082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5135360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806"/>
            <a:ext cx="9144000" cy="490943"/>
          </a:xfrm>
        </p:spPr>
        <p:txBody>
          <a:bodyPr anchor="b"/>
          <a:lstStyle/>
          <a:p>
            <a:r>
              <a:rPr lang="ja-JP" altLang="en-US" sz="2000" dirty="0">
                <a:solidFill>
                  <a:srgbClr val="009999"/>
                </a:solidFill>
              </a:rPr>
              <a:t>分配面の長所と短所の作業内容②住民</a:t>
            </a:r>
            <a:r>
              <a:rPr lang="en-US" altLang="ja-JP" sz="2000" dirty="0">
                <a:solidFill>
                  <a:srgbClr val="009999"/>
                </a:solidFill>
              </a:rPr>
              <a:t>1</a:t>
            </a:r>
            <a:r>
              <a:rPr lang="ja-JP" altLang="en-US" sz="2000" dirty="0">
                <a:solidFill>
                  <a:srgbClr val="009999"/>
                </a:solidFill>
              </a:rPr>
              <a:t>人当たり所得の水準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169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238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250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190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人）より高い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419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428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37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円/楕円 23">
            <a:extLst>
              <a:ext uri="{FF2B5EF4-FFF2-40B4-BE49-F238E27FC236}">
                <a16:creationId xmlns:a16="http://schemas.microsoft.com/office/drawing/2014/main" id="{BB5605CC-A1D8-4AF1-A24D-226904F32BE2}"/>
              </a:ext>
            </a:extLst>
          </p:cNvPr>
          <p:cNvSpPr/>
          <p:nvPr/>
        </p:nvSpPr>
        <p:spPr bwMode="auto">
          <a:xfrm>
            <a:off x="2908789" y="403208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058F201D-594F-4E71-B5EC-06B814F916E2}"/>
              </a:ext>
            </a:extLst>
          </p:cNvPr>
          <p:cNvSpPr>
            <a:spLocks/>
          </p:cNvSpPr>
          <p:nvPr/>
        </p:nvSpPr>
        <p:spPr bwMode="auto">
          <a:xfrm>
            <a:off x="947626" y="5105331"/>
            <a:ext cx="2899443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地域の労働生産性が低い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通勤により所得が流出している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4BA5D889-2C4E-4B47-90B8-1D05241C544A}"/>
              </a:ext>
            </a:extLst>
          </p:cNvPr>
          <p:cNvSpPr>
            <a:spLocks/>
          </p:cNvSpPr>
          <p:nvPr/>
        </p:nvSpPr>
        <p:spPr bwMode="auto">
          <a:xfrm>
            <a:off x="5123196" y="5105331"/>
            <a:ext cx="3281774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財政移転による所得流入が多い</a:t>
            </a:r>
            <a:endParaRPr lang="en-US" altLang="ja-JP" sz="14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29A7E8E8-C871-4094-BAA5-7FA7B67F5F37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F0354052-4DD2-46E7-A2B7-B4CF216F2271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B453E5B-A416-4963-BF14-8CC2625F6BDD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5" name="四角形吹き出し 27">
            <a:extLst>
              <a:ext uri="{FF2B5EF4-FFF2-40B4-BE49-F238E27FC236}">
                <a16:creationId xmlns:a16="http://schemas.microsoft.com/office/drawing/2014/main" id="{7D61E6CC-3A6A-47B0-9C21-12C0DC456FA3}"/>
              </a:ext>
            </a:extLst>
          </p:cNvPr>
          <p:cNvSpPr/>
          <p:nvPr/>
        </p:nvSpPr>
        <p:spPr bwMode="auto">
          <a:xfrm>
            <a:off x="530804" y="566791"/>
            <a:ext cx="3535818" cy="3173867"/>
          </a:xfrm>
          <a:prstGeom prst="wedgeRectCallout">
            <a:avLst>
              <a:gd name="adj1" fmla="val 13615"/>
              <a:gd name="adj2" fmla="val 61623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通勤による雇用者所得の流出が大きく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本社への流出などにより、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稼いだ付加価値が雇用者の所得に結び付いていないため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なお、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点目に関しては、付加価値シェアの大きな産業が、産業別雇用者所得構成比で高順位を占めていれば、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稼いだ付加価値が雇用者所得に結びついている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と言える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6" name="四角形吹き出し 28">
            <a:extLst>
              <a:ext uri="{FF2B5EF4-FFF2-40B4-BE49-F238E27FC236}">
                <a16:creationId xmlns:a16="http://schemas.microsoft.com/office/drawing/2014/main" id="{245162A0-7882-4CF0-A7C8-E184B402D3DA}"/>
              </a:ext>
            </a:extLst>
          </p:cNvPr>
          <p:cNvSpPr/>
          <p:nvPr/>
        </p:nvSpPr>
        <p:spPr bwMode="auto">
          <a:xfrm>
            <a:off x="4195686" y="555713"/>
            <a:ext cx="3118934" cy="3191840"/>
          </a:xfrm>
          <a:prstGeom prst="wedgeRectCallout">
            <a:avLst>
              <a:gd name="adj1" fmla="val -30347"/>
              <a:gd name="adj2" fmla="val 59454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本社への所得流出が大きく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財政移転による所得流入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が少ない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35FF5A1-C0DD-43A5-B2B2-8F3CE28F4629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1" name="円/楕円 23">
            <a:extLst>
              <a:ext uri="{FF2B5EF4-FFF2-40B4-BE49-F238E27FC236}">
                <a16:creationId xmlns:a16="http://schemas.microsoft.com/office/drawing/2014/main" id="{0638D788-8536-4ECD-B27C-3618A8D6AB89}"/>
              </a:ext>
            </a:extLst>
          </p:cNvPr>
          <p:cNvSpPr/>
          <p:nvPr/>
        </p:nvSpPr>
        <p:spPr bwMode="auto">
          <a:xfrm>
            <a:off x="5775885" y="4025639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73" name="円/楕円 23">
            <a:extLst>
              <a:ext uri="{FF2B5EF4-FFF2-40B4-BE49-F238E27FC236}">
                <a16:creationId xmlns:a16="http://schemas.microsoft.com/office/drawing/2014/main" id="{0E51E9C4-5190-4414-BF3C-C6838A583665}"/>
              </a:ext>
            </a:extLst>
          </p:cNvPr>
          <p:cNvSpPr/>
          <p:nvPr/>
        </p:nvSpPr>
        <p:spPr bwMode="auto">
          <a:xfrm>
            <a:off x="8611105" y="4026773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2679978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33.3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⇒企業間取引において赤字といえる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11.6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⇒地域内への機会や設備の導入等に係る投資が少ないといえる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支出面の長所と短所の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流入（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10.1%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⇒地域内における日常消費や観光消費による流入が多いといえる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2BC566A9-35E7-473E-1A5C-D14FD1E74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" name="円/楕円 23">
              <a:extLst>
                <a:ext uri="{FF2B5EF4-FFF2-40B4-BE49-F238E27FC236}">
                  <a16:creationId xmlns:a16="http://schemas.microsoft.com/office/drawing/2014/main" id="{EAEEE0AF-D297-607C-E9FE-D3140BD9ACA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5" name="円/楕円 23">
              <a:extLst>
                <a:ext uri="{FF2B5EF4-FFF2-40B4-BE49-F238E27FC236}">
                  <a16:creationId xmlns:a16="http://schemas.microsoft.com/office/drawing/2014/main" id="{ADCA61DD-0EF1-D453-C1CB-DCBE90997331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25" name="テキスト ボックス 24"/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38</a:t>
            </a:fld>
            <a:endParaRPr lang="en-US" altLang="ja-JP" dirty="0"/>
          </a:p>
        </p:txBody>
      </p:sp>
      <p:sp>
        <p:nvSpPr>
          <p:cNvPr id="48" name="円/楕円 23">
            <a:extLst>
              <a:ext uri="{FF2B5EF4-FFF2-40B4-BE49-F238E27FC236}">
                <a16:creationId xmlns:a16="http://schemas.microsoft.com/office/drawing/2014/main" id="{4A3A9212-DA6D-4DE4-A131-2F1B2C16DF8E}"/>
              </a:ext>
            </a:extLst>
          </p:cNvPr>
          <p:cNvSpPr/>
          <p:nvPr/>
        </p:nvSpPr>
        <p:spPr bwMode="auto">
          <a:xfrm>
            <a:off x="633838" y="1439733"/>
            <a:ext cx="279911" cy="24505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</a:p>
        </p:txBody>
      </p:sp>
      <p:sp>
        <p:nvSpPr>
          <p:cNvPr id="39" name="円/楕円 23">
            <a:extLst>
              <a:ext uri="{FF2B5EF4-FFF2-40B4-BE49-F238E27FC236}">
                <a16:creationId xmlns:a16="http://schemas.microsoft.com/office/drawing/2014/main" id="{5A142B33-9F0A-4044-AF3B-338811529886}"/>
              </a:ext>
            </a:extLst>
          </p:cNvPr>
          <p:cNvSpPr/>
          <p:nvPr/>
        </p:nvSpPr>
        <p:spPr bwMode="auto">
          <a:xfrm>
            <a:off x="649785" y="3400425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9061DCE-1226-4E6B-BAD7-C1F2ED4E18D1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FCF8B9C-5C5F-4328-806B-2FA4987D4737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0E05D644-46D8-4589-A149-A2BD0B52EDC4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7EB3BE8-BF44-40E3-AD1F-695462D6AB54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26DB2606-19CE-4BF1-8539-5F804A045112}"/>
              </a:ext>
            </a:extLst>
          </p:cNvPr>
          <p:cNvGrpSpPr/>
          <p:nvPr/>
        </p:nvGrpSpPr>
        <p:grpSpPr>
          <a:xfrm>
            <a:off x="7700581" y="2933973"/>
            <a:ext cx="1361546" cy="630721"/>
            <a:chOff x="7701443" y="1138219"/>
            <a:chExt cx="1361546" cy="630721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E5B4A60B-4654-4C03-BEAD-2F03E537D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32" name="円/楕円 23">
              <a:extLst>
                <a:ext uri="{FF2B5EF4-FFF2-40B4-BE49-F238E27FC236}">
                  <a16:creationId xmlns:a16="http://schemas.microsoft.com/office/drawing/2014/main" id="{ECF55A5C-901F-4C53-BD16-086BFAD3BDD5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0" name="円/楕円 23">
              <a:extLst>
                <a:ext uri="{FF2B5EF4-FFF2-40B4-BE49-F238E27FC236}">
                  <a16:creationId xmlns:a16="http://schemas.microsoft.com/office/drawing/2014/main" id="{268521D0-0544-46F6-B4E0-DD3D35C194FD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CA40A65F-88D0-4A9A-8AE1-150EAC354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D14A7CA9-A6AA-435C-A159-0491ADAC2536}"/>
              </a:ext>
            </a:extLst>
          </p:cNvPr>
          <p:cNvGrpSpPr/>
          <p:nvPr/>
        </p:nvGrpSpPr>
        <p:grpSpPr>
          <a:xfrm>
            <a:off x="7700581" y="4894014"/>
            <a:ext cx="1361546" cy="630721"/>
            <a:chOff x="7701443" y="1138219"/>
            <a:chExt cx="1361546" cy="63072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F28660A1-7EF4-4106-9591-0D781E9A3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6" name="円/楕円 23">
              <a:extLst>
                <a:ext uri="{FF2B5EF4-FFF2-40B4-BE49-F238E27FC236}">
                  <a16:creationId xmlns:a16="http://schemas.microsoft.com/office/drawing/2014/main" id="{355F60A4-90E2-4B8B-BEFB-277A92FC252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7" name="円/楕円 23">
              <a:extLst>
                <a:ext uri="{FF2B5EF4-FFF2-40B4-BE49-F238E27FC236}">
                  <a16:creationId xmlns:a16="http://schemas.microsoft.com/office/drawing/2014/main" id="{008F0908-DC8F-4EE7-9C73-B536FFDC6E54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443FCAE4-37AF-4756-935F-9E94D87B8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50" name="円/楕円 23">
            <a:extLst>
              <a:ext uri="{FF2B5EF4-FFF2-40B4-BE49-F238E27FC236}">
                <a16:creationId xmlns:a16="http://schemas.microsoft.com/office/drawing/2014/main" id="{76E95BEA-D669-45D6-B15A-E8813ADF30FA}"/>
              </a:ext>
            </a:extLst>
          </p:cNvPr>
          <p:cNvSpPr/>
          <p:nvPr/>
        </p:nvSpPr>
        <p:spPr bwMode="auto">
          <a:xfrm>
            <a:off x="669813" y="5368374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18677081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39</a:t>
            </a:fld>
            <a:endParaRPr lang="en-US" altLang="ja-JP" dirty="0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94D750DA-0F96-4070-9981-BA77561B8796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生産面の課題①～③の解決には、以下が重要である。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228491B-E8B6-4C2A-96DD-01CABB6CD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CC57E9BB-969B-4456-B9EA-8F44D4F17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１）生産面の課題①：競争力の高いまたは得意な産業だが、域外に依存している産業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E73D1C5F-53EA-4002-B4E5-9051D6F39102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F60A6D1-32EB-4A25-9BD1-DEECF94D8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３）生産面の課題③：競争力が高いまたは得意だが、産業クラスターが形成されていない産業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5B57DFCB-84C2-4DC0-AD96-1E7369681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２）生産面の課題②：一般に競争力が高いが、地域に立地していない産業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7A5932BF-4A02-4D33-AC1C-5560E8A12565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E58B9378-7F1A-4352-9DA2-8B151C446027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1C5934E3-9E73-480C-AF13-045C5B66010C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2285824A-99C6-4115-9AAF-73D9B90B8DBA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C8F03754-F42F-426E-9B51-666D43C8F68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64CA40C5-42CE-490A-933D-5C0D6F34B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47AE0B02-8D23-47B0-AD4F-9D6AF7FFE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33D21D75-7981-4D11-B432-658DCF51A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8DCCC3F1-1810-445E-A69B-112412E633FC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D1518A7-84A1-44C1-B054-01581BFDC5B4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A6AEC640-749D-4B96-9726-586AE792DC87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8" name="正方形/長方形 117">
            <a:extLst>
              <a:ext uri="{FF2B5EF4-FFF2-40B4-BE49-F238E27FC236}">
                <a16:creationId xmlns:a16="http://schemas.microsoft.com/office/drawing/2014/main" id="{EB861FE2-1E02-4ACC-9DE2-CDF6923A983F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97B873AF-6904-4CEF-95A2-A253C03BE969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74C33B97-0D2C-4702-B59F-304A3669624D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3DE8A33-0C10-4863-BAEF-FFFF53810F4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23" name="正方形/長方形 122">
              <a:extLst>
                <a:ext uri="{FF2B5EF4-FFF2-40B4-BE49-F238E27FC236}">
                  <a16:creationId xmlns:a16="http://schemas.microsoft.com/office/drawing/2014/main" id="{E484F140-70BC-4AF3-B715-574B2BB8AD7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4" name="テキスト ボックス 123">
              <a:extLst>
                <a:ext uri="{FF2B5EF4-FFF2-40B4-BE49-F238E27FC236}">
                  <a16:creationId xmlns:a16="http://schemas.microsoft.com/office/drawing/2014/main" id="{BCF67B4F-E65B-4C97-9DF1-B17FF4DC83F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25" name="テキスト ボックス 124">
              <a:extLst>
                <a:ext uri="{FF2B5EF4-FFF2-40B4-BE49-F238E27FC236}">
                  <a16:creationId xmlns:a16="http://schemas.microsoft.com/office/drawing/2014/main" id="{C4B33450-FD86-4C6A-BECC-BFDCE85DCA05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345E4DAD-45C9-4250-915A-B3DE4BDCFFD9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B402CA61-6B8B-46BE-9110-AF532FF79B00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8" name="テキスト ボックス 127">
              <a:extLst>
                <a:ext uri="{FF2B5EF4-FFF2-40B4-BE49-F238E27FC236}">
                  <a16:creationId xmlns:a16="http://schemas.microsoft.com/office/drawing/2014/main" id="{C828D78D-EA0A-45A2-84DC-EE2E0C317008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31" name="テキスト ボックス 130">
              <a:extLst>
                <a:ext uri="{FF2B5EF4-FFF2-40B4-BE49-F238E27FC236}">
                  <a16:creationId xmlns:a16="http://schemas.microsoft.com/office/drawing/2014/main" id="{224F3CB4-3D7E-4050-9FE2-A5D298CFD1F4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E1FD09A6-3CA8-44EA-B789-D2E8E368F67F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7631904-3261-401D-A4FE-DD3DAFD5AE18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F16B82E3-7197-490E-A4F6-46E5EEA0BBD0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35" name="グループ化 134">
            <a:extLst>
              <a:ext uri="{FF2B5EF4-FFF2-40B4-BE49-F238E27FC236}">
                <a16:creationId xmlns:a16="http://schemas.microsoft.com/office/drawing/2014/main" id="{6D52C2EC-2CA3-45B8-B681-8F8C222FCAAE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36" name="テキスト ボックス 135">
              <a:extLst>
                <a:ext uri="{FF2B5EF4-FFF2-40B4-BE49-F238E27FC236}">
                  <a16:creationId xmlns:a16="http://schemas.microsoft.com/office/drawing/2014/main" id="{6646C00A-BE79-45BA-856E-2BC9C0A9C9A8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821E4D46-4FDF-4C80-A415-072971F69BB4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38" name="テキスト ボックス 137">
                <a:extLst>
                  <a:ext uri="{FF2B5EF4-FFF2-40B4-BE49-F238E27FC236}">
                    <a16:creationId xmlns:a16="http://schemas.microsoft.com/office/drawing/2014/main" id="{5519B3A5-A208-4043-83AE-94474D127F9F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B4000ACB-A885-48F7-8D4E-8A4D52096293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" name="グループ化 139">
            <a:extLst>
              <a:ext uri="{FF2B5EF4-FFF2-40B4-BE49-F238E27FC236}">
                <a16:creationId xmlns:a16="http://schemas.microsoft.com/office/drawing/2014/main" id="{05C5AE04-2A68-4651-B85B-E2D44D5E92DB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41" name="テキスト ボックス 140">
              <a:extLst>
                <a:ext uri="{FF2B5EF4-FFF2-40B4-BE49-F238E27FC236}">
                  <a16:creationId xmlns:a16="http://schemas.microsoft.com/office/drawing/2014/main" id="{C90947CD-29D4-4A79-A0B0-2104634D7693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A129B092-97EB-4D01-A041-B64B51C0D0C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5931AE61-CD71-4FA7-B672-0255368A7AC6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28F80DFA-D1A7-4F03-A376-7824B75EAA4B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4D2A61C3-CA20-4E05-AA3F-959C60C900BF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F36E4E3-E17E-4AAD-B0CF-374E981D8DD5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70E76993-60AC-4EDD-80E1-FBC3DC87E9C0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2B13485F-8211-4385-A92D-7A0047D6B289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49" name="グループ化 148">
            <a:extLst>
              <a:ext uri="{FF2B5EF4-FFF2-40B4-BE49-F238E27FC236}">
                <a16:creationId xmlns:a16="http://schemas.microsoft.com/office/drawing/2014/main" id="{CDB9061E-5F44-44F4-B268-3402BC78A279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50" name="右矢印 4">
              <a:extLst>
                <a:ext uri="{FF2B5EF4-FFF2-40B4-BE49-F238E27FC236}">
                  <a16:creationId xmlns:a16="http://schemas.microsoft.com/office/drawing/2014/main" id="{068047A1-5493-48FE-8A6C-E0F5122ACF2E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1" name="テキスト ボックス 150">
              <a:extLst>
                <a:ext uri="{FF2B5EF4-FFF2-40B4-BE49-F238E27FC236}">
                  <a16:creationId xmlns:a16="http://schemas.microsoft.com/office/drawing/2014/main" id="{28EE0C92-2154-4861-8F7F-51A9DC8AB5F5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2" name="グループ化 151">
            <a:extLst>
              <a:ext uri="{FF2B5EF4-FFF2-40B4-BE49-F238E27FC236}">
                <a16:creationId xmlns:a16="http://schemas.microsoft.com/office/drawing/2014/main" id="{AF91761C-DA94-4C6B-9658-FADEF6E226F6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53" name="右矢印 4">
              <a:extLst>
                <a:ext uri="{FF2B5EF4-FFF2-40B4-BE49-F238E27FC236}">
                  <a16:creationId xmlns:a16="http://schemas.microsoft.com/office/drawing/2014/main" id="{A2535F7E-C340-49A9-8BFA-29F92A8936E5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4" name="テキスト ボックス 153">
              <a:extLst>
                <a:ext uri="{FF2B5EF4-FFF2-40B4-BE49-F238E27FC236}">
                  <a16:creationId xmlns:a16="http://schemas.microsoft.com/office/drawing/2014/main" id="{5DCAF615-D2B5-46A5-ABE7-AE6A9173B424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F0883726-F5E3-4DB4-A13D-7BF0C8EAFB14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56" name="右矢印 4">
              <a:extLst>
                <a:ext uri="{FF2B5EF4-FFF2-40B4-BE49-F238E27FC236}">
                  <a16:creationId xmlns:a16="http://schemas.microsoft.com/office/drawing/2014/main" id="{6D704AF2-4293-4B1C-90B6-EBC6DC1D37E7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7" name="テキスト ボックス 156">
              <a:extLst>
                <a:ext uri="{FF2B5EF4-FFF2-40B4-BE49-F238E27FC236}">
                  <a16:creationId xmlns:a16="http://schemas.microsoft.com/office/drawing/2014/main" id="{BDC80A21-ACF4-47FB-B30B-BAAF0C2D7540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58" name="円/楕円 23">
            <a:extLst>
              <a:ext uri="{FF2B5EF4-FFF2-40B4-BE49-F238E27FC236}">
                <a16:creationId xmlns:a16="http://schemas.microsoft.com/office/drawing/2014/main" id="{3A838E81-CD3A-4A95-8A09-F23A85395CBF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課題①の産業</a:t>
            </a:r>
          </a:p>
        </p:txBody>
      </p:sp>
      <p:sp>
        <p:nvSpPr>
          <p:cNvPr id="159" name="円/楕円 23">
            <a:extLst>
              <a:ext uri="{FF2B5EF4-FFF2-40B4-BE49-F238E27FC236}">
                <a16:creationId xmlns:a16="http://schemas.microsoft.com/office/drawing/2014/main" id="{8BC196F3-1CAE-4F40-8183-9E7EB0CE850F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課題②の産業</a:t>
            </a:r>
          </a:p>
        </p:txBody>
      </p:sp>
      <p:sp>
        <p:nvSpPr>
          <p:cNvPr id="160" name="円/楕円 23">
            <a:extLst>
              <a:ext uri="{FF2B5EF4-FFF2-40B4-BE49-F238E27FC236}">
                <a16:creationId xmlns:a16="http://schemas.microsoft.com/office/drawing/2014/main" id="{44C88673-86C0-428F-BA0A-63878AA73526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課題③の産業</a:t>
            </a:r>
          </a:p>
        </p:txBody>
      </p:sp>
      <p:grpSp>
        <p:nvGrpSpPr>
          <p:cNvPr id="161" name="グループ化 160">
            <a:extLst>
              <a:ext uri="{FF2B5EF4-FFF2-40B4-BE49-F238E27FC236}">
                <a16:creationId xmlns:a16="http://schemas.microsoft.com/office/drawing/2014/main" id="{5ED98D4D-1BFB-45AF-8DFB-DA09260CFB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62" name="テキスト ボックス 161">
              <a:extLst>
                <a:ext uri="{FF2B5EF4-FFF2-40B4-BE49-F238E27FC236}">
                  <a16:creationId xmlns:a16="http://schemas.microsoft.com/office/drawing/2014/main" id="{81E1AF35-AEBA-4D6B-A993-9D08D671B874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17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63" name="テキスト ボックス 162">
              <a:extLst>
                <a:ext uri="{FF2B5EF4-FFF2-40B4-BE49-F238E27FC236}">
                  <a16:creationId xmlns:a16="http://schemas.microsoft.com/office/drawing/2014/main" id="{3BC89A53-42FE-4209-A325-5A105E81A8D1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DC8817E0-6F04-45B1-B444-B439AA884017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CCEAD564-FE0D-4535-8C5E-655245E1F6E2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6" name="テキスト ボックス 165">
              <a:extLst>
                <a:ext uri="{FF2B5EF4-FFF2-40B4-BE49-F238E27FC236}">
                  <a16:creationId xmlns:a16="http://schemas.microsoft.com/office/drawing/2014/main" id="{8F3BD8A2-713F-4BC9-80FF-064B39AC9DB4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(18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05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sz="4000" dirty="0">
                <a:solidFill>
                  <a:srgbClr val="008080"/>
                </a:solidFill>
              </a:rPr>
              <a:t>Ⅰ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現状</a:t>
            </a:r>
            <a:r>
              <a:rPr lang="ja-JP" altLang="en-US" sz="4000" dirty="0">
                <a:solidFill>
                  <a:srgbClr val="008080"/>
                </a:solidFill>
              </a:rPr>
              <a:t>の課題探索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BC19A5-4939-4DCD-8D14-C56532FD89D2}"/>
              </a:ext>
            </a:extLst>
          </p:cNvPr>
          <p:cNvSpPr txBox="1"/>
          <p:nvPr/>
        </p:nvSpPr>
        <p:spPr>
          <a:xfrm>
            <a:off x="2683654" y="4691824"/>
            <a:ext cx="201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作業内容を</a:t>
            </a:r>
            <a:endParaRPr kumimoji="1"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示したスライド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23AD1D1-9FB1-4B43-A727-8B71B0B76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448" y="4148494"/>
            <a:ext cx="2556874" cy="191765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5981C3-8E30-471E-806E-FAE6E4FF59B9}"/>
              </a:ext>
            </a:extLst>
          </p:cNvPr>
          <p:cNvSpPr txBox="1"/>
          <p:nvPr/>
        </p:nvSpPr>
        <p:spPr>
          <a:xfrm>
            <a:off x="7308437" y="4691823"/>
            <a:ext cx="1714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作業を行う</a:t>
            </a:r>
            <a:endParaRPr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69C2B6F-8BEE-4A50-89DC-E0EA9CDAE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0" y="4148495"/>
            <a:ext cx="2556874" cy="191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29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分配面の長所、短所（○○市）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40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00F8273-0725-467A-A20F-E0D2A28F36DD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D976BAB7-A520-4BF9-946A-D61FCA3D116F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03843B0-4593-4DAE-A09B-5142B710CE57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62192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支出面の長所、短所（○○市）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41</a:t>
            </a:fld>
            <a:endParaRPr lang="en-US" altLang="ja-JP" dirty="0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AEDCC68E-06F2-4C0C-913A-33525E07A020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F44BEF3-7A1B-4410-A411-74C357785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3510538-0C52-49F9-8475-156FA8753FD5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6DB6BC04-C9CC-4FAF-B956-1F2F26EB6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8519FC7B-C508-4685-B169-BEEA0AACB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1667A3C-A3AC-4E07-AF39-16E39A362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5670E632-EC47-41B2-A40B-88B043340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11062DD8-61B1-4C31-A22C-F2A13D0AA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A93550D-667A-4AD3-82D1-B1B73B0F13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9BAEE6E1-5F0E-42B1-A09B-CA32B07A5167}"/>
              </a:ext>
            </a:extLst>
          </p:cNvPr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642D1237-99B7-4F38-8FD6-299D504A9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63" name="円/楕円 23">
              <a:extLst>
                <a:ext uri="{FF2B5EF4-FFF2-40B4-BE49-F238E27FC236}">
                  <a16:creationId xmlns:a16="http://schemas.microsoft.com/office/drawing/2014/main" id="{48625DCE-7FB4-4638-942B-CE30016DEC4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64" name="円/楕円 23">
              <a:extLst>
                <a:ext uri="{FF2B5EF4-FFF2-40B4-BE49-F238E27FC236}">
                  <a16:creationId xmlns:a16="http://schemas.microsoft.com/office/drawing/2014/main" id="{1A3667C5-1E13-482A-A0C4-AB39AA79823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D1C5D1DE-7F43-4C0D-9269-6C892E4ED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352EBFA-683D-46CF-ADC5-E31877CD0A63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7B87FBA1-1131-489B-97E1-4C1CFC808A81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5D830ACD-8BD8-4EE6-9B09-C61B7F659530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C13CB75F-1236-4AC3-A53D-417CB87359EC}"/>
              </a:ext>
            </a:extLst>
          </p:cNvPr>
          <p:cNvGrpSpPr/>
          <p:nvPr/>
        </p:nvGrpSpPr>
        <p:grpSpPr>
          <a:xfrm>
            <a:off x="7693066" y="2954610"/>
            <a:ext cx="1361546" cy="630721"/>
            <a:chOff x="7701443" y="1138219"/>
            <a:chExt cx="1361546" cy="630721"/>
          </a:xfrm>
        </p:grpSpPr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365A1E25-3B28-4BC1-941D-E926D1E2F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4" name="円/楕円 23">
              <a:extLst>
                <a:ext uri="{FF2B5EF4-FFF2-40B4-BE49-F238E27FC236}">
                  <a16:creationId xmlns:a16="http://schemas.microsoft.com/office/drawing/2014/main" id="{2308D039-EA62-4D45-8B9F-2FE50D2285F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75" name="円/楕円 23">
              <a:extLst>
                <a:ext uri="{FF2B5EF4-FFF2-40B4-BE49-F238E27FC236}">
                  <a16:creationId xmlns:a16="http://schemas.microsoft.com/office/drawing/2014/main" id="{648DC4AB-8273-43D9-9036-99599C475CA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C849BACA-19C1-4167-960A-91B58E7BDB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8AE6FC5C-AE6B-4D15-BD61-66B0A5C87D2D}"/>
              </a:ext>
            </a:extLst>
          </p:cNvPr>
          <p:cNvGrpSpPr/>
          <p:nvPr/>
        </p:nvGrpSpPr>
        <p:grpSpPr>
          <a:xfrm>
            <a:off x="7712506" y="4902747"/>
            <a:ext cx="1361546" cy="630721"/>
            <a:chOff x="7701443" y="1138219"/>
            <a:chExt cx="1361546" cy="630721"/>
          </a:xfrm>
        </p:grpSpPr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A8484A1F-3AEC-41F2-900D-0B249EBBE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9" name="円/楕円 23">
              <a:extLst>
                <a:ext uri="{FF2B5EF4-FFF2-40B4-BE49-F238E27FC236}">
                  <a16:creationId xmlns:a16="http://schemas.microsoft.com/office/drawing/2014/main" id="{77E5626E-C39C-4F4F-8850-5731A7703E9C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80" name="円/楕円 23">
              <a:extLst>
                <a:ext uri="{FF2B5EF4-FFF2-40B4-BE49-F238E27FC236}">
                  <a16:creationId xmlns:a16="http://schemas.microsoft.com/office/drawing/2014/main" id="{3868216D-0B5D-46C6-86D2-434E5DDFD995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80ED50BA-6CA2-4539-9FA6-A1731A3EC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31" name="円/楕円 23">
            <a:extLst>
              <a:ext uri="{FF2B5EF4-FFF2-40B4-BE49-F238E27FC236}">
                <a16:creationId xmlns:a16="http://schemas.microsoft.com/office/drawing/2014/main" id="{8EB2CD77-A6EB-44D3-9166-8F1B06A4042B}"/>
              </a:ext>
            </a:extLst>
          </p:cNvPr>
          <p:cNvSpPr/>
          <p:nvPr/>
        </p:nvSpPr>
        <p:spPr bwMode="auto">
          <a:xfrm>
            <a:off x="374507" y="151996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円/楕円 23">
            <a:extLst>
              <a:ext uri="{FF2B5EF4-FFF2-40B4-BE49-F238E27FC236}">
                <a16:creationId xmlns:a16="http://schemas.microsoft.com/office/drawing/2014/main" id="{2F2F5E29-B28A-4CAA-9698-B4C434F0FBB3}"/>
              </a:ext>
            </a:extLst>
          </p:cNvPr>
          <p:cNvSpPr/>
          <p:nvPr/>
        </p:nvSpPr>
        <p:spPr bwMode="auto">
          <a:xfrm>
            <a:off x="371556" y="3474263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円/楕円 23">
            <a:extLst>
              <a:ext uri="{FF2B5EF4-FFF2-40B4-BE49-F238E27FC236}">
                <a16:creationId xmlns:a16="http://schemas.microsoft.com/office/drawing/2014/main" id="{83415CBA-F506-452D-8759-1BEA19F9EE2F}"/>
              </a:ext>
            </a:extLst>
          </p:cNvPr>
          <p:cNvSpPr/>
          <p:nvPr/>
        </p:nvSpPr>
        <p:spPr bwMode="auto">
          <a:xfrm>
            <a:off x="363444" y="543270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8639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42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２．施策の方向性の検討</a:t>
            </a:r>
          </a:p>
        </p:txBody>
      </p:sp>
    </p:spTree>
    <p:extLst>
      <p:ext uri="{BB962C8B-B14F-4D97-AF65-F5344CB8AC3E}">
        <p14:creationId xmlns:p14="http://schemas.microsoft.com/office/powerpoint/2010/main" val="1581585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/>
              <a:t>施策の方向性の考え方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BCC49216-D017-2774-82E8-C4281A3B12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9175" y="6572248"/>
            <a:ext cx="468000" cy="252000"/>
          </a:xfrm>
          <a:solidFill>
            <a:srgbClr val="009999"/>
          </a:solidFill>
          <a:ln/>
        </p:spPr>
        <p:txBody>
          <a:bodyPr lIns="72000" rIns="72000"/>
          <a:lstStyle/>
          <a:p>
            <a:fld id="{3C72A9EE-503C-4A34-81E5-ED5C603B789E}" type="slidenum">
              <a:rPr lang="en-US" altLang="ja-JP" smtClean="0">
                <a:solidFill>
                  <a:schemeClr val="bg1"/>
                </a:solidFill>
              </a:rPr>
              <a:pPr/>
              <a:t>43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664643"/>
            <a:ext cx="8975412" cy="379153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1.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施策の方向性の検討の前提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27424" y="1126774"/>
            <a:ext cx="893228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施策の方向性は「長所と短所の分析」から自動的に出力されるものではなく、担当者の考え方（≒主観）と、客観的な分析結果である</a:t>
            </a: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「短所」と「長所」の両面を整合的に</a:t>
            </a: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検討するものである。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つまり、方向性は一意に決定されるものではなく、地域経済循環構造を構築するための数多くの対策・施策候補が「長所」を損なわず、「短所（≒課題）」を補うものであるかを確認することである。</a:t>
            </a:r>
            <a:endParaRPr kumimoji="1"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理想的には、対策・施策は、「長所」を伸ばして、「短所（≒課題）」を補うものである。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3977525"/>
            <a:ext cx="8975412" cy="439538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2.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施策の検討手順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4977" y="4569838"/>
            <a:ext cx="869924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①地域経済の課題（≒短所）の中で、取り組むべき「課題（≒短所）」を抽出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4977" y="5223418"/>
            <a:ext cx="869924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②長所を活かして解決できる課題を抽出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54977" y="5876999"/>
            <a:ext cx="873042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③上記②を実施する施策の方向性（具体的な方策）を検討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8666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44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「林業」、「廃棄物処理業」、及び「電気業」は競争力の高いまたは得意な産業である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しかし、域外に依存しており、かつ産業クラスターが形成されていない産業でもある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得意な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次産業（「林業」）から出る残渣や廃材、「廃棄物処理業」のごみ等を活用したバイオマス発電・熱供給を行い、エネルギーの地産地消を行う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また、売電等で得た収益を活用して、高齢者を見守り、子育て支援等の地域課題を解決する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SDGs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ビジネスを展開することで、生活水準の向上も見込まれる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廃棄物等を活用したバイオマス発電等の実施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「林業」や「廃棄物処理業」が得意な産業、「電気業」が競争力の高い産業である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これらの産業から発生する残渣や廃材、ごみ等は通常は処理費用がかかるマイナスの資源である一方、発電や熱供給の資源燃料として活用することができる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施策の方向性①：新たな環境ビジネスの展開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一般的に生産性の高い産業である「電気機械」は地域の得意な産業であるにも関わらず、調達先の純移輸出額がマイナスである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地域の企画調整機能であり、かつ一般に競争力が高い産業である「卸売業」の純移輸出額がマイナスである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製造業においてイノベーションを促進し、新たな製品開発を行うためには、マーケティングやコンサルティング等を行う「卸売業」等の地域の企画調整機能が重要である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そこで、「卸売業」を立地させ、「卸売業」が「電気機械」の製品を企画し、他社の技術等も組み合わせ、「電気機械」に群がって「電子部品・デバイス」等を含めた産業クラスターを形成する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強みの「電気機械」を中心とした産業クラスターの構築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2929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「電気機械」が得意な産業である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「電気機械」は、一般に競争力の高い産業である「電子部品・デバイス」との取引がある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施策の方向性②：産業クラスターの構築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A5030E1-2AB1-4228-9903-B535FD7C97D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0471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45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第３次産業の労働生産性が低い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は、一般的に労働生産性の低い労働集約型３次産業（「保健衛生・社会事業」、「小売業」、「その他のサービス」、「宿泊・飲食サービス業」等）の規模が大きく、労働生産性を押し下げているた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大規模病院を中心として、薬局や飲食店等の商業施設を集約し、病院の来訪者を地域内に滞留させて消費を拡大させる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その際に、診察券、公共交通カード、小売店の買物ポイント等が一体となった共通カードも導入し、公共交通機関や買物等の利便性の向上を図り、消費を拡大させることも考えられる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地域のサービス業の連携による医療を核としたまちづくり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労働集約型３次産業（「保健衛生・社会事業」、「小売業」、「その他のサービス」、）は得意な産業である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これらの労働集約型３次産業は生産性は低いが、住民サービスを担う重要な産業である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施策の方向性③：医療を核としたまちづくり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5720099-715B-49C5-9AEA-2B70CCD1A233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EC21F85F-F1F7-4D32-939D-EA04C18318B6}"/>
              </a:ext>
            </a:extLst>
          </p:cNvPr>
          <p:cNvSpPr/>
          <p:nvPr/>
        </p:nvSpPr>
        <p:spPr bwMode="auto">
          <a:xfrm>
            <a:off x="333520" y="4037602"/>
            <a:ext cx="7962692" cy="2114917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施策の方向性の検討の際には、下記の資料も参考になる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地域経済循環分析ー地域経済循環分析自動作成ツール、地域経済波及効果分析ツール　共通手引き詳細編（副読本）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地域を強く。地域経済の分析セミナー～地域づくりと地域経済の関係を紐解く～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どちらも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「地域経済循環分析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（環境省）」より閲覧が可能。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（</a:t>
            </a: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hlinkClick r:id="rId2"/>
              </a:rPr>
              <a:t>https://chiikijunkan.env.go.jp/manabu/bunseki/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14078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5072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46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87955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5072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5136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4510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9627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6552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6552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6552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8772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3121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68449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3121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3185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2559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7676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4602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4602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4602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6821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89E9CE7-B855-4787-82C4-B0AD6744B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9025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D341DEE-258B-40FF-B3AD-429283DD1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68448"/>
            <a:ext cx="1111934" cy="1149150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30582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3548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47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72715"/>
            <a:ext cx="255594" cy="11276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3548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3612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986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8103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5028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5028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5028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7248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914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3078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施策の方向性④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7501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24957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</a:t>
            </a:r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参考</a:t>
            </a:r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）各産業の分類と産業別の労働生産性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48</a:t>
            </a:fld>
            <a:endParaRPr lang="en-US" altLang="ja-JP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54" y="685261"/>
            <a:ext cx="8417891" cy="2611929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7" y="3656204"/>
            <a:ext cx="9046703" cy="2855949"/>
          </a:xfrm>
          <a:prstGeom prst="rect">
            <a:avLst/>
          </a:prstGeom>
          <a:ln w="19050">
            <a:solidFill>
              <a:srgbClr val="009999"/>
            </a:solidFill>
            <a:miter lim="800000"/>
          </a:ln>
        </p:spPr>
      </p:pic>
      <p:cxnSp>
        <p:nvCxnSpPr>
          <p:cNvPr id="21" name="直線コネクタ 20"/>
          <p:cNvCxnSpPr>
            <a:cxnSpLocks/>
          </p:cNvCxnSpPr>
          <p:nvPr/>
        </p:nvCxnSpPr>
        <p:spPr bwMode="auto">
          <a:xfrm flipH="1">
            <a:off x="0" y="3252716"/>
            <a:ext cx="2079010" cy="391236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2" name="直線コネクタ 21"/>
          <p:cNvCxnSpPr>
            <a:cxnSpLocks/>
          </p:cNvCxnSpPr>
          <p:nvPr/>
        </p:nvCxnSpPr>
        <p:spPr bwMode="auto">
          <a:xfrm>
            <a:off x="8711173" y="3252716"/>
            <a:ext cx="373687" cy="400335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4" name="直線コネクタ 23"/>
          <p:cNvCxnSpPr/>
          <p:nvPr/>
        </p:nvCxnSpPr>
        <p:spPr bwMode="auto">
          <a:xfrm flipH="1">
            <a:off x="2081616" y="1816677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5" name="直線コネクタ 24"/>
          <p:cNvCxnSpPr/>
          <p:nvPr/>
        </p:nvCxnSpPr>
        <p:spPr bwMode="auto">
          <a:xfrm flipH="1">
            <a:off x="8713780" y="1803625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5C57C3E-CE5C-4A02-94CD-30B2340D1331}"/>
              </a:ext>
            </a:extLst>
          </p:cNvPr>
          <p:cNvSpPr txBox="1"/>
          <p:nvPr/>
        </p:nvSpPr>
        <p:spPr>
          <a:xfrm>
            <a:off x="749045" y="4041279"/>
            <a:ext cx="640080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E246946-8CF3-41EA-A4E2-DB4E3A5C86E5}"/>
              </a:ext>
            </a:extLst>
          </p:cNvPr>
          <p:cNvSpPr txBox="1"/>
          <p:nvPr/>
        </p:nvSpPr>
        <p:spPr>
          <a:xfrm>
            <a:off x="1468613" y="4839543"/>
            <a:ext cx="470156" cy="33855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BF87E6E-D0F7-4014-833B-ACC6BEADA35C}"/>
              </a:ext>
            </a:extLst>
          </p:cNvPr>
          <p:cNvSpPr txBox="1"/>
          <p:nvPr/>
        </p:nvSpPr>
        <p:spPr>
          <a:xfrm>
            <a:off x="2013060" y="5000747"/>
            <a:ext cx="683838" cy="21544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493B1BE-64A7-43F1-AE63-AFBAB2002CAC}"/>
              </a:ext>
            </a:extLst>
          </p:cNvPr>
          <p:cNvSpPr txBox="1"/>
          <p:nvPr/>
        </p:nvSpPr>
        <p:spPr>
          <a:xfrm>
            <a:off x="3587457" y="5318412"/>
            <a:ext cx="640079" cy="21544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1521FAE2-0C15-4309-BA4C-8A7A5276E363}"/>
              </a:ext>
            </a:extLst>
          </p:cNvPr>
          <p:cNvSpPr txBox="1"/>
          <p:nvPr/>
        </p:nvSpPr>
        <p:spPr>
          <a:xfrm>
            <a:off x="7234778" y="5343827"/>
            <a:ext cx="812963" cy="21544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4D15E10-ED3F-435E-B9D8-F8D8DCC4F36D}"/>
              </a:ext>
            </a:extLst>
          </p:cNvPr>
          <p:cNvSpPr txBox="1"/>
          <p:nvPr/>
        </p:nvSpPr>
        <p:spPr>
          <a:xfrm>
            <a:off x="3047998" y="4970176"/>
            <a:ext cx="454381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6BA8431-D8A2-46B8-BEF5-74ABC9F170A1}"/>
              </a:ext>
            </a:extLst>
          </p:cNvPr>
          <p:cNvSpPr txBox="1"/>
          <p:nvPr/>
        </p:nvSpPr>
        <p:spPr>
          <a:xfrm>
            <a:off x="4338548" y="5178097"/>
            <a:ext cx="428446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AAD3E895-6BE2-4099-BDBC-61926E0B9FA3}"/>
              </a:ext>
            </a:extLst>
          </p:cNvPr>
          <p:cNvSpPr txBox="1"/>
          <p:nvPr/>
        </p:nvSpPr>
        <p:spPr>
          <a:xfrm>
            <a:off x="4841283" y="5178097"/>
            <a:ext cx="495481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FFD6ACE-6211-4CF0-9AF7-41601FA8E4A0}"/>
              </a:ext>
            </a:extLst>
          </p:cNvPr>
          <p:cNvSpPr txBox="1"/>
          <p:nvPr/>
        </p:nvSpPr>
        <p:spPr>
          <a:xfrm>
            <a:off x="5943519" y="5295252"/>
            <a:ext cx="812963" cy="2154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都市型</a:t>
            </a:r>
            <a:r>
              <a:rPr lang="en-US" altLang="ja-JP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3" name="グループ化 42"/>
          <p:cNvGrpSpPr/>
          <p:nvPr/>
        </p:nvGrpSpPr>
        <p:grpSpPr>
          <a:xfrm>
            <a:off x="4951588" y="714323"/>
            <a:ext cx="3609788" cy="802784"/>
            <a:chOff x="4685554" y="644921"/>
            <a:chExt cx="3609788" cy="802784"/>
          </a:xfrm>
        </p:grpSpPr>
        <p:sp>
          <p:nvSpPr>
            <p:cNvPr id="44" name="テキスト ボックス 43"/>
            <p:cNvSpPr txBox="1"/>
            <p:nvPr/>
          </p:nvSpPr>
          <p:spPr>
            <a:xfrm>
              <a:off x="4685554" y="644921"/>
              <a:ext cx="3609788" cy="8027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凡例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2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　　　　　第３次産業　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7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 　　　　　　　　　素材型産業　　　　　　　　　　　　　装置型３次産業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</a:t>
              </a: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加工組立型製造業　　　　　　　　 知識集約型３次産業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2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　　　　　　　　　　　　　　都市型２次産業　　　　　　　　　　労働集約型３次産業</a:t>
              </a:r>
              <a:endPara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5" name="正方形/長方形 44"/>
            <p:cNvSpPr/>
            <p:nvPr/>
          </p:nvSpPr>
          <p:spPr bwMode="auto">
            <a:xfrm>
              <a:off x="5768727" y="969879"/>
              <a:ext cx="385598" cy="120965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6" name="正方形/長方形 45"/>
            <p:cNvSpPr/>
            <p:nvPr/>
          </p:nvSpPr>
          <p:spPr bwMode="auto">
            <a:xfrm>
              <a:off x="5768726" y="1124373"/>
              <a:ext cx="385599" cy="120965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7" name="正方形/長方形 46"/>
            <p:cNvSpPr/>
            <p:nvPr/>
          </p:nvSpPr>
          <p:spPr bwMode="auto">
            <a:xfrm>
              <a:off x="5769510" y="1280232"/>
              <a:ext cx="384816" cy="120965"/>
            </a:xfrm>
            <a:prstGeom prst="rect">
              <a:avLst/>
            </a:prstGeom>
            <a:solidFill>
              <a:srgbClr val="ABDB77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9" name="正方形/長方形 48"/>
            <p:cNvSpPr/>
            <p:nvPr/>
          </p:nvSpPr>
          <p:spPr bwMode="auto">
            <a:xfrm>
              <a:off x="6997180" y="965129"/>
              <a:ext cx="372723" cy="1209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0" name="正方形/長方形 49"/>
            <p:cNvSpPr/>
            <p:nvPr/>
          </p:nvSpPr>
          <p:spPr bwMode="auto">
            <a:xfrm>
              <a:off x="6997180" y="1115565"/>
              <a:ext cx="372723" cy="12096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1" name="正方形/長方形 50"/>
            <p:cNvSpPr/>
            <p:nvPr/>
          </p:nvSpPr>
          <p:spPr bwMode="auto">
            <a:xfrm>
              <a:off x="6997180" y="1272975"/>
              <a:ext cx="372723" cy="120965"/>
            </a:xfrm>
            <a:prstGeom prst="rect">
              <a:avLst/>
            </a:prstGeom>
            <a:solidFill>
              <a:srgbClr val="CC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2" name="正方形/長方形 51"/>
            <p:cNvSpPr/>
            <p:nvPr/>
          </p:nvSpPr>
          <p:spPr bwMode="auto">
            <a:xfrm>
              <a:off x="4787141" y="965129"/>
              <a:ext cx="385598" cy="120965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362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１．地域経済循環構造</a:t>
            </a:r>
          </a:p>
        </p:txBody>
      </p:sp>
    </p:spTree>
    <p:extLst>
      <p:ext uri="{BB962C8B-B14F-4D97-AF65-F5344CB8AC3E}">
        <p14:creationId xmlns:p14="http://schemas.microsoft.com/office/powerpoint/2010/main" val="2492043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388F577-B796-40AF-8061-F09D0EA6F3FC}"/>
              </a:ext>
            </a:extLst>
          </p:cNvPr>
          <p:cNvSpPr txBox="1"/>
          <p:nvPr/>
        </p:nvSpPr>
        <p:spPr>
          <a:xfrm>
            <a:off x="397408" y="978665"/>
            <a:ext cx="8597196" cy="70370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現状分析：地域経済循環構造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7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8519667" y="6573650"/>
            <a:ext cx="648000" cy="252000"/>
          </a:xfr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6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（１）労働生産性の水準を把握する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0" y="1693951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（２）地域の経済循環構造の流出入の規模を把握する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3" y="2079481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１）分配面の流出入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97408" y="241353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89054" y="9614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地域の稼ぐ力が高いか、低いか把握しよう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432741" y="2765754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750997F-4393-484E-A39A-A1BD5A1C8E88}"/>
              </a:ext>
            </a:extLst>
          </p:cNvPr>
          <p:cNvSpPr txBox="1"/>
          <p:nvPr/>
        </p:nvSpPr>
        <p:spPr>
          <a:xfrm>
            <a:off x="397408" y="310818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B2EBBBEB-E124-447A-B7CE-785A6798B59C}"/>
              </a:ext>
            </a:extLst>
          </p:cNvPr>
          <p:cNvSpPr txBox="1"/>
          <p:nvPr/>
        </p:nvSpPr>
        <p:spPr>
          <a:xfrm>
            <a:off x="1432741" y="3460403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03F079C-2930-4861-96DD-F77C48BE57C5}"/>
              </a:ext>
            </a:extLst>
          </p:cNvPr>
          <p:cNvSpPr txBox="1"/>
          <p:nvPr/>
        </p:nvSpPr>
        <p:spPr>
          <a:xfrm>
            <a:off x="366190" y="3820996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２）支出面の流出入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90351235-C481-481F-BA9E-A034BD1CF030}"/>
              </a:ext>
            </a:extLst>
          </p:cNvPr>
          <p:cNvSpPr txBox="1"/>
          <p:nvPr/>
        </p:nvSpPr>
        <p:spPr>
          <a:xfrm>
            <a:off x="370635" y="415505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EF73E53-F553-4CDE-96E3-EA7E7338FC9D}"/>
              </a:ext>
            </a:extLst>
          </p:cNvPr>
          <p:cNvSpPr txBox="1"/>
          <p:nvPr/>
        </p:nvSpPr>
        <p:spPr>
          <a:xfrm>
            <a:off x="1405968" y="4507269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2B7BAB0-1081-4281-97DF-627E92DB0EF6}"/>
              </a:ext>
            </a:extLst>
          </p:cNvPr>
          <p:cNvSpPr txBox="1"/>
          <p:nvPr/>
        </p:nvSpPr>
        <p:spPr>
          <a:xfrm>
            <a:off x="370635" y="484970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2E03F63-DF70-43FD-9D80-EFD0B610AE19}"/>
              </a:ext>
            </a:extLst>
          </p:cNvPr>
          <p:cNvSpPr txBox="1"/>
          <p:nvPr/>
        </p:nvSpPr>
        <p:spPr>
          <a:xfrm>
            <a:off x="1405968" y="5201918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4605A10B-CE63-4F0A-8EA1-2BBD95ED3949}"/>
              </a:ext>
            </a:extLst>
          </p:cNvPr>
          <p:cNvSpPr txBox="1"/>
          <p:nvPr/>
        </p:nvSpPr>
        <p:spPr>
          <a:xfrm>
            <a:off x="397405" y="5884580"/>
            <a:ext cx="8597196" cy="68907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25FE6B6-D616-4EB8-AD2A-A1CC4D405D61}"/>
              </a:ext>
            </a:extLst>
          </p:cNvPr>
          <p:cNvSpPr txBox="1"/>
          <p:nvPr/>
        </p:nvSpPr>
        <p:spPr>
          <a:xfrm>
            <a:off x="149380" y="553656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（３）地域住民所得の水準を把握する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45CEC92A-36B1-49F5-B22E-8BE5F128A8D4}"/>
              </a:ext>
            </a:extLst>
          </p:cNvPr>
          <p:cNvSpPr/>
          <p:nvPr/>
        </p:nvSpPr>
        <p:spPr bwMode="auto">
          <a:xfrm>
            <a:off x="6633943" y="5649350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地域経済の最終成果である「地域住民所得」の水準が高いか、低いかを把握しよう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033355" y="2663158"/>
            <a:ext cx="2934476" cy="983832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矢印の太さを調整することで、地域経済のどの項目での流出入が多いか、地域の経済循環構造の特徴をつかもう</a:t>
            </a:r>
          </a:p>
        </p:txBody>
      </p:sp>
    </p:spTree>
    <p:extLst>
      <p:ext uri="{BB962C8B-B14F-4D97-AF65-F5344CB8AC3E}">
        <p14:creationId xmlns:p14="http://schemas.microsoft.com/office/powerpoint/2010/main" val="3845026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kumimoji="1"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kumimoji="1"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59795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5A7898F-C52F-4EFC-B83F-E5370A737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8457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8729714-A0C8-4713-8115-8D86B40D570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9EF137E-7EA7-422C-B8CB-E3BB1F03D2D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82D8092-FA78-42EB-B7DB-7C4137F1C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521" y="3886508"/>
            <a:ext cx="2706858" cy="20303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7465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２．生産面</a:t>
            </a:r>
          </a:p>
        </p:txBody>
      </p:sp>
    </p:spTree>
    <p:extLst>
      <p:ext uri="{BB962C8B-B14F-4D97-AF65-F5344CB8AC3E}">
        <p14:creationId xmlns:p14="http://schemas.microsoft.com/office/powerpoint/2010/main" val="1172133464"/>
      </p:ext>
    </p:extLst>
  </p:cSld>
  <p:clrMapOvr>
    <a:masterClrMapping/>
  </p:clrMapOvr>
</p:sld>
</file>

<file path=ppt/theme/theme1.xml><?xml version="1.0" encoding="utf-8"?>
<a:theme xmlns:a="http://schemas.openxmlformats.org/drawingml/2006/main" name="Profi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100" dirty="0" smtClean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ECF94CF360A8344B4E88EB6C212422C" ma:contentTypeVersion="13" ma:contentTypeDescription="新しいドキュメントを作成します。" ma:contentTypeScope="" ma:versionID="eed9d8e90ac3da26cfc4ac35fc1f3e0a">
  <xsd:schema xmlns:xsd="http://www.w3.org/2001/XMLSchema" xmlns:xs="http://www.w3.org/2001/XMLSchema" xmlns:p="http://schemas.microsoft.com/office/2006/metadata/properties" xmlns:ns2="b9620526-75f8-4246-9115-2dabd408206d" xmlns:ns3="342acbb0-541b-4276-89c5-a733474b62ab" targetNamespace="http://schemas.microsoft.com/office/2006/metadata/properties" ma:root="true" ma:fieldsID="51c6965b9653260f2dbbee4f6cb57898" ns2:_="" ns3:_="">
    <xsd:import namespace="b9620526-75f8-4246-9115-2dabd408206d"/>
    <xsd:import namespace="342acbb0-541b-4276-89c5-a733474b6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20526-75f8-4246-9115-2dabd4082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4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2acbb0-541b-4276-89c5-a733474b62a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f4c2804-4a76-45a6-ae04-3c1080f8cb84}" ma:internalName="TaxCatchAll" ma:showField="CatchAllData" ma:web="342acbb0-541b-4276-89c5-a733474b6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2acbb0-541b-4276-89c5-a733474b62ab" xsi:nil="true"/>
    <lcf76f155ced4ddcb4097134ff3c332f xmlns="b9620526-75f8-4246-9115-2dabd40820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56E646F-2F6E-45DE-9DC1-8171C253D11F}"/>
</file>

<file path=customXml/itemProps2.xml><?xml version="1.0" encoding="utf-8"?>
<ds:datastoreItem xmlns:ds="http://schemas.openxmlformats.org/officeDocument/2006/customXml" ds:itemID="{0ECC52FC-0460-495E-97FA-07EF07402A1A}"/>
</file>

<file path=customXml/itemProps3.xml><?xml version="1.0" encoding="utf-8"?>
<ds:datastoreItem xmlns:ds="http://schemas.openxmlformats.org/officeDocument/2006/customXml" ds:itemID="{F0902524-4BFF-4255-91E3-6601A614D75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6071</Words>
  <Application>Microsoft Office PowerPoint</Application>
  <PresentationFormat>画面に合わせる (4:3)</PresentationFormat>
  <Paragraphs>749</Paragraphs>
  <Slides>48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48</vt:i4>
      </vt:variant>
    </vt:vector>
  </HeadingPairs>
  <TitlesOfParts>
    <vt:vector size="57" baseType="lpstr">
      <vt:lpstr>HGPｺﾞｼｯｸE</vt:lpstr>
      <vt:lpstr>HGP創英角ｺﾞｼｯｸUB</vt:lpstr>
      <vt:lpstr>Meiryo UI</vt:lpstr>
      <vt:lpstr>Arial</vt:lpstr>
      <vt:lpstr>Calibri</vt:lpstr>
      <vt:lpstr>Tahoma</vt:lpstr>
      <vt:lpstr>Verdana</vt:lpstr>
      <vt:lpstr>Wingdings</vt:lpstr>
      <vt:lpstr>Profile</vt:lpstr>
      <vt:lpstr>PowerPoint プレゼンテーション</vt:lpstr>
      <vt:lpstr>目次</vt:lpstr>
      <vt:lpstr>演習ブックの作成方法</vt:lpstr>
      <vt:lpstr>Ⅰ部　現状の課題探索</vt:lpstr>
      <vt:lpstr>PowerPoint プレゼンテーション</vt:lpstr>
      <vt:lpstr>現状分析：地域経済循環構造　　本資料の7スライド</vt:lpstr>
      <vt:lpstr>PowerPoint プレゼンテーション</vt:lpstr>
      <vt:lpstr>PowerPoint プレゼンテーション</vt:lpstr>
      <vt:lpstr>PowerPoint プレゼンテーション</vt:lpstr>
      <vt:lpstr>現状分析：生産面①</vt:lpstr>
      <vt:lpstr>現状分析：生産面②　　本資料の13～18スライド</vt:lpstr>
      <vt:lpstr>現状分析：生産面③　　本資料の13～18スライド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現状分析：分配面　　本資料の21～24スライド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現状分析：支出面　　本資料の27～28スライド</vt:lpstr>
      <vt:lpstr>PowerPoint プレゼンテーション</vt:lpstr>
      <vt:lpstr>PowerPoint プレゼンテーション</vt:lpstr>
      <vt:lpstr>PowerPoint プレゼンテーション</vt:lpstr>
      <vt:lpstr>現状分析：労働生産性と住民1人当たりの所得の関係　本資料の31、32スライド</vt:lpstr>
      <vt:lpstr>PowerPoint プレゼンテーション</vt:lpstr>
      <vt:lpstr>労働生産性と地域住民１人あたりの所得の関係</vt:lpstr>
      <vt:lpstr>Ⅱ部　地域の長所、短所、施策の方向性の検討</vt:lpstr>
      <vt:lpstr>PowerPoint プレゼンテーション</vt:lpstr>
      <vt:lpstr>生産面の課題の作業内容</vt:lpstr>
      <vt:lpstr>分配面の長所と短所の作業内容①循環率、1人当たり雇用者所得の水準</vt:lpstr>
      <vt:lpstr>分配面の長所と短所の作業内容②住民1人当たり所得の水準</vt:lpstr>
      <vt:lpstr>支出面の長所と短所の作業内容</vt:lpstr>
      <vt:lpstr>生産面の課題（○○市）</vt:lpstr>
      <vt:lpstr>分配面の長所、短所（○○市）</vt:lpstr>
      <vt:lpstr>支出面の長所、短所（○○市）</vt:lpstr>
      <vt:lpstr>PowerPoint プレゼンテーション</vt:lpstr>
      <vt:lpstr>施策の方向性の考え方</vt:lpstr>
      <vt:lpstr>施策の方向性の検討内容</vt:lpstr>
      <vt:lpstr>施策の方向性の検討内容</vt:lpstr>
      <vt:lpstr>施策の方向性（○○市）</vt:lpstr>
      <vt:lpstr>施策の方向性（○○市）</vt:lpstr>
      <vt:lpstr>（参考）各産業の分類と産業別の労働生産性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2025-03-31T02:01:38Z</dcterms:created>
  <dcterms:modified xsi:type="dcterms:W3CDTF">2025-05-29T14:42:58Z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0x010100DECF94CF360A8344B4E88EB6C212422C</vt:lpwstr>
  </property>
</Properties>
</file>